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85" r:id="rId6"/>
    <p:sldId id="297" r:id="rId7"/>
    <p:sldId id="278" r:id="rId8"/>
    <p:sldId id="287" r:id="rId9"/>
    <p:sldId id="261" r:id="rId10"/>
    <p:sldId id="289" r:id="rId11"/>
    <p:sldId id="290" r:id="rId12"/>
    <p:sldId id="291" r:id="rId13"/>
    <p:sldId id="288" r:id="rId14"/>
    <p:sldId id="281" r:id="rId15"/>
    <p:sldId id="292" r:id="rId16"/>
    <p:sldId id="294" r:id="rId17"/>
    <p:sldId id="295" r:id="rId18"/>
    <p:sldId id="296" r:id="rId19"/>
    <p:sldId id="298" r:id="rId20"/>
    <p:sldId id="293" r:id="rId21"/>
    <p:sldId id="299" r:id="rId22"/>
    <p:sldId id="300" r:id="rId23"/>
    <p:sldId id="301" r:id="rId24"/>
    <p:sldId id="267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ECF974-B907-4A67-BEFA-CB9B56C9562A}">
          <p14:sldIdLst>
            <p14:sldId id="256"/>
            <p14:sldId id="285"/>
            <p14:sldId id="297"/>
            <p14:sldId id="278"/>
            <p14:sldId id="287"/>
          </p14:sldIdLst>
        </p14:section>
        <p14:section name="Untitled Section" id="{BF4C1AA9-79C8-4B33-8447-9856DF8D449E}">
          <p14:sldIdLst>
            <p14:sldId id="261"/>
            <p14:sldId id="289"/>
            <p14:sldId id="290"/>
            <p14:sldId id="291"/>
            <p14:sldId id="288"/>
            <p14:sldId id="281"/>
            <p14:sldId id="292"/>
            <p14:sldId id="294"/>
            <p14:sldId id="295"/>
            <p14:sldId id="296"/>
            <p14:sldId id="298"/>
            <p14:sldId id="293"/>
            <p14:sldId id="299"/>
            <p14:sldId id="300"/>
            <p14:sldId id="301"/>
            <p14:sldId id="267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9C2"/>
    <a:srgbClr val="F2F1EE"/>
    <a:srgbClr val="A5A5A5"/>
    <a:srgbClr val="BEB9AA"/>
    <a:srgbClr val="AA9D92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3595" autoAdjust="0"/>
  </p:normalViewPr>
  <p:slideViewPr>
    <p:cSldViewPr snapToGrid="0">
      <p:cViewPr varScale="1">
        <p:scale>
          <a:sx n="77" d="100"/>
          <a:sy n="77" d="100"/>
        </p:scale>
        <p:origin x="1066" y="62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41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C70C7-BB4A-664F-FAA0-1BBC1988F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02562B-E115-1CFF-A28A-87F5393767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AA41FE-711C-4569-D6AD-B48A97672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7F14B-8B4B-13B9-965B-6CC5D5A247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58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CDC0D-7775-134F-C755-EA28500F3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7F055A-2147-E60D-B34C-98CD9D08FB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D50BB9-06A7-995B-1719-17EBDBF15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B9CC8-01C8-0936-01A1-52969D699C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24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DA3F4-71C9-4F27-224E-FAA2383B1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A55721-19B7-1736-04AD-28F7786534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0D871E-422A-D189-3C13-4E26E5305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350D0-74A6-9DC8-7468-FF0ECBA2EB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57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7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7/21/2025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7/21/2025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7/21/2025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7/21/2025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7/21/2025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7/21/2025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7/21/2025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7/21/2025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7/21/2025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7/21/2025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7/21/2025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Annual </a:t>
            </a:r>
            <a:br>
              <a:rPr lang="en-US" dirty="0"/>
            </a:br>
            <a:r>
              <a:rPr lang="en-US" dirty="0"/>
              <a:t>Business</a:t>
            </a:r>
            <a:br>
              <a:rPr lang="en-US" dirty="0"/>
            </a:br>
            <a:r>
              <a:rPr lang="en-US" dirty="0"/>
              <a:t>Insights </a:t>
            </a:r>
            <a:br>
              <a:rPr lang="en-US" dirty="0"/>
            </a:b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Ajay</a:t>
            </a:r>
          </a:p>
          <a:p>
            <a:r>
              <a:rPr lang="en-US" dirty="0"/>
              <a:t>JULY,22 , 2025</a:t>
            </a:r>
          </a:p>
          <a:p>
            <a:r>
              <a:rPr lang="en-US" dirty="0"/>
              <a:t>Analysis Department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CD21F6-FF4B-432D-101A-FB82784A29C0}"/>
              </a:ext>
            </a:extLst>
          </p:cNvPr>
          <p:cNvSpPr/>
          <p:nvPr/>
        </p:nvSpPr>
        <p:spPr>
          <a:xfrm>
            <a:off x="10664686" y="0"/>
            <a:ext cx="1527313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E2E483-612D-6792-8797-EDD4754A7519}"/>
              </a:ext>
            </a:extLst>
          </p:cNvPr>
          <p:cNvSpPr/>
          <p:nvPr/>
        </p:nvSpPr>
        <p:spPr>
          <a:xfrm>
            <a:off x="8670235" y="876298"/>
            <a:ext cx="1527313" cy="59817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0B3652-C8B3-CA6E-B124-8A6FDFE795E8}"/>
              </a:ext>
            </a:extLst>
          </p:cNvPr>
          <p:cNvSpPr/>
          <p:nvPr/>
        </p:nvSpPr>
        <p:spPr>
          <a:xfrm>
            <a:off x="6675784" y="2256182"/>
            <a:ext cx="1527313" cy="46018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A4FFB2-FA40-5AB3-15F5-90791DAA7E41}"/>
              </a:ext>
            </a:extLst>
          </p:cNvPr>
          <p:cNvSpPr/>
          <p:nvPr/>
        </p:nvSpPr>
        <p:spPr>
          <a:xfrm>
            <a:off x="4800600" y="3118740"/>
            <a:ext cx="1527313" cy="3739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C6655028-4C8E-4A3F-A17E-06A507BFF4F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9E24BCE-48CF-4EA0-8CEE-DABDE8C6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Sales Are Low?</a:t>
            </a: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F6CE792E-745D-4408-9AB1-740D556972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5208FE-0220-403B-8209-06D9990EA4C9}" type="datetime1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BF214639-68C6-49E7-90D4-F4DAFEFBF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C1FB9D-3BFB-E00B-5FD8-2FDA02A8FC4A}"/>
              </a:ext>
            </a:extLst>
          </p:cNvPr>
          <p:cNvSpPr txBox="1"/>
          <p:nvPr/>
        </p:nvSpPr>
        <p:spPr>
          <a:xfrm>
            <a:off x="761917" y="1985007"/>
            <a:ext cx="10098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Product  Availability Issues </a:t>
            </a:r>
            <a:r>
              <a:rPr lang="en-US" sz="2200" dirty="0"/>
              <a:t>: Many customer reported that the product was not available to purchase at a time of demand </a:t>
            </a:r>
            <a:endParaRPr lang="en-IN" sz="2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6DC321-0C1D-C713-EE08-17C3E0037E7C}"/>
              </a:ext>
            </a:extLst>
          </p:cNvPr>
          <p:cNvSpPr txBox="1"/>
          <p:nvPr/>
        </p:nvSpPr>
        <p:spPr>
          <a:xfrm>
            <a:off x="761916" y="3082109"/>
            <a:ext cx="9773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Delivery delays </a:t>
            </a:r>
            <a:r>
              <a:rPr lang="en-US" sz="2200" dirty="0"/>
              <a:t>: Negative feedback due to slow or unreliable delivery.</a:t>
            </a:r>
            <a:endParaRPr lang="en-IN" sz="2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2559FA-0879-F50F-833F-8A016538F503}"/>
              </a:ext>
            </a:extLst>
          </p:cNvPr>
          <p:cNvSpPr txBox="1"/>
          <p:nvPr/>
        </p:nvSpPr>
        <p:spPr>
          <a:xfrm>
            <a:off x="761915" y="3840657"/>
            <a:ext cx="10022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Limited offline presence</a:t>
            </a:r>
            <a:r>
              <a:rPr lang="en-US" sz="2200" dirty="0"/>
              <a:t>: No visibility in physical stores reduced trust and impulse purchases.</a:t>
            </a:r>
            <a:endParaRPr lang="en-IN" sz="2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3E7DCC-91D8-D938-8353-B06BF7AD7779}"/>
              </a:ext>
            </a:extLst>
          </p:cNvPr>
          <p:cNvSpPr txBox="1"/>
          <p:nvPr/>
        </p:nvSpPr>
        <p:spPr>
          <a:xfrm>
            <a:off x="761915" y="4825458"/>
            <a:ext cx="9654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Pricing confusion </a:t>
            </a:r>
            <a:r>
              <a:rPr lang="en-US" sz="2200" dirty="0"/>
              <a:t>: Some users mentioned unclear or high pricing due to discounts not being applied correctly.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08354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039366-CC4B-45CC-9139-66129D35D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14019" y="2317750"/>
            <a:ext cx="2378075" cy="1111250"/>
          </a:xfrm>
        </p:spPr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4C1777-B62D-468E-BE34-64A07CED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959" y="2654411"/>
            <a:ext cx="7408871" cy="655320"/>
          </a:xfrm>
        </p:spPr>
        <p:txBody>
          <a:bodyPr>
            <a:normAutofit fontScale="90000"/>
          </a:bodyPr>
          <a:lstStyle/>
          <a:p>
            <a:r>
              <a:rPr lang="en-US" dirty="0"/>
              <a:t>Insights &amp; 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25D4270-F10F-0848-016D-A68234881B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BF3C3-6C3B-9278-8B77-C5E77CC2259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DB74C9-B808-4394-A017-79C83B2524EF}" type="datetime1">
              <a:rPr lang="en-US" smtClean="0"/>
              <a:t>7/21/2025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55B769-EBB2-181D-1058-FF50B02B2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EC3E7-794F-D6C5-3186-BCA37EAD2F7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Top Cities which gave the most sales:</a:t>
            </a:r>
            <a:r>
              <a:rPr lang="en-IN" dirty="0"/>
              <a:t> </a:t>
            </a:r>
          </a:p>
          <a:p>
            <a:r>
              <a:rPr lang="en-IN" dirty="0"/>
              <a:t>Delhi </a:t>
            </a:r>
          </a:p>
          <a:p>
            <a:r>
              <a:rPr lang="en-IN" dirty="0"/>
              <a:t>Mumbai</a:t>
            </a:r>
          </a:p>
          <a:p>
            <a:r>
              <a:rPr lang="en-IN" dirty="0"/>
              <a:t>Tokyo </a:t>
            </a:r>
          </a:p>
          <a:p>
            <a:r>
              <a:rPr lang="en-IN" dirty="0"/>
              <a:t>These three cities generate most of the revenue.</a:t>
            </a:r>
          </a:p>
          <a:p>
            <a:r>
              <a:rPr lang="en-IN" dirty="0"/>
              <a:t>Total combined revenue : 60%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B398DE-1CE8-63E0-86DF-BC73648758B1}"/>
              </a:ext>
            </a:extLst>
          </p:cNvPr>
          <p:cNvSpPr txBox="1"/>
          <p:nvPr/>
        </p:nvSpPr>
        <p:spPr>
          <a:xfrm>
            <a:off x="375202" y="73301"/>
            <a:ext cx="187104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7A2541-7AFA-2256-7144-62F517568A21}"/>
              </a:ext>
            </a:extLst>
          </p:cNvPr>
          <p:cNvSpPr txBox="1"/>
          <p:nvPr/>
        </p:nvSpPr>
        <p:spPr>
          <a:xfrm>
            <a:off x="1103243" y="471210"/>
            <a:ext cx="80208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Key Insights from Analysis</a:t>
            </a:r>
            <a:endParaRPr lang="en-IN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6D60BA-D8B2-0E85-8471-9AFC1DC6FA48}"/>
              </a:ext>
            </a:extLst>
          </p:cNvPr>
          <p:cNvCxnSpPr/>
          <p:nvPr/>
        </p:nvCxnSpPr>
        <p:spPr>
          <a:xfrm>
            <a:off x="2876550" y="3617843"/>
            <a:ext cx="1854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BE1E58-3313-9267-F0E7-DB44C8828432}"/>
              </a:ext>
            </a:extLst>
          </p:cNvPr>
          <p:cNvCxnSpPr/>
          <p:nvPr/>
        </p:nvCxnSpPr>
        <p:spPr>
          <a:xfrm>
            <a:off x="2876550" y="4403035"/>
            <a:ext cx="1854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C5B52F-1699-76EB-55C5-7FAD95FF373A}"/>
              </a:ext>
            </a:extLst>
          </p:cNvPr>
          <p:cNvCxnSpPr>
            <a:cxnSpLocks/>
          </p:cNvCxnSpPr>
          <p:nvPr/>
        </p:nvCxnSpPr>
        <p:spPr>
          <a:xfrm>
            <a:off x="2876550" y="2743200"/>
            <a:ext cx="1784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CA3552-1271-39E7-5141-7C4FB347D490}"/>
              </a:ext>
            </a:extLst>
          </p:cNvPr>
          <p:cNvCxnSpPr/>
          <p:nvPr/>
        </p:nvCxnSpPr>
        <p:spPr>
          <a:xfrm>
            <a:off x="4731026" y="2743200"/>
            <a:ext cx="1113183" cy="87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8EF089-D3D1-D034-784C-E072D33F94F8}"/>
              </a:ext>
            </a:extLst>
          </p:cNvPr>
          <p:cNvCxnSpPr/>
          <p:nvPr/>
        </p:nvCxnSpPr>
        <p:spPr>
          <a:xfrm flipV="1">
            <a:off x="4731026" y="3617843"/>
            <a:ext cx="1103244" cy="78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6CF1160-D58D-E981-3041-0429B09A96EA}"/>
              </a:ext>
            </a:extLst>
          </p:cNvPr>
          <p:cNvSpPr txBox="1"/>
          <p:nvPr/>
        </p:nvSpPr>
        <p:spPr>
          <a:xfrm>
            <a:off x="5913783" y="34057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60%</a:t>
            </a:r>
          </a:p>
        </p:txBody>
      </p:sp>
    </p:spTree>
    <p:extLst>
      <p:ext uri="{BB962C8B-B14F-4D97-AF65-F5344CB8AC3E}">
        <p14:creationId xmlns:p14="http://schemas.microsoft.com/office/powerpoint/2010/main" val="233478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3F257-391E-DC1D-C413-6B55522E6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E33B6C0-CF3A-E44E-4A7A-EA3E790581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F5811A-6906-3086-A8F0-6C003D1E8F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DB74C9-B808-4394-A017-79C83B2524EF}" type="datetime1">
              <a:rPr lang="en-US" smtClean="0"/>
              <a:t>7/21/2025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1AEE44-C7E3-6DA6-1C9B-6823E62A9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FB04F-F5B1-4A03-020E-FA255532EC3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Marketing Channels :</a:t>
            </a:r>
          </a:p>
          <a:p>
            <a:r>
              <a:rPr lang="en-US" dirty="0"/>
              <a:t>The Channels produce and influence people to buy the product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EA4B33-8972-3F2C-8E85-F7D8186762FD}"/>
              </a:ext>
            </a:extLst>
          </p:cNvPr>
          <p:cNvSpPr txBox="1"/>
          <p:nvPr/>
        </p:nvSpPr>
        <p:spPr>
          <a:xfrm>
            <a:off x="375202" y="73301"/>
            <a:ext cx="187104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FA86E-1C28-34C8-8515-DCE519EBA81E}"/>
              </a:ext>
            </a:extLst>
          </p:cNvPr>
          <p:cNvSpPr txBox="1"/>
          <p:nvPr/>
        </p:nvSpPr>
        <p:spPr>
          <a:xfrm>
            <a:off x="1103243" y="471210"/>
            <a:ext cx="80208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Key Insights from Analysis</a:t>
            </a:r>
            <a:endParaRPr lang="en-IN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3DF47E-1D14-FD47-24E4-E768F713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52552"/>
              </p:ext>
            </p:extLst>
          </p:nvPr>
        </p:nvGraphicFramePr>
        <p:xfrm>
          <a:off x="2032000" y="395982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833928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30483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Marketing Channels 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Percentage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73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Instagram</a:t>
                      </a:r>
                      <a:endParaRPr lang="en-IN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69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YouTube</a:t>
                      </a:r>
                      <a:endParaRPr lang="en-IN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3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Others </a:t>
                      </a:r>
                      <a:endParaRPr lang="en-IN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1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1F8A5-3284-6732-6E60-DDEA4DC4E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160D7C6-F42E-3E21-2D1E-61C6E28FB0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1318A-0B0F-B159-0120-A6C909F6CF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DB74C9-B808-4394-A017-79C83B2524EF}" type="datetime1">
              <a:rPr lang="en-US" smtClean="0"/>
              <a:t>7/21/2025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85A9F5-2F9A-FF55-E1E9-5CB0035EB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B45EE-5A23-BC73-A5A6-FEEC296CDB2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Target Audience : People who buy the product most and generating the revenue .</a:t>
            </a:r>
          </a:p>
          <a:p>
            <a:endParaRPr lang="en-US" dirty="0"/>
          </a:p>
          <a:p>
            <a:r>
              <a:rPr lang="en-US" dirty="0"/>
              <a:t>People of this age group showing most Interest in the product .</a:t>
            </a:r>
          </a:p>
          <a:p>
            <a:r>
              <a:rPr lang="en-US" dirty="0"/>
              <a:t>These people are most students and young professional 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0D7E1-7505-793F-918B-31257CBF2307}"/>
              </a:ext>
            </a:extLst>
          </p:cNvPr>
          <p:cNvSpPr txBox="1"/>
          <p:nvPr/>
        </p:nvSpPr>
        <p:spPr>
          <a:xfrm>
            <a:off x="375202" y="73301"/>
            <a:ext cx="187104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7D05E7-BF12-1B2A-6056-175FDBBBF835}"/>
              </a:ext>
            </a:extLst>
          </p:cNvPr>
          <p:cNvSpPr txBox="1"/>
          <p:nvPr/>
        </p:nvSpPr>
        <p:spPr>
          <a:xfrm>
            <a:off x="1103243" y="471210"/>
            <a:ext cx="80208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Key Insights from Analysis</a:t>
            </a:r>
            <a:endParaRPr lang="en-IN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BF21C6-4581-ED25-6AE9-7AE38DAC2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58100"/>
              </p:ext>
            </p:extLst>
          </p:nvPr>
        </p:nvGraphicFramePr>
        <p:xfrm>
          <a:off x="1798983" y="3243580"/>
          <a:ext cx="82596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885">
                  <a:extLst>
                    <a:ext uri="{9D8B030D-6E8A-4147-A177-3AD203B41FA5}">
                      <a16:colId xmlns:a16="http://schemas.microsoft.com/office/drawing/2014/main" val="1422543570"/>
                    </a:ext>
                  </a:extLst>
                </a:gridCol>
                <a:gridCol w="4258739">
                  <a:extLst>
                    <a:ext uri="{9D8B030D-6E8A-4147-A177-3AD203B41FA5}">
                      <a16:colId xmlns:a16="http://schemas.microsoft.com/office/drawing/2014/main" val="201967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Age group 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28 – 32 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408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463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2CA24-1178-451F-B793-A8EAA36E9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153884-7F1B-9E85-4359-2AEB2EFAF8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D63ED-7314-43AF-0641-A4AFB117C2F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DB74C9-B808-4394-A017-79C83B2524EF}" type="datetime1">
              <a:rPr lang="en-US" smtClean="0"/>
              <a:t>7/21/2025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B2EEC1-50C5-B299-537A-221ECEA13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94630-F22E-4C28-40FA-C50DB3D6C99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Professions : People from different profession are showing their interest in the project ,So those professions are 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1F53F-F5A6-9877-EBFE-89C4115ECD6F}"/>
              </a:ext>
            </a:extLst>
          </p:cNvPr>
          <p:cNvSpPr txBox="1"/>
          <p:nvPr/>
        </p:nvSpPr>
        <p:spPr>
          <a:xfrm>
            <a:off x="375202" y="73301"/>
            <a:ext cx="187104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3B8B2-8EAA-486F-585B-5A39DBE586BB}"/>
              </a:ext>
            </a:extLst>
          </p:cNvPr>
          <p:cNvSpPr txBox="1"/>
          <p:nvPr/>
        </p:nvSpPr>
        <p:spPr>
          <a:xfrm>
            <a:off x="1103243" y="471210"/>
            <a:ext cx="80208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Key Insights from Analysis</a:t>
            </a:r>
            <a:endParaRPr lang="en-IN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D58ED5-E4C9-9A47-4CAD-285CAAB9A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586878"/>
              </p:ext>
            </p:extLst>
          </p:nvPr>
        </p:nvGraphicFramePr>
        <p:xfrm>
          <a:off x="2039937" y="392006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071754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2515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Professions 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594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IT professionals 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45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9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Students 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135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Corporate Employees 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0986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F2A2C5-A093-F28E-7D70-1A1842F7B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30242"/>
              </p:ext>
            </p:extLst>
          </p:nvPr>
        </p:nvGraphicFramePr>
        <p:xfrm>
          <a:off x="2039937" y="541753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145579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28603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</a:rPr>
                        <a:t>Freelancers </a:t>
                      </a:r>
                      <a:endParaRPr lang="en-IN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F2F1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n-IN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2F1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6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Others 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437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697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F4914-38C1-D719-AB29-1D97C310D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DD6D2C-70B9-E662-96D8-C8753EFEF1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712CF4-55C0-2BFA-9BC8-9B75BB0097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CCA0F2-37DF-8EA0-3CDE-184D5EA6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481" y="2773680"/>
            <a:ext cx="6674802" cy="6553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Possible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39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36A617-6619-A847-FFE7-CF1CE8CFB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E2536A-2908-0BF2-110B-A37290F941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DB74C9-B808-4394-A017-79C83B2524EF}" type="datetime1">
              <a:rPr lang="en-US" smtClean="0"/>
              <a:t>7/21/2025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873CA-24FB-F87C-384D-0EA1E753B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B7C38-4F99-A203-CB6F-21909B22D63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u="sng" dirty="0"/>
              <a:t>Fix Product Availability</a:t>
            </a:r>
            <a:r>
              <a:rPr lang="en-US" dirty="0"/>
              <a:t>:</a:t>
            </a:r>
          </a:p>
          <a:p>
            <a:r>
              <a:rPr lang="en-US" dirty="0"/>
              <a:t>Ensure Stock is easily available on all major e-commerce platforms.(Amazon ,Flipkart)</a:t>
            </a:r>
          </a:p>
          <a:p>
            <a:r>
              <a:rPr lang="en-US" b="1" u="sng" dirty="0"/>
              <a:t>Availability at Local market places</a:t>
            </a:r>
            <a:r>
              <a:rPr lang="en-US" dirty="0"/>
              <a:t>:</a:t>
            </a:r>
          </a:p>
          <a:p>
            <a:r>
              <a:rPr lang="en-US" dirty="0"/>
              <a:t>Partner with local offline stores in metro cities and small towns or suburban areas.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F4404-4FBB-9B57-707A-E570049A13F2}"/>
              </a:ext>
            </a:extLst>
          </p:cNvPr>
          <p:cNvSpPr txBox="1"/>
          <p:nvPr/>
        </p:nvSpPr>
        <p:spPr>
          <a:xfrm>
            <a:off x="218661" y="0"/>
            <a:ext cx="177910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5DA87-4AC2-0666-580F-FCE3CDF0097A}"/>
              </a:ext>
            </a:extLst>
          </p:cNvPr>
          <p:cNvSpPr txBox="1"/>
          <p:nvPr/>
        </p:nvSpPr>
        <p:spPr>
          <a:xfrm>
            <a:off x="1108213" y="384950"/>
            <a:ext cx="6286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Possible Solutions</a:t>
            </a:r>
            <a:endParaRPr lang="en-IN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419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C1FE7-18D0-24EF-0E14-3FF5B5DDE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202C71-ACAA-A3FA-AA87-689C4AD9A1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88367-751A-DC25-6534-2608D20980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DB74C9-B808-4394-A017-79C83B2524EF}" type="datetime1">
              <a:rPr lang="en-US" smtClean="0"/>
              <a:t>7/21/2025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214A75-FE90-C7FE-FD4F-06FE21023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910F6-822C-9C7A-C4BD-D596D12F351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Focused Marketing Strategy </a:t>
            </a:r>
            <a:r>
              <a:rPr lang="en-US" dirty="0"/>
              <a:t>:</a:t>
            </a:r>
          </a:p>
          <a:p>
            <a:r>
              <a:rPr lang="en-US" dirty="0"/>
              <a:t>Double down on Instagram &amp; YouTube campaigns (proven high conversion)</a:t>
            </a:r>
          </a:p>
          <a:p>
            <a:r>
              <a:rPr lang="en-US" dirty="0"/>
              <a:t>Use influencer marketing In Top cites which are giving most of the sales.</a:t>
            </a:r>
          </a:p>
          <a:p>
            <a:r>
              <a:rPr lang="en-US" dirty="0"/>
              <a:t>Use on site campaigns in Suburban area to promote the product to more people or costumer.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FB757E-AB46-3099-6450-5A8FDD760BCD}"/>
              </a:ext>
            </a:extLst>
          </p:cNvPr>
          <p:cNvSpPr txBox="1"/>
          <p:nvPr/>
        </p:nvSpPr>
        <p:spPr>
          <a:xfrm>
            <a:off x="218661" y="0"/>
            <a:ext cx="177910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C539B-CCE2-3957-337B-A05419DA8C0F}"/>
              </a:ext>
            </a:extLst>
          </p:cNvPr>
          <p:cNvSpPr txBox="1"/>
          <p:nvPr/>
        </p:nvSpPr>
        <p:spPr>
          <a:xfrm>
            <a:off x="1108213" y="384950"/>
            <a:ext cx="6286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Possible Solutions</a:t>
            </a:r>
            <a:endParaRPr lang="en-IN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698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98C5C-78B1-0AE7-E307-38129D055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291410-6ADE-0BDA-D681-5C7EC5D396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D274BA-AC79-11E8-1C9B-A6C408D1B1C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DB74C9-B808-4394-A017-79C83B2524EF}" type="datetime1">
              <a:rPr lang="en-US" smtClean="0"/>
              <a:t>7/21/2025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9365A6-2B18-461B-AC3A-784E0DF34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873E0-F877-E27E-F778-EFDEE6A93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1"/>
            <a:ext cx="10499725" cy="3025912"/>
          </a:xfrm>
        </p:spPr>
        <p:txBody>
          <a:bodyPr/>
          <a:lstStyle/>
          <a:p>
            <a:r>
              <a:rPr lang="en-US" b="1" u="sng" dirty="0"/>
              <a:t>Improvement in Delivery &amp; Pricing Transparency </a:t>
            </a:r>
            <a:r>
              <a:rPr lang="en-US" dirty="0"/>
              <a:t>:</a:t>
            </a:r>
          </a:p>
          <a:p>
            <a:r>
              <a:rPr lang="en-US" dirty="0"/>
              <a:t>Partner with fast and reliable delivery services</a:t>
            </a:r>
          </a:p>
          <a:p>
            <a:r>
              <a:rPr lang="en-US" dirty="0"/>
              <a:t>Clearly display of pricing and discounts during checkout.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0ED0D-8CA2-3E0F-A727-C23AC20BCCDB}"/>
              </a:ext>
            </a:extLst>
          </p:cNvPr>
          <p:cNvSpPr txBox="1"/>
          <p:nvPr/>
        </p:nvSpPr>
        <p:spPr>
          <a:xfrm>
            <a:off x="218661" y="0"/>
            <a:ext cx="177910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82C6F-6B4A-4BF9-9C3C-F726113953A6}"/>
              </a:ext>
            </a:extLst>
          </p:cNvPr>
          <p:cNvSpPr txBox="1"/>
          <p:nvPr/>
        </p:nvSpPr>
        <p:spPr>
          <a:xfrm>
            <a:off x="1108213" y="384950"/>
            <a:ext cx="6286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Possible Solutions</a:t>
            </a:r>
            <a:endParaRPr lang="en-IN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82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4176C6CF-B3D7-A083-D19C-7A74825C74BF}"/>
              </a:ext>
            </a:extLst>
          </p:cNvPr>
          <p:cNvSpPr/>
          <p:nvPr/>
        </p:nvSpPr>
        <p:spPr>
          <a:xfrm>
            <a:off x="0" y="0"/>
            <a:ext cx="12192000" cy="6852107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81149" y="1997519"/>
            <a:ext cx="5506278" cy="3498574"/>
          </a:xfrm>
        </p:spPr>
        <p:txBody>
          <a:bodyPr>
            <a:normAutofit/>
          </a:bodyPr>
          <a:lstStyle/>
          <a:p>
            <a:r>
              <a:rPr lang="en-US" b="1" dirty="0"/>
              <a:t>01 Introduction</a:t>
            </a:r>
          </a:p>
          <a:p>
            <a:r>
              <a:rPr lang="en-US" b="1" dirty="0"/>
              <a:t>02 Initial Sales Analysis </a:t>
            </a:r>
          </a:p>
          <a:p>
            <a:r>
              <a:rPr lang="en-US" b="1" dirty="0"/>
              <a:t>03 Why Sales Are Low?</a:t>
            </a:r>
          </a:p>
          <a:p>
            <a:r>
              <a:rPr lang="en-US" b="1" dirty="0"/>
              <a:t>04 Key Insight &amp; Analysis</a:t>
            </a:r>
          </a:p>
          <a:p>
            <a:r>
              <a:rPr lang="en-US" b="1" dirty="0"/>
              <a:t>05 Solutions </a:t>
            </a:r>
          </a:p>
          <a:p>
            <a:r>
              <a:rPr lang="en-US" b="1" dirty="0"/>
              <a:t>06 Conclusion</a:t>
            </a:r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8152B-8B25-3A50-8127-FAB73FCB3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93CECC-B8D4-B141-8699-EF1CC25896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5F4BE-9663-290F-AD0F-B17627309A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DB74C9-B808-4394-A017-79C83B2524EF}" type="datetime1">
              <a:rPr lang="en-US" smtClean="0"/>
              <a:t>7/21/2025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2AC93-BC45-2A95-0B9C-EDC956BA4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85CF1-5043-B425-56BF-49E34603B4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u="sng" dirty="0"/>
              <a:t>Feedback &amp; Continuous Improvement :</a:t>
            </a:r>
            <a:r>
              <a:rPr lang="en-US" dirty="0"/>
              <a:t>:</a:t>
            </a:r>
          </a:p>
          <a:p>
            <a:r>
              <a:rPr lang="en-US" dirty="0"/>
              <a:t>Set up monthly surveys to track customer experience.</a:t>
            </a:r>
          </a:p>
          <a:p>
            <a:r>
              <a:rPr lang="en-US" dirty="0"/>
              <a:t>Add a “Availability alerts” :</a:t>
            </a:r>
          </a:p>
          <a:p>
            <a:r>
              <a:rPr lang="en-US" dirty="0"/>
              <a:t>By using Email / SMS to notify them when product is restocked 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7E31EF-BFEA-8767-DC11-D8626538E67A}"/>
              </a:ext>
            </a:extLst>
          </p:cNvPr>
          <p:cNvSpPr txBox="1"/>
          <p:nvPr/>
        </p:nvSpPr>
        <p:spPr>
          <a:xfrm>
            <a:off x="218661" y="0"/>
            <a:ext cx="177910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710B4-3AE4-3BB1-E709-6BF9DF00E540}"/>
              </a:ext>
            </a:extLst>
          </p:cNvPr>
          <p:cNvSpPr txBox="1"/>
          <p:nvPr/>
        </p:nvSpPr>
        <p:spPr>
          <a:xfrm>
            <a:off x="1108213" y="384950"/>
            <a:ext cx="6286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Possible Solutions</a:t>
            </a:r>
            <a:endParaRPr lang="en-IN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091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A48F-6C9B-4B6F-9063-4E2B2F6C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A4779ED5-F550-4DD0-A629-AFB3A45D7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142936"/>
              </p:ext>
            </p:extLst>
          </p:nvPr>
        </p:nvGraphicFramePr>
        <p:xfrm>
          <a:off x="1028700" y="2569118"/>
          <a:ext cx="101346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300">
                  <a:extLst>
                    <a:ext uri="{9D8B030D-6E8A-4147-A177-3AD203B41FA5}">
                      <a16:colId xmlns:a16="http://schemas.microsoft.com/office/drawing/2014/main" val="3007200546"/>
                    </a:ext>
                  </a:extLst>
                </a:gridCol>
                <a:gridCol w="5067300">
                  <a:extLst>
                    <a:ext uri="{9D8B030D-6E8A-4147-A177-3AD203B41FA5}">
                      <a16:colId xmlns:a16="http://schemas.microsoft.com/office/drawing/2014/main" val="1309975012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Our business is good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Our product have a great Potential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Most value generated places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Delhi ,Mumbai ,Tokyo metro cites give business share of 60%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1599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Target Audience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Students and IT professionals are our main audience.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Marketing Channels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Instagram and YouTube are the channels generated most sales.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01207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We’re delivering for our customers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C9C2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ea typeface="+mn-ea"/>
                          <a:cs typeface="Biome Light" panose="020B0303030204020804" pitchFamily="34" charset="0"/>
                        </a:rPr>
                        <a:t>Customer satisfaction is at least 70 -75%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Problem we have to solve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Delivery issues and Availability of product.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895934"/>
                  </a:ext>
                </a:extLst>
              </a:tr>
            </a:tbl>
          </a:graphicData>
        </a:graphic>
      </p:graphicFrame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8D56EBED-E2E8-4532-9D58-AEA4BF592B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EFFCE6-B714-4312-995E-9A4A689D43F0}" type="datetime1">
              <a:rPr lang="en-US" smtClean="0"/>
              <a:t>7/21/2025</a:t>
            </a:fld>
            <a:endParaRPr lang="en-US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2448455D-834D-4F56-90F8-4F239B5C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65E632-89DE-4E4B-8A35-FD6D46E9AA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825CB-5684-4E97-80FA-A48BC074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Thanks to view this project till here 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“Through this project, I understood can drive business growths. This journey reflects my interest in business analysis and my ability to turn challenges into opportunities.”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solidFill>
                <a:schemeClr val="accent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solidFill>
                <a:schemeClr val="accent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solidFill>
                <a:schemeClr val="accent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F34300E-1F96-433C-BBA9-C319B37E13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cs typeface="Biome Light" panose="020B0303030204020804" pitchFamily="34" charset="0"/>
              </a:rPr>
              <a:t>Ajay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A36A89F3-138D-4102-9FF2-6E1293F6AFB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549713-324E-442E-99F3-0C4C72A7B5ED}" type="datetime1">
              <a:rPr lang="en-US" smtClean="0"/>
              <a:t>7/21/2025</a:t>
            </a:fld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F02AD77-17EE-49EB-8387-86DED6AD8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71AB73-A675-DF2E-973F-F9FC484AE9C9}"/>
              </a:ext>
            </a:extLst>
          </p:cNvPr>
          <p:cNvSpPr/>
          <p:nvPr/>
        </p:nvSpPr>
        <p:spPr>
          <a:xfrm>
            <a:off x="5128591" y="0"/>
            <a:ext cx="1302026" cy="6852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5ADD6C-5635-E453-01CE-85FCA1E4E72E}"/>
              </a:ext>
            </a:extLst>
          </p:cNvPr>
          <p:cNvSpPr/>
          <p:nvPr/>
        </p:nvSpPr>
        <p:spPr>
          <a:xfrm>
            <a:off x="6987209" y="1391477"/>
            <a:ext cx="1302026" cy="54606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F5E469-88FA-8C29-D319-27A43AEE361D}"/>
              </a:ext>
            </a:extLst>
          </p:cNvPr>
          <p:cNvSpPr/>
          <p:nvPr/>
        </p:nvSpPr>
        <p:spPr>
          <a:xfrm>
            <a:off x="8875643" y="2325757"/>
            <a:ext cx="1302026" cy="4526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E59EB1-BA6B-8F4E-01BE-E2360A1930BC}"/>
              </a:ext>
            </a:extLst>
          </p:cNvPr>
          <p:cNvSpPr/>
          <p:nvPr/>
        </p:nvSpPr>
        <p:spPr>
          <a:xfrm>
            <a:off x="10687050" y="3106903"/>
            <a:ext cx="1302026" cy="37510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7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E5C96-723F-FBA0-810F-43F4B9B5A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5F151C-ACC4-8873-CF7E-47160A109A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CCB5E8-E15B-D10F-E26B-87D4EB810F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7925" y="2426610"/>
            <a:ext cx="2378075" cy="1111250"/>
          </a:xfrm>
        </p:spPr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F921D4-5D43-2266-AC44-2954FEB19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943" y="2773680"/>
            <a:ext cx="6674802" cy="6553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4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Smart pillow is an Innovative neck support pillow with vibration massage technology. </a:t>
            </a:r>
          </a:p>
          <a:p>
            <a:r>
              <a:rPr lang="en-US" dirty="0"/>
              <a:t>The production was launched with high production output and performing market share .</a:t>
            </a:r>
          </a:p>
          <a:p>
            <a:r>
              <a:rPr lang="en-US" dirty="0"/>
              <a:t>However, the first sales batch underperformed with negligible sales despite marketing efforts.</a:t>
            </a:r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FC80FA98-D238-41BC-848B-15F7D2C9D06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6319630" y="1883569"/>
            <a:ext cx="4953000" cy="3090862"/>
          </a:xfrm>
        </p:spPr>
      </p:pic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989" y="2654575"/>
            <a:ext cx="6674802" cy="6553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Initial Sales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74" y="122239"/>
            <a:ext cx="10499725" cy="1115735"/>
          </a:xfrm>
        </p:spPr>
        <p:txBody>
          <a:bodyPr/>
          <a:lstStyle/>
          <a:p>
            <a:r>
              <a:rPr lang="en-US" dirty="0"/>
              <a:t>Revenue By Cites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E4C197-EFE5-4623-8631-61DB25EC0F85}" type="datetime1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390289B-EC21-3498-E40F-BFBB825EC72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26377" y="1237974"/>
            <a:ext cx="8355118" cy="4860925"/>
          </a:xfr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CCF14-BCD9-BA8B-C5F1-727C3DA30C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7/21/2025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A6C656-25B2-63D3-028F-A03A8CC79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77459-BF25-515F-FBD0-3664D0ECA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48" y="1345096"/>
            <a:ext cx="8728156" cy="50623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1D8A95-AF4F-CFBF-6FC8-202DC842D07B}"/>
              </a:ext>
            </a:extLst>
          </p:cNvPr>
          <p:cNvSpPr txBox="1"/>
          <p:nvPr/>
        </p:nvSpPr>
        <p:spPr>
          <a:xfrm>
            <a:off x="2087631" y="450574"/>
            <a:ext cx="80167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Average costumer Rating</a:t>
            </a:r>
            <a:endParaRPr lang="en-IN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672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4DFCA-BCD0-2386-B8DD-90CE43E1C1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7/21/2025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86D4C-A949-9F9A-8540-F44CD13CB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3F663-D67B-A4FC-28BA-654D663CD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601" y="1063320"/>
            <a:ext cx="9368798" cy="5423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4118DC-38D8-8437-EB5F-6FA617C7E9D5}"/>
              </a:ext>
            </a:extLst>
          </p:cNvPr>
          <p:cNvSpPr txBox="1"/>
          <p:nvPr/>
        </p:nvSpPr>
        <p:spPr>
          <a:xfrm>
            <a:off x="2078521" y="212899"/>
            <a:ext cx="80349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Sales Source </a:t>
            </a:r>
            <a:endParaRPr lang="en-IN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80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89D42A-A102-739A-7E93-27386D8875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C9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BA3696-0FA9-5708-0871-E1E3B4AA67E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7/21/2025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0C85E8-01AF-1531-94A5-E7507657D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F16C3-E86C-10B8-2A76-C29D25EE246F}"/>
              </a:ext>
            </a:extLst>
          </p:cNvPr>
          <p:cNvSpPr txBox="1"/>
          <p:nvPr/>
        </p:nvSpPr>
        <p:spPr>
          <a:xfrm>
            <a:off x="3118402" y="2240479"/>
            <a:ext cx="221891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16B2E-C252-79BE-A93F-31D6C8E1AD74}"/>
              </a:ext>
            </a:extLst>
          </p:cNvPr>
          <p:cNvSpPr txBox="1"/>
          <p:nvPr/>
        </p:nvSpPr>
        <p:spPr>
          <a:xfrm>
            <a:off x="3872951" y="2628148"/>
            <a:ext cx="6102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Why Sales Are Low?</a:t>
            </a:r>
            <a:endParaRPr lang="en-IN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008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199</TotalTime>
  <Words>646</Words>
  <Application>Microsoft Office PowerPoint</Application>
  <PresentationFormat>Widescreen</PresentationFormat>
  <Paragraphs>162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Biome Light</vt:lpstr>
      <vt:lpstr>Calibri</vt:lpstr>
      <vt:lpstr>Office Theme</vt:lpstr>
      <vt:lpstr>Annual  Business Insights  </vt:lpstr>
      <vt:lpstr>Agenda</vt:lpstr>
      <vt:lpstr>Introduction</vt:lpstr>
      <vt:lpstr>Introduction</vt:lpstr>
      <vt:lpstr>Initial Sales Analysis</vt:lpstr>
      <vt:lpstr>Revenue By Cites </vt:lpstr>
      <vt:lpstr>PowerPoint Presentation</vt:lpstr>
      <vt:lpstr>PowerPoint Presentation</vt:lpstr>
      <vt:lpstr>PowerPoint Presentation</vt:lpstr>
      <vt:lpstr>Why Sales Are Low?</vt:lpstr>
      <vt:lpstr>Insights &amp; Target Audience</vt:lpstr>
      <vt:lpstr>PowerPoint Presentation</vt:lpstr>
      <vt:lpstr>PowerPoint Presentation</vt:lpstr>
      <vt:lpstr>PowerPoint Presentation</vt:lpstr>
      <vt:lpstr>PowerPoint Presentation</vt:lpstr>
      <vt:lpstr>Possible Solutions</vt:lpstr>
      <vt:lpstr>PowerPoint Presentation</vt:lpstr>
      <vt:lpstr>PowerPoint Presentation</vt:lpstr>
      <vt:lpstr>PowerPoint Presentation</vt:lpstr>
      <vt:lpstr>PowerPoint Presentation</vt:lpstr>
      <vt:lpstr>Summary</vt:lpstr>
      <vt:lpstr>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kumar</dc:creator>
  <cp:lastModifiedBy>ajay kumar</cp:lastModifiedBy>
  <cp:revision>1</cp:revision>
  <dcterms:created xsi:type="dcterms:W3CDTF">2025-07-21T08:21:05Z</dcterms:created>
  <dcterms:modified xsi:type="dcterms:W3CDTF">2025-07-21T11:40:23Z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