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1" r:id="rId4"/>
    <p:sldId id="272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3" r:id="rId22"/>
    <p:sldId id="299" r:id="rId23"/>
    <p:sldId id="295" r:id="rId24"/>
    <p:sldId id="296" r:id="rId25"/>
    <p:sldId id="297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0" r:id="rId38"/>
  </p:sldIdLst>
  <p:sldSz cx="12192000" cy="6858000"/>
  <p:notesSz cx="6858000" cy="9144000"/>
  <p:embeddedFontLst>
    <p:embeddedFont>
      <p:font typeface="Arial Black" panose="020B0A04020102020204" pitchFamily="3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gJM/Q6wcDecH6D3Wnf5lj90qZ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5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01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2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 descr="Company Bankruptcy Prediction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7" y="9426"/>
            <a:ext cx="121825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5659225" y="122549"/>
            <a:ext cx="65328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sng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 Bankruptcy Prediction Classification</a:t>
            </a:r>
            <a:endParaRPr sz="4800" b="1" i="0" u="sng" strike="noStrike" cap="none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EAA7-BF7D-9CFA-D818-5A280D5F7F27}"/>
              </a:ext>
            </a:extLst>
          </p:cNvPr>
          <p:cNvSpPr txBox="1"/>
          <p:nvPr/>
        </p:nvSpPr>
        <p:spPr>
          <a:xfrm>
            <a:off x="6900421" y="5401559"/>
            <a:ext cx="502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By </a:t>
            </a:r>
          </a:p>
          <a:p>
            <a:r>
              <a:rPr lang="en-IN" sz="1600" b="1" i="1" dirty="0">
                <a:solidFill>
                  <a:srgbClr val="FFFF00"/>
                </a:solidFill>
              </a:rPr>
              <a:t>AJAY KUMAR SADHU</a:t>
            </a:r>
          </a:p>
          <a:p>
            <a:r>
              <a:rPr lang="en-IN" sz="1600" b="1" i="1" dirty="0">
                <a:solidFill>
                  <a:srgbClr val="FFFF00"/>
                </a:solidFill>
              </a:rPr>
              <a:t>Data Scientist Intern @ Learnbay.co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584462" y="5392132"/>
            <a:ext cx="1068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From this plot the more Net income to total asset more healthy is the company financially.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C3CCF-2260-1ADB-635C-B4083FB0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" y="358219"/>
            <a:ext cx="10492033" cy="48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Financially unhealthy companies having this ratio a bit more compared to financially healthy companies.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20132-709D-1810-303A-445AF82C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405772"/>
            <a:ext cx="10774838" cy="53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Total asset growth rate seems to be better indicator, which is high in financially healthy companies.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12B48-C169-18ED-A3B9-EA993368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197963"/>
            <a:ext cx="9907572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The lesser the Debt ratio percentage better is the companies financial health.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60E38-B7EC-095B-4D83-AF715F7A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253929"/>
            <a:ext cx="9426805" cy="57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Total asset turnover is more is financially healthy companies and less in bankrupted companies.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A24B8-3055-4EDD-B96A-BB6580E7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530928"/>
            <a:ext cx="9426805" cy="54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Net profit before tax to paid in capital is more in financially healthy companies and less in bankrupted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756FA-6D8F-A53B-786D-07A8AF1C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253929"/>
            <a:ext cx="9426805" cy="57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5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5957740"/>
            <a:ext cx="94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Working capital to total asset is more in financially healthy companies.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D76F-8ABA-7772-713D-C50806C9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530928"/>
            <a:ext cx="9426805" cy="54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6D96DE-AEDC-41EA-E1F4-A467B509F092}"/>
              </a:ext>
            </a:extLst>
          </p:cNvPr>
          <p:cNvSpPr txBox="1"/>
          <p:nvPr/>
        </p:nvSpPr>
        <p:spPr>
          <a:xfrm>
            <a:off x="763570" y="6142406"/>
            <a:ext cx="942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Cash flow from operations to assets is more in financially healthy companies compared to bankrupted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6530-4B52-AFB5-8662-2D7CE4EF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530928"/>
            <a:ext cx="9426805" cy="54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2A8E-284E-26CB-C9B1-A430047B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B8CD-6173-7627-B082-C3F4C52D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Separated input features and output label as x and 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x contain no null values to impute.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x contain no categorical columns to encode.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Given features are either left skewed or right skewed or both.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Handled this using a custom function by applying sqrt on a skewed feature.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Sqrt can handle only heavy tailed right skewed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skewness persists after applying square root, I applied </a:t>
            </a:r>
            <a:r>
              <a:rPr lang="en-IN" dirty="0" err="1"/>
              <a:t>sklearn</a:t>
            </a:r>
            <a:r>
              <a:rPr lang="en-IN" dirty="0"/>
              <a:t>  Power transformer on top of square root for further reduction of skewness.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Later Standard scalar from </a:t>
            </a:r>
            <a:r>
              <a:rPr lang="en-IN" dirty="0" err="1"/>
              <a:t>sklearn</a:t>
            </a:r>
            <a:r>
              <a:rPr lang="en-IN" dirty="0"/>
              <a:t> applied to standardize the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7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C79B-0BEF-9D7F-64B6-7FD9BDC13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First step as usual splitting the data as training set and testing set, setting stratified splitting based on the output 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count of unique values of </a:t>
            </a:r>
            <a:r>
              <a:rPr lang="en-IN" dirty="0" err="1"/>
              <a:t>y_trian</a:t>
            </a:r>
            <a:r>
              <a:rPr lang="en-IN" dirty="0"/>
              <a:t> has </a:t>
            </a:r>
          </a:p>
          <a:p>
            <a:pPr marL="1485900" lvl="3" indent="0">
              <a:buNone/>
            </a:pPr>
            <a:r>
              <a:rPr lang="en-IN" sz="2400" dirty="0"/>
              <a:t>0-Non Bankrupt-5279</a:t>
            </a:r>
          </a:p>
          <a:p>
            <a:pPr marL="1485900" lvl="3" indent="0">
              <a:buNone/>
            </a:pPr>
            <a:r>
              <a:rPr lang="en-IN" sz="2400" dirty="0"/>
              <a:t>1-Bankrupt-176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we have to predict a companies status of bankruptcy, given data does not contain enough values to train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24086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952327" y="1312362"/>
            <a:ext cx="10500600" cy="442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87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endParaRPr dirty="0">
              <a:solidFill>
                <a:srgbClr val="92D05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59381"/>
              <a:buNone/>
            </a:pPr>
            <a:r>
              <a:rPr lang="en-US" sz="4850" dirty="0">
                <a:solidFill>
                  <a:srgbClr val="92D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</a:t>
            </a:r>
            <a:r>
              <a:rPr lang="en-US" sz="485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ruptcy is a phenomenon of increasing interest in firms that stand to lose money because of unpaid debts.</a:t>
            </a:r>
            <a:endParaRPr sz="4850" dirty="0">
              <a:solidFill>
                <a:srgbClr val="92D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130909"/>
              <a:buNone/>
            </a:pPr>
            <a:endParaRPr dirty="0">
              <a:solidFill>
                <a:srgbClr val="92D050"/>
              </a:solidFill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41150" y="224375"/>
            <a:ext cx="10968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0" i="0" u="none" strike="noStrike" cap="none" dirty="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BANKRUPTCY</a:t>
            </a:r>
            <a:r>
              <a:rPr lang="en-IN" sz="4400" dirty="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??</a:t>
            </a:r>
            <a:endParaRPr sz="4400" b="0" i="0" u="none" strike="noStrike" cap="none" dirty="0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C79B-0BEF-9D7F-64B6-7FD9BDC13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Hence, I used one of oversampling technique SMOTE(Synthetic Minority Oversampling Technique)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Which will oversample minority class to required quantity by interpolating new instances using k-nearest neighbour and some distance metric.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Now the data is ready for modelling.</a:t>
            </a:r>
          </a:p>
        </p:txBody>
      </p:sp>
    </p:spTree>
    <p:extLst>
      <p:ext uri="{BB962C8B-B14F-4D97-AF65-F5344CB8AC3E}">
        <p14:creationId xmlns:p14="http://schemas.microsoft.com/office/powerpoint/2010/main" val="167525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C79B-0BEF-9D7F-64B6-7FD9BDC13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of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K-Nearest neighbour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Stochastic gradient descent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Support vector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Random forest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Decision tree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Adaboost</a:t>
            </a:r>
            <a:r>
              <a:rPr lang="en-IN" dirty="0"/>
              <a:t>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Gradient boosting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Xgboost</a:t>
            </a:r>
            <a:r>
              <a:rPr lang="en-IN" dirty="0"/>
              <a:t>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Voting classifier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Cross_val_predict</a:t>
            </a:r>
            <a:r>
              <a:rPr lang="en-IN" dirty="0"/>
              <a:t> () is a cross validation method used to validate the model based on the prediction for each and every instance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151555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Building-K-nearest neighbours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51729"/>
            <a:ext cx="10900779" cy="4857632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dirty="0"/>
              <a:t>			</a:t>
            </a:r>
            <a:endParaRPr lang="en-IN" dirty="0"/>
          </a:p>
          <a:p>
            <a:pPr marL="114300" indent="0">
              <a:buNone/>
            </a:pPr>
            <a:r>
              <a:rPr lang="en-US" dirty="0"/>
              <a:t> 		precision    recall  	f1-score   	support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0       	0.99      	0.92      	0.95      	1320			</a:t>
            </a:r>
          </a:p>
          <a:p>
            <a:pPr marL="114300" indent="0">
              <a:buNone/>
            </a:pPr>
            <a:r>
              <a:rPr lang="en-US" dirty="0"/>
              <a:t>           1       	0.20     	 0.64      	0.31       	 44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accuracy                           		0.91      	1364			</a:t>
            </a:r>
          </a:p>
          <a:p>
            <a:pPr marL="114300" indent="0">
              <a:buNone/>
            </a:pPr>
            <a:r>
              <a:rPr lang="en-US" dirty="0"/>
              <a:t>   macro avg       	0.59      	0.78     	 0.63      	1364			</a:t>
            </a:r>
          </a:p>
          <a:p>
            <a:pPr marL="114300" indent="0">
              <a:buNone/>
            </a:pPr>
            <a:r>
              <a:rPr lang="en-US" dirty="0"/>
              <a:t>weighted avg       	0.96      	0.91      	0.93      	1364			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recall and  bad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12FD18-A48B-B0D7-4FB1-084CD285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882" y="1995619"/>
            <a:ext cx="33995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score is: 0.30601092896174864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97100-7481-FE48-40A3-E8DA99D0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94" y="2557415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9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Building-Stochastic gradient descent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8E7390-4B80-4BF7-29AD-0D623752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366" y="2007831"/>
            <a:ext cx="3403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score is:0.346534653465346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51729"/>
            <a:ext cx="10900779" cy="4857632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dirty="0"/>
              <a:t> 		precision    recall  	f1-score   	support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       0      	 0.99      	0.91      	0.95      	1320			</a:t>
            </a:r>
          </a:p>
          <a:p>
            <a:pPr marL="114300" indent="0">
              <a:buNone/>
            </a:pPr>
            <a:r>
              <a:rPr lang="en-US" dirty="0"/>
              <a:t>           1       	0.22      	0.80      	0.35       	 44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accuracy                          		 0.90      	1364			</a:t>
            </a:r>
          </a:p>
          <a:p>
            <a:pPr marL="114300" indent="0">
              <a:buNone/>
            </a:pPr>
            <a:r>
              <a:rPr lang="en-US" dirty="0"/>
              <a:t>   macro avg       	0.61      	0.85     	 0.65      	1364			</a:t>
            </a:r>
          </a:p>
          <a:p>
            <a:pPr marL="114300" indent="0">
              <a:buNone/>
            </a:pPr>
            <a:r>
              <a:rPr lang="en-US" dirty="0"/>
              <a:t>weighted avg      	 0.97      	0.90      	0.93      	1364			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Very good recall  bad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6DCF1-86A2-7472-9D8B-C1AD7404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65" y="2724345"/>
            <a:ext cx="4610736" cy="406295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68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Building-Logistic regression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8E7390-4B80-4BF7-29AD-0D623752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366" y="2007831"/>
            <a:ext cx="3403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score is: 0.3163265306122449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51729"/>
            <a:ext cx="10900779" cy="4857632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dirty="0"/>
              <a:t> 		precision    	recall  	f1-score  	 support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       0       	0.99      	0.91     	 0.95      1320			</a:t>
            </a:r>
          </a:p>
          <a:p>
            <a:pPr marL="114300" indent="0">
              <a:buNone/>
            </a:pPr>
            <a:r>
              <a:rPr lang="en-US" dirty="0"/>
              <a:t>           1       	0.20      	0.70     	 0.32        44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accuracy                           		0.90      1364			</a:t>
            </a:r>
          </a:p>
          <a:p>
            <a:pPr marL="114300" indent="0">
              <a:buNone/>
            </a:pPr>
            <a:r>
              <a:rPr lang="en-US" dirty="0"/>
              <a:t>   macro avg      	 0.60      	0.81      	0.63      1364			</a:t>
            </a:r>
          </a:p>
          <a:p>
            <a:pPr marL="114300" indent="0">
              <a:buNone/>
            </a:pPr>
            <a:r>
              <a:rPr lang="en-US" dirty="0"/>
              <a:t>weighted avg      	 0.96      	0.90      	0.93      1364			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Very good recall  bad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E21CBF-68D2-A23D-DD7B-DB6977B3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18" y="2526803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Building-Support vector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15152"/>
            <a:ext cx="10900779" cy="4857632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dirty="0"/>
              <a:t>		 precision    recall  f1-score   support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       0      	 0.99  	0.94      	0.96      1320			</a:t>
            </a:r>
          </a:p>
          <a:p>
            <a:pPr marL="114300" indent="0">
              <a:buNone/>
            </a:pPr>
            <a:r>
              <a:rPr lang="en-US" dirty="0"/>
              <a:t>           1      	 0.25      	0.59     	 0.35        44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accuracy                          	 	0.93      1364			</a:t>
            </a:r>
          </a:p>
          <a:p>
            <a:pPr marL="114300" indent="0">
              <a:buNone/>
            </a:pPr>
            <a:r>
              <a:rPr lang="en-US" dirty="0"/>
              <a:t>   macro avg       	0.62      	0.77      	0.66      1364			</a:t>
            </a:r>
          </a:p>
          <a:p>
            <a:pPr marL="114300" indent="0">
              <a:buNone/>
            </a:pPr>
            <a:r>
              <a:rPr lang="en-US" dirty="0"/>
              <a:t>weighted avg      	 0.96      	0.93      	0.94      1364			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recall  bad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7799-05C6-5D92-822A-BD6456AA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02" y="3429000"/>
            <a:ext cx="4081806" cy="3429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427F49A-663D-030D-2600-4F87031B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491" y="2271087"/>
            <a:ext cx="38060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score is: 0.35374149659863946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9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Building-Random forest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50"/>
            <a:ext cx="10900779" cy="485763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US" dirty="0"/>
              <a:t>		 precision    	recall  	f1-score   	support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       0      		 0.99      	0.97      	0.98      	1320		</a:t>
            </a:r>
            <a:r>
              <a:rPr lang="en-US" sz="3300" dirty="0"/>
              <a:t>F1 score is: 0.49019607843137253</a:t>
            </a:r>
            <a:r>
              <a:rPr lang="en-US" dirty="0"/>
              <a:t>	</a:t>
            </a:r>
          </a:p>
          <a:p>
            <a:pPr marL="114300" indent="0">
              <a:buNone/>
            </a:pPr>
            <a:r>
              <a:rPr lang="en-US" dirty="0"/>
              <a:t>           1       		0.43      	0.57      	0.49        	44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r>
              <a:rPr lang="en-US" dirty="0"/>
              <a:t>    accuracy                           			0.96      	1364			</a:t>
            </a:r>
          </a:p>
          <a:p>
            <a:pPr marL="114300" indent="0">
              <a:buNone/>
            </a:pPr>
            <a:r>
              <a:rPr lang="en-US" dirty="0"/>
              <a:t>   macro avg       	0.71      	0.77      	0.74      	1364			</a:t>
            </a:r>
          </a:p>
          <a:p>
            <a:pPr marL="114300" indent="0">
              <a:buNone/>
            </a:pPr>
            <a:r>
              <a:rPr lang="en-US" dirty="0"/>
              <a:t>weighted avg       	0.97      	0.96      	0.96      	1364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recall and good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0E4226-3BDA-6798-C708-9F5E69F6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94" y="2715760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Building-Decision tree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50"/>
            <a:ext cx="10900779" cy="4857632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IN" dirty="0"/>
              <a:t>							</a:t>
            </a:r>
          </a:p>
          <a:p>
            <a:pPr marL="114300" indent="0">
              <a:buNone/>
            </a:pPr>
            <a:r>
              <a:rPr lang="en-IN" sz="3300" dirty="0"/>
              <a:t>							F1 score is: 0.36363636363636365</a:t>
            </a:r>
          </a:p>
          <a:p>
            <a:pPr marL="114300" indent="0">
              <a:buNone/>
            </a:pPr>
            <a:r>
              <a:rPr lang="en-US" dirty="0"/>
              <a:t>					</a:t>
            </a:r>
          </a:p>
          <a:p>
            <a:pPr marL="114300" indent="0">
              <a:buNone/>
            </a:pPr>
            <a:r>
              <a:rPr lang="en-US" dirty="0"/>
              <a:t>		precision   	 recall  	f1-score   	support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0      		 0.98 	0.96      	0.97      	1320</a:t>
            </a:r>
          </a:p>
          <a:p>
            <a:pPr marL="114300" indent="0">
              <a:buNone/>
            </a:pPr>
            <a:r>
              <a:rPr lang="en-US" dirty="0"/>
              <a:t>           1       		0.29      	0.50     	 0.36        	44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accuracy                           			0.94      	1364</a:t>
            </a:r>
          </a:p>
          <a:p>
            <a:pPr marL="114300" indent="0">
              <a:buNone/>
            </a:pPr>
            <a:r>
              <a:rPr lang="en-US" dirty="0"/>
              <a:t>   macro avg      	 0.63      	0.73     	 0.67      	1364</a:t>
            </a:r>
          </a:p>
          <a:p>
            <a:pPr marL="114300" indent="0">
              <a:buNone/>
            </a:pPr>
            <a:r>
              <a:rPr lang="en-US" dirty="0"/>
              <a:t>weighted avg       	0.96      	0.94      	0.95      	1364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recall and average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8AEA-365E-F0FE-37D6-B70230E2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94" y="1989142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5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Building-Ada boost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50"/>
            <a:ext cx="10900779" cy="4857632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IN" dirty="0"/>
              <a:t>		</a:t>
            </a:r>
            <a:r>
              <a:rPr lang="en-US" dirty="0"/>
              <a:t>precision   	 recall 	 f1-score   	support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0       		0.99      	0.95      	0.97      	1320		</a:t>
            </a:r>
            <a:r>
              <a:rPr lang="en-US" sz="3800" dirty="0"/>
              <a:t>F1 score is: 0.4148148148148148</a:t>
            </a:r>
          </a:p>
          <a:p>
            <a:pPr marL="114300" indent="0">
              <a:buNone/>
            </a:pPr>
            <a:r>
              <a:rPr lang="en-US" dirty="0"/>
              <a:t>           1       		0.31      	0.64      	0.41        	44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accuracy                           			0.94      	1364</a:t>
            </a:r>
          </a:p>
          <a:p>
            <a:pPr marL="114300" indent="0">
              <a:buNone/>
            </a:pPr>
            <a:r>
              <a:rPr lang="en-US" dirty="0"/>
              <a:t>   macro avg       	0.65      	0.79     	 0.69      	1364</a:t>
            </a:r>
          </a:p>
          <a:p>
            <a:pPr marL="114300" indent="0">
              <a:buNone/>
            </a:pPr>
            <a:r>
              <a:rPr lang="en-US" dirty="0"/>
              <a:t>weighted avg       	0.97      	0.94      	0.95      	1364</a:t>
            </a:r>
          </a:p>
          <a:p>
            <a:pPr marL="114300" indent="0">
              <a:buNone/>
            </a:pPr>
            <a:r>
              <a:rPr lang="en-US" dirty="0"/>
              <a:t>									</a:t>
            </a:r>
            <a:r>
              <a:rPr lang="en-IN" dirty="0"/>
              <a:t>	</a:t>
            </a:r>
          </a:p>
          <a:p>
            <a:pPr marL="114300" indent="0">
              <a:buNone/>
            </a:pPr>
            <a:r>
              <a:rPr lang="en-IN" sz="3300" dirty="0"/>
              <a:t>				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recall and average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D9B9E-AFDC-44CC-8B47-EB1CAB4F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94" y="2130544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9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36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Building-Gradient boosting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50"/>
            <a:ext cx="10900779" cy="4857632"/>
          </a:xfrm>
        </p:spPr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								</a:t>
            </a:r>
            <a:r>
              <a:rPr lang="en-IN" dirty="0"/>
              <a:t>	</a:t>
            </a:r>
          </a:p>
          <a:p>
            <a:pPr marL="114300" indent="0">
              <a:buNone/>
            </a:pPr>
            <a:r>
              <a:rPr lang="en-IN" sz="3300" dirty="0"/>
              <a:t>		</a:t>
            </a:r>
            <a:r>
              <a:rPr lang="en-US" sz="3300" dirty="0"/>
              <a:t>precision   	 recall  	f1-score   	support		</a:t>
            </a:r>
            <a:r>
              <a:rPr lang="en-US" sz="4500" dirty="0"/>
              <a:t>F1 score is: 0.47540983606557374</a:t>
            </a:r>
          </a:p>
          <a:p>
            <a:pPr marL="114300" indent="0">
              <a:buNone/>
            </a:pPr>
            <a:endParaRPr lang="en-US" sz="3300" dirty="0"/>
          </a:p>
          <a:p>
            <a:pPr marL="114300" indent="0">
              <a:buNone/>
            </a:pPr>
            <a:r>
              <a:rPr lang="en-US" sz="3300" dirty="0"/>
              <a:t>           0       		0.99      	0.96      	0.98      	1320</a:t>
            </a:r>
          </a:p>
          <a:p>
            <a:pPr marL="114300" indent="0">
              <a:buNone/>
            </a:pPr>
            <a:r>
              <a:rPr lang="en-US" sz="3300" dirty="0"/>
              <a:t>           1       		0.37      	0.66      	0.48        	44</a:t>
            </a:r>
          </a:p>
          <a:p>
            <a:pPr marL="114300" indent="0">
              <a:buNone/>
            </a:pPr>
            <a:endParaRPr lang="en-US" sz="3300" dirty="0"/>
          </a:p>
          <a:p>
            <a:pPr marL="114300" indent="0">
              <a:buNone/>
            </a:pPr>
            <a:r>
              <a:rPr lang="en-US" sz="3300" dirty="0"/>
              <a:t>    accuracy                           		0.95      	1364</a:t>
            </a:r>
          </a:p>
          <a:p>
            <a:pPr marL="114300" indent="0">
              <a:buNone/>
            </a:pPr>
            <a:r>
              <a:rPr lang="en-US" sz="3300" dirty="0"/>
              <a:t>   macro avg       	0.68      	0.81      	0.73      	1364</a:t>
            </a:r>
          </a:p>
          <a:p>
            <a:pPr marL="114300" indent="0">
              <a:buNone/>
            </a:pPr>
            <a:r>
              <a:rPr lang="en-US" sz="3300" dirty="0"/>
              <a:t>weighted avg       	0.97      	0.95      	0.96      	1364</a:t>
            </a:r>
            <a:r>
              <a:rPr lang="en-IN" sz="3300" dirty="0"/>
              <a:t>		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recall and average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4172-3418-6EDD-4C57-400436EF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87" y="2619414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0B57-22F6-C6B8-8D49-73C85D7B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85216"/>
            <a:ext cx="10727703" cy="1499616"/>
          </a:xfrm>
        </p:spPr>
        <p:txBody>
          <a:bodyPr/>
          <a:lstStyle/>
          <a:p>
            <a:r>
              <a:rPr lang="en-IN" dirty="0"/>
              <a:t>Bankruptcy historical data of  companies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E18F-E2B2-16C8-2AE6-DFC991D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2" y="2286000"/>
            <a:ext cx="10727702" cy="4023360"/>
          </a:xfrm>
        </p:spPr>
        <p:txBody>
          <a:bodyPr>
            <a:normAutofit fontScale="92500" lnSpcReduction="20000"/>
          </a:bodyPr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This data having: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endParaRPr lang="en-US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548640" lvl="1" indent="-91440">
              <a:spcBef>
                <a:spcPts val="0"/>
              </a:spcBef>
              <a:buSzPts val="2200"/>
              <a:buChar char=" "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	</a:t>
            </a:r>
            <a:r>
              <a:rPr lang="en-US" sz="2200" dirty="0" err="1">
                <a:latin typeface="Arial Black"/>
                <a:sym typeface="Arial Black"/>
              </a:rPr>
              <a:t>No_of_columns</a:t>
            </a:r>
            <a:r>
              <a:rPr lang="en-US" sz="2200" dirty="0">
                <a:latin typeface="Arial Black"/>
                <a:sym typeface="Arial Black"/>
              </a:rPr>
              <a:t> – </a:t>
            </a:r>
            <a:r>
              <a:rPr lang="en-US" sz="2200" dirty="0">
                <a:solidFill>
                  <a:srgbClr val="92D050"/>
                </a:solidFill>
                <a:latin typeface="Arial Black"/>
                <a:sym typeface="Arial Black"/>
              </a:rPr>
              <a:t>95 Nos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ea typeface="Arial Black"/>
                <a:cs typeface="Arial Black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 	</a:t>
            </a:r>
            <a:r>
              <a:rPr lang="en-US" dirty="0" err="1">
                <a:latin typeface="Arial Black"/>
                <a:ea typeface="Arial Black"/>
                <a:cs typeface="Arial Black"/>
                <a:sym typeface="Arial Black"/>
              </a:rPr>
              <a:t>No_of_Rows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– 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6819 Nos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Shape of data=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(6819 x 95)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The last column 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‘Bankrupt’  </a:t>
            </a: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which is output column having values (0 or 1) 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0-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Financially healthy 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-Financially unhealthy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742950" lvl="1" indent="-28575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11430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459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36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</a:t>
            </a:r>
            <a:r>
              <a:rPr lang="en-IN" sz="4000" dirty="0" err="1">
                <a:solidFill>
                  <a:srgbClr val="0070C0"/>
                </a:solidFill>
              </a:rPr>
              <a:t>XGboost</a:t>
            </a:r>
            <a:r>
              <a:rPr lang="en-IN" sz="4000" dirty="0">
                <a:solidFill>
                  <a:srgbClr val="0070C0"/>
                </a:solidFill>
              </a:rPr>
              <a:t>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49"/>
            <a:ext cx="10900779" cy="5160917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	precision    	recall  	f1-score   	support</a:t>
            </a:r>
          </a:p>
          <a:p>
            <a:pPr marL="114300" indent="0">
              <a:buNone/>
            </a:pPr>
            <a:r>
              <a:rPr lang="en-US" dirty="0"/>
              <a:t>								</a:t>
            </a:r>
            <a:r>
              <a:rPr lang="en-US" sz="4200" dirty="0"/>
              <a:t>F1 score is: 0.4318181818181818</a:t>
            </a:r>
          </a:p>
          <a:p>
            <a:pPr marL="114300" indent="0">
              <a:buNone/>
            </a:pPr>
            <a:r>
              <a:rPr lang="en-US" dirty="0"/>
              <a:t>           0      		 0.98      	0.98     	 0.98      	1320</a:t>
            </a:r>
          </a:p>
          <a:p>
            <a:pPr marL="114300" indent="0">
              <a:buNone/>
            </a:pPr>
            <a:r>
              <a:rPr lang="en-US" dirty="0"/>
              <a:t>           1       		0.43      	0.43      	0.43        	44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accuracy                          			 0.96      	1364</a:t>
            </a:r>
          </a:p>
          <a:p>
            <a:pPr marL="114300" indent="0">
              <a:buNone/>
            </a:pPr>
            <a:r>
              <a:rPr lang="en-US" dirty="0"/>
              <a:t>   macro avg       	0.71      	0.71      	0.71      	1364</a:t>
            </a:r>
          </a:p>
          <a:p>
            <a:pPr marL="114300" indent="0">
              <a:buNone/>
            </a:pPr>
            <a:r>
              <a:rPr lang="en-US" dirty="0"/>
              <a:t>weighted avg      	 0.96     	 0.96     	 0.96      	1364							</a:t>
            </a:r>
            <a:r>
              <a:rPr lang="en-IN" dirty="0"/>
              <a:t>	</a:t>
            </a:r>
          </a:p>
          <a:p>
            <a:pPr marL="114300" indent="0">
              <a:buNone/>
            </a:pPr>
            <a:r>
              <a:rPr lang="en-IN" sz="3300" dirty="0"/>
              <a:t>	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 recall and good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F6434-63B6-18F5-262F-370C3AF3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971800"/>
            <a:ext cx="6236220" cy="33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5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8191-44E7-4C3F-5864-E67B4ECE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Model Building-Voting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621E-0DAE-224D-C1A2-E9D89E866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Voting classifier is ensemble classifier built on top of various classifier for enhancement of model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Here I built Voting classifier on top of models having more f1 score and more diversified models(Logistic regression, Random </a:t>
            </a:r>
            <a:r>
              <a:rPr lang="en-IN" dirty="0" err="1"/>
              <a:t>forest,Gradient</a:t>
            </a:r>
            <a:r>
              <a:rPr lang="en-IN" dirty="0"/>
              <a:t> </a:t>
            </a:r>
            <a:r>
              <a:rPr lang="en-IN" dirty="0" err="1"/>
              <a:t>boosting,XG</a:t>
            </a:r>
            <a:r>
              <a:rPr lang="en-IN" dirty="0"/>
              <a:t> boost) by performing soft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 that it needed for soft voting is all estimators in voting classifier should have </a:t>
            </a:r>
            <a:r>
              <a:rPr lang="en-IN" dirty="0" err="1"/>
              <a:t>predict_proba</a:t>
            </a:r>
            <a:r>
              <a:rPr lang="en-IN" dirty="0"/>
              <a:t> method, that all estimators will return class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552361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3616"/>
            <a:ext cx="9720072" cy="8665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Model Building-Voting classifier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5D4AE-48ED-D4C4-DCCC-BEDCEE9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273750"/>
            <a:ext cx="10900779" cy="4857632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	precision    	recall  	f1-score   	support</a:t>
            </a:r>
          </a:p>
          <a:p>
            <a:pPr marL="114300" indent="0">
              <a:buNone/>
            </a:pPr>
            <a:r>
              <a:rPr lang="en-US" dirty="0"/>
              <a:t>           0      		 0.99      	0.97      	0.98     	 1320			</a:t>
            </a:r>
            <a:r>
              <a:rPr lang="en-US" sz="3300" dirty="0"/>
              <a:t>F1-score: 0.5420560747663551</a:t>
            </a:r>
          </a:p>
          <a:p>
            <a:pPr marL="114300" indent="0">
              <a:buNone/>
            </a:pPr>
            <a:r>
              <a:rPr lang="en-US" dirty="0"/>
              <a:t>           1       		0.46      	0.66      	0.54        	44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accuracy                           			0.96      	1364</a:t>
            </a:r>
          </a:p>
          <a:p>
            <a:pPr marL="114300" indent="0">
              <a:buNone/>
            </a:pPr>
            <a:r>
              <a:rPr lang="en-US" dirty="0"/>
              <a:t>   macro avg       	0.72      	0.82      	0.76      	1364</a:t>
            </a:r>
          </a:p>
          <a:p>
            <a:pPr marL="114300" indent="0">
              <a:buNone/>
            </a:pPr>
            <a:r>
              <a:rPr lang="en-US" dirty="0"/>
              <a:t>weighted avg       	0.97     	 0.96      	0.97      	1364						</a:t>
            </a:r>
            <a:r>
              <a:rPr lang="en-IN" dirty="0"/>
              <a:t>	</a:t>
            </a:r>
            <a:r>
              <a:rPr lang="en-IN" sz="3300" dirty="0"/>
              <a:t>				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recall and Good precision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A00B84A-9DCF-D29E-778C-8D8F0C5D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0077CE-7272-DE8D-633F-87021174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D3B1B-47BA-2A52-BDDC-E4899E64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10" y="2232144"/>
            <a:ext cx="4718313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9070-C536-4CD0-2BC8-374C4D41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95" y="193548"/>
            <a:ext cx="9720072" cy="710184"/>
          </a:xfrm>
        </p:spPr>
        <p:txBody>
          <a:bodyPr/>
          <a:lstStyle/>
          <a:p>
            <a:r>
              <a:rPr lang="en-IN" dirty="0"/>
              <a:t>Model building-</a:t>
            </a:r>
            <a:r>
              <a:rPr lang="en-IN" dirty="0" err="1"/>
              <a:t>comparision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E61B3-7D29-E664-024B-1848317D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6" y="1310133"/>
            <a:ext cx="2443824" cy="2071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DE796-4D2F-7358-24CF-7A60818C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76" y="1310133"/>
            <a:ext cx="2647024" cy="2071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FE19C-F5DD-B9BC-F309-8FC0659A6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10133"/>
            <a:ext cx="2647025" cy="2071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6163D-AC3E-A683-6FE9-3F931BFE2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94" y="3381253"/>
            <a:ext cx="4121485" cy="2589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E9854C-6D7C-EC01-C20A-B873AC0B9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79" y="3381253"/>
            <a:ext cx="4718313" cy="26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DA9-290F-C727-01F9-8E379DC8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building-ROC AUC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14AC3-92F1-A66D-5D66-20688F3B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8" y="1625599"/>
            <a:ext cx="9956801" cy="53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7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0CAA-E9B2-420A-2268-DBC5F661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building-ROC-AUC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E7201-9471-81FB-6BF2-E8451CF6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625600"/>
            <a:ext cx="9720073" cy="5359400"/>
          </a:xfrm>
        </p:spPr>
        <p:txBody>
          <a:bodyPr>
            <a:noAutofit/>
          </a:bodyPr>
          <a:lstStyle/>
          <a:p>
            <a:r>
              <a:rPr lang="en-US" sz="1400" dirty="0"/>
              <a:t>Model: Logistic </a:t>
            </a:r>
          </a:p>
          <a:p>
            <a:r>
              <a:rPr lang="en-US" sz="1400" dirty="0"/>
              <a:t> ROC-AUC_SCORE: 0.8064393939393939</a:t>
            </a:r>
          </a:p>
          <a:p>
            <a:r>
              <a:rPr lang="en-US" sz="1400" dirty="0"/>
              <a:t>******************************</a:t>
            </a:r>
          </a:p>
          <a:p>
            <a:r>
              <a:rPr lang="en-US" sz="1400" dirty="0"/>
              <a:t>Model: Random Forest </a:t>
            </a:r>
          </a:p>
          <a:p>
            <a:r>
              <a:rPr lang="en-US" sz="1400" dirty="0"/>
              <a:t> ROC-AUC_SCORE: 0.7715909090909091</a:t>
            </a:r>
          </a:p>
          <a:p>
            <a:r>
              <a:rPr lang="en-US" sz="1400" dirty="0"/>
              <a:t>******************************</a:t>
            </a:r>
          </a:p>
          <a:p>
            <a:r>
              <a:rPr lang="en-US" sz="1400" dirty="0"/>
              <a:t>Model: Gradient Boosting </a:t>
            </a:r>
          </a:p>
          <a:p>
            <a:r>
              <a:rPr lang="en-US" sz="1400" dirty="0"/>
              <a:t> ROC-AUC_SCORE: 0.8109848484848485</a:t>
            </a:r>
          </a:p>
          <a:p>
            <a:r>
              <a:rPr lang="en-US" sz="1400" dirty="0"/>
              <a:t>******************************</a:t>
            </a:r>
          </a:p>
          <a:p>
            <a:r>
              <a:rPr lang="en-US" sz="1400" dirty="0"/>
              <a:t>Model: XG Boosting </a:t>
            </a:r>
          </a:p>
          <a:p>
            <a:r>
              <a:rPr lang="en-US" sz="1400" dirty="0"/>
              <a:t> ROC-AUC_SCORE: 0.706439393939394</a:t>
            </a:r>
          </a:p>
          <a:p>
            <a:r>
              <a:rPr lang="en-US" sz="1400" dirty="0"/>
              <a:t>******************************</a:t>
            </a:r>
          </a:p>
          <a:p>
            <a:r>
              <a:rPr lang="en-US" sz="1400" dirty="0"/>
              <a:t>Model: Voting Classifier </a:t>
            </a:r>
          </a:p>
          <a:p>
            <a:r>
              <a:rPr lang="en-US" sz="1400" dirty="0"/>
              <a:t> ROC-AUC_SCORE: 0.8166666666666668</a:t>
            </a:r>
          </a:p>
          <a:p>
            <a:r>
              <a:rPr lang="en-US" sz="1400" dirty="0"/>
              <a:t>******************************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1997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829-224C-C44A-3D66-558E99E7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6B7C-F447-62C7-DB70-A318B747A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My final model is  </a:t>
            </a:r>
            <a:r>
              <a:rPr lang="en-IN" dirty="0">
                <a:solidFill>
                  <a:srgbClr val="00B050"/>
                </a:solidFill>
              </a:rPr>
              <a:t>Voting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</a:t>
            </a:r>
            <a:r>
              <a:rPr lang="en-IN" dirty="0">
                <a:solidFill>
                  <a:srgbClr val="00B050"/>
                </a:solidFill>
              </a:rPr>
              <a:t>F1-SCORE-0.542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</a:t>
            </a:r>
            <a:r>
              <a:rPr lang="en-IN" dirty="0">
                <a:solidFill>
                  <a:srgbClr val="00B050"/>
                </a:solidFill>
              </a:rPr>
              <a:t>ROC-AUC SCORE-81.67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55E2F-06A4-7C1D-BD19-F0EB67C0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32" y="2226560"/>
            <a:ext cx="6697135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0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3570628" y="3050455"/>
            <a:ext cx="5050743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US" sz="5400" b="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5400" b="0" cap="none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0B57-22F6-C6B8-8D49-73C85D7B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85216"/>
            <a:ext cx="10727703" cy="1499616"/>
          </a:xfrm>
        </p:spPr>
        <p:txBody>
          <a:bodyPr/>
          <a:lstStyle/>
          <a:p>
            <a:r>
              <a:rPr lang="en-IN" dirty="0"/>
              <a:t>Bankruptcy historical data of  companies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E18F-E2B2-16C8-2AE6-DFC991D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2" y="2286000"/>
            <a:ext cx="10727702" cy="4023360"/>
          </a:xfrm>
        </p:spPr>
        <p:txBody>
          <a:bodyPr>
            <a:normAutofit/>
          </a:bodyPr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No column  is having 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null values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All columns are continuous and numerical except output column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    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   ‘Bankrupt’,’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lang="en-US" altLang="en-US" dirty="0">
                <a:solidFill>
                  <a:srgbClr val="92D050"/>
                </a:solidFill>
                <a:latin typeface="Arial Black"/>
              </a:rPr>
              <a:t>_Liability-</a:t>
            </a:r>
            <a:r>
              <a:rPr lang="en-US" altLang="en-US" dirty="0" err="1">
                <a:solidFill>
                  <a:srgbClr val="92D050"/>
                </a:solidFill>
                <a:latin typeface="Arial Black"/>
              </a:rPr>
              <a:t>Assets</a:t>
            </a:r>
            <a:r>
              <a:rPr lang="en-US" altLang="en-US" dirty="0" err="1">
                <a:solidFill>
                  <a:schemeClr val="tx1"/>
                </a:solidFill>
                <a:latin typeface="Arial Black"/>
              </a:rPr>
              <a:t>_</a:t>
            </a:r>
            <a:r>
              <a:rPr lang="en-US" altLang="en-US" dirty="0" err="1">
                <a:solidFill>
                  <a:srgbClr val="92D050"/>
                </a:solidFill>
                <a:latin typeface="Arial Black"/>
              </a:rPr>
              <a:t>Flag</a:t>
            </a:r>
            <a:r>
              <a:rPr lang="en-US" altLang="en-US" dirty="0">
                <a:solidFill>
                  <a:schemeClr val="tx1"/>
                </a:solidFill>
                <a:latin typeface="Arial Black"/>
              </a:rPr>
              <a:t>’ which are numerical and categorical.</a:t>
            </a:r>
            <a:endParaRPr lang="en-US" dirty="0">
              <a:solidFill>
                <a:schemeClr val="tx1"/>
              </a:solidFill>
              <a:latin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742950" lvl="1" indent="-28575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11430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B0C5F-4EF9-37EB-3A94-F0D6A3E2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0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4210-8DA0-6263-EDFD-8D55ACE2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4543720"/>
            <a:ext cx="9720073" cy="1765640"/>
          </a:xfrm>
        </p:spPr>
        <p:txBody>
          <a:bodyPr/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Total count of financially healthy and unhealthy companies of given data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Financially healthy (0)-6599(96.78 %)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	Financially unhealthy(1)-220(3.22 %)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EBF32-DB7F-4CCE-A3D1-EE6DF02D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26" y="197963"/>
            <a:ext cx="8191893" cy="4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88B4-298D-2BF8-D05C-A4B438DB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6268825"/>
            <a:ext cx="10240903" cy="5891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>
                <a:solidFill>
                  <a:srgbClr val="0070C0"/>
                </a:solidFill>
              </a:rPr>
              <a:t>Distribution of each feature explained in the form of histogram.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3F23-3D7D-4687-5C03-2E6160B5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33F-7BF8-CC63-C256-AACC53FB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24" y="311084"/>
            <a:ext cx="9720072" cy="79336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Distribution of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9E9F-94EC-2EEF-5FC2-E087AC6B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4" y="2286000"/>
            <a:ext cx="98675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Some features are distributed normally or approximately normally.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Some features are either left skewed or right skewed.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Skewed features has to be processed to be distributed normally before modelling for better performance of 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Later in preprocessing I will continue on this.</a:t>
            </a:r>
          </a:p>
        </p:txBody>
      </p:sp>
    </p:spTree>
    <p:extLst>
      <p:ext uri="{BB962C8B-B14F-4D97-AF65-F5344CB8AC3E}">
        <p14:creationId xmlns:p14="http://schemas.microsoft.com/office/powerpoint/2010/main" val="171581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599C6-6CA1-381F-3E38-2261CF0F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998" y="6306532"/>
            <a:ext cx="9720073" cy="55146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BE12AA"/>
                </a:solidFill>
              </a:rPr>
              <a:t>Correlation Matrix of features explained as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1BD1A-F6CA-806D-06B7-29434319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" y="-1"/>
            <a:ext cx="11419002" cy="64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733-CAEF-BB17-BC9D-699B10CD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EDA based on some 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8F0A-5A9E-1E9B-E786-239551B8A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Net_Income_to_Total_Assets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Total_expense</a:t>
            </a:r>
            <a:r>
              <a:rPr lang="en-US" dirty="0"/>
              <a:t>/Assets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Total_Asset_Growth_Rate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Debt_ratio</a:t>
            </a:r>
            <a:r>
              <a:rPr lang="en-US" dirty="0"/>
              <a:t>_%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Total_Asset_Turnover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Net_profit_before_tax</a:t>
            </a:r>
            <a:r>
              <a:rPr lang="en-US" dirty="0"/>
              <a:t>/Paid-</a:t>
            </a:r>
            <a:r>
              <a:rPr lang="en-US" dirty="0" err="1"/>
              <a:t>in_capital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Working_Capital_to_Total_Assets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_</a:t>
            </a:r>
            <a:r>
              <a:rPr lang="en-US" dirty="0" err="1"/>
              <a:t>CFO_to_Assets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8611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1855</Words>
  <Application>Microsoft Office PowerPoint</Application>
  <PresentationFormat>Widescreen</PresentationFormat>
  <Paragraphs>321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Twentieth Century</vt:lpstr>
      <vt:lpstr>Arial Unicode MS</vt:lpstr>
      <vt:lpstr>Wingdings</vt:lpstr>
      <vt:lpstr>Integral</vt:lpstr>
      <vt:lpstr>PowerPoint Presentation</vt:lpstr>
      <vt:lpstr>PowerPoint Presentation</vt:lpstr>
      <vt:lpstr>Bankruptcy historical data of  companies</vt:lpstr>
      <vt:lpstr>Bankruptcy historical data of  companies</vt:lpstr>
      <vt:lpstr>PowerPoint Presentation</vt:lpstr>
      <vt:lpstr>PowerPoint Presentation</vt:lpstr>
      <vt:lpstr>Distribution of Features</vt:lpstr>
      <vt:lpstr>PowerPoint Presentation</vt:lpstr>
      <vt:lpstr>EDA based on some important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</vt:lpstr>
      <vt:lpstr>Model Building</vt:lpstr>
      <vt:lpstr>Model Building</vt:lpstr>
      <vt:lpstr>Model Building</vt:lpstr>
      <vt:lpstr>Model Building-K-nearest neighbours classifier</vt:lpstr>
      <vt:lpstr>Model Building-Stochastic gradient descent</vt:lpstr>
      <vt:lpstr>Model Building-Logistic regression</vt:lpstr>
      <vt:lpstr>Model Building-Support vector classifier</vt:lpstr>
      <vt:lpstr>Model Building-Random forest classifier</vt:lpstr>
      <vt:lpstr>Model Building-Decision tree classifier</vt:lpstr>
      <vt:lpstr>Model Building-Ada boost classifier</vt:lpstr>
      <vt:lpstr>Model Building-Gradient boosting classifier</vt:lpstr>
      <vt:lpstr>Model Building-XGboost classifier</vt:lpstr>
      <vt:lpstr>Model Building-Voting classifier</vt:lpstr>
      <vt:lpstr>Model Building-Voting classifier</vt:lpstr>
      <vt:lpstr>Model building-comparision </vt:lpstr>
      <vt:lpstr>Model building-ROC AUC</vt:lpstr>
      <vt:lpstr>Model building-ROC-AUC </vt:lpstr>
      <vt:lpstr>Final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AJAY KUMAR SADHU</cp:lastModifiedBy>
  <cp:revision>10</cp:revision>
  <dcterms:created xsi:type="dcterms:W3CDTF">2022-11-21T05:42:27Z</dcterms:created>
  <dcterms:modified xsi:type="dcterms:W3CDTF">2024-04-15T12:04:44Z</dcterms:modified>
</cp:coreProperties>
</file>