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unknown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311" r:id="rId2"/>
    <p:sldId id="257" r:id="rId3"/>
    <p:sldId id="271" r:id="rId4"/>
    <p:sldId id="313" r:id="rId5"/>
    <p:sldId id="274" r:id="rId6"/>
    <p:sldId id="275" r:id="rId7"/>
    <p:sldId id="276" r:id="rId8"/>
    <p:sldId id="277" r:id="rId9"/>
    <p:sldId id="279" r:id="rId10"/>
    <p:sldId id="290" r:id="rId11"/>
    <p:sldId id="291" r:id="rId12"/>
    <p:sldId id="314" r:id="rId13"/>
    <p:sldId id="315" r:id="rId14"/>
    <p:sldId id="316" r:id="rId15"/>
    <p:sldId id="317" r:id="rId16"/>
    <p:sldId id="318" r:id="rId17"/>
    <p:sldId id="308" r:id="rId18"/>
    <p:sldId id="310" r:id="rId19"/>
    <p:sldId id="270" r:id="rId20"/>
  </p:sldIdLst>
  <p:sldSz cx="12192000" cy="6858000"/>
  <p:notesSz cx="6858000" cy="9144000"/>
  <p:embeddedFontLst>
    <p:embeddedFont>
      <p:font typeface="Arial Black" panose="020B0A0402010202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ggJM/Q6wcDecH6D3Wnf5lj90qZ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BE1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5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093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7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7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17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27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9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19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6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61AA44-8ADE-8C6D-3AA1-E50286E1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0D80E9-954A-A1B3-F6EC-B48A938F518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1" y="89442"/>
            <a:ext cx="11718937" cy="120841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MACHINE LEARNING PROJECT TO CLASSIFY POISONOUS AND EDIBLE MUSHROOMS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794952-2FF5-F7F7-E810-6C490BE5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737" y="1387301"/>
            <a:ext cx="3523882" cy="1737360"/>
          </a:xfrm>
        </p:spPr>
        <p:txBody>
          <a:bodyPr/>
          <a:lstStyle/>
          <a:p>
            <a:r>
              <a:rPr lang="en-IN" sz="2800" dirty="0">
                <a:solidFill>
                  <a:schemeClr val="accent2"/>
                </a:solidFill>
              </a:rPr>
              <a:t>By</a:t>
            </a:r>
            <a:br>
              <a:rPr lang="en-IN" sz="2800" dirty="0">
                <a:solidFill>
                  <a:schemeClr val="accent2"/>
                </a:solidFill>
              </a:rPr>
            </a:br>
            <a:r>
              <a:rPr lang="en-IN" sz="2800" dirty="0">
                <a:solidFill>
                  <a:schemeClr val="accent2"/>
                </a:solidFill>
              </a:rPr>
              <a:t>AJAY KUMAR SADHU</a:t>
            </a:r>
            <a:br>
              <a:rPr lang="en-IN" sz="2800" dirty="0">
                <a:solidFill>
                  <a:schemeClr val="accent2"/>
                </a:solidFill>
              </a:rPr>
            </a:br>
            <a:r>
              <a:rPr lang="en-IN" sz="2800" dirty="0">
                <a:solidFill>
                  <a:schemeClr val="accent2"/>
                </a:solidFill>
              </a:rPr>
              <a:t>DATA SCIENCE INTERN</a:t>
            </a:r>
            <a:br>
              <a:rPr lang="en-IN" sz="2800" dirty="0">
                <a:solidFill>
                  <a:schemeClr val="accent2"/>
                </a:solidFill>
              </a:rPr>
            </a:br>
            <a:r>
              <a:rPr lang="en-IN" sz="2800" dirty="0">
                <a:solidFill>
                  <a:schemeClr val="accent2"/>
                </a:solidFill>
              </a:rPr>
              <a:t>LEARNBAY.CO</a:t>
            </a:r>
          </a:p>
        </p:txBody>
      </p:sp>
    </p:spTree>
    <p:extLst>
      <p:ext uri="{BB962C8B-B14F-4D97-AF65-F5344CB8AC3E}">
        <p14:creationId xmlns:p14="http://schemas.microsoft.com/office/powerpoint/2010/main" val="134871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6651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9C79B-0BEF-9D7F-64B6-7FD9BDC1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7" y="1451728"/>
            <a:ext cx="9720073" cy="4741682"/>
          </a:xfrm>
        </p:spPr>
        <p:txBody>
          <a:bodyPr/>
          <a:lstStyle/>
          <a:p>
            <a:pPr marL="11430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First step as usual splitting the data as training set and testing set, setting stratified splitting based on the output 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Trained the following models on training data using </a:t>
            </a:r>
            <a:r>
              <a:rPr lang="en-IN" sz="2000" dirty="0" err="1"/>
              <a:t>cross_val_predict</a:t>
            </a:r>
            <a:r>
              <a:rPr lang="en-IN" sz="2000" dirty="0"/>
              <a:t> with cross validation=5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sz="2000" dirty="0"/>
              <a:t>Logistic regression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sz="2000" dirty="0"/>
              <a:t>SGD classifier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sz="2000"/>
              <a:t>SVC</a:t>
            </a:r>
            <a:endParaRPr lang="en-IN" sz="2000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en-IN" sz="2000" dirty="0"/>
              <a:t>Decision tree classifier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sz="2000" dirty="0"/>
              <a:t>Random forest classifier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sz="2000" dirty="0"/>
              <a:t>K-nearest neighbours classifier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63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6651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Logistic Regression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8EDFB6-98A5-8386-5ED5-E5363C29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451728"/>
            <a:ext cx="3469064" cy="24132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B9FC03-ACC0-CEE1-D09E-8D7EE445E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095" y="1451728"/>
            <a:ext cx="4582801" cy="24132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89097B-AA39-BD2F-AEA4-BC9A39947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20" y="3864990"/>
            <a:ext cx="3553905" cy="27997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670ADD-24E7-B580-9E45-8E4067F54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095" y="4317475"/>
            <a:ext cx="4760536" cy="234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5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1772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SGD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8926F-06AF-78E3-C56E-C984C5A7D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102936"/>
            <a:ext cx="4230127" cy="2828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21A94E-151A-AE7E-810A-EF3913302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1102936"/>
            <a:ext cx="4513601" cy="2326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6EE9B2-584F-2686-7B7C-D345AB821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3704257"/>
            <a:ext cx="4230127" cy="2712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BE9AA7-DCFD-EB9A-7A7A-DC71059D6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254" y="3704257"/>
            <a:ext cx="5489945" cy="23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3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1772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SVC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8E1D9-6B2D-2FCC-E6DA-7BAD8E8F0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02937"/>
            <a:ext cx="3680381" cy="2535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E6654F-C68B-25CA-D99D-D7B412B43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1102936"/>
            <a:ext cx="4551308" cy="2326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F45017-D907-4C6D-4625-DC06AA49A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638747"/>
            <a:ext cx="3680381" cy="25820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5C80F0-FF2F-0BF8-9B1D-20F499960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80" y="3429000"/>
            <a:ext cx="5616019" cy="232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6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1772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Decision tree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E7839-DE6D-5BCF-1595-2A9A952D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1102936"/>
            <a:ext cx="3919043" cy="2630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E4C910-281F-3AF8-C817-26D3DE22A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48" y="1102936"/>
            <a:ext cx="4084674" cy="2326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2EBEA6-D6AA-C6A0-BFA0-BF6968574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965" y="3733491"/>
            <a:ext cx="3917206" cy="26305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D2EC18-DE8D-BA00-5C75-F92B994A9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170" y="3733490"/>
            <a:ext cx="5319221" cy="232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4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1772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Random forest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38242-5C9F-CF05-8703-64606907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102936"/>
            <a:ext cx="3796494" cy="2366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816EE6-1402-84BB-5FF7-E160DCC7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180" y="1102936"/>
            <a:ext cx="5334462" cy="23666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296474-1B32-C9F6-FC54-18E71F1E6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3429000"/>
            <a:ext cx="3796494" cy="24655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D0669E-37FF-3221-E5DA-29DB069F0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180" y="3448330"/>
            <a:ext cx="5067739" cy="22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3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F30B-9D9B-8830-95D0-B7EE9A75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1772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K-nearest neighbours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EA9DA-AB0D-157E-3D3F-3171FAC7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102936"/>
            <a:ext cx="3485410" cy="2564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E0725F-F6D8-562E-1C55-A1B690902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352" y="1102936"/>
            <a:ext cx="4656223" cy="2326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8BBC92-F043-AA49-DBA8-5FF969559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7" y="3667502"/>
            <a:ext cx="3485411" cy="2433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EC0B9A-75BB-7880-0BC3-9319B2034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599" y="3789936"/>
            <a:ext cx="5349704" cy="231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7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4DA9-290F-C727-01F9-8E379DC8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04219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Model Comparison-ROC AUC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0DEEE-CB1E-5412-7005-D568F876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9" y="1489435"/>
            <a:ext cx="4198320" cy="4783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FDBAFB-722E-3021-35C7-F65BAE045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650" y="1489435"/>
            <a:ext cx="4791808" cy="47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47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3829-224C-C44A-3D66-558E99E7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Final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46B7C-F447-62C7-DB70-A318B747A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My final model is  </a:t>
            </a:r>
            <a:r>
              <a:rPr lang="en-IN" dirty="0">
                <a:solidFill>
                  <a:srgbClr val="00B050"/>
                </a:solidFill>
              </a:rPr>
              <a:t>Random forest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Final </a:t>
            </a:r>
            <a:r>
              <a:rPr lang="en-IN" dirty="0">
                <a:solidFill>
                  <a:srgbClr val="00B050"/>
                </a:solidFill>
              </a:rPr>
              <a:t>F1-SCORE-99.8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Final </a:t>
            </a:r>
            <a:r>
              <a:rPr lang="en-IN" dirty="0">
                <a:solidFill>
                  <a:srgbClr val="00B050"/>
                </a:solidFill>
              </a:rPr>
              <a:t>ROC-AUC SCORE-99.83</a:t>
            </a:r>
          </a:p>
        </p:txBody>
      </p:sp>
    </p:spTree>
    <p:extLst>
      <p:ext uri="{BB962C8B-B14F-4D97-AF65-F5344CB8AC3E}">
        <p14:creationId xmlns:p14="http://schemas.microsoft.com/office/powerpoint/2010/main" val="149917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>
            <a:spLocks noGrp="1"/>
          </p:cNvSpPr>
          <p:nvPr>
            <p:ph type="title"/>
          </p:nvPr>
        </p:nvSpPr>
        <p:spPr>
          <a:xfrm>
            <a:off x="3570628" y="3050455"/>
            <a:ext cx="5050743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 Black"/>
              <a:buNone/>
            </a:pPr>
            <a:r>
              <a:rPr lang="en-US" sz="5400" b="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5400" b="0" cap="none" dirty="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FC01FE-DEB8-DA5D-9BF0-99A046B0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9751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8E18F-E2B2-16C8-2AE6-DFC991D01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71" y="113122"/>
            <a:ext cx="10727702" cy="6373219"/>
          </a:xfrm>
        </p:spPr>
        <p:txBody>
          <a:bodyPr>
            <a:normAutofit fontScale="77500" lnSpcReduction="20000"/>
          </a:bodyPr>
          <a:lstStyle/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This data having:</a:t>
            </a:r>
          </a:p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endParaRPr lang="en-US" sz="2800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548640" lvl="1" indent="-91440">
              <a:spcBef>
                <a:spcPts val="0"/>
              </a:spcBef>
              <a:buSzPts val="2200"/>
              <a:buChar char=" "/>
            </a:pPr>
            <a:r>
              <a:rPr lang="en-US" sz="2800" dirty="0">
                <a:latin typeface="Arial Black"/>
                <a:ea typeface="Arial Black"/>
                <a:cs typeface="Arial Black"/>
                <a:sym typeface="Arial Black"/>
              </a:rPr>
              <a:t> 	</a:t>
            </a:r>
            <a:r>
              <a:rPr lang="en-US" sz="2800" dirty="0" err="1">
                <a:latin typeface="Arial Black"/>
                <a:sym typeface="Arial Black"/>
              </a:rPr>
              <a:t>No_of_columns</a:t>
            </a:r>
            <a:r>
              <a:rPr lang="en-US" sz="2800" dirty="0">
                <a:latin typeface="Arial Black"/>
                <a:sym typeface="Arial Black"/>
              </a:rPr>
              <a:t> – </a:t>
            </a:r>
            <a:r>
              <a:rPr lang="en-US" sz="2800" dirty="0">
                <a:solidFill>
                  <a:srgbClr val="92D050"/>
                </a:solidFill>
                <a:latin typeface="Arial Black"/>
                <a:sym typeface="Arial Black"/>
              </a:rPr>
              <a:t>21 Nos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800" dirty="0">
                <a:ea typeface="Arial Black"/>
                <a:cs typeface="Arial Black"/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800" dirty="0">
                <a:latin typeface="Arial Black"/>
                <a:ea typeface="Arial Black"/>
                <a:cs typeface="Arial Black"/>
                <a:sym typeface="Arial Black"/>
              </a:rPr>
              <a:t>  	</a:t>
            </a:r>
            <a:r>
              <a:rPr lang="en-US" sz="2800" dirty="0" err="1">
                <a:latin typeface="Arial Black"/>
                <a:ea typeface="Arial Black"/>
                <a:cs typeface="Arial Black"/>
                <a:sym typeface="Arial Black"/>
              </a:rPr>
              <a:t>No_of_Rows</a:t>
            </a:r>
            <a:r>
              <a:rPr lang="en-US" sz="2800" dirty="0">
                <a:latin typeface="Arial Black"/>
                <a:ea typeface="Arial Black"/>
                <a:cs typeface="Arial Black"/>
                <a:sym typeface="Arial Black"/>
              </a:rPr>
              <a:t> – </a:t>
            </a:r>
            <a:r>
              <a:rPr lang="en-US" sz="2800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61070 Nos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800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800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Shape of data=</a:t>
            </a:r>
            <a:r>
              <a:rPr lang="en-US" sz="2800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(61070 x 21)</a:t>
            </a: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sz="2800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sz="2800" dirty="0">
                <a:latin typeface="Arial Black"/>
                <a:ea typeface="Arial Black"/>
                <a:cs typeface="Arial Black"/>
                <a:sym typeface="Arial Black"/>
              </a:rPr>
              <a:t>The column </a:t>
            </a:r>
            <a:r>
              <a:rPr lang="en-US" sz="2800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‘Class’  </a:t>
            </a:r>
            <a:r>
              <a:rPr lang="en-US" sz="2800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which is output column having values (p or e) </a:t>
            </a:r>
          </a:p>
          <a:p>
            <a:pPr marL="457200" lvl="1" indent="0">
              <a:spcBef>
                <a:spcPts val="0"/>
              </a:spcBef>
              <a:buSzPts val="2200"/>
              <a:buNone/>
            </a:pPr>
            <a:r>
              <a:rPr lang="en-US" sz="2800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</a:p>
          <a:p>
            <a:pPr marL="457200" lvl="1" indent="0">
              <a:spcBef>
                <a:spcPts val="0"/>
              </a:spcBef>
              <a:buSzPts val="2200"/>
              <a:buNone/>
            </a:pPr>
            <a:r>
              <a:rPr lang="en-US" sz="2800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		P-</a:t>
            </a:r>
            <a:r>
              <a:rPr lang="en-US" sz="2800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Poisonous </a:t>
            </a:r>
          </a:p>
          <a:p>
            <a:pPr marL="457200" lvl="1" indent="0">
              <a:spcBef>
                <a:spcPts val="0"/>
              </a:spcBef>
              <a:buSzPts val="2200"/>
              <a:buNone/>
            </a:pPr>
            <a:endParaRPr lang="en-US" sz="2800" dirty="0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indent="0">
              <a:spcBef>
                <a:spcPts val="0"/>
              </a:spcBef>
              <a:buSzPts val="2200"/>
              <a:buNone/>
            </a:pPr>
            <a:r>
              <a:rPr lang="en-US" sz="2800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sz="2800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2800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-Edible</a:t>
            </a:r>
          </a:p>
          <a:p>
            <a:pPr marL="0" indent="0">
              <a:spcBef>
                <a:spcPts val="0"/>
              </a:spcBef>
              <a:buSzPts val="2200"/>
              <a:buNone/>
            </a:pPr>
            <a:endParaRPr lang="en-US" sz="2800" dirty="0">
              <a:solidFill>
                <a:schemeClr val="tx1"/>
              </a:solidFill>
              <a:latin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The data is having redundant rows that repeating more than one time called the duplicate rows.</a:t>
            </a:r>
          </a:p>
          <a:p>
            <a:pPr marL="0" indent="0">
              <a:spcBef>
                <a:spcPts val="0"/>
              </a:spcBef>
              <a:buSzPts val="2200"/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First getting rid of these duplicate rows as the first step of cleaning the data.</a:t>
            </a: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With this step the data shape has changed to (</a:t>
            </a:r>
            <a:r>
              <a:rPr lang="en-US" sz="2800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60923 x 21).</a:t>
            </a:r>
          </a:p>
          <a:p>
            <a:pPr marL="457200" lvl="1" indent="0">
              <a:spcBef>
                <a:spcPts val="0"/>
              </a:spcBef>
              <a:buSzPts val="2200"/>
              <a:buNone/>
            </a:pPr>
            <a:endParaRPr lang="en-US" sz="2800" dirty="0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457200" lvl="1" indent="0">
              <a:spcBef>
                <a:spcPts val="0"/>
              </a:spcBef>
              <a:buSzPts val="2200"/>
              <a:buNone/>
            </a:pPr>
            <a:endParaRPr lang="en-US" dirty="0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742950" lvl="1" indent="-28575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dirty="0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457200" lvl="1" indent="0">
              <a:spcBef>
                <a:spcPts val="0"/>
              </a:spcBef>
              <a:buSzPts val="2200"/>
              <a:buNone/>
            </a:pPr>
            <a:endParaRPr lang="en-US" dirty="0">
              <a:solidFill>
                <a:schemeClr val="tx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indent="0">
              <a:spcBef>
                <a:spcPts val="0"/>
              </a:spcBef>
              <a:buSzPts val="2200"/>
              <a:buNone/>
            </a:pPr>
            <a:endParaRPr lang="en-US" dirty="0">
              <a:solidFill>
                <a:schemeClr val="tx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11430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945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8E18F-E2B2-16C8-2AE6-DFC991D01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72" y="422787"/>
            <a:ext cx="10727702" cy="5886573"/>
          </a:xfrm>
        </p:spPr>
        <p:txBody>
          <a:bodyPr>
            <a:normAutofit fontScale="85000" lnSpcReduction="20000"/>
          </a:bodyPr>
          <a:lstStyle/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The data is having null values in some columns. Having null values more than 40% of total values, those columns are removed as next step</a:t>
            </a: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These columns are having null more than 40% of total values. Hence removing those columns is done as next step.</a:t>
            </a: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With this step the data shape has changed to (</a:t>
            </a:r>
            <a:r>
              <a:rPr lang="en-US" sz="3200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60923 x 15).</a:t>
            </a:r>
          </a:p>
          <a:p>
            <a:pPr marL="0" indent="0">
              <a:spcBef>
                <a:spcPts val="0"/>
              </a:spcBef>
              <a:buSzPts val="2200"/>
              <a:buNone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EB0C5F-4EF9-37EB-3A94-F0D6A3E2C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8AC4B8-95D5-AFCC-ADE7-B7562FCD1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297" y="1800844"/>
            <a:ext cx="547697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veil-type               	94.785221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spore-print-color       	89.616401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veil-color              	87.832182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stem-root               	84.592026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stem-surface            	62.574069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gill-spacing            	41.137173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3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A4210-8DA0-6263-EDFD-8D55ACE2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4543720"/>
            <a:ext cx="9720073" cy="1765640"/>
          </a:xfrm>
        </p:spPr>
        <p:txBody>
          <a:bodyPr/>
          <a:lstStyle/>
          <a:p>
            <a:pPr marL="3429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Total count of poisonous and edible mushrooms of given data</a:t>
            </a:r>
          </a:p>
          <a:p>
            <a:pPr marL="457200" lvl="1" indent="0">
              <a:spcBef>
                <a:spcPts val="0"/>
              </a:spcBef>
              <a:buSzPts val="2200"/>
              <a:buNone/>
            </a:pPr>
            <a:r>
              <a:rPr lang="en-US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</a:p>
          <a:p>
            <a:pPr marL="457200" lvl="1" indent="0">
              <a:spcBef>
                <a:spcPts val="0"/>
              </a:spcBef>
              <a:buSzPts val="2200"/>
              <a:buNone/>
            </a:pPr>
            <a:r>
              <a:rPr lang="en-US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r>
              <a:rPr lang="en-US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Poisonous(p)-33742(55.38 %)</a:t>
            </a:r>
          </a:p>
          <a:p>
            <a:pPr marL="457200" lvl="1" indent="0">
              <a:spcBef>
                <a:spcPts val="0"/>
              </a:spcBef>
              <a:buSzPts val="2200"/>
              <a:buNone/>
            </a:pPr>
            <a:endParaRPr lang="en-US" dirty="0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457200" lvl="1" indent="0">
              <a:spcBef>
                <a:spcPts val="0"/>
              </a:spcBef>
              <a:buSzPts val="2200"/>
              <a:buNone/>
            </a:pPr>
            <a:r>
              <a:rPr lang="en-US" dirty="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		Edible(e)-27181(44.62 %)</a:t>
            </a:r>
          </a:p>
          <a:p>
            <a:pPr marL="457200" lvl="1" indent="0">
              <a:spcBef>
                <a:spcPts val="0"/>
              </a:spcBef>
              <a:buSzPts val="2200"/>
              <a:buNone/>
            </a:pPr>
            <a:endParaRPr lang="en-US" dirty="0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2C619-4A03-41AB-88BB-2B1FC910C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835" y="8957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8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388B4-298D-2BF8-D05C-A4B438DB7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019" y="4996206"/>
            <a:ext cx="10240903" cy="13668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</a:rPr>
              <a:t>Stem height is less correlated with stem width and cap diameter.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</a:rPr>
              <a:t>Stem width and </a:t>
            </a:r>
            <a:r>
              <a:rPr lang="en-IN" dirty="0" err="1">
                <a:solidFill>
                  <a:srgbClr val="0070C0"/>
                </a:solidFill>
              </a:rPr>
              <a:t>cap_diameter</a:t>
            </a:r>
            <a:r>
              <a:rPr lang="en-IN" dirty="0">
                <a:solidFill>
                  <a:srgbClr val="0070C0"/>
                </a:solidFill>
              </a:rPr>
              <a:t> are moderately correlated.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9CCCC-CD29-5850-E569-8B6A339BC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27" y="0"/>
            <a:ext cx="6468359" cy="48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8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133F-7BF8-CC63-C256-AACC53FB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24" y="311084"/>
            <a:ext cx="9720072" cy="84841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Features in the form of box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F9E9F-94EC-2EEF-5FC2-E087AC6B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324" y="6108569"/>
            <a:ext cx="9867508" cy="5938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Cap_diameter</a:t>
            </a:r>
            <a:r>
              <a:rPr lang="en-IN" dirty="0"/>
              <a:t> and </a:t>
            </a:r>
            <a:r>
              <a:rPr lang="en-IN" dirty="0" err="1"/>
              <a:t>stem_width</a:t>
            </a:r>
            <a:r>
              <a:rPr lang="en-IN" dirty="0"/>
              <a:t> seems impact more the dependent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A87C6-2EAA-A116-8DC2-59E79667B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23" y="980388"/>
            <a:ext cx="9720071" cy="43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1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599C6-6CA1-381F-3E38-2261CF0F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998" y="6108569"/>
            <a:ext cx="11419002" cy="551468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BE12AA"/>
                </a:solidFill>
              </a:rPr>
              <a:t>Categorical columns impact on dependent variable.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9C97E-FC31-72B2-12A0-BBE01A15E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8" y="-433632"/>
            <a:ext cx="11419002" cy="65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7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B733-CAEF-BB17-BC9D-699B10CD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961893" cy="461159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C00000"/>
                </a:solidFill>
              </a:rPr>
              <a:t>Preprocessing 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56D11-F16E-B5C7-9B9D-64FA27D4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164895"/>
            <a:ext cx="9304826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61151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4570</TotalTime>
  <Words>385</Words>
  <Application>Microsoft Office PowerPoint</Application>
  <PresentationFormat>Widescreen</PresentationFormat>
  <Paragraphs>84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Wingdings</vt:lpstr>
      <vt:lpstr>Arial Unicode MS</vt:lpstr>
      <vt:lpstr>Arial Black</vt:lpstr>
      <vt:lpstr>Arial</vt:lpstr>
      <vt:lpstr>Twentieth Century</vt:lpstr>
      <vt:lpstr>Integral</vt:lpstr>
      <vt:lpstr>By AJAY KUMAR SADHU DATA SCIENCE INTERN LEARNBAY.CO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in the form of box plot</vt:lpstr>
      <vt:lpstr>PowerPoint Presentation</vt:lpstr>
      <vt:lpstr>Preprocessing pipeline</vt:lpstr>
      <vt:lpstr>Model Building</vt:lpstr>
      <vt:lpstr>Logistic Regression</vt:lpstr>
      <vt:lpstr>SGD classifier</vt:lpstr>
      <vt:lpstr>SVC</vt:lpstr>
      <vt:lpstr>Decision tree classifier</vt:lpstr>
      <vt:lpstr>Random forest classifier</vt:lpstr>
      <vt:lpstr>K-nearest neighbours classifier</vt:lpstr>
      <vt:lpstr>Model Comparison-ROC AUC</vt:lpstr>
      <vt:lpstr>Final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</dc:creator>
  <cp:lastModifiedBy>AJAY KUMAR SADHU</cp:lastModifiedBy>
  <cp:revision>22</cp:revision>
  <dcterms:created xsi:type="dcterms:W3CDTF">2022-11-21T05:42:27Z</dcterms:created>
  <dcterms:modified xsi:type="dcterms:W3CDTF">2024-10-11T10:42:47Z</dcterms:modified>
</cp:coreProperties>
</file>