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60" r:id="rId5"/>
    <p:sldId id="266" r:id="rId6"/>
    <p:sldId id="262" r:id="rId7"/>
    <p:sldId id="263" r:id="rId8"/>
    <p:sldId id="267" r:id="rId9"/>
    <p:sldId id="261" r:id="rId1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54771" autoAdjust="0"/>
  </p:normalViewPr>
  <p:slideViewPr>
    <p:cSldViewPr snapToGrid="0">
      <p:cViewPr>
        <p:scale>
          <a:sx n="75" d="100"/>
          <a:sy n="75" d="100"/>
        </p:scale>
        <p:origin x="94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E83E-E763-4B2A-94D5-73536A8633BE}"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AAD79-1E02-497B-9AC1-56126AC62C36}" type="slidenum">
              <a:rPr lang="en-US" smtClean="0"/>
              <a:t>‹#›</a:t>
            </a:fld>
            <a:endParaRPr lang="en-US"/>
          </a:p>
        </p:txBody>
      </p:sp>
    </p:spTree>
    <p:extLst>
      <p:ext uri="{BB962C8B-B14F-4D97-AF65-F5344CB8AC3E}">
        <p14:creationId xmlns:p14="http://schemas.microsoft.com/office/powerpoint/2010/main" val="50929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1/27/2024</a:t>
            </a:r>
            <a:endParaRPr lang="en-US" dirty="0"/>
          </a:p>
        </p:txBody>
      </p:sp>
      <p:sp>
        <p:nvSpPr>
          <p:cNvPr id="5" name="Footer Placeholder 4"/>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1/27/2024</a:t>
            </a:r>
            <a:endParaRPr lang="en-US" dirty="0"/>
          </a:p>
        </p:txBody>
      </p:sp>
      <p:sp>
        <p:nvSpPr>
          <p:cNvPr id="8" name="Footer Placeholder 7"/>
          <p:cNvSpPr>
            <a:spLocks noGrp="1"/>
          </p:cNvSpPr>
          <p:nvPr>
            <p:ph type="ftr" sz="quarter" idx="11"/>
          </p:nvPr>
        </p:nvSpPr>
        <p:spPr/>
        <p:txBody>
          <a:bodyPr/>
          <a:lstStyle/>
          <a:p>
            <a:r>
              <a:rPr lang="en-US"/>
              <a:t>B2021 CSD Mini Project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1/27/2024</a:t>
            </a:r>
            <a:endParaRPr lang="en-US" dirty="0"/>
          </a:p>
        </p:txBody>
      </p:sp>
      <p:sp>
        <p:nvSpPr>
          <p:cNvPr id="4" name="Footer Placeholder 3"/>
          <p:cNvSpPr>
            <a:spLocks noGrp="1"/>
          </p:cNvSpPr>
          <p:nvPr>
            <p:ph type="ftr" sz="quarter" idx="11"/>
          </p:nvPr>
        </p:nvSpPr>
        <p:spPr/>
        <p:txBody>
          <a:bodyPr/>
          <a:lstStyle/>
          <a:p>
            <a:r>
              <a:rPr lang="en-US"/>
              <a:t>B2021 CSD Mini Project</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1/27/2024</a:t>
            </a:r>
            <a:endParaRPr lang="en-US" dirty="0"/>
          </a:p>
        </p:txBody>
      </p:sp>
      <p:sp>
        <p:nvSpPr>
          <p:cNvPr id="3" name="Footer Placeholder 2"/>
          <p:cNvSpPr>
            <a:spLocks noGrp="1"/>
          </p:cNvSpPr>
          <p:nvPr>
            <p:ph type="ftr" sz="quarter" idx="11"/>
          </p:nvPr>
        </p:nvSpPr>
        <p:spPr/>
        <p:txBody>
          <a:bodyPr/>
          <a:lstStyle/>
          <a:p>
            <a:r>
              <a:rPr lang="en-US"/>
              <a:t>B2021 CSD Mini Project</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1/27/2024</a:t>
            </a:r>
            <a:endParaRPr lang="en-US" dirty="0"/>
          </a:p>
        </p:txBody>
      </p:sp>
      <p:sp>
        <p:nvSpPr>
          <p:cNvPr id="6" name="Footer Placeholder 5"/>
          <p:cNvSpPr>
            <a:spLocks noGrp="1"/>
          </p:cNvSpPr>
          <p:nvPr>
            <p:ph type="ftr" sz="quarter" idx="11"/>
          </p:nvPr>
        </p:nvSpPr>
        <p:spPr/>
        <p:txBody>
          <a:bodyPr/>
          <a:lstStyle/>
          <a:p>
            <a:r>
              <a:rPr lang="en-US"/>
              <a:t>B2021 CSD Mini Project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1/27/2024</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B2021 CSD Mini Project</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8700" y="1439119"/>
            <a:ext cx="6931556" cy="1742633"/>
          </a:xfrm>
        </p:spPr>
        <p:txBody>
          <a:bodyPr>
            <a:normAutofit/>
          </a:bodyPr>
          <a:lstStyle/>
          <a:p>
            <a:r>
              <a:rPr lang="en-US" sz="5000" dirty="0"/>
              <a:t>REDESIGN OF </a:t>
            </a:r>
            <a:br>
              <a:rPr lang="en-US" dirty="0"/>
            </a:br>
            <a:r>
              <a:rPr lang="en-US" b="1" dirty="0"/>
              <a:t>TURF TOWN</a:t>
            </a:r>
          </a:p>
        </p:txBody>
      </p:sp>
      <p:sp>
        <p:nvSpPr>
          <p:cNvPr id="3" name="Subtitle 2"/>
          <p:cNvSpPr>
            <a:spLocks noGrp="1"/>
          </p:cNvSpPr>
          <p:nvPr>
            <p:ph type="subTitle" idx="1"/>
          </p:nvPr>
        </p:nvSpPr>
        <p:spPr>
          <a:xfrm>
            <a:off x="4269171" y="3987114"/>
            <a:ext cx="7645254" cy="1126283"/>
          </a:xfrm>
        </p:spPr>
        <p:txBody>
          <a:bodyPr>
            <a:normAutofit/>
          </a:bodyPr>
          <a:lstStyle/>
          <a:p>
            <a:r>
              <a:rPr lang="en-US" dirty="0">
                <a:solidFill>
                  <a:schemeClr val="tx1">
                    <a:lumMod val="95000"/>
                    <a:lumOff val="5000"/>
                  </a:schemeClr>
                </a:solidFill>
              </a:rPr>
              <a:t>211701004  -    </a:t>
            </a:r>
            <a:r>
              <a:rPr lang="en-US" b="1" dirty="0">
                <a:solidFill>
                  <a:schemeClr val="tx1">
                    <a:lumMod val="95000"/>
                    <a:lumOff val="5000"/>
                  </a:schemeClr>
                </a:solidFill>
              </a:rPr>
              <a:t>AJAY KRISHNA C R</a:t>
            </a:r>
          </a:p>
          <a:p>
            <a:r>
              <a:rPr lang="en-US" dirty="0">
                <a:solidFill>
                  <a:schemeClr val="tx1">
                    <a:lumMod val="95000"/>
                    <a:lumOff val="5000"/>
                  </a:schemeClr>
                </a:solidFill>
              </a:rPr>
              <a:t>211701009  -   </a:t>
            </a:r>
            <a:r>
              <a:rPr lang="en-US" b="1" dirty="0">
                <a:solidFill>
                  <a:schemeClr val="tx1">
                    <a:lumMod val="95000"/>
                    <a:lumOff val="5000"/>
                  </a:schemeClr>
                </a:solidFill>
              </a:rPr>
              <a:t>JASWANTH REDDY B</a:t>
            </a:r>
          </a:p>
          <a:p>
            <a:endParaRPr lang="en-US" dirty="0"/>
          </a:p>
        </p:txBody>
      </p:sp>
    </p:spTree>
    <p:extLst>
      <p:ext uri="{BB962C8B-B14F-4D97-AF65-F5344CB8AC3E}">
        <p14:creationId xmlns:p14="http://schemas.microsoft.com/office/powerpoint/2010/main" val="19911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2589212" y="1586204"/>
            <a:ext cx="8915400" cy="4647686"/>
          </a:xfrm>
        </p:spPr>
        <p:txBody>
          <a:bodyPr>
            <a:normAutofit fontScale="92500" lnSpcReduction="20000"/>
          </a:bodyPr>
          <a:lstStyle/>
          <a:p>
            <a:r>
              <a:rPr lang="en-US" b="0" dirty="0">
                <a:solidFill>
                  <a:schemeClr val="tx1"/>
                </a:solidFill>
                <a:effectLst/>
                <a:latin typeface="Söhne"/>
              </a:rPr>
              <a:t>Turf Town, a sports management application focused on organizing and scheduling turf-based sports activities, is currently facing usability challenges that hinder its user experience. The app aims to connect sports enthusiasts with available turf facilities for seamless booking and coordination. However, user feedback and analytics indicate several pain points that need to be addressed to enhance the overall UI/UX. The key problems identified are:</a:t>
            </a:r>
          </a:p>
          <a:p>
            <a:pPr algn="l"/>
            <a:r>
              <a:rPr lang="en-US" b="1" i="0" dirty="0">
                <a:solidFill>
                  <a:schemeClr val="tx1">
                    <a:lumMod val="95000"/>
                    <a:lumOff val="5000"/>
                  </a:schemeClr>
                </a:solidFill>
                <a:effectLst/>
                <a:latin typeface="Söhne"/>
              </a:rPr>
              <a:t>Complex Navigation:</a:t>
            </a: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Users find it challenging to navigate through the app efficiently, resulting in a cumbersome booking process.</a:t>
            </a:r>
          </a:p>
          <a:p>
            <a:pPr algn="l">
              <a:buFont typeface="Arial" panose="020B0604020202020204" pitchFamily="34" charset="0"/>
              <a:buChar char="•"/>
            </a:pPr>
            <a:r>
              <a:rPr lang="en-US" b="0" i="0" dirty="0">
                <a:solidFill>
                  <a:schemeClr val="tx1">
                    <a:lumMod val="95000"/>
                    <a:lumOff val="5000"/>
                  </a:schemeClr>
                </a:solidFill>
                <a:effectLst/>
                <a:latin typeface="Söhne"/>
              </a:rPr>
              <a:t>Information architecture needs improvement to ensure a logical flow and intuitive journey for users from exploring turf options to confirming bookings</a:t>
            </a:r>
            <a:r>
              <a:rPr lang="en-US" b="0" i="0" dirty="0">
                <a:solidFill>
                  <a:srgbClr val="D1D5DB"/>
                </a:solidFill>
                <a:effectLst/>
                <a:latin typeface="Söhne"/>
              </a:rPr>
              <a:t>.</a:t>
            </a:r>
          </a:p>
          <a:p>
            <a:pPr algn="l"/>
            <a:r>
              <a:rPr lang="en-US" b="1" i="0" dirty="0">
                <a:solidFill>
                  <a:schemeClr val="tx1">
                    <a:lumMod val="95000"/>
                    <a:lumOff val="5000"/>
                  </a:schemeClr>
                </a:solidFill>
                <a:effectLst/>
                <a:latin typeface="Söhne"/>
              </a:rPr>
              <a:t>Inconsistent Visual Design:</a:t>
            </a: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Users may find it difficult to establish a visual hierarchy and may experience confusion in locating essential elements, such as booking options, facility details, and payment features.</a:t>
            </a:r>
          </a:p>
          <a:p>
            <a:pPr algn="l"/>
            <a:r>
              <a:rPr lang="en-US" b="1" i="0" dirty="0">
                <a:solidFill>
                  <a:schemeClr val="tx1">
                    <a:lumMod val="95000"/>
                    <a:lumOff val="5000"/>
                  </a:schemeClr>
                </a:solidFill>
                <a:effectLst/>
                <a:latin typeface="Söhne"/>
              </a:rPr>
              <a:t>Inefficient Booking Process:</a:t>
            </a:r>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b="0" i="0" dirty="0">
                <a:solidFill>
                  <a:schemeClr val="tx1">
                    <a:lumMod val="95000"/>
                    <a:lumOff val="5000"/>
                  </a:schemeClr>
                </a:solidFill>
                <a:effectLst/>
                <a:latin typeface="Söhne"/>
              </a:rPr>
              <a:t>The booking process is lengthy and involves multiple steps, discouraging users from completing transactions.</a:t>
            </a: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algn="l">
              <a:buFont typeface="Arial" panose="020B0604020202020204" pitchFamily="34" charset="0"/>
              <a:buChar char="•"/>
            </a:pPr>
            <a:endParaRPr lang="en-US" b="0" i="0" dirty="0">
              <a:solidFill>
                <a:srgbClr val="D1D5DB"/>
              </a:solidFill>
              <a:effectLst/>
              <a:latin typeface="Söhne"/>
            </a:endParaRPr>
          </a:p>
        </p:txBody>
      </p:sp>
      <p:sp>
        <p:nvSpPr>
          <p:cNvPr id="4" name="Footer Placeholder 3"/>
          <p:cNvSpPr>
            <a:spLocks noGrp="1"/>
          </p:cNvSpPr>
          <p:nvPr>
            <p:ph type="ftr" sz="quarter" idx="11"/>
          </p:nvPr>
        </p:nvSpPr>
        <p:spPr/>
        <p:txBody>
          <a:bodyPr/>
          <a:lstStyle/>
          <a:p>
            <a:pPr algn="ctr"/>
            <a:r>
              <a:rPr lang="en-US" sz="1400" b="1" dirty="0">
                <a:solidFill>
                  <a:srgbClr val="3217FB"/>
                </a:solidFill>
              </a:rPr>
              <a:t>B2021 CSD Mini Project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4640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1750" b="0" i="0" dirty="0">
                <a:solidFill>
                  <a:schemeClr val="tx1">
                    <a:lumMod val="95000"/>
                    <a:lumOff val="5000"/>
                  </a:schemeClr>
                </a:solidFill>
                <a:effectLst/>
                <a:latin typeface="Söhne"/>
              </a:rPr>
              <a:t>Simplify the app's navigation by restructuring the information architecture to create a more intuitive flow from exploring turf options to completing bookings</a:t>
            </a:r>
            <a:r>
              <a:rPr lang="en-US" b="0" i="0" dirty="0">
                <a:solidFill>
                  <a:schemeClr val="tx1">
                    <a:lumMod val="95000"/>
                    <a:lumOff val="5000"/>
                  </a:schemeClr>
                </a:solidFill>
                <a:effectLst/>
                <a:latin typeface="Söhne"/>
              </a:rPr>
              <a:t>.</a:t>
            </a:r>
            <a:endParaRPr lang="en-US" b="1" i="0" dirty="0">
              <a:solidFill>
                <a:schemeClr val="tx1">
                  <a:lumMod val="95000"/>
                  <a:lumOff val="5000"/>
                </a:schemeClr>
              </a:solidFill>
              <a:effectLst/>
              <a:latin typeface="Söhne"/>
            </a:endParaRPr>
          </a:p>
          <a:p>
            <a:pPr algn="l">
              <a:buFont typeface="Arial" panose="020B0604020202020204" pitchFamily="34" charset="0"/>
              <a:buChar char="•"/>
            </a:pPr>
            <a:r>
              <a:rPr lang="en-US" sz="1750" b="0" i="0" dirty="0">
                <a:solidFill>
                  <a:schemeClr val="tx1">
                    <a:lumMod val="95000"/>
                    <a:lumOff val="5000"/>
                  </a:schemeClr>
                </a:solidFill>
                <a:effectLst/>
                <a:latin typeface="Söhne"/>
              </a:rPr>
              <a:t>Simplify and streamline the booking process by reducing the number of steps required to make a reservation.</a:t>
            </a:r>
          </a:p>
          <a:p>
            <a:pPr>
              <a:buFont typeface="Arial" panose="020B0604020202020204" pitchFamily="34" charset="0"/>
              <a:buChar char="•"/>
            </a:pPr>
            <a:r>
              <a:rPr lang="en-US" sz="1800" b="0" i="0" dirty="0">
                <a:solidFill>
                  <a:srgbClr val="242424"/>
                </a:solidFill>
                <a:effectLst/>
                <a:latin typeface="sohne"/>
              </a:rPr>
              <a:t>Our goal is to identify the key pain points of the app users and create solutions that address these challenges, with the ultimate aim of enhancing the app’s usability, functionality, and accessibility for potential users.</a:t>
            </a:r>
            <a:endParaRPr lang="en-IN" sz="1800" dirty="0"/>
          </a:p>
          <a:p>
            <a:pPr algn="l">
              <a:buFont typeface="Arial" panose="020B0604020202020204" pitchFamily="34" charset="0"/>
              <a:buChar char="•"/>
            </a:pPr>
            <a:endParaRPr lang="en-US" sz="1750" b="0" i="0" dirty="0">
              <a:solidFill>
                <a:schemeClr val="tx1">
                  <a:lumMod val="95000"/>
                  <a:lumOff val="5000"/>
                </a:schemeClr>
              </a:solidFill>
              <a:effectLst/>
              <a:latin typeface="Söhne"/>
            </a:endParaRPr>
          </a:p>
          <a:p>
            <a:pPr algn="l">
              <a:buFont typeface="Arial" panose="020B0604020202020204" pitchFamily="34" charset="0"/>
              <a:buChar char="•"/>
            </a:pPr>
            <a:endParaRPr lang="en-US" b="0" i="0" dirty="0">
              <a:solidFill>
                <a:schemeClr val="tx1">
                  <a:lumMod val="95000"/>
                  <a:lumOff val="5000"/>
                </a:schemeClr>
              </a:solidFill>
              <a:effectLst/>
              <a:latin typeface="Söhne"/>
            </a:endParaRPr>
          </a:p>
          <a:p>
            <a:pPr marL="0" indent="0">
              <a:buNone/>
            </a:pPr>
            <a:r>
              <a:rPr lang="en-US" i="1" dirty="0">
                <a:solidFill>
                  <a:schemeClr val="tx1">
                    <a:lumMod val="95000"/>
                    <a:lumOff val="5000"/>
                  </a:schemeClr>
                </a:solidFill>
              </a:rPr>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Footer Placeholder 3"/>
          <p:cNvSpPr>
            <a:spLocks noGrp="1"/>
          </p:cNvSpPr>
          <p:nvPr>
            <p:ph type="ftr" sz="quarter" idx="11"/>
          </p:nvPr>
        </p:nvSpPr>
        <p:spPr>
          <a:xfrm>
            <a:off x="2589212" y="6135808"/>
            <a:ext cx="7619999" cy="365125"/>
          </a:xfrm>
        </p:spPr>
        <p:txBody>
          <a:bodyPr/>
          <a:lstStyle/>
          <a:p>
            <a:pPr algn="ctr"/>
            <a:r>
              <a:rPr lang="en-US" sz="1400" b="1" dirty="0">
                <a:solidFill>
                  <a:srgbClr val="3217FB"/>
                </a:solidFill>
              </a:rPr>
              <a:t>B2021 CSD Mini Project</a:t>
            </a:r>
          </a:p>
        </p:txBody>
      </p:sp>
    </p:spTree>
    <p:extLst>
      <p:ext uri="{BB962C8B-B14F-4D97-AF65-F5344CB8AC3E}">
        <p14:creationId xmlns:p14="http://schemas.microsoft.com/office/powerpoint/2010/main" val="376224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0n Existing Models/ Animated Videos (Design)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3969277"/>
              </p:ext>
            </p:extLst>
          </p:nvPr>
        </p:nvGraphicFramePr>
        <p:xfrm>
          <a:off x="1884784" y="2071870"/>
          <a:ext cx="9805646" cy="4028791"/>
        </p:xfrm>
        <a:graphic>
          <a:graphicData uri="http://schemas.openxmlformats.org/drawingml/2006/table">
            <a:tbl>
              <a:tblPr firstRow="1" bandRow="1">
                <a:tableStyleId>{5C22544A-7EE6-4342-B048-85BDC9FD1C3A}</a:tableStyleId>
              </a:tblPr>
              <a:tblGrid>
                <a:gridCol w="1000166">
                  <a:extLst>
                    <a:ext uri="{9D8B030D-6E8A-4147-A177-3AD203B41FA5}">
                      <a16:colId xmlns:a16="http://schemas.microsoft.com/office/drawing/2014/main" val="688048975"/>
                    </a:ext>
                  </a:extLst>
                </a:gridCol>
                <a:gridCol w="2478189">
                  <a:extLst>
                    <a:ext uri="{9D8B030D-6E8A-4147-A177-3AD203B41FA5}">
                      <a16:colId xmlns:a16="http://schemas.microsoft.com/office/drawing/2014/main" val="1771518031"/>
                    </a:ext>
                  </a:extLst>
                </a:gridCol>
                <a:gridCol w="2363072">
                  <a:extLst>
                    <a:ext uri="{9D8B030D-6E8A-4147-A177-3AD203B41FA5}">
                      <a16:colId xmlns:a16="http://schemas.microsoft.com/office/drawing/2014/main" val="695146835"/>
                    </a:ext>
                  </a:extLst>
                </a:gridCol>
                <a:gridCol w="3964219">
                  <a:extLst>
                    <a:ext uri="{9D8B030D-6E8A-4147-A177-3AD203B41FA5}">
                      <a16:colId xmlns:a16="http://schemas.microsoft.com/office/drawing/2014/main" val="112943904"/>
                    </a:ext>
                  </a:extLst>
                </a:gridCol>
              </a:tblGrid>
              <a:tr h="1571122">
                <a:tc>
                  <a:txBody>
                    <a:bodyPr/>
                    <a:lstStyle/>
                    <a:p>
                      <a:r>
                        <a:rPr lang="en-US" dirty="0" err="1"/>
                        <a:t>S.No</a:t>
                      </a:r>
                      <a:r>
                        <a:rPr lang="en-US" dirty="0"/>
                        <a:t>.</a:t>
                      </a:r>
                    </a:p>
                  </a:txBody>
                  <a:tcPr/>
                </a:tc>
                <a:tc>
                  <a:txBody>
                    <a:bodyPr/>
                    <a:lstStyle/>
                    <a:p>
                      <a:r>
                        <a:rPr lang="en-US" dirty="0"/>
                        <a:t>Proposed Year/ </a:t>
                      </a:r>
                      <a:r>
                        <a:rPr lang="en-US" dirty="0" err="1"/>
                        <a:t>No.of</a:t>
                      </a:r>
                      <a:r>
                        <a:rPr lang="en-US" dirty="0"/>
                        <a:t> Viewers/Reachability</a:t>
                      </a:r>
                    </a:p>
                  </a:txBody>
                  <a:tcPr/>
                </a:tc>
                <a:tc>
                  <a:txBody>
                    <a:bodyPr/>
                    <a:lstStyle/>
                    <a:p>
                      <a:r>
                        <a:rPr lang="en-US" dirty="0"/>
                        <a:t>Design Principles/Visual Elements proposed</a:t>
                      </a:r>
                    </a:p>
                  </a:txBody>
                  <a:tcPr/>
                </a:tc>
                <a:tc>
                  <a:txBody>
                    <a:bodyPr/>
                    <a:lstStyle/>
                    <a:p>
                      <a:r>
                        <a:rPr lang="en-US" dirty="0"/>
                        <a:t>Limitations</a:t>
                      </a:r>
                      <a:r>
                        <a:rPr lang="en-US" baseline="0" dirty="0"/>
                        <a:t> / Areas of Improvement required</a:t>
                      </a:r>
                      <a:endParaRPr lang="en-US" dirty="0"/>
                    </a:p>
                  </a:txBody>
                  <a:tcPr/>
                </a:tc>
                <a:extLst>
                  <a:ext uri="{0D108BD9-81ED-4DB2-BD59-A6C34878D82A}">
                    <a16:rowId xmlns:a16="http://schemas.microsoft.com/office/drawing/2014/main" val="2226159883"/>
                  </a:ext>
                </a:extLst>
              </a:tr>
              <a:tr h="1835959">
                <a:tc>
                  <a:txBody>
                    <a:bodyPr/>
                    <a:lstStyle/>
                    <a:p>
                      <a:r>
                        <a:rPr lang="en-US" dirty="0"/>
                        <a:t>1.</a:t>
                      </a:r>
                    </a:p>
                  </a:txBody>
                  <a:tcPr/>
                </a:tc>
                <a:tc>
                  <a:txBody>
                    <a:bodyPr/>
                    <a:lstStyle/>
                    <a:p>
                      <a:r>
                        <a:rPr lang="en-US" sz="1800" b="0" i="0" kern="1200" dirty="0">
                          <a:solidFill>
                            <a:schemeClr val="dk1"/>
                          </a:solidFill>
                          <a:effectLst/>
                          <a:latin typeface="+mn-lt"/>
                          <a:ea typeface="+mn-ea"/>
                          <a:cs typeface="+mn-cs"/>
                        </a:rPr>
                        <a:t>Application proposed in the year (2019)</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(Roboto and San serif ) font family</a:t>
                      </a:r>
                    </a:p>
                    <a:p>
                      <a:endParaRPr lang="en-US" dirty="0"/>
                    </a:p>
                  </a:txBody>
                  <a:tcPr/>
                </a:tc>
                <a:tc>
                  <a:txBody>
                    <a:bodyPr/>
                    <a:lstStyle/>
                    <a:p>
                      <a:r>
                        <a:rPr lang="en-US" sz="1800" b="0" i="0" kern="1200" dirty="0">
                          <a:solidFill>
                            <a:schemeClr val="dk1"/>
                          </a:solidFill>
                          <a:effectLst/>
                          <a:latin typeface="+mn-lt"/>
                          <a:ea typeface="+mn-ea"/>
                          <a:cs typeface="+mn-cs"/>
                        </a:rPr>
                        <a:t>*Lack of visual hierarchy results in        overlooking.</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*Visual clutter makes it difficult to comprehend important information</a:t>
                      </a:r>
                    </a:p>
                    <a:p>
                      <a:r>
                        <a:rPr lang="en-US" sz="1800" b="0" i="0" kern="1200" dirty="0">
                          <a:solidFill>
                            <a:schemeClr val="dk1"/>
                          </a:solidFill>
                          <a:effectLst/>
                          <a:latin typeface="+mn-lt"/>
                          <a:ea typeface="+mn-ea"/>
                          <a:cs typeface="+mn-cs"/>
                        </a:rPr>
                        <a:t> </a:t>
                      </a:r>
                      <a:endParaRPr lang="en-US" dirty="0"/>
                    </a:p>
                  </a:txBody>
                  <a:tcPr/>
                </a:tc>
                <a:extLst>
                  <a:ext uri="{0D108BD9-81ED-4DB2-BD59-A6C34878D82A}">
                    <a16:rowId xmlns:a16="http://schemas.microsoft.com/office/drawing/2014/main" val="3292872970"/>
                  </a:ext>
                </a:extLst>
              </a:tr>
              <a:tr h="445989">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29017101"/>
                  </a:ext>
                </a:extLst>
              </a:tr>
            </a:tbl>
          </a:graphicData>
        </a:graphic>
      </p:graphicFrame>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Footer Placeholder 3"/>
          <p:cNvSpPr>
            <a:spLocks noGrp="1"/>
          </p:cNvSpPr>
          <p:nvPr>
            <p:ph type="ftr" sz="quarter" idx="11"/>
          </p:nvPr>
        </p:nvSpPr>
        <p:spPr>
          <a:xfrm>
            <a:off x="2589212" y="6135808"/>
            <a:ext cx="7619999" cy="365125"/>
          </a:xfrm>
        </p:spPr>
        <p:txBody>
          <a:bodyPr/>
          <a:lstStyle/>
          <a:p>
            <a:pPr algn="ctr"/>
            <a:r>
              <a:rPr lang="en-US" sz="1400" b="1" dirty="0">
                <a:solidFill>
                  <a:srgbClr val="3217FB"/>
                </a:solidFill>
              </a:rPr>
              <a:t>B2021 CSD Mini Project</a:t>
            </a:r>
          </a:p>
        </p:txBody>
      </p:sp>
    </p:spTree>
    <p:extLst>
      <p:ext uri="{BB962C8B-B14F-4D97-AF65-F5344CB8AC3E}">
        <p14:creationId xmlns:p14="http://schemas.microsoft.com/office/powerpoint/2010/main" val="20316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7288-EE81-53E6-7B79-7581E9D9AC88}"/>
              </a:ext>
            </a:extLst>
          </p:cNvPr>
          <p:cNvSpPr>
            <a:spLocks noGrp="1"/>
          </p:cNvSpPr>
          <p:nvPr>
            <p:ph type="title"/>
          </p:nvPr>
        </p:nvSpPr>
        <p:spPr/>
        <p:txBody>
          <a:bodyPr/>
          <a:lstStyle/>
          <a:p>
            <a:r>
              <a:rPr lang="en-US" dirty="0"/>
              <a:t>Schematic Diagram</a:t>
            </a:r>
            <a:endParaRPr lang="en-IN" dirty="0"/>
          </a:p>
        </p:txBody>
      </p:sp>
      <p:sp>
        <p:nvSpPr>
          <p:cNvPr id="5" name="Slide Number Placeholder 4">
            <a:extLst>
              <a:ext uri="{FF2B5EF4-FFF2-40B4-BE49-F238E27FC236}">
                <a16:creationId xmlns:a16="http://schemas.microsoft.com/office/drawing/2014/main" id="{3BAD2C73-1319-716D-B03F-383A27C38C3F}"/>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Content Placeholder 5">
            <a:extLst>
              <a:ext uri="{FF2B5EF4-FFF2-40B4-BE49-F238E27FC236}">
                <a16:creationId xmlns:a16="http://schemas.microsoft.com/office/drawing/2014/main" id="{B0FEC66A-D606-1D78-0723-D6E3014D8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841" y="1430444"/>
            <a:ext cx="9001759" cy="5296639"/>
          </a:xfrm>
          <a:prstGeom prst="rect">
            <a:avLst/>
          </a:prstGeom>
        </p:spPr>
      </p:pic>
    </p:spTree>
    <p:extLst>
      <p:ext uri="{BB962C8B-B14F-4D97-AF65-F5344CB8AC3E}">
        <p14:creationId xmlns:p14="http://schemas.microsoft.com/office/powerpoint/2010/main" val="2274811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89AC-47F6-9F5E-5C8A-219585AD8BD0}"/>
              </a:ext>
            </a:extLst>
          </p:cNvPr>
          <p:cNvSpPr>
            <a:spLocks noGrp="1"/>
          </p:cNvSpPr>
          <p:nvPr>
            <p:ph type="title"/>
          </p:nvPr>
        </p:nvSpPr>
        <p:spPr/>
        <p:txBody>
          <a:bodyPr/>
          <a:lstStyle/>
          <a:p>
            <a:r>
              <a:rPr lang="en-US" dirty="0"/>
              <a:t>Output</a:t>
            </a:r>
            <a:r>
              <a:rPr lang="en-US" b="1" dirty="0"/>
              <a:t> </a:t>
            </a:r>
            <a:r>
              <a:rPr lang="en-US" dirty="0"/>
              <a:t>Images</a:t>
            </a:r>
            <a:endParaRPr lang="en-IN" dirty="0"/>
          </a:p>
        </p:txBody>
      </p:sp>
      <p:sp>
        <p:nvSpPr>
          <p:cNvPr id="4" name="Footer Placeholder 3">
            <a:extLst>
              <a:ext uri="{FF2B5EF4-FFF2-40B4-BE49-F238E27FC236}">
                <a16:creationId xmlns:a16="http://schemas.microsoft.com/office/drawing/2014/main" id="{3FC761AC-975C-E784-3E63-F5CEB2D7C037}"/>
              </a:ext>
            </a:extLst>
          </p:cNvPr>
          <p:cNvSpPr>
            <a:spLocks noGrp="1"/>
          </p:cNvSpPr>
          <p:nvPr>
            <p:ph type="ftr" sz="quarter" idx="11"/>
          </p:nvPr>
        </p:nvSpPr>
        <p:spPr/>
        <p:txBody>
          <a:bodyPr/>
          <a:lstStyle/>
          <a:p>
            <a:r>
              <a:rPr lang="en-US"/>
              <a:t>B2021 CSD Mini Project</a:t>
            </a:r>
            <a:endParaRPr lang="en-US" dirty="0"/>
          </a:p>
        </p:txBody>
      </p:sp>
      <p:sp>
        <p:nvSpPr>
          <p:cNvPr id="5" name="Slide Number Placeholder 4">
            <a:extLst>
              <a:ext uri="{FF2B5EF4-FFF2-40B4-BE49-F238E27FC236}">
                <a16:creationId xmlns:a16="http://schemas.microsoft.com/office/drawing/2014/main" id="{6401EB15-E66F-2A11-26FA-5C45D9C903DD}"/>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7" name="Content Placeholder 16">
            <a:extLst>
              <a:ext uri="{FF2B5EF4-FFF2-40B4-BE49-F238E27FC236}">
                <a16:creationId xmlns:a16="http://schemas.microsoft.com/office/drawing/2014/main" id="{657D7776-FEFF-1F6C-0E90-1F151F0C9AF8}"/>
              </a:ext>
            </a:extLst>
          </p:cNvPr>
          <p:cNvPicPr>
            <a:picLocks noGrp="1" noChangeAspect="1"/>
          </p:cNvPicPr>
          <p:nvPr>
            <p:ph idx="1"/>
          </p:nvPr>
        </p:nvPicPr>
        <p:blipFill>
          <a:blip r:embed="rId2"/>
          <a:stretch>
            <a:fillRect/>
          </a:stretch>
        </p:blipFill>
        <p:spPr>
          <a:xfrm>
            <a:off x="2358058" y="1377511"/>
            <a:ext cx="7851153" cy="5285786"/>
          </a:xfrm>
        </p:spPr>
      </p:pic>
    </p:spTree>
    <p:extLst>
      <p:ext uri="{BB962C8B-B14F-4D97-AF65-F5344CB8AC3E}">
        <p14:creationId xmlns:p14="http://schemas.microsoft.com/office/powerpoint/2010/main" val="17872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97CA-2108-23EA-5692-04F0D0F98664}"/>
              </a:ext>
            </a:extLst>
          </p:cNvPr>
          <p:cNvSpPr>
            <a:spLocks noGrp="1"/>
          </p:cNvSpPr>
          <p:nvPr>
            <p:ph type="title"/>
          </p:nvPr>
        </p:nvSpPr>
        <p:spPr/>
        <p:txBody>
          <a:bodyPr/>
          <a:lstStyle/>
          <a:p>
            <a:r>
              <a:rPr lang="en-US" dirty="0"/>
              <a:t>Output Images</a:t>
            </a:r>
            <a:endParaRPr lang="en-IN" dirty="0"/>
          </a:p>
        </p:txBody>
      </p:sp>
      <p:pic>
        <p:nvPicPr>
          <p:cNvPr id="7" name="Content Placeholder 6">
            <a:extLst>
              <a:ext uri="{FF2B5EF4-FFF2-40B4-BE49-F238E27FC236}">
                <a16:creationId xmlns:a16="http://schemas.microsoft.com/office/drawing/2014/main" id="{F57383FC-24A9-5117-7169-EBDCDD0DAE7D}"/>
              </a:ext>
            </a:extLst>
          </p:cNvPr>
          <p:cNvPicPr>
            <a:picLocks noGrp="1" noChangeAspect="1"/>
          </p:cNvPicPr>
          <p:nvPr>
            <p:ph idx="1"/>
          </p:nvPr>
        </p:nvPicPr>
        <p:blipFill>
          <a:blip r:embed="rId2"/>
          <a:stretch>
            <a:fillRect/>
          </a:stretch>
        </p:blipFill>
        <p:spPr>
          <a:xfrm>
            <a:off x="2410044" y="1379221"/>
            <a:ext cx="7861073" cy="5182716"/>
          </a:xfrm>
        </p:spPr>
      </p:pic>
      <p:sp>
        <p:nvSpPr>
          <p:cNvPr id="5" name="Slide Number Placeholder 4">
            <a:extLst>
              <a:ext uri="{FF2B5EF4-FFF2-40B4-BE49-F238E27FC236}">
                <a16:creationId xmlns:a16="http://schemas.microsoft.com/office/drawing/2014/main" id="{8A6AF546-EF22-B839-336C-881E2535AFE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38230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1A70-4115-5BA9-5936-5120E317E267}"/>
              </a:ext>
            </a:extLst>
          </p:cNvPr>
          <p:cNvSpPr>
            <a:spLocks noGrp="1"/>
          </p:cNvSpPr>
          <p:nvPr>
            <p:ph type="title"/>
          </p:nvPr>
        </p:nvSpPr>
        <p:spPr/>
        <p:txBody>
          <a:bodyPr/>
          <a:lstStyle/>
          <a:p>
            <a:r>
              <a:rPr lang="en-US" dirty="0"/>
              <a:t>Output Images</a:t>
            </a:r>
            <a:endParaRPr lang="en-IN" dirty="0"/>
          </a:p>
        </p:txBody>
      </p:sp>
      <p:pic>
        <p:nvPicPr>
          <p:cNvPr id="7" name="Content Placeholder 6">
            <a:extLst>
              <a:ext uri="{FF2B5EF4-FFF2-40B4-BE49-F238E27FC236}">
                <a16:creationId xmlns:a16="http://schemas.microsoft.com/office/drawing/2014/main" id="{6A9D32BE-930E-3DE5-D277-B7C124B1D2D1}"/>
              </a:ext>
            </a:extLst>
          </p:cNvPr>
          <p:cNvPicPr>
            <a:picLocks noGrp="1" noChangeAspect="1"/>
          </p:cNvPicPr>
          <p:nvPr>
            <p:ph idx="1"/>
          </p:nvPr>
        </p:nvPicPr>
        <p:blipFill>
          <a:blip r:embed="rId2"/>
          <a:stretch>
            <a:fillRect/>
          </a:stretch>
        </p:blipFill>
        <p:spPr>
          <a:xfrm>
            <a:off x="2448455" y="1406795"/>
            <a:ext cx="7837062" cy="5272088"/>
          </a:xfrm>
        </p:spPr>
      </p:pic>
      <p:sp>
        <p:nvSpPr>
          <p:cNvPr id="5" name="Slide Number Placeholder 4">
            <a:extLst>
              <a:ext uri="{FF2B5EF4-FFF2-40B4-BE49-F238E27FC236}">
                <a16:creationId xmlns:a16="http://schemas.microsoft.com/office/drawing/2014/main" id="{D3A5DF3B-1B52-5642-F813-FD2BACC097C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27363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Summary</a:t>
            </a:r>
          </a:p>
        </p:txBody>
      </p:sp>
      <p:sp>
        <p:nvSpPr>
          <p:cNvPr id="3" name="Content Placeholder 2"/>
          <p:cNvSpPr>
            <a:spLocks noGrp="1"/>
          </p:cNvSpPr>
          <p:nvPr>
            <p:ph idx="1"/>
          </p:nvPr>
        </p:nvSpPr>
        <p:spPr>
          <a:xfrm>
            <a:off x="2397967" y="1763486"/>
            <a:ext cx="9106645" cy="4372322"/>
          </a:xfrm>
        </p:spPr>
        <p:txBody>
          <a:bodyPr>
            <a:normAutofit fontScale="92500" lnSpcReduction="10000"/>
          </a:bodyPr>
          <a:lstStyle/>
          <a:p>
            <a:pPr algn="l">
              <a:buFont typeface="+mj-lt"/>
              <a:buAutoNum type="arabicPeriod"/>
            </a:pPr>
            <a:r>
              <a:rPr lang="en-US" b="1" i="0" dirty="0">
                <a:solidFill>
                  <a:schemeClr val="tx1">
                    <a:lumMod val="95000"/>
                    <a:lumOff val="5000"/>
                  </a:schemeClr>
                </a:solidFill>
                <a:effectLst/>
                <a:latin typeface="Söhne"/>
              </a:rPr>
              <a:t>Navigation Challenges:</a:t>
            </a:r>
            <a:r>
              <a:rPr lang="en-US" b="0" i="0" dirty="0">
                <a:solidFill>
                  <a:schemeClr val="tx1">
                    <a:lumMod val="95000"/>
                    <a:lumOff val="5000"/>
                  </a:schemeClr>
                </a:solidFill>
                <a:effectLst/>
                <a:latin typeface="Söhne"/>
              </a:rPr>
              <a:t> A significant number of respondents reported difficulties in navigating through the app. Users expressed frustration with the current information architecture, finding it challenging to move seamlessly from browsing turf options to completing bookings.</a:t>
            </a:r>
          </a:p>
          <a:p>
            <a:pPr algn="l">
              <a:buFont typeface="+mj-lt"/>
              <a:buAutoNum type="arabicPeriod"/>
            </a:pPr>
            <a:r>
              <a:rPr lang="en-US" b="1" i="0" dirty="0">
                <a:solidFill>
                  <a:schemeClr val="tx1">
                    <a:lumMod val="95000"/>
                    <a:lumOff val="5000"/>
                  </a:schemeClr>
                </a:solidFill>
                <a:effectLst/>
                <a:latin typeface="Söhne"/>
              </a:rPr>
              <a:t>Booking Process Complexity:</a:t>
            </a:r>
            <a:r>
              <a:rPr lang="en-US" b="0" i="0" dirty="0">
                <a:solidFill>
                  <a:schemeClr val="tx1">
                    <a:lumMod val="95000"/>
                    <a:lumOff val="5000"/>
                  </a:schemeClr>
                </a:solidFill>
                <a:effectLst/>
                <a:latin typeface="Söhne"/>
              </a:rPr>
              <a:t> Users cited a lengthy and complicated booking process as a major pain point. Many respondents abandoned bookings midway due to the number of steps and unclear instructions.</a:t>
            </a:r>
          </a:p>
          <a:p>
            <a:pPr algn="l">
              <a:buFont typeface="+mj-lt"/>
              <a:buAutoNum type="arabicPeriod"/>
            </a:pPr>
            <a:r>
              <a:rPr lang="en-US" b="1" i="0" dirty="0">
                <a:solidFill>
                  <a:schemeClr val="tx1">
                    <a:lumMod val="95000"/>
                    <a:lumOff val="5000"/>
                  </a:schemeClr>
                </a:solidFill>
                <a:effectLst/>
                <a:latin typeface="Söhne"/>
              </a:rPr>
              <a:t>Visual Inconsistency:</a:t>
            </a:r>
            <a:r>
              <a:rPr lang="en-US" b="0" i="0" dirty="0">
                <a:solidFill>
                  <a:schemeClr val="tx1">
                    <a:lumMod val="95000"/>
                    <a:lumOff val="5000"/>
                  </a:schemeClr>
                </a:solidFill>
                <a:effectLst/>
                <a:latin typeface="Söhne"/>
              </a:rPr>
              <a:t> A considerable portion of the respondents highlighted the lack of a consistent visual design, making it challenging to establish a clear visual hierarchy. Users expressed a desire for a more cohesive and visually intuitive interface.</a:t>
            </a:r>
          </a:p>
          <a:p>
            <a:pPr algn="l">
              <a:buFont typeface="Arial" panose="020B0604020202020204" pitchFamily="34" charset="0"/>
              <a:buChar char="•"/>
            </a:pPr>
            <a:r>
              <a:rPr lang="en-US" b="0" i="0" dirty="0">
                <a:solidFill>
                  <a:schemeClr val="tx1">
                    <a:lumMod val="95000"/>
                    <a:lumOff val="5000"/>
                  </a:schemeClr>
                </a:solidFill>
                <a:effectLst/>
                <a:latin typeface="Söhne"/>
              </a:rPr>
              <a:t>The redesign project will prioritize restructuring the information architecture to address navigation challenges.</a:t>
            </a:r>
          </a:p>
          <a:p>
            <a:pPr algn="l">
              <a:buFont typeface="Arial" panose="020B0604020202020204" pitchFamily="34" charset="0"/>
              <a:buChar char="•"/>
            </a:pPr>
            <a:r>
              <a:rPr lang="en-US" b="0" i="0" dirty="0">
                <a:solidFill>
                  <a:schemeClr val="tx1">
                    <a:lumMod val="95000"/>
                    <a:lumOff val="5000"/>
                  </a:schemeClr>
                </a:solidFill>
                <a:effectLst/>
                <a:latin typeface="Söhne"/>
              </a:rPr>
              <a:t>Streamlining the booking process will be a key focus, with an emphasis on reducing complexity and improving user guidance.</a:t>
            </a:r>
          </a:p>
          <a:p>
            <a:pPr algn="l">
              <a:buFont typeface="Arial" panose="020B0604020202020204" pitchFamily="34" charset="0"/>
              <a:buChar char="•"/>
            </a:pPr>
            <a:r>
              <a:rPr lang="en-US" b="0" i="0" dirty="0">
                <a:solidFill>
                  <a:schemeClr val="tx1">
                    <a:lumMod val="95000"/>
                    <a:lumOff val="5000"/>
                  </a:schemeClr>
                </a:solidFill>
                <a:effectLst/>
                <a:latin typeface="Söhne"/>
              </a:rPr>
              <a:t>The redesign will aim to establish a visually consistent design language to enhance the overall user interface</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Footer Placeholder 3"/>
          <p:cNvSpPr>
            <a:spLocks noGrp="1"/>
          </p:cNvSpPr>
          <p:nvPr>
            <p:ph type="ftr" sz="quarter" idx="11"/>
          </p:nvPr>
        </p:nvSpPr>
        <p:spPr>
          <a:xfrm>
            <a:off x="2589212" y="6135808"/>
            <a:ext cx="7619999" cy="365125"/>
          </a:xfrm>
        </p:spPr>
        <p:txBody>
          <a:bodyPr/>
          <a:lstStyle/>
          <a:p>
            <a:pPr algn="ctr"/>
            <a:r>
              <a:rPr lang="en-US" sz="1400" b="1" dirty="0">
                <a:solidFill>
                  <a:srgbClr val="3217FB"/>
                </a:solidFill>
              </a:rPr>
              <a:t>B2021 CSD Mini Project</a:t>
            </a:r>
          </a:p>
        </p:txBody>
      </p:sp>
    </p:spTree>
    <p:extLst>
      <p:ext uri="{BB962C8B-B14F-4D97-AF65-F5344CB8AC3E}">
        <p14:creationId xmlns:p14="http://schemas.microsoft.com/office/powerpoint/2010/main" val="1336670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548</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sohne</vt:lpstr>
      <vt:lpstr>Söhne</vt:lpstr>
      <vt:lpstr>Wingdings 3</vt:lpstr>
      <vt:lpstr>Wisp</vt:lpstr>
      <vt:lpstr>REDESIGN OF  TURF TOWN</vt:lpstr>
      <vt:lpstr>Problem Statement</vt:lpstr>
      <vt:lpstr>Objectives</vt:lpstr>
      <vt:lpstr>Literature Survey 0n Existing Models/ Animated Videos (Design) </vt:lpstr>
      <vt:lpstr>Schematic Diagram</vt:lpstr>
      <vt:lpstr>Output Images</vt:lpstr>
      <vt:lpstr>Output Images</vt:lpstr>
      <vt:lpstr>Output Images</vt:lpstr>
      <vt:lpstr>Survey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TURF TOWN</dc:title>
  <cp:lastModifiedBy>SAI AJAY</cp:lastModifiedBy>
  <cp:revision>8</cp:revision>
  <dcterms:modified xsi:type="dcterms:W3CDTF">2024-05-25T01:44:25Z</dcterms:modified>
</cp:coreProperties>
</file>