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sldIdLst>
    <p:sldId id="335" r:id="rId5"/>
    <p:sldId id="351" r:id="rId6"/>
    <p:sldId id="321" r:id="rId7"/>
    <p:sldId id="355" r:id="rId8"/>
    <p:sldId id="356" r:id="rId9"/>
    <p:sldId id="357" r:id="rId10"/>
    <p:sldId id="354" r:id="rId11"/>
    <p:sldId id="359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Drivable Area Segmentation and Lane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b="1" dirty="0"/>
              <a:t>Team Members:</a:t>
            </a:r>
          </a:p>
          <a:p>
            <a:r>
              <a:rPr lang="en-US" dirty="0"/>
              <a:t>Bal Narendra Sapa</a:t>
            </a:r>
          </a:p>
          <a:p>
            <a:r>
              <a:rPr lang="en-US" dirty="0"/>
              <a:t>Ajay Kumar </a:t>
            </a:r>
            <a:r>
              <a:rPr lang="en-US" dirty="0" err="1"/>
              <a:t>Jagu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0719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01. </a:t>
            </a:r>
            <a:r>
              <a:rPr lang="en-US" dirty="0">
                <a:cs typeface="Calibri"/>
              </a:rPr>
              <a:t>Dataset Preprocessing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02. </a:t>
            </a:r>
            <a:r>
              <a:rPr lang="en-US" dirty="0">
                <a:cs typeface="Calibri"/>
              </a:rPr>
              <a:t>Method (Architecture, Loss)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03. </a:t>
            </a:r>
            <a:r>
              <a:rPr lang="en-US" dirty="0">
                <a:cs typeface="Calibri"/>
              </a:rPr>
              <a:t>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779F-BBE6-0C9B-4C5F-91093C05A61E}"/>
              </a:ext>
            </a:extLst>
          </p:cNvPr>
          <p:cNvSpPr txBox="1"/>
          <p:nvPr/>
        </p:nvSpPr>
        <p:spPr>
          <a:xfrm>
            <a:off x="1028700" y="2169268"/>
            <a:ext cx="9992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used stable diffusion to generate the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Samples: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Image Size: 640x360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Annotation: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LabelMe tool was used to annotate the samples.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Image is annotated twice one for Drivable Area Segmentation and another for Lane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Partitioning: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Training: 80% (160 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Validation: 10% (20 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Testing: 10% (20 Samples)</a:t>
            </a:r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779F-BBE6-0C9B-4C5F-91093C05A61E}"/>
              </a:ext>
            </a:extLst>
          </p:cNvPr>
          <p:cNvSpPr txBox="1"/>
          <p:nvPr/>
        </p:nvSpPr>
        <p:spPr>
          <a:xfrm>
            <a:off x="1028700" y="2169268"/>
            <a:ext cx="9992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Transformations: Randomly given below methods are chosen to make the model more 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Perspective Transformation: Random Rotation,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HSV Color Augmentation: This changes the hue, saturation, and value of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Image Resizing: If the input image is not in 640x360 size, it will be resized to this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Label Preprocessing: The label images are </a:t>
            </a:r>
            <a:r>
              <a:rPr lang="en-US" dirty="0" err="1">
                <a:solidFill>
                  <a:schemeClr val="bg1"/>
                </a:solidFill>
              </a:rPr>
              <a:t>thresholded</a:t>
            </a:r>
            <a:r>
              <a:rPr lang="en-US" dirty="0">
                <a:solidFill>
                  <a:schemeClr val="bg1"/>
                </a:solidFill>
              </a:rPr>
              <a:t> to create binary masks.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output is a binary mask.</a:t>
            </a:r>
          </a:p>
        </p:txBody>
      </p:sp>
    </p:spTree>
    <p:extLst>
      <p:ext uri="{BB962C8B-B14F-4D97-AF65-F5344CB8AC3E}">
        <p14:creationId xmlns:p14="http://schemas.microsoft.com/office/powerpoint/2010/main" val="404813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Architecture,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diagram of a dual attention node&#10;&#10;Description automatically generated">
            <a:extLst>
              <a:ext uri="{FF2B5EF4-FFF2-40B4-BE49-F238E27FC236}">
                <a16:creationId xmlns:a16="http://schemas.microsoft.com/office/drawing/2014/main" id="{7D117982-2034-4DF2-626C-EE3D9460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" y="2319642"/>
            <a:ext cx="10010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Architecture,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26864-D605-59B6-AE3C-EDBEA13C6DDF}"/>
              </a:ext>
            </a:extLst>
          </p:cNvPr>
          <p:cNvSpPr txBox="1"/>
          <p:nvPr/>
        </p:nvSpPr>
        <p:spPr>
          <a:xfrm>
            <a:off x="729574" y="2140085"/>
            <a:ext cx="101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Tversky loss and Focal loss are used here. Total loss = Focal Loss + Tversky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85196-544D-2DDF-5875-E621E87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70" y="2708755"/>
            <a:ext cx="387891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6ADEC-9A8A-2EE5-2062-29E8DFB3E024}"/>
              </a:ext>
            </a:extLst>
          </p:cNvPr>
          <p:cNvSpPr txBox="1"/>
          <p:nvPr/>
        </p:nvSpPr>
        <p:spPr>
          <a:xfrm>
            <a:off x="914400" y="2149813"/>
            <a:ext cx="102237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Epochs: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Learning Rate: 5e-4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polynomial Learning Rate Scheduler is used to dynamically decreases the learning rate across the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Optimization Algorithm: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 Decay: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Hyper-Parameter 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epochs(15 Epochs were tested initially) results in increase in validation loss. Hence 8 is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Metric: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Pixel Accuracy, </a:t>
            </a:r>
            <a:r>
              <a:rPr lang="en-US" dirty="0" err="1">
                <a:solidFill>
                  <a:schemeClr val="bg1"/>
                </a:solidFill>
              </a:rPr>
              <a:t>IoU</a:t>
            </a:r>
            <a:r>
              <a:rPr lang="en-US" dirty="0">
                <a:solidFill>
                  <a:schemeClr val="bg1"/>
                </a:solidFill>
              </a:rPr>
              <a:t>(Intersection over Union)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726E03-D7FA-4B81-8D58-9FAFD3B9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26796"/>
            <a:ext cx="4922947" cy="3665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22F1DC-9667-CB11-5386-1A488E718B7A}"/>
              </a:ext>
            </a:extLst>
          </p:cNvPr>
          <p:cNvSpPr txBox="1"/>
          <p:nvPr/>
        </p:nvSpPr>
        <p:spPr>
          <a:xfrm>
            <a:off x="1028700" y="2074606"/>
            <a:ext cx="1020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Training Loss:				Validation Loss:	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E6544C-1C31-12B8-3DBE-79B3304D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55" y="2626796"/>
            <a:ext cx="498423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2F1DC-9667-CB11-5386-1A488E718B7A}"/>
              </a:ext>
            </a:extLst>
          </p:cNvPr>
          <p:cNvSpPr txBox="1"/>
          <p:nvPr/>
        </p:nvSpPr>
        <p:spPr>
          <a:xfrm>
            <a:off x="1028700" y="2074606"/>
            <a:ext cx="10209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Testing Loss: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	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228B43-CED8-7F8E-D29A-723224B3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905603"/>
            <a:ext cx="6000732" cy="11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08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52</TotalTime>
  <Words>337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Arial Nova</vt:lpstr>
      <vt:lpstr>Calibri</vt:lpstr>
      <vt:lpstr>Wingdings</vt:lpstr>
      <vt:lpstr>Theme1</vt:lpstr>
      <vt:lpstr>Drivable Area Segmentation and Lane Detection</vt:lpstr>
      <vt:lpstr>Content</vt:lpstr>
      <vt:lpstr>Dataset Preprocessing</vt:lpstr>
      <vt:lpstr>Dataset Preprocessing</vt:lpstr>
      <vt:lpstr>Method – Architecture, Loss</vt:lpstr>
      <vt:lpstr>Method – Architecture, Loss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Bal Narendra Sapa</dc:creator>
  <cp:lastModifiedBy>Bal Narendra Sapa</cp:lastModifiedBy>
  <cp:revision>22</cp:revision>
  <dcterms:created xsi:type="dcterms:W3CDTF">2023-12-04T22:30:22Z</dcterms:created>
  <dcterms:modified xsi:type="dcterms:W3CDTF">2023-12-04T23:41:00Z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