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68" r:id="rId4"/>
    <p:sldId id="258" r:id="rId5"/>
    <p:sldId id="259" r:id="rId6"/>
    <p:sldId id="264" r:id="rId7"/>
    <p:sldId id="261" r:id="rId8"/>
    <p:sldId id="270" r:id="rId9"/>
    <p:sldId id="274" r:id="rId10"/>
    <p:sldId id="272" r:id="rId11"/>
    <p:sldId id="27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24" autoAdjust="0"/>
    <p:restoredTop sz="94660"/>
  </p:normalViewPr>
  <p:slideViewPr>
    <p:cSldViewPr snapToGrid="0">
      <p:cViewPr varScale="1">
        <p:scale>
          <a:sx n="78" d="100"/>
          <a:sy n="78"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CDAA-7021-4AD8-937C-5CCE6EA20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972004-A4D2-4EDA-BD1C-5492C7443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20DB72-CB16-42DD-936D-0E9D92307796}"/>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5" name="Footer Placeholder 4">
            <a:extLst>
              <a:ext uri="{FF2B5EF4-FFF2-40B4-BE49-F238E27FC236}">
                <a16:creationId xmlns:a16="http://schemas.microsoft.com/office/drawing/2014/main" id="{C416D3ED-9298-43BD-84F9-0DB2CE356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D7266-38D8-45E4-80E4-4B3623EC43B3}"/>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37884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356A-8ADD-483F-9E07-7B43F95763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D5D3D-F408-45BB-B022-59639A276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13101-6AE6-4A0F-9BB9-CAD88C2BEDD3}"/>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5" name="Footer Placeholder 4">
            <a:extLst>
              <a:ext uri="{FF2B5EF4-FFF2-40B4-BE49-F238E27FC236}">
                <a16:creationId xmlns:a16="http://schemas.microsoft.com/office/drawing/2014/main" id="{B25AAFC8-10B0-45D4-8B77-7E56F523F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8C367-DCD0-43F7-8E69-197A64DB523B}"/>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9998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9D309-AD3A-46E6-81DE-72F0DABD7D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4B880F-2BD7-4667-8847-BBFBF99C5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0D417-7870-4E28-88DA-7F52E75F2E1D}"/>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5" name="Footer Placeholder 4">
            <a:extLst>
              <a:ext uri="{FF2B5EF4-FFF2-40B4-BE49-F238E27FC236}">
                <a16:creationId xmlns:a16="http://schemas.microsoft.com/office/drawing/2014/main" id="{3FFF6692-E1B0-4558-9033-D6CB31C7C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30000-6C31-48AD-A55A-130F5475348E}"/>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332693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BBF2-5AE6-4946-BA07-563F416931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841A39-2ADD-47F5-8BC2-B4D1D6F9B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82068B-91A2-4E5A-84B1-697543C16CF5}"/>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5" name="Footer Placeholder 4">
            <a:extLst>
              <a:ext uri="{FF2B5EF4-FFF2-40B4-BE49-F238E27FC236}">
                <a16:creationId xmlns:a16="http://schemas.microsoft.com/office/drawing/2014/main" id="{56D0BBB8-D1A9-4F35-A864-93CB361DA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4CBA9-0352-4EA8-8F42-9E144C33C15E}"/>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184119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FABC-132F-4381-9CEB-61FC1642A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8E0FDC-B5CA-4497-99B7-1A6F7865E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7939C-08A4-45B1-A969-4204F678E807}"/>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5" name="Footer Placeholder 4">
            <a:extLst>
              <a:ext uri="{FF2B5EF4-FFF2-40B4-BE49-F238E27FC236}">
                <a16:creationId xmlns:a16="http://schemas.microsoft.com/office/drawing/2014/main" id="{B139B9C4-22EB-45A9-A7EA-94FEB5097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61B0B-52BE-4B16-A9B1-D4A13DAAB152}"/>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248659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6541-E3D8-4B86-B389-1A6CF9C9D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22E012-3835-49D7-B729-A7CD94881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759295-2A27-47DA-AF81-4DAAAD137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29D01D-3D00-4343-8EAC-D579AF06D3DF}"/>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6" name="Footer Placeholder 5">
            <a:extLst>
              <a:ext uri="{FF2B5EF4-FFF2-40B4-BE49-F238E27FC236}">
                <a16:creationId xmlns:a16="http://schemas.microsoft.com/office/drawing/2014/main" id="{62982822-0F95-4280-8C2B-2F14774D31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46A46B-6EF7-44F3-883B-B31E7408B07D}"/>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220298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9AB4-78EC-4D7E-891D-8BC97543A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7230D-C076-4237-BC8A-C9E8D156F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D6E7B-4F4F-4CA4-8F8E-1DB2EA77F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42FC51-1B7F-442F-94BA-A153A4432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419FA-BA7A-4A0B-BCC3-B94988284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D26129-B127-4FF4-8294-92CED6E7F70D}"/>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8" name="Footer Placeholder 7">
            <a:extLst>
              <a:ext uri="{FF2B5EF4-FFF2-40B4-BE49-F238E27FC236}">
                <a16:creationId xmlns:a16="http://schemas.microsoft.com/office/drawing/2014/main" id="{43D18C5B-8CCC-40C2-B30F-99BE3E429F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437AFC-37B9-421C-8332-5880BE7FC040}"/>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54140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589F-F40A-4BBB-8A43-022CFCA10B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55663E-7C40-49A0-A46F-98188C1ED5D7}"/>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4" name="Footer Placeholder 3">
            <a:extLst>
              <a:ext uri="{FF2B5EF4-FFF2-40B4-BE49-F238E27FC236}">
                <a16:creationId xmlns:a16="http://schemas.microsoft.com/office/drawing/2014/main" id="{DB4CDDA8-8E76-4BA3-A97E-78580D799A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C33F1B-751D-4EF7-8F3B-22B91851F92F}"/>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75343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6AEE5-742A-480E-9B82-42BC34C2E29A}"/>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3" name="Footer Placeholder 2">
            <a:extLst>
              <a:ext uri="{FF2B5EF4-FFF2-40B4-BE49-F238E27FC236}">
                <a16:creationId xmlns:a16="http://schemas.microsoft.com/office/drawing/2014/main" id="{A1E90338-975A-4AB5-AE5C-1A02C79B26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85EBB2-36C7-477C-AC61-951CA974C923}"/>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13790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3BC5-BC1A-43FF-A398-839D764C4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23321F-CF41-4F2D-A2C4-640A1F0D8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55B83F-FF64-4CC1-9B1B-2A622E937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742F3-0E53-4AB4-B389-951567CE00B2}"/>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6" name="Footer Placeholder 5">
            <a:extLst>
              <a:ext uri="{FF2B5EF4-FFF2-40B4-BE49-F238E27FC236}">
                <a16:creationId xmlns:a16="http://schemas.microsoft.com/office/drawing/2014/main" id="{3BCBF28D-7FA9-4B91-8BEA-76BE71B088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42B41-71BC-4A67-BF89-94203313676A}"/>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218792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5761-97FC-4E86-ADD3-77E665136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8A2A2B-1BD6-4483-A3D2-D44EB4D6D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2883EF-FADC-457D-98B0-36812CD5D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A4D0D-F31C-4C41-9610-C5442D059B54}"/>
              </a:ext>
            </a:extLst>
          </p:cNvPr>
          <p:cNvSpPr>
            <a:spLocks noGrp="1"/>
          </p:cNvSpPr>
          <p:nvPr>
            <p:ph type="dt" sz="half" idx="10"/>
          </p:nvPr>
        </p:nvSpPr>
        <p:spPr/>
        <p:txBody>
          <a:bodyPr/>
          <a:lstStyle/>
          <a:p>
            <a:fld id="{78402BFD-5D19-4397-8F6E-4B18D779DD5B}" type="datetimeFigureOut">
              <a:rPr lang="en-IN" smtClean="0"/>
              <a:t>10-02-2021</a:t>
            </a:fld>
            <a:endParaRPr lang="en-IN"/>
          </a:p>
        </p:txBody>
      </p:sp>
      <p:sp>
        <p:nvSpPr>
          <p:cNvPr id="6" name="Footer Placeholder 5">
            <a:extLst>
              <a:ext uri="{FF2B5EF4-FFF2-40B4-BE49-F238E27FC236}">
                <a16:creationId xmlns:a16="http://schemas.microsoft.com/office/drawing/2014/main" id="{F19F2E0B-D9E7-4003-9124-D56ACA6F5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22E20-D0EB-4A97-94AB-2666EB85799F}"/>
              </a:ext>
            </a:extLst>
          </p:cNvPr>
          <p:cNvSpPr>
            <a:spLocks noGrp="1"/>
          </p:cNvSpPr>
          <p:nvPr>
            <p:ph type="sldNum" sz="quarter" idx="12"/>
          </p:nvPr>
        </p:nvSpPr>
        <p:spPr/>
        <p:txBody>
          <a:bodyPr/>
          <a:lstStyle/>
          <a:p>
            <a:fld id="{54E27226-BE81-4E26-80A7-4AA0F56A3666}" type="slidenum">
              <a:rPr lang="en-IN" smtClean="0"/>
              <a:t>‹#›</a:t>
            </a:fld>
            <a:endParaRPr lang="en-IN"/>
          </a:p>
        </p:txBody>
      </p:sp>
    </p:spTree>
    <p:extLst>
      <p:ext uri="{BB962C8B-B14F-4D97-AF65-F5344CB8AC3E}">
        <p14:creationId xmlns:p14="http://schemas.microsoft.com/office/powerpoint/2010/main" val="4478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C5C4C-6098-4A21-AA47-16717B6F2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1AC68D-997A-43E9-A725-F896C097B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67D32-BA9E-43E1-BB1E-605BDCCC8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02BFD-5D19-4397-8F6E-4B18D779DD5B}" type="datetimeFigureOut">
              <a:rPr lang="en-IN" smtClean="0"/>
              <a:t>10-02-2021</a:t>
            </a:fld>
            <a:endParaRPr lang="en-IN"/>
          </a:p>
        </p:txBody>
      </p:sp>
      <p:sp>
        <p:nvSpPr>
          <p:cNvPr id="5" name="Footer Placeholder 4">
            <a:extLst>
              <a:ext uri="{FF2B5EF4-FFF2-40B4-BE49-F238E27FC236}">
                <a16:creationId xmlns:a16="http://schemas.microsoft.com/office/drawing/2014/main" id="{3F43717A-0417-4A18-874F-D432353B2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15D0F1-D91C-49F7-8141-594AD2590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27226-BE81-4E26-80A7-4AA0F56A3666}" type="slidenum">
              <a:rPr lang="en-IN" smtClean="0"/>
              <a:t>‹#›</a:t>
            </a:fld>
            <a:endParaRPr lang="en-IN"/>
          </a:p>
        </p:txBody>
      </p:sp>
    </p:spTree>
    <p:extLst>
      <p:ext uri="{BB962C8B-B14F-4D97-AF65-F5344CB8AC3E}">
        <p14:creationId xmlns:p14="http://schemas.microsoft.com/office/powerpoint/2010/main" val="290468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C2FBC05F-F3EE-4D55-800B-0E5A8A136FDF}"/>
              </a:ext>
            </a:extLst>
          </p:cNvPr>
          <p:cNvSpPr>
            <a:spLocks noChangeArrowheads="1"/>
          </p:cNvSpPr>
          <p:nvPr/>
        </p:nvSpPr>
        <p:spPr bwMode="auto">
          <a:xfrm>
            <a:off x="4478552" y="2979214"/>
            <a:ext cx="323489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3300"/>
                </a:solidFill>
                <a:effectLst/>
                <a:latin typeface="Times New Roman" panose="02020603050405020304" pitchFamily="18" charset="0"/>
                <a:ea typeface="Times New Roman" panose="02020603050405020304" pitchFamily="18" charset="0"/>
                <a:cs typeface="Times New Roman" panose="02020603050405020304" pitchFamily="18" charset="0"/>
              </a:rPr>
              <a:t> of</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Mrs. G. </a:t>
            </a:r>
            <a:r>
              <a:rPr kumimoji="0" lang="en-US" altLang="en-US" sz="2000" b="1" i="0" u="none" strike="noStrike" cap="none" normalizeH="0" baseline="0" dirty="0" err="1">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Anitha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Assistant Professor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5">
            <a:extLst>
              <a:ext uri="{FF2B5EF4-FFF2-40B4-BE49-F238E27FC236}">
                <a16:creationId xmlns:a16="http://schemas.microsoft.com/office/drawing/2014/main" id="{6705BB34-520B-44A8-B8E4-856331751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48" y="112192"/>
            <a:ext cx="1799423" cy="143720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290C0DED-2BDA-4F6C-8448-4C38FE37D73A}"/>
              </a:ext>
            </a:extLst>
          </p:cNvPr>
          <p:cNvSpPr>
            <a:spLocks noChangeArrowheads="1"/>
          </p:cNvSpPr>
          <p:nvPr/>
        </p:nvSpPr>
        <p:spPr bwMode="auto">
          <a:xfrm>
            <a:off x="635920" y="-63684"/>
            <a:ext cx="112522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0000"/>
                </a:solidFill>
                <a:effectLst/>
                <a:latin typeface="Times New Roman" panose="02020603050405020304" pitchFamily="18" charset="0"/>
                <a:ea typeface="Times New Roman" panose="02020603050405020304" pitchFamily="18" charset="0"/>
                <a:cs typeface="Times New Roman" panose="02020603050405020304" pitchFamily="18" charset="0"/>
              </a:rPr>
              <a:t>MARRI LAXMAN REDDY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0000"/>
                </a:solidFill>
                <a:effectLst/>
                <a:latin typeface="Times New Roman" panose="02020603050405020304" pitchFamily="18" charset="0"/>
                <a:ea typeface="Times New Roman" panose="02020603050405020304" pitchFamily="18" charset="0"/>
                <a:cs typeface="Times New Roman" panose="02020603050405020304" pitchFamily="18" charset="0"/>
              </a:rPr>
              <a:t>INSTITUTE OF TECHNOLOGY AND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0000"/>
                </a:solidFill>
                <a:effectLst/>
                <a:latin typeface="Times New Roman" panose="02020603050405020304" pitchFamily="18" charset="0"/>
                <a:ea typeface="Times New Roman" panose="02020603050405020304" pitchFamily="18" charset="0"/>
                <a:cs typeface="Times New Roman" panose="02020603050405020304" pitchFamily="18" charset="0"/>
              </a:rPr>
              <a:t>(AUTONOMOUS)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(Affiliated to JNTU-H, Approved by AICTE New Delhi and Accredited by NBA &amp; NAAC With ‘A’ Grade)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8C4F75B-11CB-4554-80B5-8C37A9FB2C34}"/>
              </a:ext>
            </a:extLst>
          </p:cNvPr>
          <p:cNvSpPr txBox="1"/>
          <p:nvPr/>
        </p:nvSpPr>
        <p:spPr>
          <a:xfrm>
            <a:off x="1769759" y="2361429"/>
            <a:ext cx="8845618" cy="400110"/>
          </a:xfrm>
          <a:prstGeom prst="rect">
            <a:avLst/>
          </a:prstGeom>
          <a:noFill/>
        </p:spPr>
        <p:txBody>
          <a:bodyPr wrap="square">
            <a:spAutoFit/>
          </a:bodyPr>
          <a:lstStyle/>
          <a:p>
            <a:r>
              <a:rPr lang="en-US"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REAL-TIME</a:t>
            </a:r>
            <a:r>
              <a:rPr lang="en-US" sz="2000" b="1" dirty="0">
                <a:solidFill>
                  <a:srgbClr val="FF0000"/>
                </a:solidFill>
                <a:effectLst/>
                <a:latin typeface="Times New Roman" panose="02020603050405020304" pitchFamily="18" charset="0"/>
                <a:ea typeface="Times New Roman" panose="02020603050405020304" pitchFamily="18" charset="0"/>
              </a:rPr>
              <a:t> BASED FACIAL RECOGNITION SYSTEM USING TWILIO</a:t>
            </a:r>
            <a:endParaRPr lang="en-IN" sz="2000" dirty="0"/>
          </a:p>
        </p:txBody>
      </p:sp>
      <p:sp>
        <p:nvSpPr>
          <p:cNvPr id="20" name="Subtitle 2">
            <a:extLst>
              <a:ext uri="{FF2B5EF4-FFF2-40B4-BE49-F238E27FC236}">
                <a16:creationId xmlns:a16="http://schemas.microsoft.com/office/drawing/2014/main" id="{37768FEA-31A8-4B48-A079-D62817C22EF3}"/>
              </a:ext>
            </a:extLst>
          </p:cNvPr>
          <p:cNvSpPr>
            <a:spLocks noGrp="1"/>
          </p:cNvSpPr>
          <p:nvPr>
            <p:ph type="subTitle" idx="1"/>
          </p:nvPr>
        </p:nvSpPr>
        <p:spPr>
          <a:xfrm>
            <a:off x="2669471" y="4721967"/>
            <a:ext cx="6172200" cy="2513874"/>
          </a:xfrm>
        </p:spPr>
        <p:txBody>
          <a:bodyPr>
            <a:normAutofit/>
          </a:bodyPr>
          <a:lstStyle/>
          <a:p>
            <a:r>
              <a:rPr lang="en-IN" sz="2000" dirty="0">
                <a:latin typeface="Times New Roman" panose="02020603050405020304" pitchFamily="18" charset="0"/>
                <a:cs typeface="Times New Roman" panose="02020603050405020304" pitchFamily="18" charset="0"/>
              </a:rPr>
              <a:t> Presented By:</a:t>
            </a:r>
          </a:p>
          <a:p>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 ARUN KUMAR REDDY </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-177Y1A0568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 SEKHAR                           </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-177Y1A05A6</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EC94-C927-45DA-AB60-5FC2227B4F9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TEST CASE-1</a:t>
            </a:r>
          </a:p>
        </p:txBody>
      </p:sp>
      <p:pic>
        <p:nvPicPr>
          <p:cNvPr id="4" name="Picture 3">
            <a:extLst>
              <a:ext uri="{FF2B5EF4-FFF2-40B4-BE49-F238E27FC236}">
                <a16:creationId xmlns:a16="http://schemas.microsoft.com/office/drawing/2014/main" id="{BF31055A-5135-4008-82DF-BCEFB1D8DD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3904" y="2434282"/>
            <a:ext cx="4738816" cy="3571104"/>
          </a:xfrm>
          <a:prstGeom prst="rect">
            <a:avLst/>
          </a:prstGeom>
          <a:noFill/>
          <a:ln>
            <a:noFill/>
          </a:ln>
        </p:spPr>
      </p:pic>
    </p:spTree>
    <p:extLst>
      <p:ext uri="{BB962C8B-B14F-4D97-AF65-F5344CB8AC3E}">
        <p14:creationId xmlns:p14="http://schemas.microsoft.com/office/powerpoint/2010/main" val="374802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362E-0A8F-4DC3-BAC3-45FA14A825DD}"/>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TEST CASE-2</a:t>
            </a:r>
          </a:p>
        </p:txBody>
      </p:sp>
      <p:pic>
        <p:nvPicPr>
          <p:cNvPr id="4" name="Picture 3">
            <a:extLst>
              <a:ext uri="{FF2B5EF4-FFF2-40B4-BE49-F238E27FC236}">
                <a16:creationId xmlns:a16="http://schemas.microsoft.com/office/drawing/2014/main" id="{9D4E5BF6-CD90-460F-AAC7-82D1403D05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9827" y="1977081"/>
            <a:ext cx="5177481" cy="4102443"/>
          </a:xfrm>
          <a:prstGeom prst="rect">
            <a:avLst/>
          </a:prstGeom>
          <a:noFill/>
          <a:ln>
            <a:noFill/>
          </a:ln>
        </p:spPr>
      </p:pic>
    </p:spTree>
    <p:extLst>
      <p:ext uri="{BB962C8B-B14F-4D97-AF65-F5344CB8AC3E}">
        <p14:creationId xmlns:p14="http://schemas.microsoft.com/office/powerpoint/2010/main" val="211947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C23D-FF5F-4DF1-93BA-28478FCC6A91}"/>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REFERENCES</a:t>
            </a:r>
            <a:endParaRPr lang="en-IN" sz="4000" dirty="0"/>
          </a:p>
        </p:txBody>
      </p:sp>
      <p:sp>
        <p:nvSpPr>
          <p:cNvPr id="3" name="Content Placeholder 2">
            <a:extLst>
              <a:ext uri="{FF2B5EF4-FFF2-40B4-BE49-F238E27FC236}">
                <a16:creationId xmlns:a16="http://schemas.microsoft.com/office/drawing/2014/main" id="{8215CE25-3B30-4BC4-A234-F58629AFD252}"/>
              </a:ext>
            </a:extLst>
          </p:cNvPr>
          <p:cNvSpPr>
            <a:spLocks noGrp="1"/>
          </p:cNvSpPr>
          <p:nvPr>
            <p:ph idx="1"/>
          </p:nvPr>
        </p:nvSpPr>
        <p:spPr>
          <a:xfrm>
            <a:off x="1012372" y="1690688"/>
            <a:ext cx="10515600" cy="4351338"/>
          </a:xfrm>
        </p:spPr>
        <p:txBody>
          <a:bodyPr>
            <a:normAutofit/>
          </a:bodyPr>
          <a:lstStyle/>
          <a:p>
            <a:pPr marL="0" lvl="0" indent="0">
              <a:buNone/>
            </a:pPr>
            <a:r>
              <a:rPr lang="en-US" sz="3000" dirty="0">
                <a:effectLst/>
                <a:latin typeface="Times New Roman" panose="02020603050405020304" pitchFamily="18" charset="0"/>
                <a:ea typeface="Times New Roman" panose="02020603050405020304" pitchFamily="18" charset="0"/>
              </a:rPr>
              <a:t>Udacity: building face classifier </a:t>
            </a:r>
            <a:endParaRPr lang="en-IN" sz="3000" dirty="0">
              <a:effectLst/>
              <a:latin typeface="Times New Roman" panose="02020603050405020304" pitchFamily="18" charset="0"/>
              <a:ea typeface="Times New Roman" panose="02020603050405020304" pitchFamily="18" charset="0"/>
            </a:endParaRPr>
          </a:p>
          <a:p>
            <a:pPr marL="0" lvl="0" indent="0">
              <a:buNone/>
            </a:pPr>
            <a:r>
              <a:rPr lang="en-US" sz="3000" dirty="0" err="1">
                <a:effectLst/>
                <a:latin typeface="Times New Roman" panose="02020603050405020304" pitchFamily="18" charset="0"/>
                <a:ea typeface="Times New Roman" panose="02020603050405020304" pitchFamily="18" charset="0"/>
              </a:rPr>
              <a:t>Github</a:t>
            </a:r>
            <a:r>
              <a:rPr lang="en-US" sz="3000" dirty="0">
                <a:effectLst/>
                <a:latin typeface="Times New Roman" panose="02020603050405020304" pitchFamily="18" charset="0"/>
                <a:ea typeface="Times New Roman" panose="02020603050405020304" pitchFamily="18" charset="0"/>
              </a:rPr>
              <a:t>: Codes for </a:t>
            </a:r>
            <a:r>
              <a:rPr lang="en-US" sz="3000" dirty="0" err="1">
                <a:effectLst/>
                <a:latin typeface="Times New Roman" panose="02020603050405020304" pitchFamily="18" charset="0"/>
                <a:ea typeface="Times New Roman" panose="02020603050405020304" pitchFamily="18" charset="0"/>
              </a:rPr>
              <a:t>Haarcascade</a:t>
            </a:r>
            <a:endParaRPr lang="en-US" sz="3000" dirty="0">
              <a:effectLst/>
              <a:latin typeface="Times New Roman" panose="02020603050405020304" pitchFamily="18" charset="0"/>
              <a:ea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rPr>
              <a:t>Codingblocks.com: applying </a:t>
            </a:r>
            <a:r>
              <a:rPr lang="en-US" sz="3000" dirty="0" err="1">
                <a:effectLst/>
                <a:latin typeface="Times New Roman" panose="02020603050405020304" pitchFamily="18" charset="0"/>
                <a:ea typeface="Times New Roman" panose="02020603050405020304" pitchFamily="18" charset="0"/>
              </a:rPr>
              <a:t>knn</a:t>
            </a:r>
            <a:r>
              <a:rPr lang="en-US" sz="3000" dirty="0">
                <a:effectLst/>
                <a:latin typeface="Times New Roman" panose="02020603050405020304" pitchFamily="18" charset="0"/>
                <a:ea typeface="Times New Roman" panose="02020603050405020304" pitchFamily="18" charset="0"/>
              </a:rPr>
              <a:t> to find face match</a:t>
            </a:r>
            <a:endParaRPr lang="en-IN" sz="3000" dirty="0">
              <a:effectLst/>
              <a:latin typeface="Times New Roman" panose="02020603050405020304" pitchFamily="18" charset="0"/>
              <a:ea typeface="Times New Roman" panose="02020603050405020304" pitchFamily="18" charset="0"/>
            </a:endParaRPr>
          </a:p>
          <a:p>
            <a:pPr marL="0" lvl="0" indent="0">
              <a:buNone/>
            </a:pPr>
            <a:endParaRPr lang="en-IN" sz="3000" dirty="0">
              <a:effectLst/>
              <a:latin typeface="Times New Roman" panose="02020603050405020304" pitchFamily="18" charset="0"/>
              <a:ea typeface="Times New Roman" panose="02020603050405020304" pitchFamily="18" charset="0"/>
            </a:endParaRPr>
          </a:p>
          <a:p>
            <a:pPr marL="0" indent="0">
              <a:lnSpc>
                <a:spcPts val="900"/>
              </a:lnSpc>
              <a:spcBef>
                <a:spcPts val="20"/>
              </a:spcBef>
              <a:buNone/>
            </a:pPr>
            <a:r>
              <a:rPr lang="en-US" sz="3000" dirty="0">
                <a:effectLst/>
                <a:latin typeface="Times New Roman" panose="02020603050405020304" pitchFamily="18" charset="0"/>
                <a:ea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endParaRPr>
          </a:p>
          <a:p>
            <a:pPr marL="0" indent="0">
              <a:buNone/>
            </a:pPr>
            <a:endParaRPr lang="en-IN" sz="3000" dirty="0"/>
          </a:p>
        </p:txBody>
      </p:sp>
    </p:spTree>
    <p:extLst>
      <p:ext uri="{BB962C8B-B14F-4D97-AF65-F5344CB8AC3E}">
        <p14:creationId xmlns:p14="http://schemas.microsoft.com/office/powerpoint/2010/main" val="167628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EDD1C6-B3D7-4FCF-8B9D-850401CF76A8}"/>
              </a:ext>
            </a:extLst>
          </p:cNvPr>
          <p:cNvPicPr>
            <a:picLocks noChangeAspect="1"/>
          </p:cNvPicPr>
          <p:nvPr/>
        </p:nvPicPr>
        <p:blipFill>
          <a:blip r:embed="rId2"/>
          <a:stretch>
            <a:fillRect/>
          </a:stretch>
        </p:blipFill>
        <p:spPr>
          <a:xfrm>
            <a:off x="381000" y="438150"/>
            <a:ext cx="11430000" cy="5981700"/>
          </a:xfrm>
          <a:prstGeom prst="rect">
            <a:avLst/>
          </a:prstGeom>
        </p:spPr>
      </p:pic>
    </p:spTree>
    <p:extLst>
      <p:ext uri="{BB962C8B-B14F-4D97-AF65-F5344CB8AC3E}">
        <p14:creationId xmlns:p14="http://schemas.microsoft.com/office/powerpoint/2010/main" val="165535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ED86-BBAE-461C-93B9-69C6B9114A2C}"/>
              </a:ext>
            </a:extLst>
          </p:cNvPr>
          <p:cNvSpPr>
            <a:spLocks noGrp="1"/>
          </p:cNvSpPr>
          <p:nvPr>
            <p:ph type="title"/>
          </p:nvPr>
        </p:nvSpPr>
        <p:spPr/>
        <p:txBody>
          <a:bodyPr>
            <a:normAutofit/>
          </a:bodyPr>
          <a:lstStyle/>
          <a:p>
            <a:r>
              <a:rPr lang="en-IN" sz="4000" b="1" spc="5" dirty="0">
                <a:uFill>
                  <a:solidFill>
                    <a:srgbClr val="00FFFF"/>
                  </a:solidFill>
                </a:uFill>
                <a:latin typeface="Times New Roman" panose="02020603050405020304" pitchFamily="18" charset="0"/>
                <a:cs typeface="Times New Roman" panose="02020603050405020304" pitchFamily="18" charset="0"/>
              </a:rPr>
              <a:t>OUTLINE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895B7E-99E1-4F6D-85C5-709E36DB0DCF}"/>
              </a:ext>
            </a:extLst>
          </p:cNvPr>
          <p:cNvSpPr>
            <a:spLocks noGrp="1"/>
          </p:cNvSpPr>
          <p:nvPr>
            <p:ph idx="1"/>
          </p:nvPr>
        </p:nvSpPr>
        <p:spPr/>
        <p:txBody>
          <a:bodyPr>
            <a:normAutofit/>
          </a:bodyPr>
          <a:lstStyle/>
          <a:p>
            <a:r>
              <a:rPr lang="en-US" sz="3000" dirty="0">
                <a:latin typeface="Times New Roman" pitchFamily="18" charset="0"/>
                <a:cs typeface="Times New Roman" pitchFamily="18" charset="0"/>
              </a:rPr>
              <a:t>ABSTRACT</a:t>
            </a:r>
          </a:p>
          <a:p>
            <a:r>
              <a:rPr lang="en-IN" sz="3000" spc="-60" dirty="0">
                <a:latin typeface="Times New Roman" panose="02020603050405020304" pitchFamily="18" charset="0"/>
                <a:cs typeface="Times New Roman" panose="02020603050405020304" pitchFamily="18" charset="0"/>
              </a:rPr>
              <a:t>MOTIVATION</a:t>
            </a:r>
            <a:endParaRPr lang="en-US" sz="3000" dirty="0">
              <a:latin typeface="Times New Roman" pitchFamily="18" charset="0"/>
              <a:cs typeface="Times New Roman" pitchFamily="18" charset="0"/>
            </a:endParaRPr>
          </a:p>
          <a:p>
            <a:r>
              <a:rPr lang="en-US" sz="3000" dirty="0">
                <a:latin typeface="Times New Roman" pitchFamily="18" charset="0"/>
                <a:cs typeface="Times New Roman" pitchFamily="18" charset="0"/>
              </a:rPr>
              <a:t>SCOPE</a:t>
            </a:r>
          </a:p>
          <a:p>
            <a:r>
              <a:rPr lang="en-US" sz="3000" dirty="0">
                <a:latin typeface="Times New Roman" pitchFamily="18" charset="0"/>
                <a:cs typeface="Times New Roman" pitchFamily="18" charset="0"/>
              </a:rPr>
              <a:t>PROPOSED SYSTEM</a:t>
            </a:r>
          </a:p>
          <a:p>
            <a:r>
              <a:rPr lang="en-IN" sz="3200" spc="-5" dirty="0">
                <a:latin typeface="Times New Roman"/>
                <a:cs typeface="Times New Roman"/>
              </a:rPr>
              <a:t>SYSTEM</a:t>
            </a:r>
            <a:r>
              <a:rPr lang="en-IN" sz="3200" spc="125" dirty="0">
                <a:latin typeface="Times New Roman"/>
                <a:cs typeface="Times New Roman"/>
              </a:rPr>
              <a:t> </a:t>
            </a:r>
            <a:r>
              <a:rPr lang="en-IN" sz="3200" spc="10" dirty="0">
                <a:latin typeface="Times New Roman"/>
                <a:cs typeface="Times New Roman"/>
              </a:rPr>
              <a:t>REQUIREMENTS</a:t>
            </a:r>
            <a:endParaRPr lang="en-US" sz="3000" dirty="0">
              <a:latin typeface="Times New Roman" pitchFamily="18" charset="0"/>
              <a:cs typeface="Times New Roman" pitchFamily="18" charset="0"/>
            </a:endParaRPr>
          </a:p>
          <a:p>
            <a:r>
              <a:rPr lang="en-US" sz="3000">
                <a:latin typeface="Times New Roman" pitchFamily="18" charset="0"/>
                <a:cs typeface="Times New Roman" pitchFamily="18" charset="0"/>
              </a:rPr>
              <a:t>METHODOLOGY</a:t>
            </a:r>
          </a:p>
          <a:p>
            <a:r>
              <a:rPr lang="en-US" sz="3000">
                <a:latin typeface="Times New Roman" pitchFamily="18" charset="0"/>
                <a:cs typeface="Times New Roman" pitchFamily="18" charset="0"/>
              </a:rPr>
              <a:t>TEST </a:t>
            </a:r>
            <a:r>
              <a:rPr lang="en-US" sz="3000" dirty="0">
                <a:latin typeface="Times New Roman" pitchFamily="18" charset="0"/>
                <a:cs typeface="Times New Roman" pitchFamily="18" charset="0"/>
              </a:rPr>
              <a:t>CASES</a:t>
            </a:r>
          </a:p>
          <a:p>
            <a:r>
              <a:rPr lang="en-US" sz="3000" dirty="0">
                <a:latin typeface="Times New Roman" pitchFamily="18" charset="0"/>
                <a:cs typeface="Times New Roman" pitchFamily="18" charset="0"/>
              </a:rPr>
              <a:t>REFERENCES</a:t>
            </a:r>
          </a:p>
          <a:p>
            <a:pPr marL="12700" indent="0">
              <a:lnSpc>
                <a:spcPct val="100000"/>
              </a:lnSpc>
              <a:spcBef>
                <a:spcPts val="100"/>
              </a:spcBef>
              <a:buClr>
                <a:srgbClr val="326598"/>
              </a:buClr>
              <a:buNone/>
              <a:tabLst>
                <a:tab pos="508000" algn="l"/>
                <a:tab pos="508634" algn="l"/>
              </a:tabLst>
            </a:pPr>
            <a:endParaRPr lang="en-IN" sz="3000" dirty="0">
              <a:latin typeface="Verdana"/>
              <a:cs typeface="Verdana"/>
            </a:endParaRPr>
          </a:p>
        </p:txBody>
      </p:sp>
    </p:spTree>
    <p:extLst>
      <p:ext uri="{BB962C8B-B14F-4D97-AF65-F5344CB8AC3E}">
        <p14:creationId xmlns:p14="http://schemas.microsoft.com/office/powerpoint/2010/main" val="412121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3120-057D-49FB-96DA-DC0DA5A68BBB}"/>
              </a:ext>
            </a:extLst>
          </p:cNvPr>
          <p:cNvSpPr>
            <a:spLocks noGrp="1"/>
          </p:cNvSpPr>
          <p:nvPr>
            <p:ph type="title"/>
          </p:nvPr>
        </p:nvSpPr>
        <p:spPr/>
        <p:txBody>
          <a:bodyPr>
            <a:normAutofit/>
          </a:bodyPr>
          <a:lstStyle/>
          <a:p>
            <a:r>
              <a:rPr lang="en-US" sz="4000" b="1" dirty="0">
                <a:latin typeface="Times New Roman" pitchFamily="18" charset="0"/>
                <a:cs typeface="Times New Roman" pitchFamily="18" charset="0"/>
              </a:rPr>
              <a:t>ABSTRACT</a:t>
            </a:r>
            <a:endParaRPr lang="en-IN" sz="4000" b="1" dirty="0"/>
          </a:p>
        </p:txBody>
      </p:sp>
      <p:sp>
        <p:nvSpPr>
          <p:cNvPr id="3" name="Content Placeholder 2">
            <a:extLst>
              <a:ext uri="{FF2B5EF4-FFF2-40B4-BE49-F238E27FC236}">
                <a16:creationId xmlns:a16="http://schemas.microsoft.com/office/drawing/2014/main" id="{53E021DD-7E0A-4AA3-956C-3D58FF295C7E}"/>
              </a:ext>
            </a:extLst>
          </p:cNvPr>
          <p:cNvSpPr>
            <a:spLocks noGrp="1"/>
          </p:cNvSpPr>
          <p:nvPr>
            <p:ph idx="1"/>
          </p:nvPr>
        </p:nvSpPr>
        <p:spPr>
          <a:xfrm>
            <a:off x="667657" y="1825625"/>
            <a:ext cx="11306629" cy="4517118"/>
          </a:xfrm>
        </p:spPr>
        <p:txBody>
          <a:bodyPr>
            <a:noAutofit/>
          </a:bodyPr>
          <a:lstStyle/>
          <a:p>
            <a:pPr>
              <a:spcBef>
                <a:spcPts val="600"/>
              </a:spcBef>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Criminals are widely using Social Media &amp; Social Networks to</a:t>
            </a:r>
          </a:p>
          <a:p>
            <a:pPr marL="0" indent="0">
              <a:spcBef>
                <a:spcPts val="600"/>
              </a:spcBef>
              <a:buNone/>
            </a:pPr>
            <a:r>
              <a:rPr lang="en-IN" sz="3000" dirty="0">
                <a:latin typeface="Times New Roman" panose="02020603050405020304" pitchFamily="18" charset="0"/>
                <a:cs typeface="Times New Roman" panose="02020603050405020304" pitchFamily="18" charset="0"/>
              </a:rPr>
              <a:t>Commit the Crime and they are being part of cyber space as well, in this regard.</a:t>
            </a:r>
          </a:p>
          <a:p>
            <a:pPr>
              <a:spcBef>
                <a:spcPts val="600"/>
              </a:spcBef>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A facial recognition system is a technology capable of </a:t>
            </a:r>
            <a:r>
              <a:rPr lang="en-IN" sz="3000" dirty="0" err="1">
                <a:latin typeface="Times New Roman" panose="02020603050405020304" pitchFamily="18" charset="0"/>
                <a:cs typeface="Times New Roman" panose="02020603050405020304" pitchFamily="18" charset="0"/>
              </a:rPr>
              <a:t>dentifying</a:t>
            </a:r>
            <a:endParaRPr lang="en-IN" sz="3000" dirty="0">
              <a:latin typeface="Times New Roman" panose="02020603050405020304" pitchFamily="18" charset="0"/>
              <a:cs typeface="Times New Roman" panose="02020603050405020304" pitchFamily="18" charset="0"/>
            </a:endParaRPr>
          </a:p>
          <a:p>
            <a:pPr marL="0" indent="0">
              <a:spcBef>
                <a:spcPts val="600"/>
              </a:spcBef>
              <a:buNone/>
            </a:pPr>
            <a:r>
              <a:rPr lang="en-IN" sz="3000" dirty="0">
                <a:latin typeface="Times New Roman" panose="02020603050405020304" pitchFamily="18" charset="0"/>
                <a:cs typeface="Times New Roman" panose="02020603050405020304" pitchFamily="18" charset="0"/>
              </a:rPr>
              <a:t>or verifying a person from a digital image or a video frame from a</a:t>
            </a:r>
          </a:p>
          <a:p>
            <a:pPr marL="0" indent="0">
              <a:spcBef>
                <a:spcPts val="600"/>
              </a:spcBef>
              <a:buNone/>
            </a:pPr>
            <a:r>
              <a:rPr lang="en-IN" sz="3000" dirty="0">
                <a:latin typeface="Times New Roman" panose="02020603050405020304" pitchFamily="18" charset="0"/>
                <a:cs typeface="Times New Roman" panose="02020603050405020304" pitchFamily="18" charset="0"/>
              </a:rPr>
              <a:t>video source. There are multiple methods in which facial recognition systems work, but in general, they work by comparing</a:t>
            </a:r>
          </a:p>
          <a:p>
            <a:pPr marL="0" indent="0">
              <a:spcBef>
                <a:spcPts val="600"/>
              </a:spcBef>
              <a:buNone/>
            </a:pPr>
            <a:r>
              <a:rPr lang="en-IN" sz="3000" dirty="0">
                <a:latin typeface="Times New Roman" panose="02020603050405020304" pitchFamily="18" charset="0"/>
                <a:cs typeface="Times New Roman" panose="02020603050405020304" pitchFamily="18" charset="0"/>
              </a:rPr>
              <a:t>selected facial features from given image with faces within a database.</a:t>
            </a:r>
          </a:p>
        </p:txBody>
      </p:sp>
    </p:spTree>
    <p:extLst>
      <p:ext uri="{BB962C8B-B14F-4D97-AF65-F5344CB8AC3E}">
        <p14:creationId xmlns:p14="http://schemas.microsoft.com/office/powerpoint/2010/main" val="348690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E9E2-83EB-4212-95DC-F513CDFE26AC}"/>
              </a:ext>
            </a:extLst>
          </p:cNvPr>
          <p:cNvSpPr>
            <a:spLocks noGrp="1"/>
          </p:cNvSpPr>
          <p:nvPr>
            <p:ph type="title"/>
          </p:nvPr>
        </p:nvSpPr>
        <p:spPr/>
        <p:txBody>
          <a:bodyPr>
            <a:normAutofit/>
          </a:bodyPr>
          <a:lstStyle/>
          <a:p>
            <a:r>
              <a:rPr lang="en-IN" sz="4000" b="1" spc="-60" dirty="0">
                <a:latin typeface="Times New Roman" panose="02020603050405020304" pitchFamily="18" charset="0"/>
                <a:cs typeface="Times New Roman" panose="02020603050405020304" pitchFamily="18" charset="0"/>
              </a:rPr>
              <a:t>MOTIVATION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E6BA7-234A-4125-88F8-B8E80C13DAE0}"/>
              </a:ext>
            </a:extLst>
          </p:cNvPr>
          <p:cNvSpPr>
            <a:spLocks noGrp="1"/>
          </p:cNvSpPr>
          <p:nvPr>
            <p:ph idx="1"/>
          </p:nvPr>
        </p:nvSpPr>
        <p:spPr>
          <a:xfrm>
            <a:off x="716692" y="1569308"/>
            <a:ext cx="10637108" cy="4657082"/>
          </a:xfrm>
        </p:spPr>
        <p:txBody>
          <a:bodyPr>
            <a:normAutofit/>
          </a:bodyPr>
          <a:lstStyle/>
          <a:p>
            <a:pPr marL="0" indent="0">
              <a:buNone/>
            </a:pPr>
            <a:r>
              <a:rPr lang="en-IN" sz="3000" dirty="0">
                <a:latin typeface="Times New Roman" panose="02020603050405020304" pitchFamily="18" charset="0"/>
                <a:cs typeface="Times New Roman" panose="02020603050405020304" pitchFamily="18" charset="0"/>
              </a:rPr>
              <a:t>Face recognition is one of the widely used technologies or systems in which it has the potential to perform tasks such as to have records provided in by the dataset in many areas such as the school and colleges attendance systems, it can also be helpful in catching the thieves or the terrorist, can be helpful in the security of common people and the much needed security areas in the country. Face recognition can be used by the government to verify the voters list, find missing persons, find the population or census, immigration process, also provide security over internet scams protecting Ecommerce and highly used in the medicine and healthcare range</a:t>
            </a:r>
          </a:p>
        </p:txBody>
      </p:sp>
    </p:spTree>
    <p:extLst>
      <p:ext uri="{BB962C8B-B14F-4D97-AF65-F5344CB8AC3E}">
        <p14:creationId xmlns:p14="http://schemas.microsoft.com/office/powerpoint/2010/main" val="428362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0A86-9B5D-4650-8512-D4D13DAF142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730DA54F-157A-4589-BAF3-A9F8E2706986}"/>
              </a:ext>
            </a:extLst>
          </p:cNvPr>
          <p:cNvSpPr>
            <a:spLocks noGrp="1"/>
          </p:cNvSpPr>
          <p:nvPr>
            <p:ph idx="1"/>
          </p:nvPr>
        </p:nvSpPr>
        <p:spPr>
          <a:xfrm>
            <a:off x="838200" y="1825625"/>
            <a:ext cx="10515600" cy="4342946"/>
          </a:xfrm>
        </p:spPr>
        <p:txBody>
          <a:bodyPr>
            <a:noAutofit/>
          </a:bodyPr>
          <a:lstStyle/>
          <a:p>
            <a:pPr>
              <a:buFont typeface="Wingdings" panose="05000000000000000000" pitchFamily="2" charset="2"/>
              <a:buChar char="Ø"/>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Face filtering biometric technology is amazingly adaptable and this is reflected in its wide scope of potential applications.</a:t>
            </a:r>
          </a:p>
          <a:p>
            <a:pPr>
              <a:buFont typeface="Wingdings" panose="05000000000000000000" pitchFamily="2" charset="2"/>
              <a:buChar char="Ø"/>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Face biometrics can possibly be incorporated anyplace you can locate a cutting edge camera.</a:t>
            </a:r>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Law  implementation  offices  the  world  over  use  biometric  programming  to  filter  faces  in CCTV  film,  just  as  to  recognize  people  of  enthusiasm  for  the  field. </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It can also be helpful in catching the thieves or the terrorist</a:t>
            </a:r>
            <a:r>
              <a:rPr lang="en-US" sz="3000" dirty="0">
                <a:latin typeface="Times New Roman" panose="02020603050405020304" pitchFamily="18" charset="0"/>
                <a:cs typeface="Times New Roman" panose="02020603050405020304" pitchFamily="18" charset="0"/>
              </a:rPr>
              <a:t>.</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82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6C6D-7089-4B4A-9A44-558F6442B557}"/>
              </a:ext>
            </a:extLst>
          </p:cNvPr>
          <p:cNvSpPr>
            <a:spLocks noGrp="1"/>
          </p:cNvSpPr>
          <p:nvPr>
            <p:ph type="title"/>
          </p:nvPr>
        </p:nvSpPr>
        <p:spPr/>
        <p:txBody>
          <a:bodyPr>
            <a:normAutofit/>
          </a:bodyPr>
          <a:lstStyle/>
          <a:p>
            <a:r>
              <a:rPr lang="en-IN" sz="4000" b="1" spc="-5" dirty="0">
                <a:latin typeface="Times New Roman" panose="02020603050405020304" pitchFamily="18" charset="0"/>
                <a:cs typeface="Times New Roman" panose="02020603050405020304" pitchFamily="18" charset="0"/>
              </a:rPr>
              <a:t>PROPOSED</a:t>
            </a:r>
            <a:r>
              <a:rPr lang="en-IN" sz="4000" b="1" spc="235"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280CC2-D0F1-47F8-A002-5B9DE30FC3AA}"/>
              </a:ext>
            </a:extLst>
          </p:cNvPr>
          <p:cNvSpPr>
            <a:spLocks noGrp="1"/>
          </p:cNvSpPr>
          <p:nvPr>
            <p:ph idx="1"/>
          </p:nvPr>
        </p:nvSpPr>
        <p:spPr>
          <a:xfrm>
            <a:off x="725713" y="1494971"/>
            <a:ext cx="11234058" cy="4997904"/>
          </a:xfrm>
        </p:spPr>
        <p:txBody>
          <a:bodyPr>
            <a:noAutofit/>
          </a:bodyPr>
          <a:lstStyle/>
          <a:p>
            <a:pPr algn="l">
              <a:buFont typeface="Wingdings" panose="05000000000000000000" pitchFamily="2" charset="2"/>
              <a:buChar char="Ø"/>
            </a:pPr>
            <a:r>
              <a:rPr lang="en-IN" sz="3000" b="0" i="0" dirty="0">
                <a:solidFill>
                  <a:srgbClr val="000000"/>
                </a:solidFill>
                <a:effectLst/>
                <a:latin typeface="Times New Roman" panose="02020603050405020304" pitchFamily="18" charset="0"/>
                <a:cs typeface="Times New Roman" panose="02020603050405020304" pitchFamily="18" charset="0"/>
              </a:rPr>
              <a:t>When image quality is taken into consideration, there is a plethora of factors that influence the system’s accuracy. </a:t>
            </a:r>
          </a:p>
          <a:p>
            <a:pPr algn="l">
              <a:buFont typeface="Wingdings" panose="05000000000000000000" pitchFamily="2" charset="2"/>
              <a:buChar char="Ø"/>
            </a:pPr>
            <a:r>
              <a:rPr lang="en-IN" sz="3000" b="0" i="0" dirty="0">
                <a:solidFill>
                  <a:srgbClr val="000000"/>
                </a:solidFill>
                <a:effectLst/>
                <a:latin typeface="Times New Roman" panose="02020603050405020304" pitchFamily="18" charset="0"/>
                <a:cs typeface="Times New Roman" panose="02020603050405020304" pitchFamily="18" charset="0"/>
              </a:rPr>
              <a:t>Most face recognition algorithms are extremely sensitive to lighting conditions, so that if it was trained to recognize a person when they are in a dark room, it probably won’t recognize them in a bright room, etc. </a:t>
            </a:r>
          </a:p>
          <a:p>
            <a:pPr algn="l">
              <a:buFont typeface="Wingdings" panose="05000000000000000000" pitchFamily="2" charset="2"/>
              <a:buChar char="Ø"/>
            </a:pPr>
            <a:r>
              <a:rPr lang="en-IN" sz="3000" b="0" i="0" dirty="0">
                <a:solidFill>
                  <a:srgbClr val="000000"/>
                </a:solidFill>
                <a:effectLst/>
                <a:latin typeface="Times New Roman" panose="02020603050405020304" pitchFamily="18" charset="0"/>
                <a:cs typeface="Times New Roman" panose="02020603050405020304" pitchFamily="18" charset="0"/>
              </a:rPr>
              <a:t>This is why it is so important to use a good image pre-processing filters before You'll need to tell the classifier where to find the data file you want it to use. </a:t>
            </a:r>
          </a:p>
          <a:p>
            <a:pPr algn="l">
              <a:buFont typeface="Wingdings" panose="05000000000000000000" pitchFamily="2" charset="2"/>
              <a:buChar char="Ø"/>
            </a:pPr>
            <a:r>
              <a:rPr lang="en-IN" sz="3000" b="0" i="0" dirty="0">
                <a:solidFill>
                  <a:srgbClr val="000000"/>
                </a:solidFill>
                <a:effectLst/>
                <a:latin typeface="Times New Roman" panose="02020603050405020304" pitchFamily="18" charset="0"/>
                <a:cs typeface="Times New Roman" panose="02020603050405020304" pitchFamily="18" charset="0"/>
              </a:rPr>
              <a:t>The one I'll be using is called haarcascade_frontalface_default.xml.</a:t>
            </a:r>
          </a:p>
        </p:txBody>
      </p:sp>
    </p:spTree>
    <p:extLst>
      <p:ext uri="{BB962C8B-B14F-4D97-AF65-F5344CB8AC3E}">
        <p14:creationId xmlns:p14="http://schemas.microsoft.com/office/powerpoint/2010/main" val="259952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E1CA-AAB7-400A-8095-FEED78E32510}"/>
              </a:ext>
            </a:extLst>
          </p:cNvPr>
          <p:cNvSpPr>
            <a:spLocks noGrp="1"/>
          </p:cNvSpPr>
          <p:nvPr>
            <p:ph type="title"/>
          </p:nvPr>
        </p:nvSpPr>
        <p:spPr/>
        <p:txBody>
          <a:bodyPr>
            <a:normAutofit/>
          </a:bodyPr>
          <a:lstStyle/>
          <a:p>
            <a:r>
              <a:rPr lang="en-IN" sz="4000" b="1" spc="-5" dirty="0">
                <a:latin typeface="Times New Roman"/>
                <a:cs typeface="Times New Roman"/>
              </a:rPr>
              <a:t>SYSTEM</a:t>
            </a:r>
            <a:r>
              <a:rPr lang="en-IN" sz="4000" b="1" spc="125" dirty="0">
                <a:latin typeface="Times New Roman"/>
                <a:cs typeface="Times New Roman"/>
              </a:rPr>
              <a:t> </a:t>
            </a:r>
            <a:r>
              <a:rPr lang="en-IN" sz="4000" b="1" spc="10" dirty="0">
                <a:latin typeface="Times New Roman"/>
                <a:cs typeface="Times New Roman"/>
              </a:rPr>
              <a:t>REQUIREMENTS</a:t>
            </a:r>
            <a:endParaRPr lang="en-IN" sz="4000" b="1" dirty="0"/>
          </a:p>
        </p:txBody>
      </p:sp>
      <p:sp>
        <p:nvSpPr>
          <p:cNvPr id="3" name="Content Placeholder 2">
            <a:extLst>
              <a:ext uri="{FF2B5EF4-FFF2-40B4-BE49-F238E27FC236}">
                <a16:creationId xmlns:a16="http://schemas.microsoft.com/office/drawing/2014/main" id="{1E936E6D-741E-456E-BC65-18F154936C02}"/>
              </a:ext>
            </a:extLst>
          </p:cNvPr>
          <p:cNvSpPr>
            <a:spLocks noGrp="1"/>
          </p:cNvSpPr>
          <p:nvPr>
            <p:ph idx="1"/>
          </p:nvPr>
        </p:nvSpPr>
        <p:spPr>
          <a:xfrm>
            <a:off x="838200" y="1571710"/>
            <a:ext cx="10515600" cy="4921165"/>
          </a:xfrm>
        </p:spPr>
        <p:txBody>
          <a:bodyPr>
            <a:normAutofit fontScale="92500" lnSpcReduction="20000"/>
          </a:bodyPr>
          <a:lstStyle/>
          <a:p>
            <a:pPr marL="0" indent="0">
              <a:buNone/>
            </a:pPr>
            <a:r>
              <a:rPr lang="en-IN" sz="3000" b="1" dirty="0">
                <a:latin typeface="Times New Roman" panose="02020603050405020304" pitchFamily="18" charset="0"/>
                <a:cs typeface="Times New Roman" panose="02020603050405020304" pitchFamily="18" charset="0"/>
              </a:rPr>
              <a:t>HARDWARE REQUIREMENTS:</a:t>
            </a:r>
          </a:p>
          <a:p>
            <a:pPr marL="0" indent="0">
              <a:buNone/>
            </a:pPr>
            <a:r>
              <a:rPr lang="en-IN" sz="3000" dirty="0">
                <a:latin typeface="Times New Roman" panose="02020603050405020304" pitchFamily="18" charset="0"/>
                <a:cs typeface="Times New Roman" panose="02020603050405020304" pitchFamily="18" charset="0"/>
              </a:rPr>
              <a:t>Processor : i3 Or More.</a:t>
            </a:r>
            <a:endParaRPr lang="en-IN" sz="3000" b="1" dirty="0">
              <a:latin typeface="Times New Roman" panose="02020603050405020304" pitchFamily="18" charset="0"/>
              <a:cs typeface="Times New Roman" panose="02020603050405020304" pitchFamily="18" charset="0"/>
            </a:endParaRPr>
          </a:p>
          <a:p>
            <a:pPr marL="0" indent="0">
              <a:buNone/>
            </a:pPr>
            <a:r>
              <a:rPr lang="nn-NO" sz="3000" dirty="0">
                <a:latin typeface="Times New Roman" panose="02020603050405020304" pitchFamily="18" charset="0"/>
                <a:cs typeface="Times New Roman" panose="02020603050405020304" pitchFamily="18" charset="0"/>
              </a:rPr>
              <a:t>Hard Disk : Minimum 50 Gb.</a:t>
            </a:r>
          </a:p>
          <a:p>
            <a:pPr marL="0" indent="0">
              <a:buNone/>
            </a:pPr>
            <a:r>
              <a:rPr lang="en-IN" sz="3000" dirty="0">
                <a:latin typeface="Times New Roman" panose="02020603050405020304" pitchFamily="18" charset="0"/>
                <a:cs typeface="Times New Roman" panose="02020603050405020304" pitchFamily="18" charset="0"/>
              </a:rPr>
              <a:t>Display : Lcd/Led Colour.</a:t>
            </a:r>
            <a:endParaRPr lang="nn-NO"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Accessories : Web Cam, Keyboard &amp; Mouse.</a:t>
            </a:r>
            <a:endParaRPr lang="nn-NO"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Ram : Minimum 2 Gb.</a:t>
            </a:r>
          </a:p>
          <a:p>
            <a:pPr marL="0" indent="0">
              <a:buNone/>
            </a:pPr>
            <a:r>
              <a:rPr lang="en-IN" sz="3000" b="1" spc="-15" dirty="0">
                <a:latin typeface="Times New Roman" panose="02020603050405020304" pitchFamily="18" charset="0"/>
                <a:cs typeface="Times New Roman" panose="02020603050405020304" pitchFamily="18" charset="0"/>
              </a:rPr>
              <a:t>SOFTWARE </a:t>
            </a:r>
            <a:r>
              <a:rPr lang="en-IN" sz="3000" b="1" dirty="0">
                <a:latin typeface="Times New Roman" panose="02020603050405020304" pitchFamily="18" charset="0"/>
                <a:cs typeface="Times New Roman" panose="02020603050405020304" pitchFamily="18" charset="0"/>
              </a:rPr>
              <a:t>REQUIREMENTS:</a:t>
            </a:r>
            <a:endParaRPr lang="en-IN" sz="3000" dirty="0">
              <a:latin typeface="Times New Roman" panose="02020603050405020304" pitchFamily="18" charset="0"/>
              <a:cs typeface="Times New Roman" panose="02020603050405020304" pitchFamily="18" charset="0"/>
            </a:endParaRPr>
          </a:p>
          <a:p>
            <a:pPr marL="0" indent="0">
              <a:buNone/>
            </a:pPr>
            <a:r>
              <a:rPr lang="en-IN" sz="3000" spc="5" dirty="0">
                <a:latin typeface="Times New Roman" panose="02020603050405020304" pitchFamily="18" charset="0"/>
                <a:cs typeface="Times New Roman" panose="02020603050405020304" pitchFamily="18" charset="0"/>
              </a:rPr>
              <a:t>Python </a:t>
            </a:r>
          </a:p>
          <a:p>
            <a:pPr marL="0" indent="0">
              <a:buNone/>
            </a:pPr>
            <a:r>
              <a:rPr lang="en-IN" sz="3000" spc="5" dirty="0">
                <a:latin typeface="Times New Roman" panose="02020603050405020304" pitchFamily="18" charset="0"/>
                <a:cs typeface="Times New Roman" panose="02020603050405020304" pitchFamily="18" charset="0"/>
              </a:rPr>
              <a:t>Opencv-4.2.0</a:t>
            </a:r>
          </a:p>
          <a:p>
            <a:pPr marL="0" indent="0">
              <a:buNone/>
            </a:pPr>
            <a:r>
              <a:rPr lang="en-IN" sz="3000" spc="5" dirty="0">
                <a:latin typeface="Times New Roman" panose="02020603050405020304" pitchFamily="18" charset="0"/>
                <a:cs typeface="Times New Roman" panose="02020603050405020304" pitchFamily="18" charset="0"/>
              </a:rPr>
              <a:t>Numpy-1.18</a:t>
            </a:r>
          </a:p>
          <a:p>
            <a:pPr marL="0" indent="0">
              <a:buNone/>
            </a:pPr>
            <a:r>
              <a:rPr lang="en-IN" sz="3000" spc="5" dirty="0">
                <a:latin typeface="Times New Roman" panose="02020603050405020304" pitchFamily="18" charset="0"/>
                <a:cs typeface="Times New Roman" panose="02020603050405020304" pitchFamily="18" charset="0"/>
              </a:rPr>
              <a:t>Haarcascade_frontalface_default.xml</a:t>
            </a:r>
          </a:p>
        </p:txBody>
      </p:sp>
    </p:spTree>
    <p:extLst>
      <p:ext uri="{BB962C8B-B14F-4D97-AF65-F5344CB8AC3E}">
        <p14:creationId xmlns:p14="http://schemas.microsoft.com/office/powerpoint/2010/main" val="41512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83A8-BD5A-4193-B768-7A6A97A7B68F}"/>
              </a:ext>
            </a:extLst>
          </p:cNvPr>
          <p:cNvSpPr>
            <a:spLocks noGrp="1"/>
          </p:cNvSpPr>
          <p:nvPr>
            <p:ph type="title"/>
          </p:nvPr>
        </p:nvSpPr>
        <p:spPr/>
        <p:txBody>
          <a:bodyPr>
            <a:normAutofit/>
          </a:bodyPr>
          <a:lstStyle/>
          <a:p>
            <a:r>
              <a:rPr lang="en-US" sz="4000" b="1" dirty="0">
                <a:latin typeface="Times New Roman" pitchFamily="18" charset="0"/>
                <a:cs typeface="Times New Roman" pitchFamily="18" charset="0"/>
              </a:rPr>
              <a:t>METHODOLOGY</a:t>
            </a:r>
            <a:endParaRPr lang="en-IN" sz="4000" b="1" dirty="0"/>
          </a:p>
        </p:txBody>
      </p:sp>
      <p:sp>
        <p:nvSpPr>
          <p:cNvPr id="3" name="Content Placeholder 2">
            <a:extLst>
              <a:ext uri="{FF2B5EF4-FFF2-40B4-BE49-F238E27FC236}">
                <a16:creationId xmlns:a16="http://schemas.microsoft.com/office/drawing/2014/main" id="{7E9994AF-F689-4166-A03C-434017B9BF37}"/>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OpenCV has a number of significant abilities as well as utilities which appears from the outset. The OpenCV helps in recognizing the frontal face of the person and also creates XML documents for several areas such as the parts of the body.</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Python has proven to give best results in the face recognition and detection systems. Together face recognition and detection becomes very easy and fruitful with the help of the python programming language and OpenCV</a:t>
            </a:r>
          </a:p>
        </p:txBody>
      </p:sp>
    </p:spTree>
    <p:extLst>
      <p:ext uri="{BB962C8B-B14F-4D97-AF65-F5344CB8AC3E}">
        <p14:creationId xmlns:p14="http://schemas.microsoft.com/office/powerpoint/2010/main" val="282011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C888226-DC46-45EF-845F-D6B2767241FE}"/>
              </a:ext>
            </a:extLst>
          </p:cNvPr>
          <p:cNvPicPr>
            <a:picLocks noChangeAspect="1"/>
          </p:cNvPicPr>
          <p:nvPr/>
        </p:nvPicPr>
        <p:blipFill>
          <a:blip r:embed="rId2"/>
          <a:stretch>
            <a:fillRect/>
          </a:stretch>
        </p:blipFill>
        <p:spPr>
          <a:xfrm>
            <a:off x="273050" y="1304786"/>
            <a:ext cx="4273550" cy="5343386"/>
          </a:xfrm>
          <a:prstGeom prst="rect">
            <a:avLst/>
          </a:prstGeom>
        </p:spPr>
      </p:pic>
      <p:sp>
        <p:nvSpPr>
          <p:cNvPr id="10" name="TextBox 9">
            <a:extLst>
              <a:ext uri="{FF2B5EF4-FFF2-40B4-BE49-F238E27FC236}">
                <a16:creationId xmlns:a16="http://schemas.microsoft.com/office/drawing/2014/main" id="{FDE156A3-63A4-47F3-B5AE-4EB05066782D}"/>
              </a:ext>
            </a:extLst>
          </p:cNvPr>
          <p:cNvSpPr txBox="1"/>
          <p:nvPr/>
        </p:nvSpPr>
        <p:spPr>
          <a:xfrm>
            <a:off x="5194300" y="2675404"/>
            <a:ext cx="6889750" cy="1938992"/>
          </a:xfrm>
          <a:prstGeom prst="rect">
            <a:avLst/>
          </a:prstGeom>
          <a:noFill/>
        </p:spPr>
        <p:txBody>
          <a:bodyPr wrap="square" rtlCol="0">
            <a:spAutoFit/>
          </a:bodyPr>
          <a:lstStyle/>
          <a:p>
            <a:pPr marL="457200" indent="-457200">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It will notify  detected persons location.</a:t>
            </a:r>
          </a:p>
          <a:p>
            <a:pPr marL="457200" indent="-457200">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We can integrate with the </a:t>
            </a:r>
            <a:r>
              <a:rPr lang="en-IN" sz="3000" dirty="0" err="1">
                <a:latin typeface="Times New Roman" panose="02020603050405020304" pitchFamily="18" charset="0"/>
                <a:cs typeface="Times New Roman" panose="02020603050405020304" pitchFamily="18" charset="0"/>
              </a:rPr>
              <a:t>cctv</a:t>
            </a:r>
            <a:r>
              <a:rPr lang="en-IN" sz="3000" dirty="0">
                <a:latin typeface="Times New Roman" panose="02020603050405020304" pitchFamily="18" charset="0"/>
                <a:cs typeface="Times New Roman" panose="02020603050405020304" pitchFamily="18" charset="0"/>
              </a:rPr>
              <a:t> camera systems which may help in search of criminals.</a:t>
            </a:r>
          </a:p>
        </p:txBody>
      </p:sp>
      <p:sp>
        <p:nvSpPr>
          <p:cNvPr id="11" name="TextBox 10">
            <a:extLst>
              <a:ext uri="{FF2B5EF4-FFF2-40B4-BE49-F238E27FC236}">
                <a16:creationId xmlns:a16="http://schemas.microsoft.com/office/drawing/2014/main" id="{7EE5F9B1-864B-43D7-A229-7B780B009683}"/>
              </a:ext>
            </a:extLst>
          </p:cNvPr>
          <p:cNvSpPr txBox="1"/>
          <p:nvPr/>
        </p:nvSpPr>
        <p:spPr>
          <a:xfrm>
            <a:off x="596900" y="469900"/>
            <a:ext cx="33909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665248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664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Verdana</vt:lpstr>
      <vt:lpstr>Wingdings</vt:lpstr>
      <vt:lpstr>Office Theme</vt:lpstr>
      <vt:lpstr>PowerPoint Presentation</vt:lpstr>
      <vt:lpstr>OUTLINE</vt:lpstr>
      <vt:lpstr>ABSTRACT</vt:lpstr>
      <vt:lpstr>MOTIVATION</vt:lpstr>
      <vt:lpstr>SCOPE</vt:lpstr>
      <vt:lpstr>PROPOSED SYSTEM</vt:lpstr>
      <vt:lpstr>SYSTEM REQUIREMENTS</vt:lpstr>
      <vt:lpstr>METHODOLOGY</vt:lpstr>
      <vt:lpstr>PowerPoint Presentation</vt:lpstr>
      <vt:lpstr>TEST CASE-1</vt:lpstr>
      <vt:lpstr>TEST CASE-2</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Reddy</dc:creator>
  <cp:lastModifiedBy>Arun Reddy</cp:lastModifiedBy>
  <cp:revision>47</cp:revision>
  <dcterms:created xsi:type="dcterms:W3CDTF">2021-02-07T12:11:56Z</dcterms:created>
  <dcterms:modified xsi:type="dcterms:W3CDTF">2021-02-10T06:42:07Z</dcterms:modified>
</cp:coreProperties>
</file>