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06" r:id="rId2"/>
    <p:sldId id="297" r:id="rId3"/>
    <p:sldId id="257" r:id="rId4"/>
    <p:sldId id="302" r:id="rId5"/>
    <p:sldId id="303" r:id="rId6"/>
    <p:sldId id="296" r:id="rId7"/>
    <p:sldId id="301" r:id="rId8"/>
    <p:sldId id="308" r:id="rId9"/>
    <p:sldId id="309" r:id="rId10"/>
    <p:sldId id="310" r:id="rId11"/>
    <p:sldId id="304" r:id="rId12"/>
    <p:sldId id="305" r:id="rId13"/>
    <p:sldId id="295" r:id="rId14"/>
    <p:sldId id="284" r:id="rId15"/>
    <p:sldId id="311"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7B703"/>
    <a:srgbClr val="FFFFCC"/>
    <a:srgbClr val="FDDB7B"/>
    <a:srgbClr val="FDCF51"/>
    <a:srgbClr val="FCBB06"/>
    <a:srgbClr val="04064C"/>
    <a:srgbClr val="34411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9485" autoAdjust="0"/>
    <p:restoredTop sz="94321" autoAdjust="0"/>
  </p:normalViewPr>
  <p:slideViewPr>
    <p:cSldViewPr>
      <p:cViewPr varScale="1">
        <p:scale>
          <a:sx n="69" d="100"/>
          <a:sy n="69" d="100"/>
        </p:scale>
        <p:origin x="-1662"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E8083A5-835A-40A3-827E-61C33DF03009}" type="datetimeFigureOut">
              <a:rPr lang="en-US"/>
              <a:pPr>
                <a:defRPr/>
              </a:pPr>
              <a:t>4/22/2021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8D26484F-62D4-4800-A64A-6E4326EED9F5}" type="slidenum">
              <a:rPr lang="en-US"/>
              <a:pPr>
                <a:defRPr/>
              </a:pPr>
              <a:t>‹#›</a:t>
            </a:fld>
            <a:endParaRPr lang="en-US"/>
          </a:p>
        </p:txBody>
      </p:sp>
    </p:spTree>
    <p:extLst>
      <p:ext uri="{BB962C8B-B14F-4D97-AF65-F5344CB8AC3E}">
        <p14:creationId xmlns="" xmlns:p14="http://schemas.microsoft.com/office/powerpoint/2010/main" val="17544329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7416384-70EB-4F7A-A3EB-83E066DA6C13}" type="datetimeFigureOut">
              <a:rPr lang="en-US"/>
              <a:pPr>
                <a:defRPr/>
              </a:pPr>
              <a:t>4/22/2021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DB3A640-5A90-4EFE-8EE3-1763810B463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2F3DB4C-BF07-4AE8-BD70-46188008FA91}" type="datetimeFigureOut">
              <a:rPr lang="en-US"/>
              <a:pPr>
                <a:defRPr/>
              </a:pPr>
              <a:t>4/22/2021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785698F-5D70-447B-9640-2F5B44CB74D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DB0C623-8BB3-4A0C-907C-C425B179B16C}" type="datetimeFigureOut">
              <a:rPr lang="en-US"/>
              <a:pPr>
                <a:defRPr/>
              </a:pPr>
              <a:t>4/22/2021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1B2FCE0-F572-44D1-8EC6-98221A3D30E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92A7FFD-B393-4DE8-94CA-505F8CB7B4E1}" type="datetimeFigureOut">
              <a:rPr lang="en-US"/>
              <a:pPr>
                <a:defRPr/>
              </a:pPr>
              <a:t>4/22/2021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32FD1A0-CEE1-4C34-B837-4E0DE6B7364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14209CC-5F62-4A0E-B68D-CDC1E312E65D}" type="datetimeFigureOut">
              <a:rPr lang="en-US"/>
              <a:pPr>
                <a:defRPr/>
              </a:pPr>
              <a:t>4/22/2021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1ABBB5-69A4-49F2-8625-894EA093618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294B881-E9C7-4238-86B8-C8704B287258}" type="datetimeFigureOut">
              <a:rPr lang="en-US"/>
              <a:pPr>
                <a:defRPr/>
              </a:pPr>
              <a:t>4/22/2021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E2A47C7-26BB-4129-97B3-85EC2F2FAE3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82A3704-44A8-48FD-B28C-C72E0174B7A2}" type="datetimeFigureOut">
              <a:rPr lang="en-US"/>
              <a:pPr>
                <a:defRPr/>
              </a:pPr>
              <a:t>4/22/2021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5E606B0-FB8B-4E2B-8CAD-CA27997D94F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D4978CF-B59D-4AAE-AE38-F349BE4E1F78}" type="datetimeFigureOut">
              <a:rPr lang="en-US"/>
              <a:pPr>
                <a:defRPr/>
              </a:pPr>
              <a:t>4/22/2021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FAA6506-7608-4C24-BDCA-7091E7897A2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38A00EB-B883-4DF0-92AB-E0F6B7566B2C}" type="datetimeFigureOut">
              <a:rPr lang="en-US"/>
              <a:pPr>
                <a:defRPr/>
              </a:pPr>
              <a:t>4/22/2021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E6B81CF-C30D-4F9D-9783-B5C15BB34D2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8205479-5FF7-42F7-9A14-3F7912E6F615}" type="datetimeFigureOut">
              <a:rPr lang="en-US"/>
              <a:pPr>
                <a:defRPr/>
              </a:pPr>
              <a:t>4/22/2021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3237EFC-1C0A-4015-85CD-08B4E188667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A547F86-7B90-484B-976C-E9C83B5E17BB}" type="datetimeFigureOut">
              <a:rPr lang="en-US"/>
              <a:pPr>
                <a:defRPr/>
              </a:pPr>
              <a:t>4/22/2021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7BD6424-3123-41A5-8E55-1B3CB96D048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E78C4BE-6499-4547-96C5-BC05057DA7AD}" type="datetimeFigureOut">
              <a:rPr lang="en-US"/>
              <a:pPr>
                <a:defRPr/>
              </a:pPr>
              <a:t>4/22/2021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4A7FC8C8-D2D9-4AC5-BD62-E4E82A71281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5334000"/>
            <a:ext cx="9144000" cy="1524000"/>
          </a:xfrm>
        </p:spPr>
        <p:txBody>
          <a:bodyPr rtlCol="0">
            <a:normAutofit fontScale="77500" lnSpcReduction="20000"/>
          </a:bodyPr>
          <a:lstStyle/>
          <a:p>
            <a:pPr algn="r" eaLnBrk="1" fontAlgn="auto" hangingPunct="1">
              <a:spcAft>
                <a:spcPts val="0"/>
              </a:spcAft>
              <a:buFont typeface="Arial" pitchFamily="34" charset="0"/>
              <a:buNone/>
              <a:defRPr/>
            </a:pPr>
            <a:r>
              <a:rPr lang="en-US" sz="2000" b="1" dirty="0" smtClean="0">
                <a:solidFill>
                  <a:schemeClr val="tx2">
                    <a:lumMod val="50000"/>
                  </a:schemeClr>
                </a:solidFill>
                <a:latin typeface="Bookman Old Style" pitchFamily="18" charset="0"/>
              </a:rPr>
              <a:t>Presented by</a:t>
            </a:r>
          </a:p>
          <a:p>
            <a:pPr algn="r" eaLnBrk="1" fontAlgn="auto" hangingPunct="1">
              <a:spcAft>
                <a:spcPts val="0"/>
              </a:spcAft>
              <a:defRPr/>
            </a:pPr>
            <a:r>
              <a:rPr lang="en-US" sz="2000" b="1" dirty="0" smtClean="0">
                <a:solidFill>
                  <a:schemeClr val="tx2">
                    <a:lumMod val="50000"/>
                  </a:schemeClr>
                </a:solidFill>
                <a:latin typeface="Bookman Old Style" pitchFamily="18" charset="0"/>
              </a:rPr>
              <a:t>Presented by</a:t>
            </a:r>
          </a:p>
          <a:p>
            <a:pPr algn="r" eaLnBrk="1" fontAlgn="auto" hangingPunct="1">
              <a:spcAft>
                <a:spcPts val="0"/>
              </a:spcAft>
              <a:defRPr/>
            </a:pPr>
            <a:r>
              <a:rPr lang="en-US" sz="2000" b="1" dirty="0" smtClean="0">
                <a:solidFill>
                  <a:schemeClr val="tx2">
                    <a:lumMod val="50000"/>
                  </a:schemeClr>
                </a:solidFill>
                <a:latin typeface="Bookman Old Style" pitchFamily="18" charset="0"/>
              </a:rPr>
              <a:t>    </a:t>
            </a:r>
            <a:r>
              <a:rPr lang="en-US" sz="2000" b="1" dirty="0" err="1" smtClean="0">
                <a:solidFill>
                  <a:schemeClr val="tx2">
                    <a:lumMod val="50000"/>
                  </a:schemeClr>
                </a:solidFill>
                <a:latin typeface="Bookman Old Style" pitchFamily="18" charset="0"/>
              </a:rPr>
              <a:t>P.Ajay</a:t>
            </a:r>
            <a:r>
              <a:rPr lang="en-US" sz="2000" b="1" dirty="0" smtClean="0">
                <a:solidFill>
                  <a:schemeClr val="tx2">
                    <a:lumMod val="50000"/>
                  </a:schemeClr>
                </a:solidFill>
                <a:latin typeface="Bookman Old Style" pitchFamily="18" charset="0"/>
              </a:rPr>
              <a:t> </a:t>
            </a:r>
            <a:r>
              <a:rPr lang="en-US" sz="2000" b="1" dirty="0" err="1" smtClean="0">
                <a:solidFill>
                  <a:schemeClr val="tx2">
                    <a:lumMod val="50000"/>
                  </a:schemeClr>
                </a:solidFill>
                <a:latin typeface="Bookman Old Style" pitchFamily="18" charset="0"/>
              </a:rPr>
              <a:t>kumar</a:t>
            </a:r>
            <a:r>
              <a:rPr lang="en-US" sz="2000" b="1" dirty="0" smtClean="0">
                <a:solidFill>
                  <a:schemeClr val="tx2">
                    <a:lumMod val="50000"/>
                  </a:schemeClr>
                </a:solidFill>
                <a:latin typeface="Bookman Old Style" pitchFamily="18" charset="0"/>
              </a:rPr>
              <a:t> ,17211A05M2</a:t>
            </a:r>
          </a:p>
          <a:p>
            <a:pPr algn="r" eaLnBrk="1" fontAlgn="auto" hangingPunct="1">
              <a:spcAft>
                <a:spcPts val="0"/>
              </a:spcAft>
              <a:defRPr/>
            </a:pPr>
            <a:r>
              <a:rPr lang="en-US" sz="2000" b="1" dirty="0" err="1" smtClean="0">
                <a:solidFill>
                  <a:schemeClr val="tx2">
                    <a:lumMod val="50000"/>
                  </a:schemeClr>
                </a:solidFill>
                <a:latin typeface="Bookman Old Style" pitchFamily="18" charset="0"/>
              </a:rPr>
              <a:t>P.Saiteja</a:t>
            </a:r>
            <a:r>
              <a:rPr lang="en-US" sz="2000" b="1" dirty="0" smtClean="0">
                <a:solidFill>
                  <a:schemeClr val="tx2">
                    <a:lumMod val="50000"/>
                  </a:schemeClr>
                </a:solidFill>
                <a:latin typeface="Bookman Old Style" pitchFamily="18" charset="0"/>
              </a:rPr>
              <a:t>, 17211A05M5</a:t>
            </a:r>
          </a:p>
          <a:p>
            <a:pPr algn="r" eaLnBrk="1" fontAlgn="auto" hangingPunct="1">
              <a:spcAft>
                <a:spcPts val="0"/>
              </a:spcAft>
              <a:defRPr/>
            </a:pPr>
            <a:r>
              <a:rPr lang="en-US" sz="2000" b="1" dirty="0" err="1" smtClean="0">
                <a:solidFill>
                  <a:schemeClr val="tx2">
                    <a:lumMod val="50000"/>
                  </a:schemeClr>
                </a:solidFill>
                <a:latin typeface="Bookman Old Style" pitchFamily="18" charset="0"/>
              </a:rPr>
              <a:t>S.Tirumal</a:t>
            </a:r>
            <a:r>
              <a:rPr lang="en-US" sz="2000" b="1" dirty="0" smtClean="0">
                <a:solidFill>
                  <a:schemeClr val="tx2">
                    <a:lumMod val="50000"/>
                  </a:schemeClr>
                </a:solidFill>
                <a:latin typeface="Bookman Old Style" pitchFamily="18" charset="0"/>
              </a:rPr>
              <a:t> ,17211A05P3</a:t>
            </a:r>
          </a:p>
          <a:p>
            <a:pPr algn="r" eaLnBrk="1" fontAlgn="auto" hangingPunct="1">
              <a:spcAft>
                <a:spcPts val="0"/>
              </a:spcAft>
              <a:defRPr/>
            </a:pPr>
            <a:r>
              <a:rPr lang="en-US" sz="2000" b="1" dirty="0" err="1" smtClean="0">
                <a:solidFill>
                  <a:schemeClr val="tx2">
                    <a:lumMod val="50000"/>
                  </a:schemeClr>
                </a:solidFill>
                <a:latin typeface="Bookman Old Style" pitchFamily="18" charset="0"/>
              </a:rPr>
              <a:t>K.Sheshasai</a:t>
            </a:r>
            <a:r>
              <a:rPr lang="en-US" sz="2000" b="1" dirty="0" smtClean="0">
                <a:solidFill>
                  <a:schemeClr val="tx2">
                    <a:lumMod val="50000"/>
                  </a:schemeClr>
                </a:solidFill>
                <a:latin typeface="Bookman Old Style" pitchFamily="18" charset="0"/>
              </a:rPr>
              <a:t>, 18215A0534</a:t>
            </a:r>
          </a:p>
          <a:p>
            <a:pPr algn="r" eaLnBrk="1" fontAlgn="auto" hangingPunct="1">
              <a:spcAft>
                <a:spcPts val="0"/>
              </a:spcAft>
              <a:defRPr/>
            </a:pPr>
            <a:endParaRPr lang="en-US" sz="2000" b="1" dirty="0" smtClean="0">
              <a:solidFill>
                <a:schemeClr val="tx2">
                  <a:lumMod val="50000"/>
                </a:schemeClr>
              </a:solidFill>
              <a:latin typeface="Bookman Old Style" pitchFamily="18" charset="0"/>
            </a:endParaRPr>
          </a:p>
        </p:txBody>
      </p:sp>
      <p:sp>
        <p:nvSpPr>
          <p:cNvPr id="8" name="TextBox 7"/>
          <p:cNvSpPr txBox="1"/>
          <p:nvPr/>
        </p:nvSpPr>
        <p:spPr>
          <a:xfrm>
            <a:off x="0" y="3867150"/>
            <a:ext cx="9144000" cy="400050"/>
          </a:xfrm>
          <a:prstGeom prst="rect">
            <a:avLst/>
          </a:prstGeom>
          <a:solidFill>
            <a:srgbClr val="FCBB06"/>
          </a:solidFill>
        </p:spPr>
        <p:txBody>
          <a:bodyPr>
            <a:spAutoFit/>
          </a:bodyPr>
          <a:lstStyle/>
          <a:p>
            <a:pPr algn="ctr" fontAlgn="auto">
              <a:spcBef>
                <a:spcPts val="0"/>
              </a:spcBef>
              <a:spcAft>
                <a:spcPts val="0"/>
              </a:spcAft>
              <a:defRPr/>
            </a:pPr>
            <a:r>
              <a:rPr lang="en-US" sz="2000" b="1" dirty="0" smtClean="0">
                <a:solidFill>
                  <a:schemeClr val="tx2">
                    <a:lumMod val="50000"/>
                  </a:schemeClr>
                </a:solidFill>
                <a:latin typeface="Bookman Old Style" pitchFamily="18" charset="0"/>
                <a:cs typeface="Times New Roman" pitchFamily="18" charset="0"/>
              </a:rPr>
              <a:t>Under the Guidance of </a:t>
            </a:r>
            <a:endParaRPr lang="en-US" sz="2000" b="1" dirty="0">
              <a:solidFill>
                <a:schemeClr val="tx2">
                  <a:lumMod val="50000"/>
                </a:schemeClr>
              </a:solidFill>
              <a:latin typeface="Bookman Old Style" pitchFamily="18" charset="0"/>
              <a:cs typeface="Times New Roman" pitchFamily="18" charset="0"/>
            </a:endParaRPr>
          </a:p>
        </p:txBody>
      </p:sp>
      <p:sp>
        <p:nvSpPr>
          <p:cNvPr id="4" name="Rounded Rectangle 3"/>
          <p:cNvSpPr/>
          <p:nvPr/>
        </p:nvSpPr>
        <p:spPr>
          <a:xfrm>
            <a:off x="609600" y="1905000"/>
            <a:ext cx="8001000" cy="1752600"/>
          </a:xfrm>
          <a:prstGeom prst="roundRect">
            <a:avLst/>
          </a:prstGeom>
          <a:solidFill>
            <a:srgbClr val="04064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Bookman Old Style" pitchFamily="18" charset="0"/>
            </a:endParaRPr>
          </a:p>
        </p:txBody>
      </p:sp>
      <p:sp>
        <p:nvSpPr>
          <p:cNvPr id="2054" name="Title 6"/>
          <p:cNvSpPr>
            <a:spLocks noGrp="1"/>
          </p:cNvSpPr>
          <p:nvPr>
            <p:ph type="ctrTitle"/>
          </p:nvPr>
        </p:nvSpPr>
        <p:spPr>
          <a:xfrm>
            <a:off x="685800" y="2035175"/>
            <a:ext cx="7772400" cy="1470025"/>
          </a:xfrm>
        </p:spPr>
        <p:txBody>
          <a:bodyPr/>
          <a:lstStyle/>
          <a:p>
            <a:pPr eaLnBrk="1" hangingPunct="1"/>
            <a:r>
              <a:rPr lang="en-US" sz="3600" b="1" dirty="0" smtClean="0">
                <a:solidFill>
                  <a:srgbClr val="FF0000"/>
                </a:solidFill>
                <a:latin typeface="Bookman Old Style" pitchFamily="18" charset="0"/>
                <a:ea typeface="Times New Roman" panose="02020603050405020304" pitchFamily="18" charset="0"/>
                <a:cs typeface="Times New Roman" panose="02020603050405020304" pitchFamily="18" charset="0"/>
              </a:rPr>
              <a:t>REAL-TIME</a:t>
            </a:r>
            <a:r>
              <a:rPr lang="en-US" sz="3600" b="1" dirty="0" smtClean="0">
                <a:solidFill>
                  <a:srgbClr val="FF0000"/>
                </a:solidFill>
                <a:latin typeface="Bookman Old Style" pitchFamily="18" charset="0"/>
                <a:ea typeface="Times New Roman" panose="02020603050405020304" pitchFamily="18" charset="0"/>
              </a:rPr>
              <a:t> BASED FACIAL RECOGNITION </a:t>
            </a:r>
            <a:br>
              <a:rPr lang="en-US" sz="3600" b="1" dirty="0" smtClean="0">
                <a:solidFill>
                  <a:srgbClr val="FF0000"/>
                </a:solidFill>
                <a:latin typeface="Bookman Old Style" pitchFamily="18" charset="0"/>
                <a:ea typeface="Times New Roman" panose="02020603050405020304" pitchFamily="18" charset="0"/>
              </a:rPr>
            </a:br>
            <a:r>
              <a:rPr lang="en-US" sz="3600" b="1" dirty="0" smtClean="0">
                <a:solidFill>
                  <a:srgbClr val="FF0000"/>
                </a:solidFill>
                <a:latin typeface="Bookman Old Style" pitchFamily="18" charset="0"/>
                <a:ea typeface="Times New Roman" panose="02020603050405020304" pitchFamily="18" charset="0"/>
              </a:rPr>
              <a:t>SYSTEM USING TWILIO</a:t>
            </a:r>
            <a:endParaRPr lang="en-US" sz="3600" b="1" dirty="0" smtClean="0">
              <a:solidFill>
                <a:schemeClr val="bg1"/>
              </a:solidFill>
              <a:latin typeface="Bookman Old Style" pitchFamily="18" charset="0"/>
              <a:cs typeface="Arial" charset="0"/>
            </a:endParaRPr>
          </a:p>
        </p:txBody>
      </p:sp>
      <p:sp>
        <p:nvSpPr>
          <p:cNvPr id="10" name="Rectangle 9"/>
          <p:cNvSpPr/>
          <p:nvPr/>
        </p:nvSpPr>
        <p:spPr>
          <a:xfrm>
            <a:off x="4800600" y="0"/>
            <a:ext cx="4343400" cy="1570038"/>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Bookman Old Style" pitchFamily="18" charset="0"/>
            </a:endParaRPr>
          </a:p>
        </p:txBody>
      </p:sp>
      <p:sp>
        <p:nvSpPr>
          <p:cNvPr id="12" name="Rectangle 11"/>
          <p:cNvSpPr/>
          <p:nvPr/>
        </p:nvSpPr>
        <p:spPr>
          <a:xfrm>
            <a:off x="0" y="0"/>
            <a:ext cx="4795838" cy="157003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14" name="TextBox 13"/>
          <p:cNvSpPr txBox="1"/>
          <p:nvPr/>
        </p:nvSpPr>
        <p:spPr>
          <a:xfrm>
            <a:off x="0" y="4267200"/>
            <a:ext cx="9144000" cy="1323439"/>
          </a:xfrm>
          <a:prstGeom prst="rect">
            <a:avLst/>
          </a:prstGeom>
          <a:solidFill>
            <a:srgbClr val="FDCF51"/>
          </a:solidFill>
        </p:spPr>
        <p:txBody>
          <a:bodyPr>
            <a:spAutoFit/>
          </a:bodyPr>
          <a:lstStyle/>
          <a:p>
            <a:pPr algn="ctr" fontAlgn="auto">
              <a:spcBef>
                <a:spcPts val="0"/>
              </a:spcBef>
              <a:spcAft>
                <a:spcPts val="0"/>
              </a:spcAft>
              <a:defRPr/>
            </a:pPr>
            <a:r>
              <a:rPr lang="en-IN" sz="2000" b="1" dirty="0" err="1" smtClean="0">
                <a:solidFill>
                  <a:schemeClr val="tx2">
                    <a:lumMod val="50000"/>
                  </a:schemeClr>
                </a:solidFill>
                <a:latin typeface="Bookman Old Style" pitchFamily="18" charset="0"/>
                <a:cs typeface="Times New Roman" pitchFamily="18" charset="0"/>
              </a:rPr>
              <a:t>Mrs.L.Pallavi</a:t>
            </a:r>
            <a:r>
              <a:rPr lang="en-IN" sz="2000" b="1" dirty="0" smtClean="0">
                <a:solidFill>
                  <a:schemeClr val="tx2">
                    <a:lumMod val="50000"/>
                  </a:schemeClr>
                </a:solidFill>
                <a:latin typeface="Bookman Old Style" pitchFamily="18" charset="0"/>
                <a:cs typeface="Times New Roman" pitchFamily="18" charset="0"/>
              </a:rPr>
              <a:t>,</a:t>
            </a:r>
            <a:r>
              <a:rPr lang="en-US" sz="2000" b="1" dirty="0" smtClean="0">
                <a:solidFill>
                  <a:schemeClr val="tx2">
                    <a:lumMod val="50000"/>
                  </a:schemeClr>
                </a:solidFill>
                <a:latin typeface="Bookman Old Style" pitchFamily="18" charset="0"/>
                <a:cs typeface="Times New Roman" pitchFamily="18" charset="0"/>
              </a:rPr>
              <a:t> </a:t>
            </a:r>
            <a:r>
              <a:rPr lang="en-US" sz="1600" b="1" dirty="0" smtClean="0">
                <a:solidFill>
                  <a:schemeClr val="tx2">
                    <a:lumMod val="50000"/>
                  </a:schemeClr>
                </a:solidFill>
                <a:latin typeface="Bookman Old Style" pitchFamily="18" charset="0"/>
                <a:cs typeface="Times New Roman" pitchFamily="18" charset="0"/>
              </a:rPr>
              <a:t>Assistant Professor</a:t>
            </a:r>
            <a:endParaRPr lang="en-US" sz="2000" b="1" dirty="0" smtClean="0">
              <a:solidFill>
                <a:schemeClr val="tx2">
                  <a:lumMod val="50000"/>
                </a:schemeClr>
              </a:solidFill>
              <a:latin typeface="Bookman Old Style" pitchFamily="18" charset="0"/>
              <a:cs typeface="Times New Roman" pitchFamily="18" charset="0"/>
            </a:endParaRPr>
          </a:p>
          <a:p>
            <a:pPr algn="ctr" fontAlgn="auto">
              <a:spcBef>
                <a:spcPts val="0"/>
              </a:spcBef>
              <a:spcAft>
                <a:spcPts val="0"/>
              </a:spcAft>
              <a:defRPr/>
            </a:pPr>
            <a:r>
              <a:rPr lang="en-US" sz="2000" b="1" dirty="0" smtClean="0">
                <a:solidFill>
                  <a:srgbClr val="002060"/>
                </a:solidFill>
                <a:latin typeface="Bookman Old Style" pitchFamily="18" charset="0"/>
                <a:cs typeface="Arial" pitchFamily="34" charset="0"/>
              </a:rPr>
              <a:t>Department of Computer Science &amp; Engineering</a:t>
            </a:r>
          </a:p>
          <a:p>
            <a:pPr algn="ctr" fontAlgn="auto">
              <a:spcBef>
                <a:spcPts val="0"/>
              </a:spcBef>
              <a:spcAft>
                <a:spcPts val="0"/>
              </a:spcAft>
              <a:defRPr/>
            </a:pPr>
            <a:r>
              <a:rPr lang="en-US" sz="2000" b="1" dirty="0" smtClean="0">
                <a:solidFill>
                  <a:srgbClr val="002060"/>
                </a:solidFill>
                <a:latin typeface="Bookman Old Style" pitchFamily="18" charset="0"/>
                <a:cs typeface="Arial" pitchFamily="34" charset="0"/>
              </a:rPr>
              <a:t>B V </a:t>
            </a:r>
            <a:r>
              <a:rPr lang="en-US" sz="2000" b="1" dirty="0" err="1" smtClean="0">
                <a:solidFill>
                  <a:srgbClr val="002060"/>
                </a:solidFill>
                <a:latin typeface="Bookman Old Style" pitchFamily="18" charset="0"/>
                <a:cs typeface="Arial" pitchFamily="34" charset="0"/>
              </a:rPr>
              <a:t>Raju</a:t>
            </a:r>
            <a:r>
              <a:rPr lang="en-US" sz="2000" b="1" dirty="0" smtClean="0">
                <a:solidFill>
                  <a:srgbClr val="002060"/>
                </a:solidFill>
                <a:latin typeface="Bookman Old Style" pitchFamily="18" charset="0"/>
                <a:cs typeface="Arial" pitchFamily="34" charset="0"/>
              </a:rPr>
              <a:t> Institute of Technology, </a:t>
            </a:r>
            <a:r>
              <a:rPr lang="en-US" sz="2000" b="1" dirty="0" err="1" smtClean="0">
                <a:solidFill>
                  <a:srgbClr val="002060"/>
                </a:solidFill>
                <a:latin typeface="Bookman Old Style" pitchFamily="18" charset="0"/>
                <a:cs typeface="Arial" pitchFamily="34" charset="0"/>
              </a:rPr>
              <a:t>Narsapur</a:t>
            </a:r>
            <a:r>
              <a:rPr lang="en-US" sz="2000" b="1" dirty="0" smtClean="0">
                <a:solidFill>
                  <a:srgbClr val="002060"/>
                </a:solidFill>
                <a:latin typeface="Bookman Old Style" pitchFamily="18" charset="0"/>
                <a:cs typeface="Arial" pitchFamily="34" charset="0"/>
              </a:rPr>
              <a:t> </a:t>
            </a:r>
            <a:endParaRPr lang="en-US" sz="2000" b="1" dirty="0" smtClean="0">
              <a:solidFill>
                <a:srgbClr val="002060"/>
              </a:solidFill>
              <a:latin typeface="Bookman Old Style" pitchFamily="18" charset="0"/>
              <a:cs typeface="Times New Roman" pitchFamily="18" charset="0"/>
            </a:endParaRPr>
          </a:p>
          <a:p>
            <a:pPr algn="ctr" fontAlgn="auto">
              <a:spcBef>
                <a:spcPts val="0"/>
              </a:spcBef>
              <a:spcAft>
                <a:spcPts val="0"/>
              </a:spcAft>
              <a:defRPr/>
            </a:pPr>
            <a:endParaRPr lang="en-US" sz="2000" b="1" dirty="0" smtClean="0">
              <a:solidFill>
                <a:schemeClr val="tx2">
                  <a:lumMod val="50000"/>
                </a:schemeClr>
              </a:solidFill>
              <a:latin typeface="Bookman Old Style" pitchFamily="18" charset="0"/>
              <a:cs typeface="Times New Roman" pitchFamily="18" charset="0"/>
            </a:endParaRPr>
          </a:p>
        </p:txBody>
      </p:sp>
      <p:pic>
        <p:nvPicPr>
          <p:cNvPr id="2063" name="Picture 15" descr="http://vishnu.edu.in/uploadnews/logo.jpg"/>
          <p:cNvPicPr>
            <a:picLocks noChangeAspect="1" noChangeArrowheads="1"/>
          </p:cNvPicPr>
          <p:nvPr/>
        </p:nvPicPr>
        <p:blipFill>
          <a:blip r:embed="rId2" cstate="print"/>
          <a:srcRect/>
          <a:stretch>
            <a:fillRect/>
          </a:stretch>
        </p:blipFill>
        <p:spPr bwMode="auto">
          <a:xfrm>
            <a:off x="7534386" y="0"/>
            <a:ext cx="1609613" cy="16002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smtClean="0">
                <a:solidFill>
                  <a:schemeClr val="tx1">
                    <a:lumMod val="95000"/>
                    <a:lumOff val="5000"/>
                  </a:schemeClr>
                </a:solidFill>
                <a:latin typeface="Bookman Old Style" pitchFamily="18" charset="0"/>
              </a:rPr>
              <a:t>Screenshots</a:t>
            </a:r>
          </a:p>
        </p:txBody>
      </p:sp>
      <p:sp>
        <p:nvSpPr>
          <p:cNvPr id="5" name="Rectangle 4"/>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b="1" dirty="0" smtClean="0">
                <a:solidFill>
                  <a:schemeClr val="tx1">
                    <a:lumMod val="95000"/>
                    <a:lumOff val="5000"/>
                  </a:schemeClr>
                </a:solidFill>
                <a:latin typeface="Bookman Old Style" pitchFamily="18" charset="0"/>
              </a:rPr>
              <a:t>Screenshots</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References</a:t>
            </a:r>
            <a:endParaRPr lang="en-US" sz="1400" dirty="0">
              <a:solidFill>
                <a:schemeClr val="tx1">
                  <a:lumMod val="95000"/>
                  <a:lumOff val="5000"/>
                </a:schemeClr>
              </a:solidFill>
              <a:latin typeface="Bookman Old Style" pitchFamily="18" charset="0"/>
            </a:endParaRPr>
          </a:p>
        </p:txBody>
      </p:sp>
      <p:pic>
        <p:nvPicPr>
          <p:cNvPr id="9" name="Content Placeholder 8" descr="WhatsApp Image 2021-04-22 at 6.35.08 PM.jpeg"/>
          <p:cNvPicPr>
            <a:picLocks noGrp="1" noChangeAspect="1"/>
          </p:cNvPicPr>
          <p:nvPr>
            <p:ph idx="1"/>
          </p:nvPr>
        </p:nvPicPr>
        <p:blipFill>
          <a:blip r:embed="rId2"/>
          <a:stretch>
            <a:fillRect/>
          </a:stretch>
        </p:blipFill>
        <p:spPr>
          <a:xfrm>
            <a:off x="685800" y="2133600"/>
            <a:ext cx="7467600" cy="4191000"/>
          </a:xfrm>
        </p:spPr>
      </p:pic>
      <p:sp>
        <p:nvSpPr>
          <p:cNvPr id="11" name="TextBox 10"/>
          <p:cNvSpPr txBox="1"/>
          <p:nvPr/>
        </p:nvSpPr>
        <p:spPr>
          <a:xfrm>
            <a:off x="2057400" y="6488668"/>
            <a:ext cx="3553152" cy="338554"/>
          </a:xfrm>
          <a:prstGeom prst="rect">
            <a:avLst/>
          </a:prstGeom>
          <a:noFill/>
        </p:spPr>
        <p:txBody>
          <a:bodyPr wrap="square" rtlCol="0">
            <a:spAutoFit/>
          </a:bodyPr>
          <a:lstStyle/>
          <a:p>
            <a:r>
              <a:rPr lang="en-IN" sz="1600" b="1" dirty="0" smtClean="0"/>
              <a:t>SMS RECEIVED  WHEN RECOGNIZED</a:t>
            </a:r>
            <a:endParaRPr lang="en-US" sz="1600" b="1" dirty="0"/>
          </a:p>
        </p:txBody>
      </p:sp>
    </p:spTree>
    <p:extLst>
      <p:ext uri="{BB962C8B-B14F-4D97-AF65-F5344CB8AC3E}">
        <p14:creationId xmlns="" xmlns:p14="http://schemas.microsoft.com/office/powerpoint/2010/main" val="14336446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smtClean="0">
                <a:solidFill>
                  <a:schemeClr val="tx1">
                    <a:lumMod val="95000"/>
                    <a:lumOff val="5000"/>
                  </a:schemeClr>
                </a:solidFill>
                <a:latin typeface="Bookman Old Style" pitchFamily="18" charset="0"/>
              </a:rPr>
              <a:t>Conclusion</a:t>
            </a:r>
          </a:p>
        </p:txBody>
      </p:sp>
      <p:sp>
        <p:nvSpPr>
          <p:cNvPr id="5" name="Rectangle 4"/>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Screenshots</a:t>
            </a:r>
          </a:p>
          <a:p>
            <a:pPr fontAlgn="auto">
              <a:spcBef>
                <a:spcPts val="0"/>
              </a:spcBef>
              <a:spcAft>
                <a:spcPts val="0"/>
              </a:spcAft>
              <a:defRPr/>
            </a:pPr>
            <a:r>
              <a:rPr lang="en-US" sz="1400" b="1" dirty="0" smtClean="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References</a:t>
            </a:r>
            <a:endParaRPr lang="en-US" sz="1400" dirty="0">
              <a:solidFill>
                <a:schemeClr val="tx1">
                  <a:lumMod val="95000"/>
                  <a:lumOff val="5000"/>
                </a:schemeClr>
              </a:solidFill>
              <a:latin typeface="Bookman Old Style" pitchFamily="18" charset="0"/>
            </a:endParaRPr>
          </a:p>
        </p:txBody>
      </p:sp>
      <p:sp>
        <p:nvSpPr>
          <p:cNvPr id="7" name="Content Placeholder 2"/>
          <p:cNvSpPr>
            <a:spLocks noGrp="1"/>
          </p:cNvSpPr>
          <p:nvPr>
            <p:ph idx="1"/>
          </p:nvPr>
        </p:nvSpPr>
        <p:spPr>
          <a:xfrm>
            <a:off x="381000" y="2286000"/>
            <a:ext cx="8229600" cy="4115392"/>
          </a:xfrm>
        </p:spPr>
        <p:txBody>
          <a:bodyPr/>
          <a:lstStyle/>
          <a:p>
            <a:r>
              <a:rPr lang="en-US" sz="2800" dirty="0" smtClean="0"/>
              <a:t>After  supplying  the  model  with  training  data,  we  have  a  test  image  streamed  from  the webcam and the test result is in the picture </a:t>
            </a:r>
            <a:r>
              <a:rPr lang="en-US" sz="2800" dirty="0" smtClean="0"/>
              <a:t> </a:t>
            </a:r>
            <a:r>
              <a:rPr lang="en-US" sz="2800" dirty="0" smtClean="0"/>
              <a:t>which has a bounding box around </a:t>
            </a:r>
            <a:r>
              <a:rPr lang="en-US" sz="2800" dirty="0" smtClean="0"/>
              <a:t>the person face.  </a:t>
            </a:r>
            <a:r>
              <a:rPr lang="en-US" sz="2800" dirty="0" smtClean="0"/>
              <a:t>Therefore  our  model  recognizes  the  face  and  our  algorithm successfully executes its </a:t>
            </a:r>
            <a:r>
              <a:rPr lang="en-US" sz="2800" dirty="0" smtClean="0"/>
              <a:t>tasks.</a:t>
            </a:r>
            <a:endParaRPr lang="en-US" sz="2800" dirty="0">
              <a:latin typeface="Bookman Old Style" pitchFamily="18" charset="0"/>
            </a:endParaRPr>
          </a:p>
        </p:txBody>
      </p:sp>
    </p:spTree>
    <p:extLst>
      <p:ext uri="{BB962C8B-B14F-4D97-AF65-F5344CB8AC3E}">
        <p14:creationId xmlns="" xmlns:p14="http://schemas.microsoft.com/office/powerpoint/2010/main" val="14336446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smtClean="0">
                <a:solidFill>
                  <a:schemeClr val="tx1">
                    <a:lumMod val="95000"/>
                    <a:lumOff val="5000"/>
                  </a:schemeClr>
                </a:solidFill>
                <a:latin typeface="Bookman Old Style" pitchFamily="18" charset="0"/>
              </a:rPr>
              <a:t>Future Enhancement</a:t>
            </a:r>
          </a:p>
        </p:txBody>
      </p:sp>
      <p:sp>
        <p:nvSpPr>
          <p:cNvPr id="5" name="Rectangle 4"/>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Screenshots</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b="1" dirty="0" smtClean="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References</a:t>
            </a:r>
            <a:endParaRPr lang="en-US" sz="1400" dirty="0">
              <a:solidFill>
                <a:schemeClr val="tx1">
                  <a:lumMod val="95000"/>
                  <a:lumOff val="5000"/>
                </a:schemeClr>
              </a:solidFill>
              <a:latin typeface="Bookman Old Style" pitchFamily="18" charset="0"/>
            </a:endParaRPr>
          </a:p>
        </p:txBody>
      </p:sp>
      <p:sp>
        <p:nvSpPr>
          <p:cNvPr id="7" name="Content Placeholder 2"/>
          <p:cNvSpPr>
            <a:spLocks noGrp="1"/>
          </p:cNvSpPr>
          <p:nvPr>
            <p:ph idx="1"/>
          </p:nvPr>
        </p:nvSpPr>
        <p:spPr>
          <a:xfrm>
            <a:off x="381000" y="2286000"/>
            <a:ext cx="8229600" cy="4115392"/>
          </a:xfrm>
        </p:spPr>
        <p:txBody>
          <a:bodyPr/>
          <a:lstStyle/>
          <a:p>
            <a:r>
              <a:rPr lang="en-IN" sz="2800" dirty="0" smtClean="0">
                <a:latin typeface="Bookman Old Style" pitchFamily="18" charset="0"/>
              </a:rPr>
              <a:t>In Future Enhancement we </a:t>
            </a:r>
            <a:r>
              <a:rPr lang="en-IN" sz="2800" dirty="0" smtClean="0">
                <a:latin typeface="Bookman Old Style" pitchFamily="18" charset="0"/>
              </a:rPr>
              <a:t>want to develop 3D facial recognition to eliminate some unsolved problems in 2D like..sensitivity to light conditions, pose, Use of makeup. </a:t>
            </a:r>
            <a:endParaRPr lang="en-US" sz="2800" dirty="0">
              <a:latin typeface="Bookman Old Style" pitchFamily="18" charset="0"/>
            </a:endParaRPr>
          </a:p>
        </p:txBody>
      </p:sp>
    </p:spTree>
    <p:extLst>
      <p:ext uri="{BB962C8B-B14F-4D97-AF65-F5344CB8AC3E}">
        <p14:creationId xmlns="" xmlns:p14="http://schemas.microsoft.com/office/powerpoint/2010/main" val="14336446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Times New Roman" pitchFamily="18" charset="0"/>
              <a:cs typeface="Times New Roman" pitchFamily="18" charset="0"/>
            </a:endParaRPr>
          </a:p>
        </p:txBody>
      </p:sp>
      <p:sp>
        <p:nvSpPr>
          <p:cNvPr id="10" name="Rectangle 9"/>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0" y="685800"/>
            <a:ext cx="4795838" cy="646331"/>
          </a:xfrm>
          <a:prstGeom prst="rect">
            <a:avLst/>
          </a:prstGeom>
          <a:noFill/>
        </p:spPr>
        <p:txBody>
          <a:bodyPr>
            <a:spAutoFit/>
          </a:bodyPr>
          <a:lstStyle/>
          <a:p>
            <a:pPr algn="ctr" fontAlgn="auto">
              <a:spcBef>
                <a:spcPts val="0"/>
              </a:spcBef>
              <a:spcAft>
                <a:spcPts val="0"/>
              </a:spcAft>
              <a:defRPr/>
            </a:pPr>
            <a:r>
              <a:rPr lang="en-GB" sz="3600" b="1" dirty="0" smtClean="0">
                <a:latin typeface="Times New Roman" pitchFamily="18" charset="0"/>
                <a:cs typeface="Times New Roman" pitchFamily="18" charset="0"/>
              </a:rPr>
              <a:t>References</a:t>
            </a:r>
            <a:endParaRPr lang="en-GB" sz="3600" b="1" dirty="0">
              <a:latin typeface="Times New Roman" pitchFamily="18" charset="0"/>
              <a:cs typeface="Times New Roman" pitchFamily="18" charset="0"/>
            </a:endParaRPr>
          </a:p>
        </p:txBody>
      </p:sp>
      <p:sp>
        <p:nvSpPr>
          <p:cNvPr id="4103" name="TextBox 2"/>
          <p:cNvSpPr txBox="1">
            <a:spLocks noChangeArrowheads="1"/>
          </p:cNvSpPr>
          <p:nvPr/>
        </p:nvSpPr>
        <p:spPr bwMode="auto">
          <a:xfrm>
            <a:off x="14288" y="6553200"/>
            <a:ext cx="447558" cy="338554"/>
          </a:xfrm>
          <a:prstGeom prst="rect">
            <a:avLst/>
          </a:prstGeom>
          <a:noFill/>
          <a:ln w="9525">
            <a:noFill/>
            <a:miter lim="800000"/>
            <a:headEnd/>
            <a:tailEnd/>
          </a:ln>
        </p:spPr>
        <p:txBody>
          <a:bodyPr wrap="none">
            <a:spAutoFit/>
          </a:bodyPr>
          <a:lstStyle/>
          <a:p>
            <a:r>
              <a:rPr lang="en-US" sz="1600" b="1" dirty="0" smtClean="0">
                <a:solidFill>
                  <a:schemeClr val="bg1"/>
                </a:solidFill>
                <a:latin typeface="Times New Roman" pitchFamily="18" charset="0"/>
                <a:cs typeface="Times New Roman" pitchFamily="18" charset="0"/>
              </a:rPr>
              <a:t>2/1</a:t>
            </a:r>
            <a:endParaRPr lang="en-US" sz="1600" b="1" dirty="0">
              <a:solidFill>
                <a:schemeClr val="bg1"/>
              </a:solidFill>
              <a:latin typeface="Times New Roman" pitchFamily="18" charset="0"/>
              <a:cs typeface="Times New Roman" pitchFamily="18" charset="0"/>
            </a:endParaRP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headEnd/>
            <a:tailEnd/>
          </a:ln>
        </p:spPr>
        <p:txBody>
          <a:bodyPr wrap="square">
            <a:spAutoFit/>
          </a:bodyPr>
          <a:lstStyle/>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2062103"/>
            <a:ext cx="8437634" cy="4414897"/>
          </a:xfrm>
        </p:spPr>
        <p:txBody>
          <a:bodyPr/>
          <a:lstStyle/>
          <a:p>
            <a:pPr algn="just">
              <a:spcBef>
                <a:spcPts val="0"/>
              </a:spcBef>
            </a:pPr>
            <a:r>
              <a:rPr lang="en-US" sz="2800" dirty="0" smtClean="0"/>
              <a:t>Abelson, E. H., and Bergen, J. R. (1986) The Extraction of Spate-Temporal Energy.</a:t>
            </a:r>
          </a:p>
          <a:p>
            <a:pPr algn="just">
              <a:spcBef>
                <a:spcPts val="0"/>
              </a:spcBef>
            </a:pPr>
            <a:r>
              <a:rPr lang="en-US" sz="2800" dirty="0" smtClean="0"/>
              <a:t>Analysis (pp. 151-155) Charleston, SC; May 7-9.</a:t>
            </a:r>
          </a:p>
          <a:p>
            <a:pPr algn="just">
              <a:spcBef>
                <a:spcPts val="0"/>
              </a:spcBef>
            </a:pPr>
            <a:r>
              <a:rPr lang="en-US" sz="2800" dirty="0" smtClean="0"/>
              <a:t>Beyer, D. and </a:t>
            </a:r>
            <a:r>
              <a:rPr lang="en-US" sz="2800" dirty="0" err="1" smtClean="0"/>
              <a:t>Poggio</a:t>
            </a:r>
            <a:r>
              <a:rPr lang="en-US" sz="2800" dirty="0" smtClean="0"/>
              <a:t>, T. (1995) Face Recognition From One Example View, A.I. Memo No. 1536, C.B.C.L. Paper No. 121. MIT.</a:t>
            </a:r>
          </a:p>
          <a:p>
            <a:pPr algn="just">
              <a:spcBef>
                <a:spcPts val="0"/>
              </a:spcBef>
            </a:pPr>
            <a:r>
              <a:rPr lang="en-US" sz="2800" dirty="0" err="1" smtClean="0"/>
              <a:t>Haralick</a:t>
            </a:r>
            <a:r>
              <a:rPr lang="en-US" sz="2800" dirty="0" smtClean="0"/>
              <a:t>, R.M. and Shapiro, L.G.. (1992) Computer and Robot Vision, Volume I. Addison-Wesley</a:t>
            </a:r>
            <a:r>
              <a:rPr lang="en-US" dirty="0" smtClean="0"/>
              <a:t>.</a:t>
            </a:r>
            <a:endParaRPr lang="en-US" dirty="0" smtClean="0">
              <a:latin typeface="Times New Roman" pitchFamily="18" charset="0"/>
              <a:cs typeface="Times New Roman" pitchFamily="18" charset="0"/>
            </a:endParaRPr>
          </a:p>
          <a:p>
            <a:pPr algn="just"/>
            <a:endParaRPr lang="en-US" dirty="0">
              <a:latin typeface="Bookman Old Style" pitchFamily="18" charset="0"/>
            </a:endParaRPr>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rPr>
              <a:t>Introduction</a:t>
            </a:r>
          </a:p>
          <a:p>
            <a:pPr fontAlgn="auto">
              <a:spcBef>
                <a:spcPts val="0"/>
              </a:spcBef>
              <a:spcAft>
                <a:spcPts val="0"/>
              </a:spcAft>
              <a:defRPr/>
            </a:pPr>
            <a:r>
              <a:rPr lang="en-US" dirty="0">
                <a:solidFill>
                  <a:schemeClr val="tx1">
                    <a:lumMod val="95000"/>
                    <a:lumOff val="5000"/>
                  </a:schemeClr>
                </a:solidFill>
              </a:rPr>
              <a:t>Existing System</a:t>
            </a:r>
          </a:p>
          <a:p>
            <a:pPr fontAlgn="auto">
              <a:spcBef>
                <a:spcPts val="0"/>
              </a:spcBef>
              <a:spcAft>
                <a:spcPts val="0"/>
              </a:spcAft>
              <a:defRPr/>
            </a:pPr>
            <a:r>
              <a:rPr lang="en-US" dirty="0">
                <a:solidFill>
                  <a:schemeClr val="tx1">
                    <a:lumMod val="95000"/>
                    <a:lumOff val="5000"/>
                  </a:schemeClr>
                </a:solidFill>
              </a:rPr>
              <a:t>Proposed System</a:t>
            </a:r>
          </a:p>
          <a:p>
            <a:pPr fontAlgn="auto">
              <a:spcBef>
                <a:spcPts val="0"/>
              </a:spcBef>
              <a:spcAft>
                <a:spcPts val="0"/>
              </a:spcAft>
              <a:defRPr/>
            </a:pPr>
            <a:r>
              <a:rPr lang="en-US" dirty="0">
                <a:solidFill>
                  <a:schemeClr val="tx1">
                    <a:lumMod val="95000"/>
                    <a:lumOff val="5000"/>
                  </a:schemeClr>
                </a:solidFill>
              </a:rPr>
              <a:t>Software </a:t>
            </a:r>
            <a:r>
              <a:rPr lang="en-US" dirty="0" smtClean="0">
                <a:solidFill>
                  <a:schemeClr val="tx1">
                    <a:lumMod val="95000"/>
                    <a:lumOff val="5000"/>
                  </a:schemeClr>
                </a:solidFill>
              </a:rPr>
              <a:t>requirements</a:t>
            </a:r>
          </a:p>
          <a:p>
            <a:pPr fontAlgn="auto">
              <a:spcBef>
                <a:spcPts val="0"/>
              </a:spcBef>
              <a:spcAft>
                <a:spcPts val="0"/>
              </a:spcAft>
              <a:defRPr/>
            </a:pPr>
            <a:r>
              <a:rPr lang="en-US" b="1" dirty="0" smtClean="0">
                <a:solidFill>
                  <a:schemeClr val="tx1">
                    <a:lumMod val="95000"/>
                    <a:lumOff val="5000"/>
                  </a:schemeClr>
                </a:solidFill>
              </a:rPr>
              <a:t>References</a:t>
            </a:r>
            <a:endParaRPr lang="en-US" b="1" dirty="0">
              <a:solidFill>
                <a:schemeClr val="tx1">
                  <a:lumMod val="95000"/>
                  <a:lumOff val="5000"/>
                </a:schemeClr>
              </a:solidFill>
            </a:endParaRPr>
          </a:p>
        </p:txBody>
      </p:sp>
      <p:sp>
        <p:nvSpPr>
          <p:cNvPr id="12" name="Rectangle 11"/>
          <p:cNvSpPr/>
          <p:nvPr/>
        </p:nvSpPr>
        <p:spPr>
          <a:xfrm>
            <a:off x="4795838" y="1"/>
            <a:ext cx="4343400" cy="1904999"/>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Screenshots</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b="1" dirty="0" smtClean="0">
                <a:solidFill>
                  <a:schemeClr val="tx1">
                    <a:lumMod val="95000"/>
                    <a:lumOff val="5000"/>
                  </a:schemeClr>
                </a:solidFill>
                <a:latin typeface="Bookman Old Style" pitchFamily="18" charset="0"/>
              </a:rPr>
              <a:t>References</a:t>
            </a:r>
            <a:endParaRPr lang="en-US" sz="1400" b="1" dirty="0">
              <a:solidFill>
                <a:schemeClr val="tx1">
                  <a:lumMod val="95000"/>
                  <a:lumOff val="5000"/>
                </a:schemeClr>
              </a:solidFill>
              <a:latin typeface="Bookman Old Style" pitchFamily="18" charset="0"/>
            </a:endParaRPr>
          </a:p>
        </p:txBody>
      </p:sp>
    </p:spTree>
    <p:extLst>
      <p:ext uri="{BB962C8B-B14F-4D97-AF65-F5344CB8AC3E}">
        <p14:creationId xmlns="" xmlns:p14="http://schemas.microsoft.com/office/powerpoint/2010/main" val="7433618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800600" y="0"/>
            <a:ext cx="4343400" cy="1570038"/>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Rectangle 7"/>
          <p:cNvSpPr/>
          <p:nvPr/>
        </p:nvSpPr>
        <p:spPr>
          <a:xfrm>
            <a:off x="0" y="0"/>
            <a:ext cx="4795838" cy="157003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6" name="TextBox 5"/>
          <p:cNvSpPr txBox="1"/>
          <p:nvPr/>
        </p:nvSpPr>
        <p:spPr>
          <a:xfrm>
            <a:off x="0" y="3100388"/>
            <a:ext cx="9144000" cy="862012"/>
          </a:xfrm>
          <a:prstGeom prst="rect">
            <a:avLst/>
          </a:prstGeom>
          <a:solidFill>
            <a:srgbClr val="FFFFCC"/>
          </a:solidFill>
        </p:spPr>
        <p:txBody>
          <a:bodyPr wrap="square">
            <a:spAutoFit/>
          </a:bodyPr>
          <a:lstStyle/>
          <a:p>
            <a:pPr algn="ctr" fontAlgn="auto">
              <a:spcBef>
                <a:spcPts val="0"/>
              </a:spcBef>
              <a:spcAft>
                <a:spcPts val="0"/>
              </a:spcAft>
              <a:defRPr/>
            </a:pPr>
            <a:endParaRPr lang="en-IN" sz="5000" dirty="0">
              <a:solidFill>
                <a:schemeClr val="accent2">
                  <a:lumMod val="75000"/>
                </a:schemeClr>
              </a:solidFill>
              <a:latin typeface="Bookman Old Style" pitchFamily="18" charset="0"/>
              <a:cs typeface="Times New Roman" pitchFamily="18" charset="0"/>
            </a:endParaRPr>
          </a:p>
        </p:txBody>
      </p:sp>
      <p:sp>
        <p:nvSpPr>
          <p:cNvPr id="10245" name="TextBox 1"/>
          <p:cNvSpPr txBox="1">
            <a:spLocks noChangeArrowheads="1"/>
          </p:cNvSpPr>
          <p:nvPr/>
        </p:nvSpPr>
        <p:spPr bwMode="auto">
          <a:xfrm>
            <a:off x="4343400" y="2667000"/>
            <a:ext cx="990600" cy="1631950"/>
          </a:xfrm>
          <a:prstGeom prst="rect">
            <a:avLst/>
          </a:prstGeom>
          <a:noFill/>
          <a:ln w="9525">
            <a:noFill/>
            <a:miter lim="800000"/>
            <a:headEnd/>
            <a:tailEnd/>
          </a:ln>
        </p:spPr>
        <p:txBody>
          <a:bodyPr wrap="square">
            <a:spAutoFit/>
          </a:bodyPr>
          <a:lstStyle/>
          <a:p>
            <a:r>
              <a:rPr lang="en-US" sz="10000">
                <a:latin typeface="Bookman Old Style" pitchFamily="18" charset="0"/>
                <a:cs typeface="Times New Roman" pitchFamily="18" charset="0"/>
              </a:rPr>
              <a:t>?</a:t>
            </a:r>
          </a:p>
        </p:txBody>
      </p:sp>
      <p:sp>
        <p:nvSpPr>
          <p:cNvPr id="10246" name="TextBox 1"/>
          <p:cNvSpPr txBox="1">
            <a:spLocks noChangeArrowheads="1"/>
          </p:cNvSpPr>
          <p:nvPr/>
        </p:nvSpPr>
        <p:spPr bwMode="auto">
          <a:xfrm>
            <a:off x="2209800" y="123825"/>
            <a:ext cx="5410200" cy="1400383"/>
          </a:xfrm>
          <a:prstGeom prst="rect">
            <a:avLst/>
          </a:prstGeom>
          <a:noFill/>
          <a:ln w="9525">
            <a:noFill/>
            <a:miter lim="800000"/>
            <a:headEnd/>
            <a:tailEnd/>
          </a:ln>
        </p:spPr>
        <p:txBody>
          <a:bodyPr wrap="square">
            <a:spAutoFit/>
          </a:bodyPr>
          <a:lstStyle/>
          <a:p>
            <a:r>
              <a:rPr lang="en-US" sz="8500" dirty="0">
                <a:latin typeface="Bookman Old Style" pitchFamily="18" charset="0"/>
                <a:cs typeface="Times New Roman" pitchFamily="18" charset="0"/>
              </a:rPr>
              <a:t>Q and A?</a:t>
            </a:r>
          </a:p>
        </p:txBody>
      </p:sp>
      <p:sp>
        <p:nvSpPr>
          <p:cNvPr id="10" name="TextBox 9"/>
          <p:cNvSpPr txBox="1"/>
          <p:nvPr/>
        </p:nvSpPr>
        <p:spPr>
          <a:xfrm>
            <a:off x="0" y="6553200"/>
            <a:ext cx="9144000" cy="307975"/>
          </a:xfrm>
          <a:prstGeom prst="rect">
            <a:avLst/>
          </a:prstGeom>
          <a:solidFill>
            <a:srgbClr val="04064C"/>
          </a:solidFill>
        </p:spPr>
        <p:txBody>
          <a:bodyPr wrap="square">
            <a:spAutoFit/>
          </a:bodyPr>
          <a:lstStyle/>
          <a:p>
            <a:pPr algn="r" fontAlgn="auto">
              <a:spcBef>
                <a:spcPts val="0"/>
              </a:spcBef>
              <a:spcAft>
                <a:spcPts val="0"/>
              </a:spcAft>
              <a:defRPr/>
            </a:pPr>
            <a:endParaRPr lang="en-US" sz="1350" b="1" dirty="0">
              <a:solidFill>
                <a:schemeClr val="bg1"/>
              </a:solidFill>
              <a:latin typeface="Bookman Old Style" pitchFamily="18"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0" y="3124200"/>
            <a:ext cx="7772400" cy="862012"/>
          </a:xfrm>
          <a:prstGeom prst="rect">
            <a:avLst/>
          </a:prstGeom>
          <a:solidFill>
            <a:srgbClr val="FFFFCC"/>
          </a:solidFill>
        </p:spPr>
        <p:txBody>
          <a:bodyPr wrap="square">
            <a:spAutoFit/>
          </a:bodyPr>
          <a:lstStyle/>
          <a:p>
            <a:pPr algn="ctr" fontAlgn="auto">
              <a:spcBef>
                <a:spcPts val="0"/>
              </a:spcBef>
              <a:spcAft>
                <a:spcPts val="0"/>
              </a:spcAft>
              <a:defRPr/>
            </a:pPr>
            <a:endParaRPr lang="en-IN" sz="5000" dirty="0">
              <a:solidFill>
                <a:schemeClr val="accent2">
                  <a:lumMod val="75000"/>
                </a:schemeClr>
              </a:solidFill>
              <a:latin typeface="Bookman Old Style" pitchFamily="18" charset="0"/>
              <a:cs typeface="Times New Roman" pitchFamily="18" charset="0"/>
            </a:endParaRPr>
          </a:p>
        </p:txBody>
      </p:sp>
      <p:sp>
        <p:nvSpPr>
          <p:cNvPr id="10245" name="TextBox 1"/>
          <p:cNvSpPr txBox="1">
            <a:spLocks noChangeArrowheads="1"/>
          </p:cNvSpPr>
          <p:nvPr/>
        </p:nvSpPr>
        <p:spPr bwMode="auto">
          <a:xfrm rot="10800000" flipV="1">
            <a:off x="2895600" y="3146167"/>
            <a:ext cx="4114800" cy="707886"/>
          </a:xfrm>
          <a:prstGeom prst="rect">
            <a:avLst/>
          </a:prstGeom>
          <a:noFill/>
          <a:ln w="9525">
            <a:noFill/>
            <a:miter lim="800000"/>
            <a:headEnd/>
            <a:tailEnd/>
          </a:ln>
        </p:spPr>
        <p:txBody>
          <a:bodyPr wrap="square">
            <a:spAutoFit/>
          </a:bodyPr>
          <a:lstStyle/>
          <a:p>
            <a:r>
              <a:rPr lang="en-IN" sz="4000" b="1" dirty="0" smtClean="0">
                <a:latin typeface="Bookman Old Style" pitchFamily="18" charset="0"/>
                <a:cs typeface="Times New Roman" pitchFamily="18" charset="0"/>
              </a:rPr>
              <a:t>THANK YOU</a:t>
            </a:r>
            <a:endParaRPr lang="en-US" sz="4000" b="1" dirty="0">
              <a:latin typeface="Bookman Old Style" pitchFamily="18" charset="0"/>
              <a:cs typeface="Times New Roman" pitchFamily="18" charset="0"/>
            </a:endParaRPr>
          </a:p>
        </p:txBody>
      </p:sp>
      <p:sp>
        <p:nvSpPr>
          <p:cNvPr id="10" name="TextBox 9"/>
          <p:cNvSpPr txBox="1"/>
          <p:nvPr/>
        </p:nvSpPr>
        <p:spPr>
          <a:xfrm>
            <a:off x="0" y="6553200"/>
            <a:ext cx="9144000" cy="307975"/>
          </a:xfrm>
          <a:prstGeom prst="rect">
            <a:avLst/>
          </a:prstGeom>
          <a:solidFill>
            <a:srgbClr val="04064C"/>
          </a:solidFill>
        </p:spPr>
        <p:txBody>
          <a:bodyPr wrap="square">
            <a:spAutoFit/>
          </a:bodyPr>
          <a:lstStyle/>
          <a:p>
            <a:pPr algn="r" fontAlgn="auto">
              <a:spcBef>
                <a:spcPts val="0"/>
              </a:spcBef>
              <a:spcAft>
                <a:spcPts val="0"/>
              </a:spcAft>
              <a:defRPr/>
            </a:pPr>
            <a:endParaRPr lang="en-US" sz="1350" b="1" dirty="0">
              <a:solidFill>
                <a:schemeClr val="bg1"/>
              </a:solidFill>
              <a:latin typeface="Bookman Old Style" pitchFamily="18"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Bookman Old Style" pitchFamily="18" charset="0"/>
            </a:endParaRPr>
          </a:p>
        </p:txBody>
      </p:sp>
      <p:sp>
        <p:nvSpPr>
          <p:cNvPr id="4" name="Rectangle 3"/>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smtClean="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Screenshots</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References</a:t>
            </a:r>
            <a:endParaRPr lang="en-US" sz="1400" dirty="0">
              <a:solidFill>
                <a:schemeClr val="tx1">
                  <a:lumMod val="95000"/>
                  <a:lumOff val="5000"/>
                </a:schemeClr>
              </a:solidFill>
              <a:latin typeface="Bookman Old Style" pitchFamily="18" charset="0"/>
            </a:endParaRPr>
          </a:p>
        </p:txBody>
      </p:sp>
      <p:sp>
        <p:nvSpPr>
          <p:cNvPr id="5" name="Rectangle 4"/>
          <p:cNvSpPr/>
          <p:nvPr/>
        </p:nvSpPr>
        <p:spPr>
          <a:xfrm>
            <a:off x="0" y="0"/>
            <a:ext cx="4795838" cy="1981199"/>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smtClean="0">
                <a:solidFill>
                  <a:schemeClr val="tx1"/>
                </a:solidFill>
                <a:latin typeface="Bookman Old Style" pitchFamily="18" charset="0"/>
                <a:cs typeface="Times New Roman" panose="02020603050405020304" pitchFamily="18" charset="0"/>
              </a:rPr>
              <a:t>Abstract</a:t>
            </a:r>
            <a:endParaRPr lang="en-US" sz="3200" b="1" dirty="0">
              <a:solidFill>
                <a:schemeClr val="tx1"/>
              </a:solidFill>
              <a:latin typeface="Bookman Old Style" pitchFamily="18" charset="0"/>
              <a:cs typeface="Times New Roman" panose="02020603050405020304" pitchFamily="18" charset="0"/>
            </a:endParaRPr>
          </a:p>
        </p:txBody>
      </p:sp>
      <p:sp>
        <p:nvSpPr>
          <p:cNvPr id="6" name="Content Placeholder 2"/>
          <p:cNvSpPr txBox="1">
            <a:spLocks/>
          </p:cNvSpPr>
          <p:nvPr/>
        </p:nvSpPr>
        <p:spPr bwMode="auto">
          <a:xfrm>
            <a:off x="228600" y="2286000"/>
            <a:ext cx="86106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Font typeface="Arial" pitchFamily="34" charset="0"/>
              <a:buChar char="•"/>
            </a:pPr>
            <a:r>
              <a:rPr lang="en-IN" sz="2800" dirty="0" smtClean="0">
                <a:latin typeface="Times New Roman" panose="02020603050405020304" pitchFamily="18" charset="0"/>
                <a:cs typeface="Times New Roman" panose="02020603050405020304" pitchFamily="18" charset="0"/>
              </a:rPr>
              <a:t>A facial recognition system is a technology capable of identifying or verifying a person from a digital image or a video frame from a video source.</a:t>
            </a:r>
          </a:p>
          <a:p>
            <a:pPr>
              <a:spcBef>
                <a:spcPts val="600"/>
              </a:spcBef>
              <a:buFont typeface="Arial" pitchFamily="34" charset="0"/>
              <a:buChar char="•"/>
            </a:pPr>
            <a:r>
              <a:rPr lang="en-IN" sz="2800" dirty="0" smtClean="0">
                <a:latin typeface="Times New Roman" panose="02020603050405020304" pitchFamily="18" charset="0"/>
                <a:cs typeface="Times New Roman" panose="02020603050405020304" pitchFamily="18" charset="0"/>
              </a:rPr>
              <a:t> There are multiple methods in which facial recognition        systems work, but in general, they work by comparing selected facial features from given image with faces within a database.</a:t>
            </a:r>
          </a:p>
          <a:p>
            <a:pPr>
              <a:spcBef>
                <a:spcPts val="600"/>
              </a:spcBef>
              <a:buFont typeface="Arial" pitchFamily="34" charset="0"/>
              <a:buChar char="•"/>
            </a:pPr>
            <a:r>
              <a:rPr lang="en-IN" sz="2800" dirty="0" smtClean="0">
                <a:latin typeface="Times New Roman" panose="02020603050405020304" pitchFamily="18" charset="0"/>
                <a:cs typeface="Times New Roman" panose="02020603050405020304" pitchFamily="18" charset="0"/>
              </a:rPr>
              <a:t>When a digital image or video frame of a criminal is identified it sends a message to nearby police station or to the shop owner. </a:t>
            </a:r>
          </a:p>
          <a:p>
            <a:pPr>
              <a:spcBef>
                <a:spcPts val="600"/>
              </a:spcBef>
              <a:buFont typeface="Arial" pitchFamily="34" charset="0"/>
              <a:buChar char="•"/>
            </a:pPr>
            <a:endParaRPr lang="en-US" sz="3600" dirty="0" smtClean="0"/>
          </a:p>
          <a:p>
            <a:pPr>
              <a:buNone/>
            </a:pPr>
            <a:endParaRPr lang="en-US" sz="3600" dirty="0" smtClean="0"/>
          </a:p>
          <a:p>
            <a:pPr algn="just"/>
            <a:endParaRPr lang="en-US" sz="3600" dirty="0" smtClean="0">
              <a:latin typeface="Bookman Old Style" pitchFamily="18" charset="0"/>
              <a:cs typeface="Times New Roman" pitchFamily="18" charset="0"/>
            </a:endParaRPr>
          </a:p>
        </p:txBody>
      </p:sp>
    </p:spTree>
    <p:extLst>
      <p:ext uri="{BB962C8B-B14F-4D97-AF65-F5344CB8AC3E}">
        <p14:creationId xmlns="" xmlns:p14="http://schemas.microsoft.com/office/powerpoint/2010/main" val="24113782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95838" y="304800"/>
            <a:ext cx="4343400" cy="1600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a:p>
            <a:pPr fontAlgn="auto">
              <a:spcBef>
                <a:spcPts val="0"/>
              </a:spcBef>
              <a:spcAft>
                <a:spcPts val="0"/>
              </a:spcAft>
              <a:defRPr/>
            </a:pPr>
            <a:endParaRPr lang="en-US" dirty="0">
              <a:solidFill>
                <a:schemeClr val="tx1">
                  <a:lumMod val="95000"/>
                  <a:lumOff val="5000"/>
                </a:schemeClr>
              </a:solidFill>
              <a:latin typeface="Bookman Old Style" pitchFamily="18" charset="0"/>
            </a:endParaRPr>
          </a:p>
        </p:txBody>
      </p:sp>
      <p:sp>
        <p:nvSpPr>
          <p:cNvPr id="11" name="Rectangle 10"/>
          <p:cNvSpPr/>
          <p:nvPr/>
        </p:nvSpPr>
        <p:spPr>
          <a:xfrm>
            <a:off x="0" y="1"/>
            <a:ext cx="4795838" cy="198120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09600"/>
            <a:ext cx="4795838" cy="646113"/>
          </a:xfrm>
          <a:prstGeom prst="rect">
            <a:avLst/>
          </a:prstGeom>
          <a:noFill/>
        </p:spPr>
        <p:txBody>
          <a:bodyPr>
            <a:spAutoFit/>
          </a:bodyPr>
          <a:lstStyle/>
          <a:p>
            <a:pPr algn="ctr" fontAlgn="auto">
              <a:spcBef>
                <a:spcPts val="0"/>
              </a:spcBef>
              <a:spcAft>
                <a:spcPts val="0"/>
              </a:spcAft>
              <a:defRPr/>
            </a:pPr>
            <a:r>
              <a:rPr lang="en-US" sz="3600" b="1" dirty="0">
                <a:latin typeface="Bookman Old Style" pitchFamily="18" charset="0"/>
                <a:cs typeface="Times New Roman" pitchFamily="18" charset="0"/>
              </a:rPr>
              <a:t>Introduction</a:t>
            </a:r>
            <a:endParaRPr lang="en-GB" sz="3600" dirty="0">
              <a:latin typeface="Bookman Old Style" pitchFamily="18" charset="0"/>
              <a:cs typeface="Times New Roman" pitchFamily="18" charset="0"/>
            </a:endParaRPr>
          </a:p>
        </p:txBody>
      </p:sp>
      <p:sp>
        <p:nvSpPr>
          <p:cNvPr id="3" name="Content Placeholder 2"/>
          <p:cNvSpPr>
            <a:spLocks noGrp="1"/>
          </p:cNvSpPr>
          <p:nvPr>
            <p:ph idx="1"/>
          </p:nvPr>
        </p:nvSpPr>
        <p:spPr>
          <a:xfrm>
            <a:off x="342900" y="2133601"/>
            <a:ext cx="8542930" cy="4343400"/>
          </a:xfrm>
        </p:spPr>
        <p:txBody>
          <a:bodyPr/>
          <a:lstStyle/>
          <a:p>
            <a:pPr algn="just"/>
            <a:r>
              <a:rPr lang="en-IN" sz="2800" dirty="0" smtClean="0">
                <a:latin typeface="Times New Roman" panose="02020603050405020304" pitchFamily="18" charset="0"/>
                <a:cs typeface="Times New Roman" panose="02020603050405020304" pitchFamily="18" charset="0"/>
              </a:rPr>
              <a:t>Face recognition is one of the widely used technologies or systems in which it has the potential to perform tasks such as to have records provided in by the dataset in many areas such as the school and colleges attendance systems, it can also be helpful in catching the thieves or the terrorist, can be helpful in the security of common people and the much needed security areas in the country. </a:t>
            </a:r>
          </a:p>
          <a:p>
            <a:pPr algn="just"/>
            <a:r>
              <a:rPr lang="en-IN" sz="2800" dirty="0" smtClean="0">
                <a:latin typeface="Times New Roman" panose="02020603050405020304" pitchFamily="18" charset="0"/>
                <a:cs typeface="Times New Roman" panose="02020603050405020304" pitchFamily="18" charset="0"/>
              </a:rPr>
              <a:t>Here we are developing this project for identifying wanted criminals who are freely roaming around us.</a:t>
            </a:r>
          </a:p>
          <a:p>
            <a:pPr algn="just"/>
            <a:endParaRPr lang="en-US" sz="3600" dirty="0" smtClean="0">
              <a:latin typeface="Bookman Old Style" pitchFamily="18" charset="0"/>
              <a:cs typeface="Times New Roman" pitchFamily="18" charset="0"/>
            </a:endParaRPr>
          </a:p>
          <a:p>
            <a:pPr algn="just">
              <a:buNone/>
            </a:pPr>
            <a:endParaRPr lang="en-US" sz="3600" dirty="0" smtClean="0">
              <a:latin typeface="Bookman Old Style" pitchFamily="18" charset="0"/>
              <a:cs typeface="Times New Roman" pitchFamily="18" charset="0"/>
            </a:endParaRPr>
          </a:p>
          <a:p>
            <a:pPr algn="just"/>
            <a:endParaRPr lang="en-US" sz="2600" dirty="0" smtClean="0">
              <a:latin typeface="Bookman Old Style" pitchFamily="18" charset="0"/>
              <a:cs typeface="Times New Roman" pitchFamily="18" charset="0"/>
            </a:endParaRPr>
          </a:p>
        </p:txBody>
      </p:sp>
      <p:sp>
        <p:nvSpPr>
          <p:cNvPr id="6" name="Rectangle 5"/>
          <p:cNvSpPr/>
          <p:nvPr/>
        </p:nvSpPr>
        <p:spPr>
          <a:xfrm>
            <a:off x="4795838" y="1"/>
            <a:ext cx="4343400" cy="1981199"/>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b="1" dirty="0" smtClean="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Screenshots</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References</a:t>
            </a:r>
            <a:endParaRPr lang="en-US" sz="1400" dirty="0">
              <a:solidFill>
                <a:schemeClr val="tx1">
                  <a:lumMod val="95000"/>
                  <a:lumOff val="5000"/>
                </a:schemeClr>
              </a:solidFill>
              <a:latin typeface="Bookman Old Style"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Bookman Old Style" pitchFamily="18" charset="0"/>
            </a:endParaRPr>
          </a:p>
        </p:txBody>
      </p:sp>
      <p:sp>
        <p:nvSpPr>
          <p:cNvPr id="3" name="Content Placeholder 2"/>
          <p:cNvSpPr>
            <a:spLocks noGrp="1"/>
          </p:cNvSpPr>
          <p:nvPr>
            <p:ph idx="1"/>
          </p:nvPr>
        </p:nvSpPr>
        <p:spPr>
          <a:xfrm>
            <a:off x="381000" y="2286000"/>
            <a:ext cx="8229600" cy="4115392"/>
          </a:xfrm>
        </p:spPr>
        <p:txBody>
          <a:bodyPr/>
          <a:lstStyle/>
          <a:p>
            <a:r>
              <a:rPr lang="en-IN" sz="2800" dirty="0" smtClean="0">
                <a:latin typeface="Bookman Old Style" pitchFamily="18" charset="0"/>
                <a:cs typeface="Times New Roman" pitchFamily="18" charset="0"/>
              </a:rPr>
              <a:t>Login </a:t>
            </a:r>
          </a:p>
          <a:p>
            <a:r>
              <a:rPr lang="en-IN" sz="2800" dirty="0" smtClean="0">
                <a:latin typeface="Bookman Old Style" pitchFamily="18" charset="0"/>
                <a:cs typeface="Times New Roman" pitchFamily="18" charset="0"/>
              </a:rPr>
              <a:t>To recognise faces using KNN</a:t>
            </a:r>
          </a:p>
          <a:p>
            <a:r>
              <a:rPr lang="en-IN" sz="2800" dirty="0" smtClean="0">
                <a:latin typeface="Bookman Old Style" pitchFamily="18" charset="0"/>
                <a:cs typeface="Times New Roman" pitchFamily="18" charset="0"/>
              </a:rPr>
              <a:t>Read video stream using </a:t>
            </a:r>
            <a:r>
              <a:rPr lang="en-IN" sz="2800" dirty="0" err="1" smtClean="0">
                <a:latin typeface="Bookman Old Style" pitchFamily="18" charset="0"/>
                <a:cs typeface="Times New Roman" pitchFamily="18" charset="0"/>
              </a:rPr>
              <a:t>opencv</a:t>
            </a:r>
            <a:r>
              <a:rPr lang="en-IN" sz="2800" dirty="0" smtClean="0">
                <a:latin typeface="Bookman Old Style" pitchFamily="18" charset="0"/>
                <a:cs typeface="Times New Roman" pitchFamily="18" charset="0"/>
              </a:rPr>
              <a:t>.</a:t>
            </a:r>
          </a:p>
          <a:p>
            <a:r>
              <a:rPr lang="en-IN" sz="2800" dirty="0" smtClean="0">
                <a:latin typeface="Bookman Old Style" pitchFamily="18" charset="0"/>
                <a:cs typeface="Times New Roman" pitchFamily="18" charset="0"/>
              </a:rPr>
              <a:t>Extract faces out for training</a:t>
            </a:r>
          </a:p>
          <a:p>
            <a:r>
              <a:rPr lang="en-IN" sz="2800" dirty="0" smtClean="0">
                <a:latin typeface="Bookman Old Style" pitchFamily="18" charset="0"/>
                <a:cs typeface="Times New Roman" pitchFamily="18" charset="0"/>
              </a:rPr>
              <a:t>Load training data</a:t>
            </a:r>
          </a:p>
          <a:p>
            <a:r>
              <a:rPr lang="en-IN" sz="2800" dirty="0" smtClean="0">
                <a:latin typeface="Bookman Old Style" pitchFamily="18" charset="0"/>
                <a:cs typeface="Times New Roman" pitchFamily="18" charset="0"/>
              </a:rPr>
              <a:t>Real time comparison</a:t>
            </a:r>
          </a:p>
          <a:p>
            <a:r>
              <a:rPr lang="en-IN" sz="2800" dirty="0" smtClean="0">
                <a:latin typeface="Bookman Old Style" pitchFamily="18" charset="0"/>
                <a:cs typeface="Times New Roman" pitchFamily="18" charset="0"/>
              </a:rPr>
              <a:t>If found sending SMS using </a:t>
            </a:r>
            <a:r>
              <a:rPr lang="en-IN" sz="2800" dirty="0" err="1" smtClean="0">
                <a:latin typeface="Bookman Old Style" pitchFamily="18" charset="0"/>
                <a:cs typeface="Times New Roman" pitchFamily="18" charset="0"/>
              </a:rPr>
              <a:t>Twilio</a:t>
            </a:r>
            <a:endParaRPr lang="en-US" sz="2800" dirty="0">
              <a:latin typeface="Bookman Old Style" pitchFamily="18" charset="0"/>
            </a:endParaRPr>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smtClean="0">
                <a:solidFill>
                  <a:schemeClr val="tx1"/>
                </a:solidFill>
                <a:latin typeface="Bookman Old Style" pitchFamily="18" charset="0"/>
                <a:cs typeface="Times New Roman" panose="02020603050405020304" pitchFamily="18" charset="0"/>
              </a:rPr>
              <a:t>Modules</a:t>
            </a:r>
            <a:endParaRPr lang="en-US" sz="3600" b="1" dirty="0">
              <a:solidFill>
                <a:schemeClr val="tx1"/>
              </a:solidFill>
              <a:latin typeface="Bookman Old Style" pitchFamily="18" charset="0"/>
              <a:cs typeface="Times New Roman" panose="02020603050405020304" pitchFamily="18" charset="0"/>
            </a:endParaRPr>
          </a:p>
        </p:txBody>
      </p:sp>
      <p:sp>
        <p:nvSpPr>
          <p:cNvPr id="5" name="Rectangle 4"/>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b="1" dirty="0" smtClean="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Screenshots</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References</a:t>
            </a:r>
            <a:endParaRPr lang="en-US" sz="1400" dirty="0">
              <a:solidFill>
                <a:schemeClr val="tx1">
                  <a:lumMod val="95000"/>
                  <a:lumOff val="5000"/>
                </a:schemeClr>
              </a:solidFill>
              <a:latin typeface="Bookman Old Style" pitchFamily="18" charset="0"/>
            </a:endParaRPr>
          </a:p>
        </p:txBody>
      </p:sp>
    </p:spTree>
    <p:extLst>
      <p:ext uri="{BB962C8B-B14F-4D97-AF65-F5344CB8AC3E}">
        <p14:creationId xmlns="" xmlns:p14="http://schemas.microsoft.com/office/powerpoint/2010/main" val="1251231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smtClean="0">
                <a:solidFill>
                  <a:schemeClr val="tx1"/>
                </a:solidFill>
                <a:latin typeface="Bookman Old Style" pitchFamily="18" charset="0"/>
                <a:cs typeface="Times New Roman" panose="02020603050405020304" pitchFamily="18" charset="0"/>
              </a:rPr>
              <a:t>Architectural Model</a:t>
            </a:r>
            <a:endParaRPr lang="en-US" sz="3200" b="1" dirty="0">
              <a:solidFill>
                <a:schemeClr val="tx1"/>
              </a:solidFill>
              <a:latin typeface="Bookman Old Style" pitchFamily="18" charset="0"/>
              <a:cs typeface="Times New Roman" panose="02020603050405020304" pitchFamily="18" charset="0"/>
            </a:endParaRPr>
          </a:p>
        </p:txBody>
      </p:sp>
      <p:sp>
        <p:nvSpPr>
          <p:cNvPr id="5" name="Rectangle 4"/>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b="1" dirty="0" smtClean="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Screenshots</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References</a:t>
            </a:r>
            <a:endParaRPr lang="en-US" sz="1400" dirty="0">
              <a:solidFill>
                <a:schemeClr val="tx1">
                  <a:lumMod val="95000"/>
                  <a:lumOff val="5000"/>
                </a:schemeClr>
              </a:solidFill>
              <a:latin typeface="Bookman Old Style" pitchFamily="18" charset="0"/>
            </a:endParaRPr>
          </a:p>
        </p:txBody>
      </p:sp>
      <p:pic>
        <p:nvPicPr>
          <p:cNvPr id="8" name="Content Placeholder 7" descr="1615551098456.jpg"/>
          <p:cNvPicPr>
            <a:picLocks noGrp="1" noChangeAspect="1"/>
          </p:cNvPicPr>
          <p:nvPr>
            <p:ph idx="1"/>
          </p:nvPr>
        </p:nvPicPr>
        <p:blipFill>
          <a:blip r:embed="rId2"/>
          <a:stretch>
            <a:fillRect/>
          </a:stretch>
        </p:blipFill>
        <p:spPr>
          <a:xfrm>
            <a:off x="0" y="1981200"/>
            <a:ext cx="9144000" cy="4876800"/>
          </a:xfrm>
          <a:prstGeom prst="rect">
            <a:avLst/>
          </a:prstGeom>
        </p:spPr>
      </p:pic>
    </p:spTree>
    <p:extLst>
      <p:ext uri="{BB962C8B-B14F-4D97-AF65-F5344CB8AC3E}">
        <p14:creationId xmlns="" xmlns:p14="http://schemas.microsoft.com/office/powerpoint/2010/main" val="3053121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Bookman Old Style" pitchFamily="18" charset="0"/>
              <a:cs typeface="Times New Roman" pitchFamily="18" charset="0"/>
            </a:endParaRPr>
          </a:p>
        </p:txBody>
      </p:sp>
      <p:sp>
        <p:nvSpPr>
          <p:cNvPr id="10" name="Rectangle 9"/>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85800"/>
            <a:ext cx="4795838" cy="954107"/>
          </a:xfrm>
          <a:prstGeom prst="rect">
            <a:avLst/>
          </a:prstGeom>
          <a:noFill/>
        </p:spPr>
        <p:txBody>
          <a:bodyPr>
            <a:spAutoFit/>
          </a:bodyPr>
          <a:lstStyle/>
          <a:p>
            <a:pPr algn="ctr" fontAlgn="auto">
              <a:spcBef>
                <a:spcPts val="0"/>
              </a:spcBef>
              <a:spcAft>
                <a:spcPts val="0"/>
              </a:spcAft>
              <a:defRPr/>
            </a:pPr>
            <a:r>
              <a:rPr lang="en-GB" sz="2800" b="1" dirty="0" smtClean="0">
                <a:latin typeface="Bookman Old Style" pitchFamily="18" charset="0"/>
                <a:cs typeface="Times New Roman" pitchFamily="18" charset="0"/>
              </a:rPr>
              <a:t>Software/Hardware Requirements</a:t>
            </a:r>
            <a:endParaRPr lang="en-GB" sz="2800" b="1" dirty="0">
              <a:latin typeface="Bookman Old Style" pitchFamily="18" charset="0"/>
              <a:cs typeface="Times New Roman" pitchFamily="18" charset="0"/>
            </a:endParaRP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headEnd/>
            <a:tailEnd/>
          </a:ln>
        </p:spPr>
        <p:txBody>
          <a:bodyPr wrap="square">
            <a:spAutoFit/>
          </a:bodyPr>
          <a:lstStyle/>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smtClean="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smtClean="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smtClean="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smtClean="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smtClean="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p:txBody>
      </p:sp>
      <p:sp>
        <p:nvSpPr>
          <p:cNvPr id="3" name="Content Placeholder 2"/>
          <p:cNvSpPr>
            <a:spLocks noGrp="1"/>
          </p:cNvSpPr>
          <p:nvPr>
            <p:ph idx="1"/>
          </p:nvPr>
        </p:nvSpPr>
        <p:spPr>
          <a:xfrm>
            <a:off x="381000" y="2062103"/>
            <a:ext cx="8534400" cy="4795897"/>
          </a:xfrm>
        </p:spPr>
        <p:txBody>
          <a:bodyPr/>
          <a:lstStyle/>
          <a:p>
            <a:pPr marL="0" indent="0">
              <a:buNone/>
            </a:pPr>
            <a:r>
              <a:rPr lang="en-IN" sz="2400" b="1" dirty="0" smtClean="0">
                <a:latin typeface="Times New Roman" panose="02020603050405020304" pitchFamily="18" charset="0"/>
                <a:cs typeface="Times New Roman" panose="02020603050405020304" pitchFamily="18" charset="0"/>
              </a:rPr>
              <a:t>HARDWARE REQUIREMENTS:</a:t>
            </a:r>
          </a:p>
          <a:p>
            <a:pPr marL="0" indent="0"/>
            <a:r>
              <a:rPr lang="en-IN" sz="2400" dirty="0" smtClean="0">
                <a:latin typeface="Times New Roman" panose="02020603050405020304" pitchFamily="18" charset="0"/>
                <a:cs typeface="Times New Roman" panose="02020603050405020304" pitchFamily="18" charset="0"/>
              </a:rPr>
              <a:t>Processor : i3 Or More.</a:t>
            </a:r>
            <a:endParaRPr lang="en-IN" sz="2400" b="1" dirty="0" smtClean="0">
              <a:latin typeface="Times New Roman" panose="02020603050405020304" pitchFamily="18" charset="0"/>
              <a:cs typeface="Times New Roman" panose="02020603050405020304" pitchFamily="18" charset="0"/>
            </a:endParaRPr>
          </a:p>
          <a:p>
            <a:pPr marL="0" indent="0"/>
            <a:r>
              <a:rPr lang="nn-NO" sz="2400" dirty="0" smtClean="0">
                <a:latin typeface="Times New Roman" panose="02020603050405020304" pitchFamily="18" charset="0"/>
                <a:cs typeface="Times New Roman" panose="02020603050405020304" pitchFamily="18" charset="0"/>
              </a:rPr>
              <a:t>Hard Disk : Minimum 50 Gb.</a:t>
            </a:r>
          </a:p>
          <a:p>
            <a:pPr marL="0" indent="0"/>
            <a:r>
              <a:rPr lang="en-IN" sz="2400" dirty="0" smtClean="0">
                <a:latin typeface="Times New Roman" panose="02020603050405020304" pitchFamily="18" charset="0"/>
                <a:cs typeface="Times New Roman" panose="02020603050405020304" pitchFamily="18" charset="0"/>
              </a:rPr>
              <a:t>Display : Led/Led Colour.</a:t>
            </a:r>
            <a:endParaRPr lang="nn-NO" sz="2400" dirty="0" smtClean="0">
              <a:latin typeface="Times New Roman" panose="02020603050405020304" pitchFamily="18" charset="0"/>
              <a:cs typeface="Times New Roman" panose="02020603050405020304" pitchFamily="18" charset="0"/>
            </a:endParaRPr>
          </a:p>
          <a:p>
            <a:pPr marL="0" indent="0"/>
            <a:r>
              <a:rPr lang="en-IN" sz="2400" dirty="0" smtClean="0">
                <a:latin typeface="Times New Roman" panose="02020603050405020304" pitchFamily="18" charset="0"/>
                <a:cs typeface="Times New Roman" panose="02020603050405020304" pitchFamily="18" charset="0"/>
              </a:rPr>
              <a:t>Accessories : Web Cam, Keyboard &amp; Mouse.</a:t>
            </a:r>
            <a:endParaRPr lang="nn-NO" sz="2400" dirty="0" smtClean="0">
              <a:latin typeface="Times New Roman" panose="02020603050405020304" pitchFamily="18" charset="0"/>
              <a:cs typeface="Times New Roman" panose="02020603050405020304" pitchFamily="18" charset="0"/>
            </a:endParaRPr>
          </a:p>
          <a:p>
            <a:pPr marL="0" indent="0"/>
            <a:r>
              <a:rPr lang="en-IN" sz="2400" dirty="0" smtClean="0">
                <a:latin typeface="Times New Roman" panose="02020603050405020304" pitchFamily="18" charset="0"/>
                <a:cs typeface="Times New Roman" panose="02020603050405020304" pitchFamily="18" charset="0"/>
              </a:rPr>
              <a:t>Ram : Minimum 2 </a:t>
            </a:r>
            <a:r>
              <a:rPr lang="en-IN" sz="2400" dirty="0" err="1" smtClean="0">
                <a:latin typeface="Times New Roman" panose="02020603050405020304" pitchFamily="18" charset="0"/>
                <a:cs typeface="Times New Roman" panose="02020603050405020304" pitchFamily="18" charset="0"/>
              </a:rPr>
              <a:t>Gb</a:t>
            </a:r>
            <a:r>
              <a:rPr lang="en-IN" sz="2400" dirty="0" smtClean="0">
                <a:latin typeface="Times New Roman" panose="02020603050405020304" pitchFamily="18" charset="0"/>
                <a:cs typeface="Times New Roman" panose="02020603050405020304" pitchFamily="18" charset="0"/>
              </a:rPr>
              <a:t>.</a:t>
            </a:r>
          </a:p>
          <a:p>
            <a:pPr marL="0" indent="0">
              <a:buNone/>
            </a:pPr>
            <a:r>
              <a:rPr lang="en-IN" sz="2400" b="1" spc="-15" dirty="0" smtClean="0">
                <a:latin typeface="Times New Roman" panose="02020603050405020304" pitchFamily="18" charset="0"/>
                <a:cs typeface="Times New Roman" panose="02020603050405020304" pitchFamily="18" charset="0"/>
              </a:rPr>
              <a:t>SOFTWARE </a:t>
            </a:r>
            <a:r>
              <a:rPr lang="en-IN" sz="2400" b="1" dirty="0" smtClean="0">
                <a:latin typeface="Times New Roman" panose="02020603050405020304" pitchFamily="18" charset="0"/>
                <a:cs typeface="Times New Roman" panose="02020603050405020304" pitchFamily="18" charset="0"/>
              </a:rPr>
              <a:t>REQUIREMENTS:</a:t>
            </a:r>
            <a:endParaRPr lang="en-IN" sz="2400" dirty="0" smtClean="0">
              <a:latin typeface="Times New Roman" panose="02020603050405020304" pitchFamily="18" charset="0"/>
              <a:cs typeface="Times New Roman" panose="02020603050405020304" pitchFamily="18" charset="0"/>
            </a:endParaRPr>
          </a:p>
          <a:p>
            <a:pPr marL="0" indent="0"/>
            <a:r>
              <a:rPr lang="en-IN" sz="2400" spc="5" dirty="0" smtClean="0">
                <a:latin typeface="Times New Roman" panose="02020603050405020304" pitchFamily="18" charset="0"/>
                <a:cs typeface="Times New Roman" panose="02020603050405020304" pitchFamily="18" charset="0"/>
              </a:rPr>
              <a:t>Python </a:t>
            </a:r>
          </a:p>
          <a:p>
            <a:pPr marL="0" indent="0"/>
            <a:r>
              <a:rPr lang="en-IN" sz="2400" spc="5" dirty="0" smtClean="0">
                <a:latin typeface="Times New Roman" panose="02020603050405020304" pitchFamily="18" charset="0"/>
                <a:cs typeface="Times New Roman" panose="02020603050405020304" pitchFamily="18" charset="0"/>
              </a:rPr>
              <a:t>Opencv-4.2.0</a:t>
            </a:r>
          </a:p>
          <a:p>
            <a:pPr marL="0" indent="0"/>
            <a:r>
              <a:rPr lang="en-IN" sz="2400" spc="5" dirty="0" smtClean="0">
                <a:latin typeface="Times New Roman" panose="02020603050405020304" pitchFamily="18" charset="0"/>
                <a:cs typeface="Times New Roman" panose="02020603050405020304" pitchFamily="18" charset="0"/>
              </a:rPr>
              <a:t>Numpy-1.18</a:t>
            </a:r>
          </a:p>
          <a:p>
            <a:pPr marL="0" indent="0"/>
            <a:r>
              <a:rPr lang="en-IN" sz="2400" spc="5" dirty="0" smtClean="0">
                <a:latin typeface="Times New Roman" panose="02020603050405020304" pitchFamily="18" charset="0"/>
                <a:cs typeface="Times New Roman" panose="02020603050405020304" pitchFamily="18" charset="0"/>
              </a:rPr>
              <a:t>Haarcascade_frontalface_default.xml</a:t>
            </a:r>
          </a:p>
          <a:p>
            <a:endParaRPr lang="en-US" sz="2800" dirty="0" smtClean="0">
              <a:latin typeface="Bookman Old Style" pitchFamily="18" charset="0"/>
            </a:endParaRPr>
          </a:p>
          <a:p>
            <a:pPr algn="just">
              <a:spcBef>
                <a:spcPts val="0"/>
              </a:spcBef>
            </a:pPr>
            <a:endParaRPr lang="en-US" sz="2800" dirty="0">
              <a:latin typeface="Bookman Old Style" pitchFamily="18" charset="0"/>
              <a:cs typeface="Times New Roman" pitchFamily="18" charset="0"/>
            </a:endParaRPr>
          </a:p>
          <a:p>
            <a:endParaRPr lang="en-US" dirty="0">
              <a:latin typeface="Bookman Old Style" pitchFamily="18" charset="0"/>
            </a:endParaRPr>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b="1" dirty="0">
                <a:solidFill>
                  <a:schemeClr val="tx1">
                    <a:lumMod val="95000"/>
                    <a:lumOff val="5000"/>
                  </a:schemeClr>
                </a:solidFill>
                <a:latin typeface="Bookman Old Style" pitchFamily="18" charset="0"/>
              </a:rPr>
              <a:t>Software </a:t>
            </a:r>
            <a:r>
              <a:rPr lang="en-US" b="1" dirty="0" smtClean="0">
                <a:solidFill>
                  <a:schemeClr val="tx1">
                    <a:lumMod val="95000"/>
                    <a:lumOff val="5000"/>
                  </a:schemeClr>
                </a:solidFill>
                <a:latin typeface="Bookman Old Style" pitchFamily="18" charset="0"/>
              </a:rPr>
              <a:t>Requirements</a:t>
            </a:r>
          </a:p>
          <a:p>
            <a:pPr fontAlgn="auto">
              <a:spcBef>
                <a:spcPts val="0"/>
              </a:spcBef>
              <a:spcAft>
                <a:spcPts val="0"/>
              </a:spcAft>
              <a:defRPr/>
            </a:pPr>
            <a:r>
              <a:rPr lang="en-US" dirty="0" smtClean="0">
                <a:solidFill>
                  <a:schemeClr val="tx1">
                    <a:lumMod val="95000"/>
                    <a:lumOff val="5000"/>
                  </a:schemeClr>
                </a:solidFill>
                <a:latin typeface="Bookman Old Style" pitchFamily="18" charset="0"/>
              </a:rPr>
              <a:t>References</a:t>
            </a:r>
            <a:endParaRPr lang="en-US" dirty="0">
              <a:solidFill>
                <a:schemeClr val="tx1">
                  <a:lumMod val="95000"/>
                  <a:lumOff val="5000"/>
                </a:schemeClr>
              </a:solidFill>
              <a:latin typeface="Bookman Old Style" pitchFamily="18" charset="0"/>
            </a:endParaRPr>
          </a:p>
        </p:txBody>
      </p:sp>
      <p:sp>
        <p:nvSpPr>
          <p:cNvPr id="12" name="Rectangle 11"/>
          <p:cNvSpPr/>
          <p:nvPr/>
        </p:nvSpPr>
        <p:spPr>
          <a:xfrm>
            <a:off x="4795838" y="0"/>
            <a:ext cx="4343400" cy="1981199"/>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b="1" dirty="0" smtClean="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Screenshots</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References</a:t>
            </a:r>
            <a:endParaRPr lang="en-US" sz="1400" dirty="0">
              <a:solidFill>
                <a:schemeClr val="tx1">
                  <a:lumMod val="95000"/>
                  <a:lumOff val="5000"/>
                </a:schemeClr>
              </a:solidFill>
              <a:latin typeface="Bookman Old Style" pitchFamily="18" charset="0"/>
            </a:endParaRPr>
          </a:p>
        </p:txBody>
      </p:sp>
    </p:spTree>
    <p:extLst>
      <p:ext uri="{BB962C8B-B14F-4D97-AF65-F5344CB8AC3E}">
        <p14:creationId xmlns="" xmlns:p14="http://schemas.microsoft.com/office/powerpoint/2010/main" val="18886035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smtClean="0">
                <a:solidFill>
                  <a:schemeClr val="tx1">
                    <a:lumMod val="95000"/>
                    <a:lumOff val="5000"/>
                  </a:schemeClr>
                </a:solidFill>
                <a:latin typeface="Bookman Old Style" pitchFamily="18" charset="0"/>
              </a:rPr>
              <a:t>Screenshots</a:t>
            </a:r>
          </a:p>
        </p:txBody>
      </p:sp>
      <p:sp>
        <p:nvSpPr>
          <p:cNvPr id="5" name="Rectangle 4"/>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b="1" dirty="0" smtClean="0">
                <a:solidFill>
                  <a:schemeClr val="tx1">
                    <a:lumMod val="95000"/>
                    <a:lumOff val="5000"/>
                  </a:schemeClr>
                </a:solidFill>
                <a:latin typeface="Bookman Old Style" pitchFamily="18" charset="0"/>
              </a:rPr>
              <a:t>Screenshots</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References</a:t>
            </a:r>
            <a:endParaRPr lang="en-US" sz="1400" dirty="0">
              <a:solidFill>
                <a:schemeClr val="tx1">
                  <a:lumMod val="95000"/>
                  <a:lumOff val="5000"/>
                </a:schemeClr>
              </a:solidFill>
              <a:latin typeface="Bookman Old Style" pitchFamily="18" charset="0"/>
            </a:endParaRPr>
          </a:p>
        </p:txBody>
      </p:sp>
      <p:pic>
        <p:nvPicPr>
          <p:cNvPr id="7" name="Content Placeholder 6" descr="Screenshot (196).png"/>
          <p:cNvPicPr>
            <a:picLocks noGrp="1" noChangeAspect="1"/>
          </p:cNvPicPr>
          <p:nvPr>
            <p:ph idx="1"/>
          </p:nvPr>
        </p:nvPicPr>
        <p:blipFill>
          <a:blip r:embed="rId2"/>
          <a:stretch>
            <a:fillRect/>
          </a:stretch>
        </p:blipFill>
        <p:spPr>
          <a:xfrm>
            <a:off x="228600" y="2057401"/>
            <a:ext cx="8686800" cy="3886200"/>
          </a:xfrm>
        </p:spPr>
      </p:pic>
      <p:sp>
        <p:nvSpPr>
          <p:cNvPr id="8" name="TextBox 7"/>
          <p:cNvSpPr txBox="1"/>
          <p:nvPr/>
        </p:nvSpPr>
        <p:spPr>
          <a:xfrm>
            <a:off x="3276600" y="6324600"/>
            <a:ext cx="2654958" cy="461665"/>
          </a:xfrm>
          <a:prstGeom prst="rect">
            <a:avLst/>
          </a:prstGeom>
          <a:noFill/>
        </p:spPr>
        <p:txBody>
          <a:bodyPr wrap="none" rtlCol="0">
            <a:spAutoFit/>
          </a:bodyPr>
          <a:lstStyle/>
          <a:p>
            <a:r>
              <a:rPr lang="en-IN" sz="2400" b="1" dirty="0" smtClean="0"/>
              <a:t>DATASET CREATION</a:t>
            </a:r>
            <a:endParaRPr lang="en-US" sz="2400" b="1" dirty="0"/>
          </a:p>
        </p:txBody>
      </p:sp>
    </p:spTree>
    <p:extLst>
      <p:ext uri="{BB962C8B-B14F-4D97-AF65-F5344CB8AC3E}">
        <p14:creationId xmlns="" xmlns:p14="http://schemas.microsoft.com/office/powerpoint/2010/main" val="14336446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smtClean="0">
                <a:solidFill>
                  <a:schemeClr val="tx1">
                    <a:lumMod val="95000"/>
                    <a:lumOff val="5000"/>
                  </a:schemeClr>
                </a:solidFill>
                <a:latin typeface="Bookman Old Style" pitchFamily="18" charset="0"/>
              </a:rPr>
              <a:t>Screenshots</a:t>
            </a:r>
          </a:p>
        </p:txBody>
      </p:sp>
      <p:sp>
        <p:nvSpPr>
          <p:cNvPr id="5" name="Rectangle 4"/>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b="1" dirty="0" smtClean="0">
                <a:solidFill>
                  <a:schemeClr val="tx1">
                    <a:lumMod val="95000"/>
                    <a:lumOff val="5000"/>
                  </a:schemeClr>
                </a:solidFill>
                <a:latin typeface="Bookman Old Style" pitchFamily="18" charset="0"/>
              </a:rPr>
              <a:t>Screenshots</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References</a:t>
            </a:r>
            <a:endParaRPr lang="en-US" sz="1400" dirty="0">
              <a:solidFill>
                <a:schemeClr val="tx1">
                  <a:lumMod val="95000"/>
                  <a:lumOff val="5000"/>
                </a:schemeClr>
              </a:solidFill>
              <a:latin typeface="Bookman Old Style" pitchFamily="18" charset="0"/>
            </a:endParaRPr>
          </a:p>
        </p:txBody>
      </p:sp>
      <p:sp>
        <p:nvSpPr>
          <p:cNvPr id="8" name="TextBox 7"/>
          <p:cNvSpPr txBox="1"/>
          <p:nvPr/>
        </p:nvSpPr>
        <p:spPr>
          <a:xfrm>
            <a:off x="3276600" y="6324600"/>
            <a:ext cx="2190664" cy="461665"/>
          </a:xfrm>
          <a:prstGeom prst="rect">
            <a:avLst/>
          </a:prstGeom>
          <a:noFill/>
        </p:spPr>
        <p:txBody>
          <a:bodyPr wrap="none" rtlCol="0">
            <a:spAutoFit/>
          </a:bodyPr>
          <a:lstStyle/>
          <a:p>
            <a:r>
              <a:rPr lang="en-IN" sz="2400" b="1" dirty="0" smtClean="0"/>
              <a:t>DATA TRAINING</a:t>
            </a:r>
            <a:endParaRPr lang="en-US" sz="2400" b="1" dirty="0"/>
          </a:p>
        </p:txBody>
      </p:sp>
      <p:pic>
        <p:nvPicPr>
          <p:cNvPr id="10" name="Content Placeholder 9" descr="Screenshot (197).png"/>
          <p:cNvPicPr>
            <a:picLocks noGrp="1" noChangeAspect="1"/>
          </p:cNvPicPr>
          <p:nvPr>
            <p:ph idx="1"/>
          </p:nvPr>
        </p:nvPicPr>
        <p:blipFill>
          <a:blip r:embed="rId2"/>
          <a:stretch>
            <a:fillRect/>
          </a:stretch>
        </p:blipFill>
        <p:spPr>
          <a:xfrm>
            <a:off x="228600" y="2057400"/>
            <a:ext cx="8534399" cy="4068763"/>
          </a:xfrm>
        </p:spPr>
      </p:pic>
    </p:spTree>
    <p:extLst>
      <p:ext uri="{BB962C8B-B14F-4D97-AF65-F5344CB8AC3E}">
        <p14:creationId xmlns="" xmlns:p14="http://schemas.microsoft.com/office/powerpoint/2010/main" val="1433644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smtClean="0">
                <a:solidFill>
                  <a:schemeClr val="tx1">
                    <a:lumMod val="95000"/>
                    <a:lumOff val="5000"/>
                  </a:schemeClr>
                </a:solidFill>
                <a:latin typeface="Bookman Old Style" pitchFamily="18" charset="0"/>
              </a:rPr>
              <a:t>Screenshots</a:t>
            </a:r>
          </a:p>
        </p:txBody>
      </p:sp>
      <p:sp>
        <p:nvSpPr>
          <p:cNvPr id="5" name="Rectangle 4"/>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b="1" dirty="0" smtClean="0">
                <a:solidFill>
                  <a:schemeClr val="tx1">
                    <a:lumMod val="95000"/>
                    <a:lumOff val="5000"/>
                  </a:schemeClr>
                </a:solidFill>
                <a:latin typeface="Bookman Old Style" pitchFamily="18" charset="0"/>
              </a:rPr>
              <a:t>Screenshots</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smtClean="0">
                <a:solidFill>
                  <a:schemeClr val="tx1">
                    <a:lumMod val="95000"/>
                    <a:lumOff val="5000"/>
                  </a:schemeClr>
                </a:solidFill>
                <a:latin typeface="Bookman Old Style" pitchFamily="18" charset="0"/>
              </a:rPr>
              <a:t>References</a:t>
            </a:r>
            <a:endParaRPr lang="en-US" sz="1400" dirty="0">
              <a:solidFill>
                <a:schemeClr val="tx1">
                  <a:lumMod val="95000"/>
                  <a:lumOff val="5000"/>
                </a:schemeClr>
              </a:solidFill>
              <a:latin typeface="Bookman Old Style" pitchFamily="18" charset="0"/>
            </a:endParaRPr>
          </a:p>
        </p:txBody>
      </p:sp>
      <p:sp>
        <p:nvSpPr>
          <p:cNvPr id="8" name="TextBox 7"/>
          <p:cNvSpPr txBox="1"/>
          <p:nvPr/>
        </p:nvSpPr>
        <p:spPr>
          <a:xfrm>
            <a:off x="3276600" y="6324600"/>
            <a:ext cx="2817631" cy="461665"/>
          </a:xfrm>
          <a:prstGeom prst="rect">
            <a:avLst/>
          </a:prstGeom>
          <a:noFill/>
        </p:spPr>
        <p:txBody>
          <a:bodyPr wrap="none" rtlCol="0">
            <a:spAutoFit/>
          </a:bodyPr>
          <a:lstStyle/>
          <a:p>
            <a:r>
              <a:rPr lang="en-IN" sz="2400" b="1" dirty="0" smtClean="0"/>
              <a:t>DATASET DETECTION</a:t>
            </a:r>
            <a:endParaRPr lang="en-US" sz="2400" b="1" dirty="0"/>
          </a:p>
        </p:txBody>
      </p:sp>
      <p:pic>
        <p:nvPicPr>
          <p:cNvPr id="10" name="Content Placeholder 9" descr="Screenshot (200).png"/>
          <p:cNvPicPr>
            <a:picLocks noGrp="1" noChangeAspect="1"/>
          </p:cNvPicPr>
          <p:nvPr>
            <p:ph idx="1"/>
          </p:nvPr>
        </p:nvPicPr>
        <p:blipFill>
          <a:blip r:embed="rId2"/>
          <a:stretch>
            <a:fillRect/>
          </a:stretch>
        </p:blipFill>
        <p:spPr>
          <a:xfrm>
            <a:off x="304800" y="1981200"/>
            <a:ext cx="8534399" cy="4343400"/>
          </a:xfrm>
        </p:spPr>
      </p:pic>
    </p:spTree>
    <p:extLst>
      <p:ext uri="{BB962C8B-B14F-4D97-AF65-F5344CB8AC3E}">
        <p14:creationId xmlns="" xmlns:p14="http://schemas.microsoft.com/office/powerpoint/2010/main" val="14336446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682</TotalTime>
  <Words>672</Words>
  <Application>Microsoft Office PowerPoint</Application>
  <PresentationFormat>On-screen Show (4:3)</PresentationFormat>
  <Paragraphs>210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REAL-TIME BASED FACIAL RECOGNITION  SYSTEM USING TWILIO</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Sambit</dc:creator>
  <cp:lastModifiedBy>Windows User</cp:lastModifiedBy>
  <cp:revision>145</cp:revision>
  <dcterms:created xsi:type="dcterms:W3CDTF">2013-05-08T19:42:37Z</dcterms:created>
  <dcterms:modified xsi:type="dcterms:W3CDTF">2021-04-22T13:49:15Z</dcterms:modified>
</cp:coreProperties>
</file>