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 id="2147483718" r:id="rId3"/>
    <p:sldMasterId id="2147483725" r:id="rId4"/>
  </p:sldMasterIdLst>
  <p:sldIdLst>
    <p:sldId id="286" r:id="rId5"/>
    <p:sldId id="287" r:id="rId6"/>
    <p:sldId id="289" r:id="rId7"/>
    <p:sldId id="288"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8" r:id="rId26"/>
    <p:sldId id="307"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lvl1pPr>
              <a:defRPr>
                <a:effectLst/>
                <a:latin typeface="맑은 고딕" panose="020B0503020000020004" pitchFamily="50" charset="-127"/>
                <a:ea typeface="맑은 고딕" panose="020B0503020000020004" pitchFamily="50" charset="-127"/>
              </a:defRPr>
            </a:lvl1pPr>
            <a:lvl2pPr>
              <a:defRPr>
                <a:effectLst/>
                <a:latin typeface="맑은 고딕" panose="020B0503020000020004" pitchFamily="50" charset="-127"/>
                <a:ea typeface="맑은 고딕" panose="020B0503020000020004" pitchFamily="50" charset="-127"/>
              </a:defRPr>
            </a:lvl2pPr>
            <a:lvl3pPr>
              <a:defRPr>
                <a:effectLst/>
                <a:latin typeface="맑은 고딕" panose="020B0503020000020004" pitchFamily="50" charset="-127"/>
                <a:ea typeface="맑은 고딕" panose="020B0503020000020004" pitchFamily="50" charset="-127"/>
              </a:defRPr>
            </a:lvl3pPr>
            <a:lvl4pPr>
              <a:defRPr>
                <a:effectLst/>
                <a:latin typeface="맑은 고딕" panose="020B0503020000020004" pitchFamily="50" charset="-127"/>
                <a:ea typeface="맑은 고딕" panose="020B0503020000020004" pitchFamily="50" charset="-127"/>
              </a:defRPr>
            </a:lvl4pPr>
            <a:lvl5pPr>
              <a:defRPr>
                <a:effectLst/>
                <a:latin typeface="맑은 고딕" panose="020B0503020000020004" pitchFamily="50" charset="-127"/>
                <a:ea typeface="맑은 고딕" panose="020B0503020000020004" pitchFamily="50" charset="-127"/>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1428254736"/>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352720674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1571" y="228600"/>
            <a:ext cx="2214033" cy="586740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2927350" y="228600"/>
            <a:ext cx="6441017" cy="586740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756947650"/>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제목, 텍스트 및 클립 아트">
    <p:spTree>
      <p:nvGrpSpPr>
        <p:cNvPr id="1" name=""/>
        <p:cNvGrpSpPr/>
        <p:nvPr/>
      </p:nvGrpSpPr>
      <p:grpSpPr>
        <a:xfrm>
          <a:off x="0" y="0"/>
          <a:ext cx="0" cy="0"/>
          <a:chOff x="0" y="0"/>
          <a:chExt cx="0" cy="0"/>
        </a:xfrm>
      </p:grpSpPr>
      <p:sp>
        <p:nvSpPr>
          <p:cNvPr id="2" name="Title 1"/>
          <p:cNvSpPr>
            <a:spLocks noGrp="1"/>
          </p:cNvSpPr>
          <p:nvPr>
            <p:ph type="title"/>
          </p:nvPr>
        </p:nvSpPr>
        <p:spPr>
          <a:xfrm>
            <a:off x="2927356" y="228600"/>
            <a:ext cx="8858249" cy="896938"/>
          </a:xfrm>
        </p:spPr>
        <p:txBody>
          <a:bodyPr/>
          <a:lstStyle/>
          <a:p>
            <a:r>
              <a:rPr lang="ko-KR" altLang="en-US"/>
              <a:t>마스터 제목 스타일 편집</a:t>
            </a:r>
            <a:endParaRPr lang="en-US"/>
          </a:p>
        </p:txBody>
      </p:sp>
      <p:sp>
        <p:nvSpPr>
          <p:cNvPr id="3" name="Text Placeholder 2"/>
          <p:cNvSpPr>
            <a:spLocks noGrp="1"/>
          </p:cNvSpPr>
          <p:nvPr>
            <p:ph type="body" sz="half" idx="1"/>
          </p:nvPr>
        </p:nvSpPr>
        <p:spPr>
          <a:xfrm>
            <a:off x="2927352" y="1268417"/>
            <a:ext cx="4326466"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lipArt Placeholder 3"/>
          <p:cNvSpPr>
            <a:spLocks noGrp="1"/>
          </p:cNvSpPr>
          <p:nvPr>
            <p:ph type="clipArt" sz="half" idx="2"/>
          </p:nvPr>
        </p:nvSpPr>
        <p:spPr>
          <a:xfrm>
            <a:off x="7457019" y="1268417"/>
            <a:ext cx="4328583" cy="4827587"/>
          </a:xfrm>
        </p:spPr>
        <p:txBody>
          <a:bodyPr/>
          <a:lstStyle/>
          <a:p>
            <a:r>
              <a:rPr lang="ko-KR" altLang="en-US"/>
              <a:t>온라인 이미지를 추가하려면 아이콘을 클릭하세요</a:t>
            </a:r>
            <a:endParaRPr lang="en-US"/>
          </a:p>
        </p:txBody>
      </p:sp>
      <p:sp>
        <p:nvSpPr>
          <p:cNvPr id="5" name="Date Placeholder 4"/>
          <p:cNvSpPr>
            <a:spLocks noGrp="1"/>
          </p:cNvSpPr>
          <p:nvPr>
            <p:ph type="dt" sz="half" idx="10"/>
          </p:nvPr>
        </p:nvSpPr>
        <p:spPr>
          <a:xfrm>
            <a:off x="203202" y="6248400"/>
            <a:ext cx="2535767" cy="457200"/>
          </a:xfrm>
        </p:spPr>
        <p:txBody>
          <a:bodyPr/>
          <a:lstStyle>
            <a:lvl1pPr>
              <a:defRPr/>
            </a:lvl1pPr>
          </a:lstStyle>
          <a:p>
            <a:fld id="{BB4EA626-AA5F-4129-8348-F3AD0C69AAF4}" type="datetimeFigureOut">
              <a:rPr lang="en-US" smtClean="0"/>
              <a:t>10/10/2019</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245600" y="6248400"/>
            <a:ext cx="2540000" cy="457200"/>
          </a:xfrm>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131538447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927356" y="228600"/>
            <a:ext cx="8858249" cy="896938"/>
          </a:xfrm>
        </p:spPr>
        <p:txBody>
          <a:bodyPr/>
          <a:lstStyle/>
          <a:p>
            <a:r>
              <a:rPr lang="ko-KR" altLang="en-US"/>
              <a:t>마스터 제목 스타일 편집</a:t>
            </a:r>
            <a:endParaRPr lang="en-US"/>
          </a:p>
        </p:txBody>
      </p:sp>
      <p:sp>
        <p:nvSpPr>
          <p:cNvPr id="3" name="Text Placeholder 2"/>
          <p:cNvSpPr>
            <a:spLocks noGrp="1"/>
          </p:cNvSpPr>
          <p:nvPr>
            <p:ph type="body" sz="half" idx="1"/>
          </p:nvPr>
        </p:nvSpPr>
        <p:spPr>
          <a:xfrm>
            <a:off x="2927352" y="1268417"/>
            <a:ext cx="4326466"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7457019" y="1268417"/>
            <a:ext cx="4328583"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a:xfrm>
            <a:off x="203202" y="6248400"/>
            <a:ext cx="2535767" cy="457200"/>
          </a:xfrm>
        </p:spPr>
        <p:txBody>
          <a:bodyPr/>
          <a:lstStyle>
            <a:lvl1pPr>
              <a:defRPr/>
            </a:lvl1pPr>
          </a:lstStyle>
          <a:p>
            <a:fld id="{BB4EA626-AA5F-4129-8348-F3AD0C69AAF4}" type="datetimeFigureOut">
              <a:rPr lang="en-US" smtClean="0"/>
              <a:t>10/10/2019</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245600" y="6248400"/>
            <a:ext cx="2540000" cy="457200"/>
          </a:xfrm>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2192239723"/>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507674" y="228610"/>
            <a:ext cx="11190599" cy="203132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1111350004"/>
      </p:ext>
    </p:extLst>
  </p:cSld>
  <p:clrMapOvr>
    <a:masterClrMapping/>
  </p:clrMapOvr>
  <p:transition>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부제를 갖는 제목과 내용">
    <p:spTree>
      <p:nvGrpSpPr>
        <p:cNvPr id="1" name=""/>
        <p:cNvGrpSpPr/>
        <p:nvPr/>
      </p:nvGrpSpPr>
      <p:grpSpPr>
        <a:xfrm>
          <a:off x="0" y="0"/>
          <a:ext cx="0" cy="0"/>
          <a:chOff x="0" y="0"/>
          <a:chExt cx="0" cy="0"/>
        </a:xfrm>
      </p:grpSpPr>
      <p:sp>
        <p:nvSpPr>
          <p:cNvPr id="11" name="제목 10"/>
          <p:cNvSpPr>
            <a:spLocks noGrp="1"/>
          </p:cNvSpPr>
          <p:nvPr>
            <p:ph type="title"/>
          </p:nvPr>
        </p:nvSpPr>
        <p:spPr>
          <a:xfrm>
            <a:off x="247387" y="187900"/>
            <a:ext cx="11697231" cy="504799"/>
          </a:xfrm>
        </p:spPr>
        <p:txBody>
          <a:bodyPr>
            <a:noAutofit/>
          </a:bodyPr>
          <a:lstStyle>
            <a:lvl1pPr>
              <a:defRPr sz="2275">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7" y="1060451"/>
            <a:ext cx="11749231" cy="5230428"/>
          </a:xfrm>
        </p:spPr>
        <p:txBody>
          <a:bodyPr anchor="t" anchorCtr="0">
            <a:normAutofit/>
          </a:bodyPr>
          <a:lstStyle>
            <a:lvl1pPr marL="292500" indent="-292500">
              <a:lnSpc>
                <a:spcPct val="120000"/>
              </a:lnSpc>
              <a:buSzPct val="85000"/>
              <a:buFont typeface="Wingdings" panose="05000000000000000000" pitchFamily="2" charset="2"/>
              <a:buChar char="l"/>
              <a:defRPr sz="1950">
                <a:solidFill>
                  <a:srgbClr val="445469"/>
                </a:solidFill>
              </a:defRPr>
            </a:lvl1pPr>
            <a:lvl2pPr marL="650091" indent="-278606">
              <a:lnSpc>
                <a:spcPct val="100000"/>
              </a:lnSpc>
              <a:buFont typeface="Wingdings" panose="05000000000000000000" pitchFamily="2" charset="2"/>
              <a:buChar char="§"/>
              <a:defRPr sz="1625">
                <a:solidFill>
                  <a:srgbClr val="445469"/>
                </a:solidFill>
              </a:defRPr>
            </a:lvl2pPr>
            <a:lvl3pPr marL="975141" indent="-232172">
              <a:lnSpc>
                <a:spcPct val="100000"/>
              </a:lnSpc>
              <a:buFont typeface="Arial" panose="020B0604020202020204" pitchFamily="34" charset="0"/>
              <a:buChar char="•"/>
              <a:defRPr lang="en-US" altLang="ko-KR" sz="1463" kern="1200" dirty="0" smtClean="0">
                <a:solidFill>
                  <a:srgbClr val="445469"/>
                </a:solidFill>
                <a:latin typeface="+mn-lt"/>
                <a:ea typeface="+mn-ea"/>
                <a:cs typeface="+mn-cs"/>
              </a:defRPr>
            </a:lvl3pPr>
            <a:lvl4pPr marL="1114453" indent="0">
              <a:buNone/>
              <a:defRPr/>
            </a:lvl4pPr>
            <a:lvl5pPr marL="1485937"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5"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20987248"/>
      </p:ext>
    </p:extLst>
  </p:cSld>
  <p:clrMapOvr>
    <a:masterClrMapping/>
  </p:clrMapOvr>
  <p:extLst>
    <p:ext uri="{DCECCB84-F9BA-43D5-87BE-67443E8EF086}">
      <p15:sldGuideLst xmlns:p15="http://schemas.microsoft.com/office/powerpoint/2012/main">
        <p15:guide id="1" pos="7333">
          <p15:clr>
            <a:srgbClr val="A4A3A4"/>
          </p15:clr>
        </p15:guide>
        <p15:guide id="2" pos="7423">
          <p15:clr>
            <a:srgbClr val="A4A3A4"/>
          </p15:clr>
        </p15:guide>
        <p15:guide id="3" pos="308">
          <p15:clr>
            <a:srgbClr val="A4A3A4"/>
          </p15:clr>
        </p15:guide>
        <p15:guide id="4" pos="6114">
          <p15:clr>
            <a:srgbClr val="A4A3A4"/>
          </p15:clr>
        </p15:guide>
        <p15:guide id="5" pos="3120">
          <p15:clr>
            <a:srgbClr val="A4A3A4"/>
          </p15:clr>
        </p15:guide>
        <p15:guide id="6" pos="126">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ver Layout-02">
    <p:bg>
      <p:bgPr>
        <a:pattFill prst="dash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3" name="Right Triangle 22"/>
          <p:cNvSpPr/>
          <p:nvPr/>
        </p:nvSpPr>
        <p:spPr>
          <a:xfrm>
            <a:off x="-18750" y="1"/>
            <a:ext cx="1602254" cy="6871294"/>
          </a:xfrm>
          <a:prstGeom prst="rtTriangle">
            <a:avLst/>
          </a:prstGeom>
          <a:solidFill>
            <a:srgbClr val="F86A9A">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2" name="Right Triangle 21"/>
          <p:cNvSpPr/>
          <p:nvPr/>
        </p:nvSpPr>
        <p:spPr>
          <a:xfrm rot="10800000" flipH="1">
            <a:off x="-18749" y="-17885"/>
            <a:ext cx="1602251" cy="6858000"/>
          </a:xfrm>
          <a:prstGeom prst="rtTriangle">
            <a:avLst/>
          </a:prstGeom>
          <a:solidFill>
            <a:srgbClr val="73B2D1">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nvGrpSpPr>
          <p:cNvPr id="7" name="Group 6"/>
          <p:cNvGrpSpPr/>
          <p:nvPr/>
        </p:nvGrpSpPr>
        <p:grpSpPr>
          <a:xfrm>
            <a:off x="9744405" y="2780928"/>
            <a:ext cx="1728192" cy="288032"/>
            <a:chOff x="6084168" y="3009528"/>
            <a:chExt cx="1296144" cy="288032"/>
          </a:xfrm>
        </p:grpSpPr>
        <p:sp>
          <p:nvSpPr>
            <p:cNvPr id="3" name="Rectangle 2"/>
            <p:cNvSpPr/>
            <p:nvPr userDrawn="1"/>
          </p:nvSpPr>
          <p:spPr>
            <a:xfrm>
              <a:off x="6084168" y="3009528"/>
              <a:ext cx="288032" cy="288032"/>
            </a:xfrm>
            <a:prstGeom prst="rect">
              <a:avLst/>
            </a:prstGeom>
            <a:solidFill>
              <a:srgbClr val="73B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4" name="Rectangle 3"/>
            <p:cNvSpPr/>
            <p:nvPr userDrawn="1"/>
          </p:nvSpPr>
          <p:spPr>
            <a:xfrm>
              <a:off x="6420205" y="3009528"/>
              <a:ext cx="288032" cy="288032"/>
            </a:xfrm>
            <a:prstGeom prst="rect">
              <a:avLst/>
            </a:prstGeom>
            <a:solidFill>
              <a:srgbClr val="A0C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5" name="Rectangle 4"/>
            <p:cNvSpPr/>
            <p:nvPr userDrawn="1"/>
          </p:nvSpPr>
          <p:spPr>
            <a:xfrm>
              <a:off x="6756242" y="3009528"/>
              <a:ext cx="288032" cy="288032"/>
            </a:xfrm>
            <a:prstGeom prst="rect">
              <a:avLst/>
            </a:prstGeom>
            <a:solidFill>
              <a:srgbClr val="F6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6" name="Rectangle 5"/>
            <p:cNvSpPr/>
            <p:nvPr userDrawn="1"/>
          </p:nvSpPr>
          <p:spPr>
            <a:xfrm>
              <a:off x="7092280" y="3009528"/>
              <a:ext cx="288032" cy="288032"/>
            </a:xfrm>
            <a:prstGeom prst="rect">
              <a:avLst/>
            </a:prstGeom>
            <a:solidFill>
              <a:srgbClr val="F86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cxnSp>
        <p:nvCxnSpPr>
          <p:cNvPr id="9" name="Straight Connector 8"/>
          <p:cNvCxnSpPr>
            <a:endCxn id="3" idx="1"/>
          </p:cNvCxnSpPr>
          <p:nvPr/>
        </p:nvCxnSpPr>
        <p:spPr>
          <a:xfrm>
            <a:off x="2197100" y="2914650"/>
            <a:ext cx="7547306" cy="1029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제목 1"/>
          <p:cNvSpPr>
            <a:spLocks noGrp="1"/>
          </p:cNvSpPr>
          <p:nvPr>
            <p:ph type="title" hasCustomPrompt="1"/>
          </p:nvPr>
        </p:nvSpPr>
        <p:spPr>
          <a:xfrm>
            <a:off x="2063555" y="3108761"/>
            <a:ext cx="9800199" cy="576063"/>
          </a:xfrm>
          <a:prstGeom prst="rect">
            <a:avLst/>
          </a:prstGeom>
        </p:spPr>
        <p:txBody>
          <a:bodyPr tIns="0" bIns="0" anchor="ctr">
            <a:noAutofit/>
          </a:bodyPr>
          <a:lstStyle>
            <a:lvl1pPr indent="0" algn="l">
              <a:lnSpc>
                <a:spcPct val="100000"/>
              </a:lnSpc>
              <a:defRPr sz="3600" b="1" baseline="0">
                <a:solidFill>
                  <a:schemeClr val="tx1">
                    <a:lumMod val="65000"/>
                    <a:lumOff val="35000"/>
                  </a:schemeClr>
                </a:solidFill>
              </a:defRPr>
            </a:lvl1pPr>
          </a:lstStyle>
          <a:p>
            <a:r>
              <a:rPr lang="en-US" altLang="ko-KR" dirty="0"/>
              <a:t>GLASS TEMPLATE</a:t>
            </a:r>
            <a:endParaRPr lang="ko-KR" altLang="en-US" dirty="0"/>
          </a:p>
        </p:txBody>
      </p:sp>
      <p:sp>
        <p:nvSpPr>
          <p:cNvPr id="21" name="Right Triangle 20"/>
          <p:cNvSpPr/>
          <p:nvPr/>
        </p:nvSpPr>
        <p:spPr>
          <a:xfrm rot="10800000" flipH="1">
            <a:off x="-18751" y="0"/>
            <a:ext cx="1140949" cy="6858000"/>
          </a:xfrm>
          <a:prstGeom prst="rtTriangle">
            <a:avLst/>
          </a:prstGeom>
          <a:solidFill>
            <a:srgbClr val="A0C45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0" name="Right Triangle 19"/>
          <p:cNvSpPr/>
          <p:nvPr/>
        </p:nvSpPr>
        <p:spPr>
          <a:xfrm>
            <a:off x="1" y="0"/>
            <a:ext cx="1103445" cy="6858000"/>
          </a:xfrm>
          <a:prstGeom prst="rtTriangle">
            <a:avLst/>
          </a:prstGeom>
          <a:solidFill>
            <a:srgbClr val="F6BF4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Tree>
    <p:extLst>
      <p:ext uri="{BB962C8B-B14F-4D97-AF65-F5344CB8AC3E}">
        <p14:creationId xmlns:p14="http://schemas.microsoft.com/office/powerpoint/2010/main" val="1433109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4026374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2819692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242448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46787" name="Rectangle 3"/>
          <p:cNvSpPr>
            <a:spLocks noGrp="1" noChangeArrowheads="1"/>
          </p:cNvSpPr>
          <p:nvPr>
            <p:ph type="dt" sz="half" idx="2"/>
          </p:nvPr>
        </p:nvSpPr>
        <p:spPr>
          <a:xfrm>
            <a:off x="406402" y="6248400"/>
            <a:ext cx="2540000" cy="457200"/>
          </a:xfrm>
        </p:spPr>
        <p:txBody>
          <a:bodyPr/>
          <a:lstStyle>
            <a:lvl1pPr>
              <a:defRPr/>
            </a:lvl1pPr>
          </a:lstStyle>
          <a:p>
            <a:fld id="{BB4EA626-AA5F-4129-8348-F3AD0C69AAF4}" type="datetimeFigureOut">
              <a:rPr lang="en-US" smtClean="0"/>
              <a:t>10/10/2019</a:t>
            </a:fld>
            <a:endParaRPr lang="en-US"/>
          </a:p>
        </p:txBody>
      </p:sp>
      <p:sp>
        <p:nvSpPr>
          <p:cNvPr id="246788" name="Rectangle 4"/>
          <p:cNvSpPr>
            <a:spLocks noGrp="1" noChangeArrowheads="1"/>
          </p:cNvSpPr>
          <p:nvPr>
            <p:ph type="ftr" sz="quarter" idx="3"/>
          </p:nvPr>
        </p:nvSpPr>
        <p:spPr/>
        <p:txBody>
          <a:bodyPr/>
          <a:lstStyle>
            <a:lvl1pPr>
              <a:defRPr/>
            </a:lvl1pPr>
          </a:lstStyle>
          <a:p>
            <a:endParaRPr lang="en-US"/>
          </a:p>
        </p:txBody>
      </p:sp>
      <p:sp>
        <p:nvSpPr>
          <p:cNvPr id="246789" name="Rectangle 5"/>
          <p:cNvSpPr>
            <a:spLocks noGrp="1" noChangeArrowheads="1"/>
          </p:cNvSpPr>
          <p:nvPr>
            <p:ph type="sldNum" sz="quarter" idx="4"/>
          </p:nvPr>
        </p:nvSpPr>
        <p:spPr>
          <a:xfrm>
            <a:off x="9347202" y="6248400"/>
            <a:ext cx="2540000" cy="457200"/>
          </a:xfrm>
        </p:spPr>
        <p:txBody>
          <a:bodyPr/>
          <a:lstStyle>
            <a:lvl1pPr>
              <a:defRPr/>
            </a:lvl1pPr>
          </a:lstStyle>
          <a:p>
            <a:fld id="{AEA6661C-9B0B-4B98-930C-C80211044138}" type="slidenum">
              <a:rPr lang="en-US" smtClean="0"/>
              <a:t>‹#›</a:t>
            </a:fld>
            <a:endParaRPr lang="en-US"/>
          </a:p>
        </p:txBody>
      </p:sp>
      <p:sp>
        <p:nvSpPr>
          <p:cNvPr id="246790" name="Rectangle 6"/>
          <p:cNvSpPr>
            <a:spLocks noGrp="1" noChangeArrowheads="1"/>
          </p:cNvSpPr>
          <p:nvPr>
            <p:ph type="subTitle" sz="quarter" idx="1"/>
          </p:nvPr>
        </p:nvSpPr>
        <p:spPr>
          <a:xfrm>
            <a:off x="3149601" y="3429000"/>
            <a:ext cx="85344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ko-KR" altLang="en-US"/>
              <a:t>클릭하여 마스터 부제목 스타일 편집</a:t>
            </a:r>
            <a:endParaRPr lang="en-US" altLang="ko-KR"/>
          </a:p>
        </p:txBody>
      </p:sp>
      <p:sp>
        <p:nvSpPr>
          <p:cNvPr id="246791" name="Rectangle 7"/>
          <p:cNvSpPr>
            <a:spLocks noGrp="1" noChangeArrowheads="1"/>
          </p:cNvSpPr>
          <p:nvPr>
            <p:ph type="ctrTitle" sz="quarter"/>
          </p:nvPr>
        </p:nvSpPr>
        <p:spPr>
          <a:xfrm>
            <a:off x="1117600" y="1371600"/>
            <a:ext cx="10160000" cy="2057400"/>
          </a:xfrm>
          <a:solidFill>
            <a:schemeClr val="bg1">
              <a:alpha val="50000"/>
            </a:schemeClr>
          </a:solidFill>
          <a:ln w="76200">
            <a:solidFill>
              <a:schemeClr val="tx1"/>
            </a:solidFill>
          </a:ln>
        </p:spPr>
        <p:txBody>
          <a:bodyPr/>
          <a:lstStyle>
            <a:lvl1pPr algn="ctr">
              <a:defRPr sz="4388" b="0">
                <a:solidFill>
                  <a:schemeClr val="tx1"/>
                </a:solidFill>
              </a:defRPr>
            </a:lvl1pPr>
          </a:lstStyle>
          <a:p>
            <a:r>
              <a:rPr lang="ko-KR" altLang="en-US"/>
              <a:t>마스터 제목 스타일 편집</a:t>
            </a:r>
            <a:endParaRPr lang="en-US" altLang="ko-KR"/>
          </a:p>
        </p:txBody>
      </p:sp>
      <p:sp>
        <p:nvSpPr>
          <p:cNvPr id="246792" name="Text Box 8"/>
          <p:cNvSpPr txBox="1">
            <a:spLocks noChangeArrowheads="1"/>
          </p:cNvSpPr>
          <p:nvPr/>
        </p:nvSpPr>
        <p:spPr bwMode="auto">
          <a:xfrm>
            <a:off x="431800" y="0"/>
            <a:ext cx="11760201" cy="542456"/>
          </a:xfrm>
          <a:prstGeom prst="rect">
            <a:avLst/>
          </a:prstGeom>
          <a:noFill/>
          <a:ln w="12700">
            <a:noFill/>
            <a:miter lim="800000"/>
            <a:headEnd type="none" w="sm" len="sm"/>
            <a:tailEnd type="none" w="sm" len="sm"/>
          </a:ln>
          <a:effectLst/>
        </p:spPr>
        <p:txBody>
          <a:bodyPr>
            <a:spAutoFit/>
          </a:bodyPr>
          <a:lstStyle/>
          <a:p>
            <a:pPr eaLnBrk="0" latinLnBrk="0" hangingPunct="0">
              <a:spcBef>
                <a:spcPct val="50000"/>
              </a:spcBef>
            </a:pPr>
            <a:endParaRPr kumimoji="0" lang="en-US" sz="2925">
              <a:latin typeface="Times New Roman" pitchFamily="18" charset="0"/>
            </a:endParaRPr>
          </a:p>
        </p:txBody>
      </p:sp>
    </p:spTree>
    <p:extLst>
      <p:ext uri="{BB962C8B-B14F-4D97-AF65-F5344CB8AC3E}">
        <p14:creationId xmlns:p14="http://schemas.microsoft.com/office/powerpoint/2010/main" val="174953780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4235156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471565192"/>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4165936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내용이 없는 제목(부제목 포함)">
    <p:spTree>
      <p:nvGrpSpPr>
        <p:cNvPr id="1" name=""/>
        <p:cNvGrpSpPr/>
        <p:nvPr/>
      </p:nvGrpSpPr>
      <p:grpSpPr>
        <a:xfrm>
          <a:off x="0" y="0"/>
          <a:ext cx="0" cy="0"/>
          <a:chOff x="0" y="0"/>
          <a:chExt cx="0" cy="0"/>
        </a:xfrm>
      </p:grpSpPr>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8"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2"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1" name="직사각형 10"/>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3585006203"/>
      </p:ext>
    </p:extLst>
  </p:cSld>
  <p:clrMapOvr>
    <a:masterClrMapping/>
  </p:clrMapOvr>
  <p:extLst>
    <p:ext uri="{DCECCB84-F9BA-43D5-87BE-67443E8EF086}">
      <p15:sldGuideLst xmlns:p15="http://schemas.microsoft.com/office/powerpoint/2012/main">
        <p15:guide id="1" pos="2984">
          <p15:clr>
            <a:srgbClr val="A4A3A4"/>
          </p15:clr>
        </p15:guide>
        <p15:guide id="2" pos="308">
          <p15:clr>
            <a:srgbClr val="A4A3A4"/>
          </p15:clr>
        </p15:guide>
        <p15:guide id="3" pos="7333">
          <p15:clr>
            <a:srgbClr val="A4A3A4"/>
          </p15:clr>
        </p15:guide>
        <p15:guide id="4" pos="6114">
          <p15:clr>
            <a:srgbClr val="A4A3A4"/>
          </p15:clr>
        </p15:guide>
        <p15:guide id="5" pos="3120">
          <p15:clr>
            <a:srgbClr val="A4A3A4"/>
          </p15:clr>
        </p15:guide>
        <p15:guide id="6" pos="126">
          <p15:clr>
            <a:srgbClr val="A4A3A4"/>
          </p15:clr>
        </p15:guide>
        <p15:guide id="7" pos="7423">
          <p15:clr>
            <a:srgbClr val="A4A3A4"/>
          </p15:clr>
        </p15:guide>
        <p15:guide id="8" orient="horz" pos="845">
          <p15:clr>
            <a:srgbClr val="A4A3A4"/>
          </p15:clr>
        </p15:guide>
        <p15:guide id="9" orient="horz" pos="1525">
          <p15:clr>
            <a:srgbClr val="A4A3A4"/>
          </p15:clr>
        </p15:guide>
        <p15:guide id="10" orient="horz" pos="2205">
          <p15:clr>
            <a:srgbClr val="A4A3A4"/>
          </p15:clr>
        </p15:guide>
        <p15:guide id="11" pos="3211">
          <p15:clr>
            <a:srgbClr val="A4A3A4"/>
          </p15:clr>
        </p15:guide>
        <p15:guide id="12" pos="3301">
          <p15:clr>
            <a:srgbClr val="A4A3A4"/>
          </p15:clr>
        </p15:guide>
        <p15:guide id="13" orient="horz" pos="2886">
          <p15:clr>
            <a:srgbClr val="FBAE40"/>
          </p15:clr>
        </p15:guide>
        <p15:guide id="14" orient="horz" pos="3566">
          <p15:clr>
            <a:srgbClr val="FBAE40"/>
          </p15:clr>
        </p15:guide>
        <p15:guide id="15" pos="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25159301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1187823221"/>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1383368780"/>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2276831740"/>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AEA6661C-9B0B-4B98-930C-C80211044138}"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430232598"/>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lvl1pPr>
              <a:defRPr>
                <a:effectLst/>
                <a:latin typeface="맑은 고딕" panose="020B0503020000020004" pitchFamily="50" charset="-127"/>
                <a:ea typeface="맑은 고딕" panose="020B0503020000020004" pitchFamily="50" charset="-127"/>
              </a:defRPr>
            </a:lvl1pPr>
            <a:lvl2pPr>
              <a:defRPr>
                <a:effectLst/>
                <a:latin typeface="맑은 고딕" panose="020B0503020000020004" pitchFamily="50" charset="-127"/>
                <a:ea typeface="맑은 고딕" panose="020B0503020000020004" pitchFamily="50" charset="-127"/>
              </a:defRPr>
            </a:lvl2pPr>
            <a:lvl3pPr>
              <a:defRPr>
                <a:effectLst/>
                <a:latin typeface="맑은 고딕" panose="020B0503020000020004" pitchFamily="50" charset="-127"/>
                <a:ea typeface="맑은 고딕" panose="020B0503020000020004" pitchFamily="50" charset="-127"/>
              </a:defRPr>
            </a:lvl3pPr>
            <a:lvl4pPr>
              <a:defRPr>
                <a:effectLst/>
                <a:latin typeface="맑은 고딕" panose="020B0503020000020004" pitchFamily="50" charset="-127"/>
                <a:ea typeface="맑은 고딕" panose="020B0503020000020004" pitchFamily="50" charset="-127"/>
              </a:defRPr>
            </a:lvl4pPr>
            <a:lvl5pPr>
              <a:defRPr>
                <a:effectLst/>
                <a:latin typeface="맑은 고딕" panose="020B0503020000020004" pitchFamily="50" charset="-127"/>
                <a:ea typeface="맑은 고딕" panose="020B0503020000020004" pitchFamily="50" charset="-127"/>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100870897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7"/>
            <a:ext cx="10363200" cy="1362075"/>
          </a:xfrm>
        </p:spPr>
        <p:txBody>
          <a:bodyPr anchor="t"/>
          <a:lstStyle>
            <a:lvl1pPr algn="l">
              <a:defRPr sz="3250" b="1" cap="all"/>
            </a:lvl1pPr>
          </a:lstStyle>
          <a:p>
            <a:r>
              <a:rPr lang="ko-KR" altLang="en-US"/>
              <a:t>마스터 제목 스타일 편집</a:t>
            </a:r>
            <a:endParaRPr lang="en-US"/>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625"/>
            </a:lvl1pPr>
            <a:lvl2pPr marL="371475" indent="0">
              <a:buNone/>
              <a:defRPr sz="1463"/>
            </a:lvl2pPr>
            <a:lvl3pPr marL="742950" indent="0">
              <a:buNone/>
              <a:defRPr sz="1300"/>
            </a:lvl3pPr>
            <a:lvl4pPr marL="1114425" indent="0">
              <a:buNone/>
              <a:defRPr sz="1138"/>
            </a:lvl4pPr>
            <a:lvl5pPr marL="1485900" indent="0">
              <a:buNone/>
              <a:defRPr sz="1138"/>
            </a:lvl5pPr>
            <a:lvl6pPr marL="1857375" indent="0">
              <a:buNone/>
              <a:defRPr sz="1138"/>
            </a:lvl6pPr>
            <a:lvl7pPr marL="2228850" indent="0">
              <a:buNone/>
              <a:defRPr sz="1138"/>
            </a:lvl7pPr>
            <a:lvl8pPr marL="2600325" indent="0">
              <a:buNone/>
              <a:defRPr sz="1138"/>
            </a:lvl8pPr>
            <a:lvl9pPr marL="2971800" indent="0">
              <a:buNone/>
              <a:defRPr sz="1138"/>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507941297"/>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46787" name="Rectangle 3"/>
          <p:cNvSpPr>
            <a:spLocks noGrp="1" noChangeArrowheads="1"/>
          </p:cNvSpPr>
          <p:nvPr>
            <p:ph type="dt" sz="half" idx="2"/>
          </p:nvPr>
        </p:nvSpPr>
        <p:spPr>
          <a:xfrm>
            <a:off x="406402" y="6248400"/>
            <a:ext cx="2540000" cy="457200"/>
          </a:xfrm>
        </p:spPr>
        <p:txBody>
          <a:bodyPr/>
          <a:lstStyle>
            <a:lvl1pPr>
              <a:defRPr/>
            </a:lvl1pPr>
          </a:lstStyle>
          <a:p>
            <a:fld id="{C1E5E321-A88F-47D2-85A4-400151F4FA54}" type="datetimeFigureOut">
              <a:rPr lang="en-US" smtClean="0"/>
              <a:t>10/10/2019</a:t>
            </a:fld>
            <a:endParaRPr lang="en-US"/>
          </a:p>
        </p:txBody>
      </p:sp>
      <p:sp>
        <p:nvSpPr>
          <p:cNvPr id="246788" name="Rectangle 4"/>
          <p:cNvSpPr>
            <a:spLocks noGrp="1" noChangeArrowheads="1"/>
          </p:cNvSpPr>
          <p:nvPr>
            <p:ph type="ftr" sz="quarter" idx="3"/>
          </p:nvPr>
        </p:nvSpPr>
        <p:spPr/>
        <p:txBody>
          <a:bodyPr/>
          <a:lstStyle>
            <a:lvl1pPr>
              <a:defRPr/>
            </a:lvl1pPr>
          </a:lstStyle>
          <a:p>
            <a:endParaRPr lang="en-US"/>
          </a:p>
        </p:txBody>
      </p:sp>
      <p:sp>
        <p:nvSpPr>
          <p:cNvPr id="246789" name="Rectangle 5"/>
          <p:cNvSpPr>
            <a:spLocks noGrp="1" noChangeArrowheads="1"/>
          </p:cNvSpPr>
          <p:nvPr>
            <p:ph type="sldNum" sz="quarter" idx="4"/>
          </p:nvPr>
        </p:nvSpPr>
        <p:spPr>
          <a:xfrm>
            <a:off x="9347202" y="6248400"/>
            <a:ext cx="2540000" cy="457200"/>
          </a:xfrm>
        </p:spPr>
        <p:txBody>
          <a:bodyPr/>
          <a:lstStyle>
            <a:lvl1pPr>
              <a:defRPr/>
            </a:lvl1pPr>
          </a:lstStyle>
          <a:p>
            <a:fld id="{F2964501-FBE7-4CC2-8865-B018181D4BA1}" type="slidenum">
              <a:rPr lang="en-US" smtClean="0"/>
              <a:t>‹#›</a:t>
            </a:fld>
            <a:endParaRPr lang="en-US"/>
          </a:p>
        </p:txBody>
      </p:sp>
      <p:sp>
        <p:nvSpPr>
          <p:cNvPr id="246790" name="Rectangle 6"/>
          <p:cNvSpPr>
            <a:spLocks noGrp="1" noChangeArrowheads="1"/>
          </p:cNvSpPr>
          <p:nvPr>
            <p:ph type="subTitle" sz="quarter" idx="1"/>
          </p:nvPr>
        </p:nvSpPr>
        <p:spPr>
          <a:xfrm>
            <a:off x="3149601" y="3429000"/>
            <a:ext cx="85344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ko-KR" altLang="en-US"/>
              <a:t>클릭하여 마스터 부제목 스타일 편집</a:t>
            </a:r>
            <a:endParaRPr lang="en-US" altLang="ko-KR"/>
          </a:p>
        </p:txBody>
      </p:sp>
      <p:sp>
        <p:nvSpPr>
          <p:cNvPr id="246791" name="Rectangle 7"/>
          <p:cNvSpPr>
            <a:spLocks noGrp="1" noChangeArrowheads="1"/>
          </p:cNvSpPr>
          <p:nvPr>
            <p:ph type="ctrTitle" sz="quarter"/>
          </p:nvPr>
        </p:nvSpPr>
        <p:spPr>
          <a:xfrm>
            <a:off x="1117600" y="1371600"/>
            <a:ext cx="10160000" cy="2057400"/>
          </a:xfrm>
          <a:solidFill>
            <a:schemeClr val="bg1">
              <a:alpha val="50000"/>
            </a:schemeClr>
          </a:solidFill>
          <a:ln w="76200">
            <a:solidFill>
              <a:schemeClr val="tx1"/>
            </a:solidFill>
          </a:ln>
        </p:spPr>
        <p:txBody>
          <a:bodyPr/>
          <a:lstStyle>
            <a:lvl1pPr algn="ctr">
              <a:defRPr sz="4388" b="0">
                <a:solidFill>
                  <a:schemeClr val="tx1"/>
                </a:solidFill>
              </a:defRPr>
            </a:lvl1pPr>
          </a:lstStyle>
          <a:p>
            <a:r>
              <a:rPr lang="ko-KR" altLang="en-US"/>
              <a:t>마스터 제목 스타일 편집</a:t>
            </a:r>
            <a:endParaRPr lang="en-US" altLang="ko-KR"/>
          </a:p>
        </p:txBody>
      </p:sp>
      <p:sp>
        <p:nvSpPr>
          <p:cNvPr id="246792" name="Text Box 8"/>
          <p:cNvSpPr txBox="1">
            <a:spLocks noChangeArrowheads="1"/>
          </p:cNvSpPr>
          <p:nvPr/>
        </p:nvSpPr>
        <p:spPr bwMode="auto">
          <a:xfrm>
            <a:off x="431800" y="0"/>
            <a:ext cx="11760201" cy="542456"/>
          </a:xfrm>
          <a:prstGeom prst="rect">
            <a:avLst/>
          </a:prstGeom>
          <a:noFill/>
          <a:ln w="12700">
            <a:noFill/>
            <a:miter lim="800000"/>
            <a:headEnd type="none" w="sm" len="sm"/>
            <a:tailEnd type="none" w="sm" len="sm"/>
          </a:ln>
          <a:effectLst/>
        </p:spPr>
        <p:txBody>
          <a:bodyPr>
            <a:spAutoFit/>
          </a:bodyPr>
          <a:lstStyle/>
          <a:p>
            <a:pPr eaLnBrk="0" latinLnBrk="0" hangingPunct="0">
              <a:spcBef>
                <a:spcPct val="50000"/>
              </a:spcBef>
            </a:pPr>
            <a:endParaRPr kumimoji="0" lang="en-US" sz="2925">
              <a:latin typeface="Times New Roman" pitchFamily="18" charset="0"/>
            </a:endParaRPr>
          </a:p>
        </p:txBody>
      </p:sp>
    </p:spTree>
    <p:extLst>
      <p:ext uri="{BB962C8B-B14F-4D97-AF65-F5344CB8AC3E}">
        <p14:creationId xmlns:p14="http://schemas.microsoft.com/office/powerpoint/2010/main" val="3419056883"/>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7"/>
            <a:ext cx="10363200" cy="1362075"/>
          </a:xfrm>
        </p:spPr>
        <p:txBody>
          <a:bodyPr anchor="t"/>
          <a:lstStyle>
            <a:lvl1pPr algn="l">
              <a:defRPr sz="3250" b="1" cap="all"/>
            </a:lvl1pPr>
          </a:lstStyle>
          <a:p>
            <a:r>
              <a:rPr lang="ko-KR" altLang="en-US"/>
              <a:t>마스터 제목 스타일 편집</a:t>
            </a:r>
            <a:endParaRPr lang="en-US"/>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625"/>
            </a:lvl1pPr>
            <a:lvl2pPr marL="371475" indent="0">
              <a:buNone/>
              <a:defRPr sz="1463"/>
            </a:lvl2pPr>
            <a:lvl3pPr marL="742950" indent="0">
              <a:buNone/>
              <a:defRPr sz="1300"/>
            </a:lvl3pPr>
            <a:lvl4pPr marL="1114425" indent="0">
              <a:buNone/>
              <a:defRPr sz="1138"/>
            </a:lvl4pPr>
            <a:lvl5pPr marL="1485900" indent="0">
              <a:buNone/>
              <a:defRPr sz="1138"/>
            </a:lvl5pPr>
            <a:lvl6pPr marL="1857375" indent="0">
              <a:buNone/>
              <a:defRPr sz="1138"/>
            </a:lvl6pPr>
            <a:lvl7pPr marL="2228850" indent="0">
              <a:buNone/>
              <a:defRPr sz="1138"/>
            </a:lvl7pPr>
            <a:lvl8pPr marL="2600325" indent="0">
              <a:buNone/>
              <a:defRPr sz="1138"/>
            </a:lvl8pPr>
            <a:lvl9pPr marL="2971800" indent="0">
              <a:buNone/>
              <a:defRPr sz="1138"/>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1757009619"/>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2927352" y="1268417"/>
            <a:ext cx="4326466" cy="4827587"/>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7457019" y="1268417"/>
            <a:ext cx="4328583" cy="4827587"/>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3737178723"/>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38"/>
            <a:ext cx="10972800" cy="1143000"/>
          </a:xfrm>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609604" y="1535113"/>
            <a:ext cx="5386917"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09604" y="2174875"/>
            <a:ext cx="5386917"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93372" y="2174875"/>
            <a:ext cx="5389033"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4189181642"/>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236122390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95361085"/>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625" b="1"/>
            </a:lvl1pPr>
          </a:lstStyle>
          <a:p>
            <a:r>
              <a:rPr lang="ko-KR" altLang="en-US"/>
              <a:t>마스터 제목 스타일 편집</a:t>
            </a:r>
            <a:endParaRPr lang="en-US"/>
          </a:p>
        </p:txBody>
      </p:sp>
      <p:sp>
        <p:nvSpPr>
          <p:cNvPr id="3" name="Content Placeholder 2"/>
          <p:cNvSpPr>
            <a:spLocks noGrp="1"/>
          </p:cNvSpPr>
          <p:nvPr>
            <p:ph idx="1"/>
          </p:nvPr>
        </p:nvSpPr>
        <p:spPr>
          <a:xfrm>
            <a:off x="4766734" y="273057"/>
            <a:ext cx="6815666" cy="5853113"/>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125348110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625" b="1"/>
            </a:lvl1pPr>
          </a:lstStyle>
          <a:p>
            <a:r>
              <a:rPr lang="ko-KR" altLang="en-US"/>
              <a:t>마스터 제목 스타일 편집</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2087842463"/>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1440483108"/>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1571" y="228600"/>
            <a:ext cx="2214033" cy="586740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2927350" y="228600"/>
            <a:ext cx="6441017" cy="586740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lvl1pPr>
              <a:defRPr/>
            </a:lvl1pPr>
          </a:lstStyle>
          <a:p>
            <a:fld id="{C1E5E321-A88F-47D2-85A4-400151F4FA54}" type="datetimeFigureOut">
              <a:rPr lang="en-US" smtClean="0"/>
              <a:t>10/10/2019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244649053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2927352" y="1268417"/>
            <a:ext cx="4326466" cy="4827587"/>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7457019" y="1268417"/>
            <a:ext cx="4328583" cy="4827587"/>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729003473"/>
      </p:ext>
    </p:extLst>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xAndClipArt" preserve="1">
  <p:cSld name="제목, 텍스트 및 클립 아트">
    <p:spTree>
      <p:nvGrpSpPr>
        <p:cNvPr id="1" name=""/>
        <p:cNvGrpSpPr/>
        <p:nvPr/>
      </p:nvGrpSpPr>
      <p:grpSpPr>
        <a:xfrm>
          <a:off x="0" y="0"/>
          <a:ext cx="0" cy="0"/>
          <a:chOff x="0" y="0"/>
          <a:chExt cx="0" cy="0"/>
        </a:xfrm>
      </p:grpSpPr>
      <p:sp>
        <p:nvSpPr>
          <p:cNvPr id="2" name="Title 1"/>
          <p:cNvSpPr>
            <a:spLocks noGrp="1"/>
          </p:cNvSpPr>
          <p:nvPr>
            <p:ph type="title"/>
          </p:nvPr>
        </p:nvSpPr>
        <p:spPr>
          <a:xfrm>
            <a:off x="2927356" y="228600"/>
            <a:ext cx="8858249" cy="896938"/>
          </a:xfrm>
        </p:spPr>
        <p:txBody>
          <a:bodyPr/>
          <a:lstStyle/>
          <a:p>
            <a:r>
              <a:rPr lang="ko-KR" altLang="en-US"/>
              <a:t>마스터 제목 스타일 편집</a:t>
            </a:r>
            <a:endParaRPr lang="en-US"/>
          </a:p>
        </p:txBody>
      </p:sp>
      <p:sp>
        <p:nvSpPr>
          <p:cNvPr id="3" name="Text Placeholder 2"/>
          <p:cNvSpPr>
            <a:spLocks noGrp="1"/>
          </p:cNvSpPr>
          <p:nvPr>
            <p:ph type="body" sz="half" idx="1"/>
          </p:nvPr>
        </p:nvSpPr>
        <p:spPr>
          <a:xfrm>
            <a:off x="2927352" y="1268417"/>
            <a:ext cx="4326466"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lipArt Placeholder 3"/>
          <p:cNvSpPr>
            <a:spLocks noGrp="1"/>
          </p:cNvSpPr>
          <p:nvPr>
            <p:ph type="clipArt" sz="half" idx="2"/>
          </p:nvPr>
        </p:nvSpPr>
        <p:spPr>
          <a:xfrm>
            <a:off x="7457019" y="1268417"/>
            <a:ext cx="4328583" cy="4827587"/>
          </a:xfrm>
        </p:spPr>
        <p:txBody>
          <a:bodyPr/>
          <a:lstStyle/>
          <a:p>
            <a:r>
              <a:rPr lang="ko-KR" altLang="en-US"/>
              <a:t>온라인 이미지를 추가하려면 아이콘을 클릭하세요</a:t>
            </a:r>
            <a:endParaRPr lang="en-US"/>
          </a:p>
        </p:txBody>
      </p:sp>
      <p:sp>
        <p:nvSpPr>
          <p:cNvPr id="5" name="Date Placeholder 4"/>
          <p:cNvSpPr>
            <a:spLocks noGrp="1"/>
          </p:cNvSpPr>
          <p:nvPr>
            <p:ph type="dt" sz="half" idx="10"/>
          </p:nvPr>
        </p:nvSpPr>
        <p:spPr>
          <a:xfrm>
            <a:off x="203202" y="6248400"/>
            <a:ext cx="2535767" cy="457200"/>
          </a:xfrm>
        </p:spPr>
        <p:txBody>
          <a:bodyPr/>
          <a:lstStyle>
            <a:lvl1pPr>
              <a:defRPr/>
            </a:lvl1pPr>
          </a:lstStyle>
          <a:p>
            <a:fld id="{C1E5E321-A88F-47D2-85A4-400151F4FA54}" type="datetimeFigureOut">
              <a:rPr lang="en-US" smtClean="0"/>
              <a:t>10/10/2019</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245600" y="6248400"/>
            <a:ext cx="2540000" cy="457200"/>
          </a:xfrm>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894046372"/>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927356" y="228600"/>
            <a:ext cx="8858249" cy="896938"/>
          </a:xfrm>
        </p:spPr>
        <p:txBody>
          <a:bodyPr/>
          <a:lstStyle/>
          <a:p>
            <a:r>
              <a:rPr lang="ko-KR" altLang="en-US"/>
              <a:t>마스터 제목 스타일 편집</a:t>
            </a:r>
            <a:endParaRPr lang="en-US"/>
          </a:p>
        </p:txBody>
      </p:sp>
      <p:sp>
        <p:nvSpPr>
          <p:cNvPr id="3" name="Text Placeholder 2"/>
          <p:cNvSpPr>
            <a:spLocks noGrp="1"/>
          </p:cNvSpPr>
          <p:nvPr>
            <p:ph type="body" sz="half" idx="1"/>
          </p:nvPr>
        </p:nvSpPr>
        <p:spPr>
          <a:xfrm>
            <a:off x="2927352" y="1268417"/>
            <a:ext cx="4326466"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7457019" y="1268417"/>
            <a:ext cx="4328583" cy="48275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a:xfrm>
            <a:off x="203202" y="6248400"/>
            <a:ext cx="2535767" cy="457200"/>
          </a:xfrm>
        </p:spPr>
        <p:txBody>
          <a:bodyPr/>
          <a:lstStyle>
            <a:lvl1pPr>
              <a:defRPr/>
            </a:lvl1pPr>
          </a:lstStyle>
          <a:p>
            <a:fld id="{C1E5E321-A88F-47D2-85A4-400151F4FA54}" type="datetimeFigureOut">
              <a:rPr lang="en-US" smtClean="0"/>
              <a:t>10/10/2019</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245600" y="6248400"/>
            <a:ext cx="2540000" cy="457200"/>
          </a:xfrm>
        </p:spPr>
        <p:txBody>
          <a:bodyPr/>
          <a:lstStyle>
            <a:lvl1pPr>
              <a:defRPr/>
            </a:lvl1pPr>
          </a:lstStyle>
          <a:p>
            <a:fld id="{F2964501-FBE7-4CC2-8865-B018181D4BA1}" type="slidenum">
              <a:rPr lang="en-US" smtClean="0"/>
              <a:t>‹#›</a:t>
            </a:fld>
            <a:endParaRPr lang="en-US"/>
          </a:p>
        </p:txBody>
      </p:sp>
    </p:spTree>
    <p:extLst>
      <p:ext uri="{BB962C8B-B14F-4D97-AF65-F5344CB8AC3E}">
        <p14:creationId xmlns:p14="http://schemas.microsoft.com/office/powerpoint/2010/main" val="1420843543"/>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507674" y="228610"/>
            <a:ext cx="11190599" cy="203132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1789875289"/>
      </p:ext>
    </p:extLst>
  </p:cSld>
  <p:clrMapOvr>
    <a:masterClrMapping/>
  </p:clrMapOvr>
  <p:transition>
    <p:strips dir="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부제를 갖는 제목과 내용">
    <p:spTree>
      <p:nvGrpSpPr>
        <p:cNvPr id="1" name=""/>
        <p:cNvGrpSpPr/>
        <p:nvPr/>
      </p:nvGrpSpPr>
      <p:grpSpPr>
        <a:xfrm>
          <a:off x="0" y="0"/>
          <a:ext cx="0" cy="0"/>
          <a:chOff x="0" y="0"/>
          <a:chExt cx="0" cy="0"/>
        </a:xfrm>
      </p:grpSpPr>
      <p:sp>
        <p:nvSpPr>
          <p:cNvPr id="11" name="제목 10"/>
          <p:cNvSpPr>
            <a:spLocks noGrp="1"/>
          </p:cNvSpPr>
          <p:nvPr>
            <p:ph type="title"/>
          </p:nvPr>
        </p:nvSpPr>
        <p:spPr>
          <a:xfrm>
            <a:off x="247387" y="187900"/>
            <a:ext cx="11697231" cy="504799"/>
          </a:xfrm>
        </p:spPr>
        <p:txBody>
          <a:bodyPr>
            <a:noAutofit/>
          </a:bodyPr>
          <a:lstStyle>
            <a:lvl1pPr>
              <a:defRPr sz="2275">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7" y="1060451"/>
            <a:ext cx="11749231" cy="5230428"/>
          </a:xfrm>
        </p:spPr>
        <p:txBody>
          <a:bodyPr anchor="t" anchorCtr="0">
            <a:normAutofit/>
          </a:bodyPr>
          <a:lstStyle>
            <a:lvl1pPr marL="292500" indent="-292500">
              <a:lnSpc>
                <a:spcPct val="120000"/>
              </a:lnSpc>
              <a:buSzPct val="85000"/>
              <a:buFont typeface="Wingdings" panose="05000000000000000000" pitchFamily="2" charset="2"/>
              <a:buChar char="l"/>
              <a:defRPr sz="1950">
                <a:solidFill>
                  <a:srgbClr val="445469"/>
                </a:solidFill>
              </a:defRPr>
            </a:lvl1pPr>
            <a:lvl2pPr marL="650091" indent="-278606">
              <a:lnSpc>
                <a:spcPct val="100000"/>
              </a:lnSpc>
              <a:buFont typeface="Wingdings" panose="05000000000000000000" pitchFamily="2" charset="2"/>
              <a:buChar char="§"/>
              <a:defRPr sz="1625">
                <a:solidFill>
                  <a:srgbClr val="445469"/>
                </a:solidFill>
              </a:defRPr>
            </a:lvl2pPr>
            <a:lvl3pPr marL="975141" indent="-232172">
              <a:lnSpc>
                <a:spcPct val="100000"/>
              </a:lnSpc>
              <a:buFont typeface="Arial" panose="020B0604020202020204" pitchFamily="34" charset="0"/>
              <a:buChar char="•"/>
              <a:defRPr lang="en-US" altLang="ko-KR" sz="1463" kern="1200" dirty="0" smtClean="0">
                <a:solidFill>
                  <a:srgbClr val="445469"/>
                </a:solidFill>
                <a:latin typeface="+mn-lt"/>
                <a:ea typeface="+mn-ea"/>
                <a:cs typeface="+mn-cs"/>
              </a:defRPr>
            </a:lvl3pPr>
            <a:lvl4pPr marL="1114453" indent="0">
              <a:buNone/>
              <a:defRPr/>
            </a:lvl4pPr>
            <a:lvl5pPr marL="1485937"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5"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870747303"/>
      </p:ext>
    </p:extLst>
  </p:cSld>
  <p:clrMapOvr>
    <a:masterClrMapping/>
  </p:clrMapOvr>
  <p:extLst>
    <p:ext uri="{DCECCB84-F9BA-43D5-87BE-67443E8EF086}">
      <p15:sldGuideLst xmlns:p15="http://schemas.microsoft.com/office/powerpoint/2012/main">
        <p15:guide id="1" pos="7333">
          <p15:clr>
            <a:srgbClr val="A4A3A4"/>
          </p15:clr>
        </p15:guide>
        <p15:guide id="2" pos="7423">
          <p15:clr>
            <a:srgbClr val="A4A3A4"/>
          </p15:clr>
        </p15:guide>
        <p15:guide id="0" pos="308">
          <p15:clr>
            <a:srgbClr val="A4A3A4"/>
          </p15:clr>
        </p15:guide>
        <p15:guide id="3" pos="6114">
          <p15:clr>
            <a:srgbClr val="A4A3A4"/>
          </p15:clr>
        </p15:guide>
        <p15:guide id="4" pos="3120">
          <p15:clr>
            <a:srgbClr val="A4A3A4"/>
          </p15:clr>
        </p15:guide>
        <p15:guide id="5" pos="126">
          <p15:clr>
            <a:srgbClr val="A4A3A4"/>
          </p15:clr>
        </p15:guide>
        <p15:guide id="6" orient="horz" pos="845">
          <p15:clr>
            <a:srgbClr val="A4A3A4"/>
          </p15:clr>
        </p15:guide>
        <p15:guide id="7" orient="horz" pos="1525">
          <p15:clr>
            <a:srgbClr val="A4A3A4"/>
          </p15:clr>
        </p15:guide>
        <p15:guide id="8" orient="horz" pos="3566">
          <p15:clr>
            <a:srgbClr val="A4A3A4"/>
          </p15:clr>
        </p15:guide>
        <p15:guide id="9" orient="horz" pos="2205">
          <p15:clr>
            <a:srgbClr val="A4A3A4"/>
          </p15:clr>
        </p15:guide>
        <p15:guide id="10" pos="3211">
          <p15:clr>
            <a:srgbClr val="A4A3A4"/>
          </p15:clr>
        </p15:guide>
        <p15:guide id="11" pos="3301">
          <p15:clr>
            <a:srgbClr val="A4A3A4"/>
          </p15:clr>
        </p15:guide>
        <p15:guide id="12" pos="217">
          <p15:clr>
            <a:srgbClr val="FBAE40"/>
          </p15:clr>
        </p15:guide>
        <p15:guide id="13" orient="horz" pos="2886">
          <p15:clr>
            <a:srgbClr val="FBAE40"/>
          </p15:clr>
        </p15:guide>
        <p15:guide id="14" pos="298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ver Layout-02">
    <p:bg>
      <p:bgPr>
        <a:pattFill prst="dash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3" name="Right Triangle 22"/>
          <p:cNvSpPr/>
          <p:nvPr/>
        </p:nvSpPr>
        <p:spPr>
          <a:xfrm>
            <a:off x="-18750" y="1"/>
            <a:ext cx="1602254" cy="6871294"/>
          </a:xfrm>
          <a:prstGeom prst="rtTriangle">
            <a:avLst/>
          </a:prstGeom>
          <a:solidFill>
            <a:srgbClr val="F86A9A">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2" name="Right Triangle 21"/>
          <p:cNvSpPr/>
          <p:nvPr/>
        </p:nvSpPr>
        <p:spPr>
          <a:xfrm rot="10800000" flipH="1">
            <a:off x="-18749" y="-17885"/>
            <a:ext cx="1602251" cy="6858000"/>
          </a:xfrm>
          <a:prstGeom prst="rtTriangle">
            <a:avLst/>
          </a:prstGeom>
          <a:solidFill>
            <a:srgbClr val="73B2D1">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nvGrpSpPr>
          <p:cNvPr id="7" name="Group 6"/>
          <p:cNvGrpSpPr/>
          <p:nvPr/>
        </p:nvGrpSpPr>
        <p:grpSpPr>
          <a:xfrm>
            <a:off x="9744405" y="2780928"/>
            <a:ext cx="1728192" cy="288032"/>
            <a:chOff x="6084168" y="3009528"/>
            <a:chExt cx="1296144" cy="288032"/>
          </a:xfrm>
        </p:grpSpPr>
        <p:sp>
          <p:nvSpPr>
            <p:cNvPr id="3" name="Rectangle 2"/>
            <p:cNvSpPr/>
            <p:nvPr userDrawn="1"/>
          </p:nvSpPr>
          <p:spPr>
            <a:xfrm>
              <a:off x="6084168" y="3009528"/>
              <a:ext cx="288032" cy="288032"/>
            </a:xfrm>
            <a:prstGeom prst="rect">
              <a:avLst/>
            </a:prstGeom>
            <a:solidFill>
              <a:srgbClr val="73B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4" name="Rectangle 3"/>
            <p:cNvSpPr/>
            <p:nvPr userDrawn="1"/>
          </p:nvSpPr>
          <p:spPr>
            <a:xfrm>
              <a:off x="6420205" y="3009528"/>
              <a:ext cx="288032" cy="288032"/>
            </a:xfrm>
            <a:prstGeom prst="rect">
              <a:avLst/>
            </a:prstGeom>
            <a:solidFill>
              <a:srgbClr val="A0C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5" name="Rectangle 4"/>
            <p:cNvSpPr/>
            <p:nvPr userDrawn="1"/>
          </p:nvSpPr>
          <p:spPr>
            <a:xfrm>
              <a:off x="6756242" y="3009528"/>
              <a:ext cx="288032" cy="288032"/>
            </a:xfrm>
            <a:prstGeom prst="rect">
              <a:avLst/>
            </a:prstGeom>
            <a:solidFill>
              <a:srgbClr val="F6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6" name="Rectangle 5"/>
            <p:cNvSpPr/>
            <p:nvPr userDrawn="1"/>
          </p:nvSpPr>
          <p:spPr>
            <a:xfrm>
              <a:off x="7092280" y="3009528"/>
              <a:ext cx="288032" cy="288032"/>
            </a:xfrm>
            <a:prstGeom prst="rect">
              <a:avLst/>
            </a:prstGeom>
            <a:solidFill>
              <a:srgbClr val="F86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cxnSp>
        <p:nvCxnSpPr>
          <p:cNvPr id="9" name="Straight Connector 8"/>
          <p:cNvCxnSpPr>
            <a:endCxn id="3" idx="1"/>
          </p:cNvCxnSpPr>
          <p:nvPr/>
        </p:nvCxnSpPr>
        <p:spPr>
          <a:xfrm>
            <a:off x="2197100" y="2914650"/>
            <a:ext cx="7547306" cy="1029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제목 1"/>
          <p:cNvSpPr>
            <a:spLocks noGrp="1"/>
          </p:cNvSpPr>
          <p:nvPr>
            <p:ph type="title" hasCustomPrompt="1"/>
          </p:nvPr>
        </p:nvSpPr>
        <p:spPr>
          <a:xfrm>
            <a:off x="2063555" y="3108761"/>
            <a:ext cx="9800199" cy="576063"/>
          </a:xfrm>
          <a:prstGeom prst="rect">
            <a:avLst/>
          </a:prstGeom>
        </p:spPr>
        <p:txBody>
          <a:bodyPr tIns="0" bIns="0" anchor="ctr">
            <a:noAutofit/>
          </a:bodyPr>
          <a:lstStyle>
            <a:lvl1pPr indent="0" algn="l">
              <a:lnSpc>
                <a:spcPct val="100000"/>
              </a:lnSpc>
              <a:defRPr sz="3600" b="1" baseline="0">
                <a:solidFill>
                  <a:schemeClr val="tx1">
                    <a:lumMod val="65000"/>
                    <a:lumOff val="35000"/>
                  </a:schemeClr>
                </a:solidFill>
              </a:defRPr>
            </a:lvl1pPr>
          </a:lstStyle>
          <a:p>
            <a:r>
              <a:rPr lang="en-US" altLang="ko-KR" dirty="0"/>
              <a:t>GLASS TEMPLATE</a:t>
            </a:r>
            <a:endParaRPr lang="ko-KR" altLang="en-US" dirty="0"/>
          </a:p>
        </p:txBody>
      </p:sp>
      <p:sp>
        <p:nvSpPr>
          <p:cNvPr id="21" name="Right Triangle 20"/>
          <p:cNvSpPr/>
          <p:nvPr/>
        </p:nvSpPr>
        <p:spPr>
          <a:xfrm rot="10800000" flipH="1">
            <a:off x="-18751" y="0"/>
            <a:ext cx="1140949" cy="6858000"/>
          </a:xfrm>
          <a:prstGeom prst="rtTriangle">
            <a:avLst/>
          </a:prstGeom>
          <a:solidFill>
            <a:srgbClr val="A0C45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0" name="Right Triangle 19"/>
          <p:cNvSpPr/>
          <p:nvPr/>
        </p:nvSpPr>
        <p:spPr>
          <a:xfrm>
            <a:off x="1" y="0"/>
            <a:ext cx="1103445" cy="6858000"/>
          </a:xfrm>
          <a:prstGeom prst="rtTriangle">
            <a:avLst/>
          </a:prstGeom>
          <a:solidFill>
            <a:srgbClr val="F6BF4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Tree>
    <p:extLst>
      <p:ext uri="{BB962C8B-B14F-4D97-AF65-F5344CB8AC3E}">
        <p14:creationId xmlns:p14="http://schemas.microsoft.com/office/powerpoint/2010/main" val="42850707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333956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1711542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689707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476859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3031932883"/>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38"/>
            <a:ext cx="10972800" cy="1143000"/>
          </a:xfrm>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609604" y="1535113"/>
            <a:ext cx="5386917"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09604" y="2174875"/>
            <a:ext cx="5386917"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93372" y="2174875"/>
            <a:ext cx="5389033"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200153274"/>
      </p:ext>
    </p:extLst>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5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35391391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내용이 없는 제목(부제목 포함)">
    <p:spTree>
      <p:nvGrpSpPr>
        <p:cNvPr id="1" name=""/>
        <p:cNvGrpSpPr/>
        <p:nvPr/>
      </p:nvGrpSpPr>
      <p:grpSpPr>
        <a:xfrm>
          <a:off x="0" y="0"/>
          <a:ext cx="0" cy="0"/>
          <a:chOff x="0" y="0"/>
          <a:chExt cx="0" cy="0"/>
        </a:xfrm>
      </p:grpSpPr>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8"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2"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1" name="직사각형 10"/>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1383734355"/>
      </p:ext>
    </p:extLst>
  </p:cSld>
  <p:clrMapOvr>
    <a:masterClrMapping/>
  </p:clrMapOvr>
  <p:extLst>
    <p:ext uri="{DCECCB84-F9BA-43D5-87BE-67443E8EF086}">
      <p15:sldGuideLst xmlns:p15="http://schemas.microsoft.com/office/powerpoint/2012/main">
        <p15:guide id="1" pos="2984">
          <p15:clr>
            <a:srgbClr val="A4A3A4"/>
          </p15:clr>
        </p15:guide>
        <p15:guide id="2" pos="308">
          <p15:clr>
            <a:srgbClr val="A4A3A4"/>
          </p15:clr>
        </p15:guide>
        <p15:guide id="3" pos="7333">
          <p15:clr>
            <a:srgbClr val="A4A3A4"/>
          </p15:clr>
        </p15:guide>
        <p15:guide id="4" pos="6114">
          <p15:clr>
            <a:srgbClr val="A4A3A4"/>
          </p15:clr>
        </p15:guide>
        <p15:guide id="5" pos="3120">
          <p15:clr>
            <a:srgbClr val="A4A3A4"/>
          </p15:clr>
        </p15:guide>
        <p15:guide id="6" pos="126">
          <p15:clr>
            <a:srgbClr val="A4A3A4"/>
          </p15:clr>
        </p15:guide>
        <p15:guide id="7" pos="7423">
          <p15:clr>
            <a:srgbClr val="A4A3A4"/>
          </p15:clr>
        </p15:guide>
        <p15:guide id="8" orient="horz" pos="845">
          <p15:clr>
            <a:srgbClr val="A4A3A4"/>
          </p15:clr>
        </p15:guide>
        <p15:guide id="9" orient="horz" pos="1525">
          <p15:clr>
            <a:srgbClr val="A4A3A4"/>
          </p15:clr>
        </p15:guide>
        <p15:guide id="10" orient="horz" pos="2205">
          <p15:clr>
            <a:srgbClr val="A4A3A4"/>
          </p15:clr>
        </p15:guide>
        <p15:guide id="11" pos="3211">
          <p15:clr>
            <a:srgbClr val="A4A3A4"/>
          </p15:clr>
        </p15:guide>
        <p15:guide id="12" pos="3301">
          <p15:clr>
            <a:srgbClr val="A4A3A4"/>
          </p15:clr>
        </p15:guide>
        <p15:guide id="13" orient="horz" pos="2886">
          <p15:clr>
            <a:srgbClr val="FBAE40"/>
          </p15:clr>
        </p15:guide>
        <p15:guide id="14" orient="horz" pos="3566">
          <p15:clr>
            <a:srgbClr val="FBAE40"/>
          </p15:clr>
        </p15:guide>
        <p15:guide id="15" pos="2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218536" y="1058863"/>
            <a:ext cx="11750412" cy="5230514"/>
          </a:xfrm>
          <a:prstGeom prst="rect">
            <a:avLst/>
          </a:prstGeom>
        </p:spPr>
        <p:txBody>
          <a:bodyPr vert="horz" lIns="90000" tIns="36000" rIns="90000" bIns="36000" rtlCol="0">
            <a:normAutofit/>
          </a:bodyPr>
          <a:lstStyle>
            <a:lvl1pPr marL="360000" marR="0" indent="-360000" algn="l" defTabSz="742950" rtl="0" eaLnBrk="1" fontAlgn="auto" latinLnBrk="1" hangingPunct="1">
              <a:lnSpc>
                <a:spcPct val="120000"/>
              </a:lnSpc>
              <a:spcBef>
                <a:spcPts val="813"/>
              </a:spcBef>
              <a:spcAft>
                <a:spcPts val="0"/>
              </a:spcAft>
              <a:buClr>
                <a:srgbClr val="445469"/>
              </a:buClr>
              <a:buSzPct val="85000"/>
              <a:buFont typeface="Wingdings" panose="05000000000000000000" pitchFamily="2" charset="2"/>
              <a:buChar char="l"/>
              <a:tabLst/>
              <a:defRPr sz="2400">
                <a:solidFill>
                  <a:srgbClr val="445469"/>
                </a:solidFill>
              </a:defRPr>
            </a:lvl1pPr>
            <a:lvl2pPr marL="792000" marR="0" indent="-342900" algn="l" defTabSz="742950" rtl="0" eaLnBrk="1" fontAlgn="auto" latinLnBrk="1" hangingPunct="1">
              <a:lnSpc>
                <a:spcPct val="90000"/>
              </a:lnSpc>
              <a:spcBef>
                <a:spcPts val="406"/>
              </a:spcBef>
              <a:spcAft>
                <a:spcPts val="0"/>
              </a:spcAft>
              <a:buClrTx/>
              <a:buSzTx/>
              <a:buFont typeface="Wingdings" panose="05000000000000000000" pitchFamily="2" charset="2"/>
              <a:buChar char="§"/>
              <a:tabLst/>
              <a:defRPr sz="1800">
                <a:solidFill>
                  <a:srgbClr val="445469"/>
                </a:solidFill>
              </a:defRPr>
            </a:lvl2pPr>
            <a:lvl3pPr marL="928688" marR="0" indent="-185738" algn="l" defTabSz="742950" rtl="0" eaLnBrk="1" fontAlgn="auto" latinLnBrk="1" hangingPunct="1">
              <a:lnSpc>
                <a:spcPct val="90000"/>
              </a:lnSpc>
              <a:spcBef>
                <a:spcPts val="406"/>
              </a:spcBef>
              <a:spcAft>
                <a:spcPts val="0"/>
              </a:spcAft>
              <a:buClrTx/>
              <a:buSzTx/>
              <a:buFont typeface="Arial" panose="020B0604020202020204" pitchFamily="34" charset="0"/>
              <a:buChar char="•"/>
              <a:tabLst/>
              <a:defRPr sz="2000">
                <a:solidFill>
                  <a:srgbClr val="445469"/>
                </a:solidFill>
              </a:defRPr>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cxnSp>
        <p:nvCxnSpPr>
          <p:cNvPr id="15" name="Straight Connector 10"/>
          <p:cNvCxnSpPr/>
          <p:nvPr/>
        </p:nvCxnSpPr>
        <p:spPr>
          <a:xfrm>
            <a:off x="0"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직사각형 2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
        <p:nvSpPr>
          <p:cNvPr id="24"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27" name="텍스트 개체 틀 2"/>
          <p:cNvSpPr>
            <a:spLocks noGrp="1"/>
          </p:cNvSpPr>
          <p:nvPr>
            <p:ph type="body" sz="quarter" idx="41"/>
          </p:nvPr>
        </p:nvSpPr>
        <p:spPr>
          <a:xfrm>
            <a:off x="339479" y="708462"/>
            <a:ext cx="11328926" cy="216024"/>
          </a:xfrm>
          <a:prstGeom prst="rect">
            <a:avLst/>
          </a:prstGeom>
        </p:spPr>
        <p:txBody>
          <a:bodyPr lIns="72000" anchor="ctr"/>
          <a:lstStyle>
            <a:lvl1pPr marL="0" indent="0" algn="l">
              <a:buFontTx/>
              <a:buNone/>
              <a:defRPr sz="1400">
                <a:solidFill>
                  <a:srgbClr val="445469"/>
                </a:solidFill>
              </a:defRPr>
            </a:lvl1pPr>
          </a:lstStyle>
          <a:p>
            <a:pPr lvl="0"/>
            <a:r>
              <a:rPr lang="ko-KR" altLang="en-US"/>
              <a:t>마스터 텍스트 스타일을 편집하려면 클릭</a:t>
            </a:r>
          </a:p>
        </p:txBody>
      </p:sp>
    </p:spTree>
    <p:extLst>
      <p:ext uri="{BB962C8B-B14F-4D97-AF65-F5344CB8AC3E}">
        <p14:creationId xmlns:p14="http://schemas.microsoft.com/office/powerpoint/2010/main" val="13566290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480510035"/>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4014968529"/>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4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234100171"/>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5_부제를 갖는 제목과 내용">
    <p:spTree>
      <p:nvGrpSpPr>
        <p:cNvPr id="1" name=""/>
        <p:cNvGrpSpPr/>
        <p:nvPr/>
      </p:nvGrpSpPr>
      <p:grpSpPr>
        <a:xfrm>
          <a:off x="0" y="0"/>
          <a:ext cx="0" cy="0"/>
          <a:chOff x="0" y="0"/>
          <a:chExt cx="0" cy="0"/>
        </a:xfrm>
      </p:grpSpPr>
      <p:sp>
        <p:nvSpPr>
          <p:cNvPr id="9" name="Rectangle 8"/>
          <p:cNvSpPr/>
          <p:nvPr/>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8"/>
          <p:cNvSpPr/>
          <p:nvPr/>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8"/>
          <p:cNvSpPr/>
          <p:nvPr/>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F2964501-FBE7-4CC2-8865-B018181D4BA1}" type="slidenum">
              <a:rPr lang="en-US" smtClean="0"/>
              <a:t>‹#›</a:t>
            </a:fld>
            <a:endParaRPr lang="en-US"/>
          </a:p>
        </p:txBody>
      </p:sp>
      <p:sp>
        <p:nvSpPr>
          <p:cNvPr id="10"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3" name="직사각형 2"/>
          <p:cNvSpPr/>
          <p:nvPr/>
        </p:nvSpPr>
        <p:spPr>
          <a:xfrm>
            <a:off x="10804281" y="46424"/>
            <a:ext cx="1318236"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17</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연관 분석</a:t>
            </a:r>
          </a:p>
        </p:txBody>
      </p:sp>
    </p:spTree>
    <p:extLst>
      <p:ext uri="{BB962C8B-B14F-4D97-AF65-F5344CB8AC3E}">
        <p14:creationId xmlns:p14="http://schemas.microsoft.com/office/powerpoint/2010/main" val="1278543929"/>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부제를 갖는 제목과 내용">
    <p:spTree>
      <p:nvGrpSpPr>
        <p:cNvPr id="1" name=""/>
        <p:cNvGrpSpPr/>
        <p:nvPr/>
      </p:nvGrpSpPr>
      <p:grpSpPr>
        <a:xfrm>
          <a:off x="0" y="0"/>
          <a:ext cx="0" cy="0"/>
          <a:chOff x="0" y="0"/>
          <a:chExt cx="0" cy="0"/>
        </a:xfrm>
      </p:grpSpPr>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589652482"/>
      </p:ext>
    </p:extLst>
  </p:cSld>
  <p:clrMapOvr>
    <a:masterClrMapping/>
  </p:clrMapOvr>
  <p:extLst>
    <p:ext uri="{DCECCB84-F9BA-43D5-87BE-67443E8EF086}">
      <p15:sldGuideLst xmlns:p15="http://schemas.microsoft.com/office/powerpoint/2012/main">
        <p15:guide id="2" pos="308">
          <p15:clr>
            <a:srgbClr val="A4A3A4"/>
          </p15:clr>
        </p15:guide>
        <p15:guide id="3" pos="7333">
          <p15:clr>
            <a:srgbClr val="A4A3A4"/>
          </p15:clr>
        </p15:guide>
        <p15:guide id="4" pos="6114">
          <p15:clr>
            <a:srgbClr val="A4A3A4"/>
          </p15:clr>
        </p15:guide>
        <p15:guide id="5" pos="3120">
          <p15:clr>
            <a:srgbClr val="A4A3A4"/>
          </p15:clr>
        </p15:guide>
        <p15:guide id="6" pos="126">
          <p15:clr>
            <a:srgbClr val="A4A3A4"/>
          </p15:clr>
        </p15:guide>
        <p15:guide id="7" pos="7423">
          <p15:clr>
            <a:srgbClr val="A4A3A4"/>
          </p15:clr>
        </p15:guide>
        <p15:guide id="8" orient="horz" pos="845">
          <p15:clr>
            <a:srgbClr val="A4A3A4"/>
          </p15:clr>
        </p15:guide>
        <p15:guide id="9" orient="horz" pos="1525">
          <p15:clr>
            <a:srgbClr val="A4A3A4"/>
          </p15:clr>
        </p15:guide>
        <p15:guide id="10" orient="horz" pos="3566">
          <p15:clr>
            <a:srgbClr val="A4A3A4"/>
          </p15:clr>
        </p15:guide>
        <p15:guide id="11" orient="horz" pos="2205">
          <p15:clr>
            <a:srgbClr val="A4A3A4"/>
          </p15:clr>
        </p15:guide>
        <p15:guide id="12" pos="3211">
          <p15:clr>
            <a:srgbClr val="A4A3A4"/>
          </p15:clr>
        </p15:guide>
        <p15:guide id="13" pos="3301">
          <p15:clr>
            <a:srgbClr val="A4A3A4"/>
          </p15:clr>
        </p15:guide>
        <p15:guide id="14" pos="217">
          <p15:clr>
            <a:srgbClr val="FBAE40"/>
          </p15:clr>
        </p15:guide>
        <p15:guide id="15" orient="horz" pos="2886">
          <p15:clr>
            <a:srgbClr val="FBAE40"/>
          </p15:clr>
        </p15:guide>
        <p15:guide id="16" pos="298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내용이 없는 제목(부제목 포함)">
    <p:spTree>
      <p:nvGrpSpPr>
        <p:cNvPr id="1" name=""/>
        <p:cNvGrpSpPr/>
        <p:nvPr/>
      </p:nvGrpSpPr>
      <p:grpSpPr>
        <a:xfrm>
          <a:off x="0" y="0"/>
          <a:ext cx="0" cy="0"/>
          <a:chOff x="0" y="0"/>
          <a:chExt cx="0" cy="0"/>
        </a:xfrm>
      </p:grpSpPr>
      <p:sp>
        <p:nvSpPr>
          <p:cNvPr id="14" name="Rectangle 8"/>
          <p:cNvSpPr/>
          <p:nvPr userDrawn="1"/>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userDrawn="1"/>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DB1476C6-C82F-42BB-B3B6-C26B68931769}" type="slidenum">
              <a:rPr lang="ko-KR" altLang="en-US" smtClean="0"/>
              <a:pPr/>
              <a:t>‹#›</a:t>
            </a:fld>
            <a:endParaRPr lang="ko-KR" altLang="en-US" dirty="0"/>
          </a:p>
        </p:txBody>
      </p:sp>
      <p:sp>
        <p:nvSpPr>
          <p:cNvPr id="8" name="Rectangle 8"/>
          <p:cNvSpPr/>
          <p:nvPr userDrawn="1"/>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2"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1" name="직사각형 10"/>
          <p:cNvSpPr/>
          <p:nvPr userDrawn="1"/>
        </p:nvSpPr>
        <p:spPr>
          <a:xfrm>
            <a:off x="10445206" y="46424"/>
            <a:ext cx="1677310"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16</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텍스트 </a:t>
            </a:r>
            <a:r>
              <a:rPr kumimoji="0" lang="ko-KR" altLang="en-US" sz="1400" b="0" i="0" u="none" strike="noStrike" kern="1200" cap="none" spc="0" normalizeH="0" baseline="0" noProof="0" dirty="0" err="1">
                <a:ln>
                  <a:noFill/>
                </a:ln>
                <a:solidFill>
                  <a:srgbClr val="262626"/>
                </a:solidFill>
                <a:effectLst/>
                <a:uLnTx/>
                <a:uFillTx/>
                <a:latin typeface="+mn-lt"/>
                <a:ea typeface="+mn-ea"/>
                <a:cs typeface="+mn-cs"/>
              </a:rPr>
              <a:t>마이닝</a:t>
            </a:r>
            <a:endParaRPr kumimoji="0" lang="ko-KR" altLang="en-US" sz="1400" b="0" i="0" u="none" strike="noStrike" kern="1200" cap="none" spc="0" normalizeH="0" baseline="0" noProof="0" dirty="0">
              <a:ln>
                <a:noFill/>
              </a:ln>
              <a:solidFill>
                <a:srgbClr val="262626"/>
              </a:solidFill>
              <a:effectLst/>
              <a:uLnTx/>
              <a:uFillTx/>
              <a:latin typeface="+mn-lt"/>
              <a:ea typeface="+mn-ea"/>
              <a:cs typeface="+mn-cs"/>
            </a:endParaRPr>
          </a:p>
        </p:txBody>
      </p:sp>
    </p:spTree>
    <p:extLst>
      <p:ext uri="{BB962C8B-B14F-4D97-AF65-F5344CB8AC3E}">
        <p14:creationId xmlns:p14="http://schemas.microsoft.com/office/powerpoint/2010/main" val="3202947562"/>
      </p:ext>
    </p:extLst>
  </p:cSld>
  <p:clrMapOvr>
    <a:masterClrMapping/>
  </p:clrMapOvr>
  <p:extLst>
    <p:ext uri="{DCECCB84-F9BA-43D5-87BE-67443E8EF086}">
      <p15:sldGuideLst xmlns:p15="http://schemas.microsoft.com/office/powerpoint/2012/main">
        <p15:guide id="1" pos="2984">
          <p15:clr>
            <a:srgbClr val="A4A3A4"/>
          </p15:clr>
        </p15:guide>
        <p15:guide id="2" pos="308">
          <p15:clr>
            <a:srgbClr val="A4A3A4"/>
          </p15:clr>
        </p15:guide>
        <p15:guide id="3" pos="7333">
          <p15:clr>
            <a:srgbClr val="A4A3A4"/>
          </p15:clr>
        </p15:guide>
        <p15:guide id="4" pos="6114">
          <p15:clr>
            <a:srgbClr val="A4A3A4"/>
          </p15:clr>
        </p15:guide>
        <p15:guide id="5" pos="3120">
          <p15:clr>
            <a:srgbClr val="A4A3A4"/>
          </p15:clr>
        </p15:guide>
        <p15:guide id="6" pos="126">
          <p15:clr>
            <a:srgbClr val="A4A3A4"/>
          </p15:clr>
        </p15:guide>
        <p15:guide id="7" pos="7423">
          <p15:clr>
            <a:srgbClr val="A4A3A4"/>
          </p15:clr>
        </p15:guide>
        <p15:guide id="8" orient="horz" pos="845">
          <p15:clr>
            <a:srgbClr val="A4A3A4"/>
          </p15:clr>
        </p15:guide>
        <p15:guide id="9" orient="horz" pos="1525">
          <p15:clr>
            <a:srgbClr val="A4A3A4"/>
          </p15:clr>
        </p15:guide>
        <p15:guide id="11" orient="horz" pos="2205">
          <p15:clr>
            <a:srgbClr val="A4A3A4"/>
          </p15:clr>
        </p15:guide>
        <p15:guide id="12" pos="3211">
          <p15:clr>
            <a:srgbClr val="A4A3A4"/>
          </p15:clr>
        </p15:guide>
        <p15:guide id="13" pos="3301">
          <p15:clr>
            <a:srgbClr val="A4A3A4"/>
          </p15:clr>
        </p15:guide>
        <p15:guide id="15" orient="horz" pos="2886">
          <p15:clr>
            <a:srgbClr val="FBAE40"/>
          </p15:clr>
        </p15:guide>
        <p15:guide id="17" orient="horz" pos="3566">
          <p15:clr>
            <a:srgbClr val="FBAE40"/>
          </p15:clr>
        </p15:guide>
        <p15:guide id="18" pos="2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8" name="Rectangle 8"/>
          <p:cNvSpPr/>
          <p:nvPr userDrawn="1"/>
        </p:nvSpPr>
        <p:spPr>
          <a:xfrm>
            <a:off x="0" y="6440326"/>
            <a:ext cx="12192000" cy="417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7" name="Rectangle 8"/>
          <p:cNvSpPr/>
          <p:nvPr userDrawn="1"/>
        </p:nvSpPr>
        <p:spPr>
          <a:xfrm>
            <a:off x="0" y="6361387"/>
            <a:ext cx="12192000" cy="705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DB1476C6-C82F-42BB-B3B6-C26B68931769}" type="slidenum">
              <a:rPr lang="ko-KR" altLang="en-US" smtClean="0"/>
              <a:pPr/>
              <a:t>‹#›</a:t>
            </a:fld>
            <a:endParaRPr lang="ko-KR" altLang="en-US" dirty="0"/>
          </a:p>
        </p:txBody>
      </p:sp>
      <p:sp>
        <p:nvSpPr>
          <p:cNvPr id="10" name="Rectangle 8"/>
          <p:cNvSpPr/>
          <p:nvPr userDrawn="1"/>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8" name="Rectangle 8"/>
          <p:cNvSpPr/>
          <p:nvPr userDrawn="1"/>
        </p:nvSpPr>
        <p:spPr>
          <a:xfrm>
            <a:off x="94" y="980729"/>
            <a:ext cx="12192000" cy="705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2862379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2591907827"/>
      </p:ext>
    </p:extLst>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1097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ver Layout-02">
    <p:bg>
      <p:bgPr>
        <a:pattFill prst="dash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3" name="Right Triangle 22"/>
          <p:cNvSpPr/>
          <p:nvPr userDrawn="1"/>
        </p:nvSpPr>
        <p:spPr>
          <a:xfrm>
            <a:off x="-18750" y="1"/>
            <a:ext cx="1602254" cy="6871294"/>
          </a:xfrm>
          <a:prstGeom prst="rtTriangle">
            <a:avLst/>
          </a:prstGeom>
          <a:solidFill>
            <a:srgbClr val="F86A9A">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2" name="Right Triangle 21"/>
          <p:cNvSpPr/>
          <p:nvPr userDrawn="1"/>
        </p:nvSpPr>
        <p:spPr>
          <a:xfrm rot="10800000" flipH="1">
            <a:off x="-18749" y="-17885"/>
            <a:ext cx="1602251" cy="6858000"/>
          </a:xfrm>
          <a:prstGeom prst="rtTriangle">
            <a:avLst/>
          </a:prstGeom>
          <a:solidFill>
            <a:srgbClr val="73B2D1">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nvGrpSpPr>
          <p:cNvPr id="7" name="Group 6"/>
          <p:cNvGrpSpPr/>
          <p:nvPr userDrawn="1"/>
        </p:nvGrpSpPr>
        <p:grpSpPr>
          <a:xfrm>
            <a:off x="9744405" y="2780928"/>
            <a:ext cx="1728192" cy="288032"/>
            <a:chOff x="6084168" y="3009528"/>
            <a:chExt cx="1296144" cy="288032"/>
          </a:xfrm>
        </p:grpSpPr>
        <p:sp>
          <p:nvSpPr>
            <p:cNvPr id="3" name="Rectangle 2"/>
            <p:cNvSpPr/>
            <p:nvPr userDrawn="1"/>
          </p:nvSpPr>
          <p:spPr>
            <a:xfrm>
              <a:off x="6084168" y="3009528"/>
              <a:ext cx="288032" cy="288032"/>
            </a:xfrm>
            <a:prstGeom prst="rect">
              <a:avLst/>
            </a:prstGeom>
            <a:solidFill>
              <a:srgbClr val="73B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4" name="Rectangle 3"/>
            <p:cNvSpPr/>
            <p:nvPr userDrawn="1"/>
          </p:nvSpPr>
          <p:spPr>
            <a:xfrm>
              <a:off x="6420205" y="3009528"/>
              <a:ext cx="288032" cy="288032"/>
            </a:xfrm>
            <a:prstGeom prst="rect">
              <a:avLst/>
            </a:prstGeom>
            <a:solidFill>
              <a:srgbClr val="A0C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5" name="Rectangle 4"/>
            <p:cNvSpPr/>
            <p:nvPr userDrawn="1"/>
          </p:nvSpPr>
          <p:spPr>
            <a:xfrm>
              <a:off x="6756242" y="3009528"/>
              <a:ext cx="288032" cy="288032"/>
            </a:xfrm>
            <a:prstGeom prst="rect">
              <a:avLst/>
            </a:prstGeom>
            <a:solidFill>
              <a:srgbClr val="F6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6" name="Rectangle 5"/>
            <p:cNvSpPr/>
            <p:nvPr userDrawn="1"/>
          </p:nvSpPr>
          <p:spPr>
            <a:xfrm>
              <a:off x="7092280" y="3009528"/>
              <a:ext cx="288032" cy="288032"/>
            </a:xfrm>
            <a:prstGeom prst="rect">
              <a:avLst/>
            </a:prstGeom>
            <a:solidFill>
              <a:srgbClr val="F86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cxnSp>
        <p:nvCxnSpPr>
          <p:cNvPr id="9" name="Straight Connector 8"/>
          <p:cNvCxnSpPr>
            <a:endCxn id="3" idx="1"/>
          </p:cNvCxnSpPr>
          <p:nvPr userDrawn="1"/>
        </p:nvCxnSpPr>
        <p:spPr>
          <a:xfrm>
            <a:off x="2197100" y="2914650"/>
            <a:ext cx="7547306" cy="1029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제목 1"/>
          <p:cNvSpPr>
            <a:spLocks noGrp="1"/>
          </p:cNvSpPr>
          <p:nvPr>
            <p:ph type="title" hasCustomPrompt="1"/>
          </p:nvPr>
        </p:nvSpPr>
        <p:spPr>
          <a:xfrm>
            <a:off x="2063555" y="3108761"/>
            <a:ext cx="9800199" cy="576063"/>
          </a:xfrm>
          <a:prstGeom prst="rect">
            <a:avLst/>
          </a:prstGeom>
        </p:spPr>
        <p:txBody>
          <a:bodyPr tIns="0" bIns="0" anchor="ctr">
            <a:noAutofit/>
          </a:bodyPr>
          <a:lstStyle>
            <a:lvl1pPr indent="0" algn="l">
              <a:lnSpc>
                <a:spcPct val="100000"/>
              </a:lnSpc>
              <a:defRPr sz="3600" b="1" baseline="0">
                <a:solidFill>
                  <a:schemeClr val="tx1">
                    <a:lumMod val="65000"/>
                    <a:lumOff val="35000"/>
                  </a:schemeClr>
                </a:solidFill>
              </a:defRPr>
            </a:lvl1pPr>
          </a:lstStyle>
          <a:p>
            <a:r>
              <a:rPr lang="en-US" altLang="ko-KR" dirty="0"/>
              <a:t>GLASS TEMPLATE</a:t>
            </a:r>
            <a:endParaRPr lang="ko-KR" altLang="en-US" dirty="0"/>
          </a:p>
        </p:txBody>
      </p:sp>
      <p:sp>
        <p:nvSpPr>
          <p:cNvPr id="21" name="Right Triangle 20"/>
          <p:cNvSpPr/>
          <p:nvPr userDrawn="1"/>
        </p:nvSpPr>
        <p:spPr>
          <a:xfrm rot="10800000" flipH="1">
            <a:off x="-18751" y="0"/>
            <a:ext cx="1140949" cy="6858000"/>
          </a:xfrm>
          <a:prstGeom prst="rtTriangle">
            <a:avLst/>
          </a:prstGeom>
          <a:solidFill>
            <a:srgbClr val="A0C45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0" name="Right Triangle 19"/>
          <p:cNvSpPr/>
          <p:nvPr userDrawn="1"/>
        </p:nvSpPr>
        <p:spPr>
          <a:xfrm>
            <a:off x="1" y="0"/>
            <a:ext cx="1103445" cy="6858000"/>
          </a:xfrm>
          <a:prstGeom prst="rtTriangle">
            <a:avLst/>
          </a:prstGeom>
          <a:solidFill>
            <a:srgbClr val="F6BF4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Tree>
    <p:extLst>
      <p:ext uri="{BB962C8B-B14F-4D97-AF65-F5344CB8AC3E}">
        <p14:creationId xmlns:p14="http://schemas.microsoft.com/office/powerpoint/2010/main" val="1043460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383367" y="1116284"/>
            <a:ext cx="11437055" cy="5108671"/>
          </a:xfrm>
          <a:prstGeom prst="rect">
            <a:avLst/>
          </a:prstGeom>
        </p:spPr>
        <p:txBody>
          <a:bodyPr vert="horz" lIns="0" tIns="0" rIns="36000" bIns="0" rtlCol="0">
            <a:normAutofit/>
          </a:bodyPr>
          <a:lstStyle>
            <a:lvl1pPr>
              <a:defRPr sz="1600"/>
            </a:lvl1pPr>
            <a:lvl2pPr>
              <a:defRPr sz="1600"/>
            </a:lvl2pPr>
            <a:lvl3pPr>
              <a:defRPr sz="1600"/>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p:cNvSpPr>
            <a:spLocks noGrp="1"/>
          </p:cNvSpPr>
          <p:nvPr>
            <p:ph type="ctrTitle" hasCustomPrompt="1"/>
          </p:nvPr>
        </p:nvSpPr>
        <p:spPr>
          <a:xfrm>
            <a:off x="452823" y="121538"/>
            <a:ext cx="11307806" cy="550897"/>
          </a:xfrm>
          <a:prstGeom prst="rect">
            <a:avLst/>
          </a:prstGeom>
        </p:spPr>
        <p:txBody>
          <a:bodyPr lIns="0" tIns="0" rIns="0" bIns="0" anchor="ctr"/>
          <a:lstStyle>
            <a:lvl1pPr algn="l">
              <a:defRPr sz="3600">
                <a:solidFill>
                  <a:schemeClr val="tx1"/>
                </a:solidFill>
                <a:latin typeface="+mn-ea"/>
                <a:ea typeface="+mn-ea"/>
                <a:cs typeface="Calibri" pitchFamily="34" charset="0"/>
              </a:defRPr>
            </a:lvl1pPr>
          </a:lstStyle>
          <a:p>
            <a:r>
              <a:rPr lang="en-US" altLang="ko-KR" dirty="0"/>
              <a:t>CLICK TO EDIT TITLE</a:t>
            </a:r>
            <a:endParaRPr lang="ko-KR" altLang="en-US" dirty="0"/>
          </a:p>
        </p:txBody>
      </p:sp>
      <p:sp>
        <p:nvSpPr>
          <p:cNvPr id="10" name="텍스트 개체 틀 2"/>
          <p:cNvSpPr>
            <a:spLocks noGrp="1"/>
          </p:cNvSpPr>
          <p:nvPr>
            <p:ph type="body" sz="quarter" idx="41"/>
          </p:nvPr>
        </p:nvSpPr>
        <p:spPr>
          <a:xfrm>
            <a:off x="432183" y="764704"/>
            <a:ext cx="11328926" cy="216024"/>
          </a:xfrm>
          <a:prstGeom prst="rect">
            <a:avLst/>
          </a:prstGeom>
        </p:spPr>
        <p:txBody>
          <a:bodyPr lIns="72000" anchor="ctr"/>
          <a:lstStyle>
            <a:lvl1pPr marL="0" indent="0" algn="l">
              <a:buFontTx/>
              <a:buNone/>
              <a:defRPr sz="1400">
                <a:solidFill>
                  <a:schemeClr val="tx1">
                    <a:lumMod val="50000"/>
                    <a:lumOff val="50000"/>
                  </a:schemeClr>
                </a:solidFill>
              </a:defRPr>
            </a:lvl1pPr>
          </a:lstStyle>
          <a:p>
            <a:pPr lvl="0"/>
            <a:r>
              <a:rPr lang="ko-KR" altLang="en-US"/>
              <a:t>마스터 텍스트 스타일을 편집하려면 클릭</a:t>
            </a:r>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8739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부제를 갖는 제목과 내용">
    <p:spTree>
      <p:nvGrpSpPr>
        <p:cNvPr id="1" name=""/>
        <p:cNvGrpSpPr/>
        <p:nvPr/>
      </p:nvGrpSpPr>
      <p:grpSpPr>
        <a:xfrm>
          <a:off x="0" y="0"/>
          <a:ext cx="0" cy="0"/>
          <a:chOff x="0" y="0"/>
          <a:chExt cx="0" cy="0"/>
        </a:xfrm>
      </p:grpSpPr>
      <p:sp>
        <p:nvSpPr>
          <p:cNvPr id="11" name="제목 10"/>
          <p:cNvSpPr>
            <a:spLocks noGrp="1"/>
          </p:cNvSpPr>
          <p:nvPr>
            <p:ph type="title"/>
          </p:nvPr>
        </p:nvSpPr>
        <p:spPr>
          <a:xfrm>
            <a:off x="247386" y="187898"/>
            <a:ext cx="11697231" cy="504799"/>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12"/>
          <p:cNvSpPr>
            <a:spLocks noGrp="1"/>
          </p:cNvSpPr>
          <p:nvPr>
            <p:ph type="body" sz="quarter" idx="10"/>
          </p:nvPr>
        </p:nvSpPr>
        <p:spPr>
          <a:xfrm>
            <a:off x="195386" y="1060451"/>
            <a:ext cx="11749231" cy="5230428"/>
          </a:xfrm>
        </p:spPr>
        <p:txBody>
          <a:bodyPr anchor="t" anchorCtr="0">
            <a:normAutofit/>
          </a:bodyPr>
          <a:lstStyle>
            <a:lvl1pPr marL="360000" indent="-360000">
              <a:lnSpc>
                <a:spcPct val="120000"/>
              </a:lnSpc>
              <a:buSzPct val="85000"/>
              <a:buFont typeface="Wingdings" panose="05000000000000000000" pitchFamily="2" charset="2"/>
              <a:buChar char="l"/>
              <a:defRPr sz="2400">
                <a:solidFill>
                  <a:srgbClr val="445469"/>
                </a:solidFill>
              </a:defRPr>
            </a:lvl1pPr>
            <a:lvl2pPr marL="800112" indent="-342900">
              <a:lnSpc>
                <a:spcPct val="100000"/>
              </a:lnSpc>
              <a:buFont typeface="Wingdings" panose="05000000000000000000" pitchFamily="2" charset="2"/>
              <a:buChar char="§"/>
              <a:defRPr sz="2000">
                <a:solidFill>
                  <a:srgbClr val="445469"/>
                </a:solidFill>
              </a:defRPr>
            </a:lvl2pPr>
            <a:lvl3pPr marL="1200173" indent="-285750">
              <a:lnSpc>
                <a:spcPct val="100000"/>
              </a:lnSpc>
              <a:buFont typeface="Arial" panose="020B0604020202020204" pitchFamily="34" charset="0"/>
              <a:buChar char="•"/>
              <a:defRPr lang="en-US" altLang="ko-KR" sz="1800" kern="1200" dirty="0" smtClean="0">
                <a:solidFill>
                  <a:srgbClr val="445469"/>
                </a:solidFill>
                <a:latin typeface="+mn-lt"/>
                <a:ea typeface="+mn-ea"/>
                <a:cs typeface="+mn-cs"/>
              </a:defRPr>
            </a:lvl3pPr>
            <a:lvl4pPr marL="1371634" indent="0">
              <a:buNone/>
              <a:defRPr/>
            </a:lvl4pPr>
            <a:lvl5pPr marL="1828846" indent="0">
              <a:buNone/>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8"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1824456"/>
      </p:ext>
    </p:extLst>
  </p:cSld>
  <p:clrMapOvr>
    <a:masterClrMapping/>
  </p:clrMapOvr>
  <p:extLst>
    <p:ext uri="{DCECCB84-F9BA-43D5-87BE-67443E8EF086}">
      <p15:sldGuideLst xmlns:p15="http://schemas.microsoft.com/office/powerpoint/2012/main">
        <p15:guide id="1" pos="308">
          <p15:clr>
            <a:srgbClr val="A4A3A4"/>
          </p15:clr>
        </p15:guide>
        <p15:guide id="2" pos="7333">
          <p15:clr>
            <a:srgbClr val="A4A3A4"/>
          </p15:clr>
        </p15:guide>
        <p15:guide id="3" pos="6114">
          <p15:clr>
            <a:srgbClr val="A4A3A4"/>
          </p15:clr>
        </p15:guide>
        <p15:guide id="4" pos="3120">
          <p15:clr>
            <a:srgbClr val="A4A3A4"/>
          </p15:clr>
        </p15:guide>
        <p15:guide id="5" pos="126">
          <p15:clr>
            <a:srgbClr val="A4A3A4"/>
          </p15:clr>
        </p15:guide>
        <p15:guide id="6" pos="7423">
          <p15:clr>
            <a:srgbClr val="A4A3A4"/>
          </p15:clr>
        </p15:guide>
        <p15:guide id="7" orient="horz" pos="845">
          <p15:clr>
            <a:srgbClr val="A4A3A4"/>
          </p15:clr>
        </p15:guide>
        <p15:guide id="8" orient="horz" pos="1525">
          <p15:clr>
            <a:srgbClr val="A4A3A4"/>
          </p15:clr>
        </p15:guide>
        <p15:guide id="9" orient="horz" pos="3566">
          <p15:clr>
            <a:srgbClr val="A4A3A4"/>
          </p15:clr>
        </p15:guide>
        <p15:guide id="10" orient="horz" pos="2205">
          <p15:clr>
            <a:srgbClr val="A4A3A4"/>
          </p15:clr>
        </p15:guide>
        <p15:guide id="11" pos="3211">
          <p15:clr>
            <a:srgbClr val="A4A3A4"/>
          </p15:clr>
        </p15:guide>
        <p15:guide id="12" pos="3301">
          <p15:clr>
            <a:srgbClr val="A4A3A4"/>
          </p15:clr>
        </p15:guide>
        <p15:guide id="13" pos="217">
          <p15:clr>
            <a:srgbClr val="FBAE40"/>
          </p15:clr>
        </p15:guide>
        <p15:guide id="14" orient="horz" pos="2886">
          <p15:clr>
            <a:srgbClr val="FBAE40"/>
          </p15:clr>
        </p15:guide>
        <p15:guide id="15" pos="298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내용이 없는 제목(부제목 포함)">
    <p:spTree>
      <p:nvGrpSpPr>
        <p:cNvPr id="1" name=""/>
        <p:cNvGrpSpPr/>
        <p:nvPr/>
      </p:nvGrpSpPr>
      <p:grpSpPr>
        <a:xfrm>
          <a:off x="0" y="0"/>
          <a:ext cx="0" cy="0"/>
          <a:chOff x="0" y="0"/>
          <a:chExt cx="0" cy="0"/>
        </a:xfrm>
      </p:grpSpPr>
      <p:sp>
        <p:nvSpPr>
          <p:cNvPr id="14" name="Rectangle 8"/>
          <p:cNvSpPr/>
          <p:nvPr userDrawn="1"/>
        </p:nvSpPr>
        <p:spPr>
          <a:xfrm>
            <a:off x="0" y="6440326"/>
            <a:ext cx="12192000" cy="41767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8"/>
          <p:cNvSpPr/>
          <p:nvPr userDrawn="1"/>
        </p:nvSpPr>
        <p:spPr>
          <a:xfrm>
            <a:off x="0" y="6361387"/>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DB1476C6-C82F-42BB-B3B6-C26B68931769}" type="slidenum">
              <a:rPr lang="ko-KR" altLang="en-US" smtClean="0"/>
              <a:pPr/>
              <a:t>‹#›</a:t>
            </a:fld>
            <a:endParaRPr lang="ko-KR" altLang="en-US" dirty="0"/>
          </a:p>
        </p:txBody>
      </p:sp>
      <p:sp>
        <p:nvSpPr>
          <p:cNvPr id="8" name="Rectangle 8"/>
          <p:cNvSpPr/>
          <p:nvPr userDrawn="1"/>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982230"/>
            <a:ext cx="12192000" cy="70507"/>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2"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1" name="직사각형 10"/>
          <p:cNvSpPr/>
          <p:nvPr userDrawn="1"/>
        </p:nvSpPr>
        <p:spPr>
          <a:xfrm>
            <a:off x="10409941" y="46424"/>
            <a:ext cx="1712575" cy="266602"/>
          </a:xfrm>
          <a:prstGeom prst="rect">
            <a:avLst/>
          </a:prstGeom>
        </p:spPr>
        <p:txBody>
          <a:bodyPr wrap="none" lIns="36000" tIns="36000" rIns="36000" bIns="36000">
            <a:spAutoFit/>
          </a:bodyPr>
          <a:lstStyle/>
          <a:p>
            <a:pPr marL="0" marR="0" lvl="0" indent="0" algn="r" defTabSz="742950" rtl="0" eaLnBrk="1" fontAlgn="auto" latinLnBrk="1" hangingPunct="1">
              <a:lnSpc>
                <a:spcPct val="90000"/>
              </a:lnSpc>
              <a:spcBef>
                <a:spcPts val="813"/>
              </a:spcBef>
              <a:spcAft>
                <a:spcPts val="0"/>
              </a:spcAft>
              <a:buClrTx/>
              <a:buSzTx/>
              <a:buFontTx/>
              <a:buNone/>
              <a:tabLst/>
              <a:defRPr/>
            </a:pP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16</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장</a:t>
            </a:r>
            <a:r>
              <a:rPr kumimoji="0" lang="en-US" altLang="ko-KR" sz="1400" b="0" i="0" u="none" strike="noStrike" kern="1200" cap="none" spc="0" normalizeH="0" baseline="0" noProof="0" dirty="0">
                <a:ln>
                  <a:noFill/>
                </a:ln>
                <a:solidFill>
                  <a:srgbClr val="262626"/>
                </a:solidFill>
                <a:effectLst/>
                <a:uLnTx/>
                <a:uFillTx/>
                <a:latin typeface="+mn-lt"/>
                <a:ea typeface="+mn-ea"/>
                <a:cs typeface="+mn-cs"/>
              </a:rPr>
              <a:t>. </a:t>
            </a:r>
            <a:r>
              <a:rPr kumimoji="0" lang="ko-KR" altLang="en-US" sz="1400" b="0" i="0" u="none" strike="noStrike" kern="1200" cap="none" spc="0" normalizeH="0" baseline="0" noProof="0" dirty="0">
                <a:ln>
                  <a:noFill/>
                </a:ln>
                <a:solidFill>
                  <a:srgbClr val="262626"/>
                </a:solidFill>
                <a:effectLst/>
                <a:uLnTx/>
                <a:uFillTx/>
                <a:latin typeface="+mn-lt"/>
                <a:ea typeface="+mn-ea"/>
                <a:cs typeface="+mn-cs"/>
              </a:rPr>
              <a:t>텍스트 </a:t>
            </a:r>
            <a:r>
              <a:rPr kumimoji="0" lang="ko-KR" altLang="en-US" sz="1400" b="0" i="0" u="none" strike="noStrike" kern="1200" cap="none" spc="0" normalizeH="0" baseline="0" noProof="0" dirty="0" err="1">
                <a:ln>
                  <a:noFill/>
                </a:ln>
                <a:solidFill>
                  <a:srgbClr val="262626"/>
                </a:solidFill>
                <a:effectLst/>
                <a:uLnTx/>
                <a:uFillTx/>
                <a:latin typeface="+mn-lt"/>
                <a:ea typeface="+mn-ea"/>
                <a:cs typeface="+mn-cs"/>
              </a:rPr>
              <a:t>마이닝</a:t>
            </a:r>
            <a:endParaRPr kumimoji="0" lang="ko-KR" altLang="en-US" sz="1400" b="0" i="0" u="none" strike="noStrike" kern="1200" cap="none" spc="0" normalizeH="0" baseline="0" noProof="0" dirty="0">
              <a:ln>
                <a:noFill/>
              </a:ln>
              <a:solidFill>
                <a:srgbClr val="262626"/>
              </a:solidFill>
              <a:effectLst/>
              <a:uLnTx/>
              <a:uFillTx/>
              <a:latin typeface="+mn-lt"/>
              <a:ea typeface="+mn-ea"/>
              <a:cs typeface="+mn-cs"/>
            </a:endParaRPr>
          </a:p>
        </p:txBody>
      </p:sp>
    </p:spTree>
    <p:extLst>
      <p:ext uri="{BB962C8B-B14F-4D97-AF65-F5344CB8AC3E}">
        <p14:creationId xmlns:p14="http://schemas.microsoft.com/office/powerpoint/2010/main" val="3708469527"/>
      </p:ext>
    </p:extLst>
  </p:cSld>
  <p:clrMapOvr>
    <a:masterClrMapping/>
  </p:clrMapOvr>
  <p:extLst>
    <p:ext uri="{DCECCB84-F9BA-43D5-87BE-67443E8EF086}">
      <p15:sldGuideLst xmlns:p15="http://schemas.microsoft.com/office/powerpoint/2012/main">
        <p15:guide id="1" pos="2984">
          <p15:clr>
            <a:srgbClr val="A4A3A4"/>
          </p15:clr>
        </p15:guide>
        <p15:guide id="2" pos="308">
          <p15:clr>
            <a:srgbClr val="A4A3A4"/>
          </p15:clr>
        </p15:guide>
        <p15:guide id="3" pos="7333">
          <p15:clr>
            <a:srgbClr val="A4A3A4"/>
          </p15:clr>
        </p15:guide>
        <p15:guide id="4" pos="6114">
          <p15:clr>
            <a:srgbClr val="A4A3A4"/>
          </p15:clr>
        </p15:guide>
        <p15:guide id="5" pos="3120">
          <p15:clr>
            <a:srgbClr val="A4A3A4"/>
          </p15:clr>
        </p15:guide>
        <p15:guide id="6" pos="126">
          <p15:clr>
            <a:srgbClr val="A4A3A4"/>
          </p15:clr>
        </p15:guide>
        <p15:guide id="7" pos="7423">
          <p15:clr>
            <a:srgbClr val="A4A3A4"/>
          </p15:clr>
        </p15:guide>
        <p15:guide id="8" orient="horz" pos="845">
          <p15:clr>
            <a:srgbClr val="A4A3A4"/>
          </p15:clr>
        </p15:guide>
        <p15:guide id="9" orient="horz" pos="1525">
          <p15:clr>
            <a:srgbClr val="A4A3A4"/>
          </p15:clr>
        </p15:guide>
        <p15:guide id="10" orient="horz" pos="2205">
          <p15:clr>
            <a:srgbClr val="A4A3A4"/>
          </p15:clr>
        </p15:guide>
        <p15:guide id="11" pos="3211">
          <p15:clr>
            <a:srgbClr val="A4A3A4"/>
          </p15:clr>
        </p15:guide>
        <p15:guide id="12" pos="3301">
          <p15:clr>
            <a:srgbClr val="A4A3A4"/>
          </p15:clr>
        </p15:guide>
        <p15:guide id="13" orient="horz" pos="2886">
          <p15:clr>
            <a:srgbClr val="FBAE40"/>
          </p15:clr>
        </p15:guide>
        <p15:guide id="14" orient="horz" pos="3566">
          <p15:clr>
            <a:srgbClr val="FBAE40"/>
          </p15:clr>
        </p15:guide>
        <p15:guide id="15" pos="2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8" name="Rectangle 8"/>
          <p:cNvSpPr/>
          <p:nvPr userDrawn="1"/>
        </p:nvSpPr>
        <p:spPr>
          <a:xfrm>
            <a:off x="0" y="6440326"/>
            <a:ext cx="12192000" cy="417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7" name="Rectangle 8"/>
          <p:cNvSpPr/>
          <p:nvPr userDrawn="1"/>
        </p:nvSpPr>
        <p:spPr>
          <a:xfrm>
            <a:off x="0" y="6361387"/>
            <a:ext cx="12192000" cy="705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Oval 63"/>
          <p:cNvSpPr/>
          <p:nvPr userDrawn="1"/>
        </p:nvSpPr>
        <p:spPr>
          <a:xfrm>
            <a:off x="5873262" y="6471858"/>
            <a:ext cx="440960" cy="358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Slide Number Placeholder 5"/>
          <p:cNvSpPr>
            <a:spLocks noGrp="1"/>
          </p:cNvSpPr>
          <p:nvPr>
            <p:ph type="sldNum" sz="quarter" idx="4"/>
          </p:nvPr>
        </p:nvSpPr>
        <p:spPr>
          <a:xfrm>
            <a:off x="4724400" y="6471858"/>
            <a:ext cx="2743200" cy="356692"/>
          </a:xfrm>
          <a:prstGeom prst="rect">
            <a:avLst/>
          </a:prstGeom>
        </p:spPr>
        <p:txBody>
          <a:bodyPr vert="horz" lIns="91440" tIns="45720" rIns="91440" bIns="45720" rtlCol="0" anchor="ctr"/>
          <a:lstStyle>
            <a:lvl1pPr algn="ctr">
              <a:defRPr sz="1200">
                <a:solidFill>
                  <a:schemeClr val="tx1"/>
                </a:solidFill>
              </a:defRPr>
            </a:lvl1pPr>
          </a:lstStyle>
          <a:p>
            <a:fld id="{DB1476C6-C82F-42BB-B3B6-C26B68931769}" type="slidenum">
              <a:rPr lang="ko-KR" altLang="en-US" smtClean="0"/>
              <a:pPr/>
              <a:t>‹#›</a:t>
            </a:fld>
            <a:endParaRPr lang="ko-KR" altLang="en-US" dirty="0"/>
          </a:p>
        </p:txBody>
      </p:sp>
      <p:sp>
        <p:nvSpPr>
          <p:cNvPr id="10" name="Rectangle 8"/>
          <p:cNvSpPr/>
          <p:nvPr userDrawn="1"/>
        </p:nvSpPr>
        <p:spPr>
          <a:xfrm>
            <a:off x="0" y="1"/>
            <a:ext cx="12192000" cy="9822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제목 10"/>
          <p:cNvSpPr>
            <a:spLocks noGrp="1"/>
          </p:cNvSpPr>
          <p:nvPr>
            <p:ph type="title"/>
          </p:nvPr>
        </p:nvSpPr>
        <p:spPr>
          <a:xfrm>
            <a:off x="247386" y="187897"/>
            <a:ext cx="11697231" cy="503211"/>
          </a:xfrm>
        </p:spPr>
        <p:txBody>
          <a:bodyPr>
            <a:noAutofit/>
          </a:bodyPr>
          <a:lstStyle>
            <a:lvl1pPr>
              <a:defRPr sz="2800">
                <a:solidFill>
                  <a:schemeClr val="tx1">
                    <a:lumMod val="85000"/>
                    <a:lumOff val="15000"/>
                  </a:schemeClr>
                </a:solidFill>
              </a:defRPr>
            </a:lvl1pPr>
          </a:lstStyle>
          <a:p>
            <a:r>
              <a:rPr lang="ko-KR" altLang="en-US"/>
              <a:t>마스터 제목 스타일 편집</a:t>
            </a:r>
            <a:endParaRPr lang="ko-KR" altLang="en-US" dirty="0"/>
          </a:p>
        </p:txBody>
      </p:sp>
      <p:sp>
        <p:nvSpPr>
          <p:cNvPr id="13" name="텍스트 개체 틀 2"/>
          <p:cNvSpPr>
            <a:spLocks noGrp="1"/>
          </p:cNvSpPr>
          <p:nvPr>
            <p:ph type="body" sz="quarter" idx="41"/>
          </p:nvPr>
        </p:nvSpPr>
        <p:spPr>
          <a:xfrm>
            <a:off x="335360" y="692696"/>
            <a:ext cx="11609255" cy="216024"/>
          </a:xfrm>
          <a:prstGeom prst="rect">
            <a:avLst/>
          </a:prstGeom>
        </p:spPr>
        <p:txBody>
          <a:bodyPr lIns="72000" anchor="ctr"/>
          <a:lstStyle>
            <a:lvl1pPr marL="0" indent="0" algn="l">
              <a:buFontTx/>
              <a:buNone/>
              <a:defRPr sz="1400">
                <a:solidFill>
                  <a:srgbClr val="262626"/>
                </a:solidFill>
              </a:defRPr>
            </a:lvl1pPr>
          </a:lstStyle>
          <a:p>
            <a:pPr lvl="0"/>
            <a:r>
              <a:rPr lang="ko-KR" altLang="en-US"/>
              <a:t>마스터 텍스트 스타일을 편집하려면 클릭</a:t>
            </a:r>
          </a:p>
        </p:txBody>
      </p:sp>
      <p:sp>
        <p:nvSpPr>
          <p:cNvPr id="18" name="Rectangle 8"/>
          <p:cNvSpPr/>
          <p:nvPr userDrawn="1"/>
        </p:nvSpPr>
        <p:spPr>
          <a:xfrm>
            <a:off x="94" y="980729"/>
            <a:ext cx="12192000" cy="705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951363283"/>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4633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Layout-02">
    <p:bg>
      <p:bgPr>
        <a:pattFill prst="dash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3" name="Right Triangle 22"/>
          <p:cNvSpPr/>
          <p:nvPr userDrawn="1"/>
        </p:nvSpPr>
        <p:spPr>
          <a:xfrm>
            <a:off x="-18750" y="1"/>
            <a:ext cx="1602254" cy="6871294"/>
          </a:xfrm>
          <a:prstGeom prst="rtTriangle">
            <a:avLst/>
          </a:prstGeom>
          <a:solidFill>
            <a:srgbClr val="F86A9A">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2" name="Right Triangle 21"/>
          <p:cNvSpPr/>
          <p:nvPr userDrawn="1"/>
        </p:nvSpPr>
        <p:spPr>
          <a:xfrm rot="10800000" flipH="1">
            <a:off x="-18749" y="-17885"/>
            <a:ext cx="1602251" cy="6858000"/>
          </a:xfrm>
          <a:prstGeom prst="rtTriangle">
            <a:avLst/>
          </a:prstGeom>
          <a:solidFill>
            <a:srgbClr val="73B2D1">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nvGrpSpPr>
          <p:cNvPr id="7" name="Group 6"/>
          <p:cNvGrpSpPr/>
          <p:nvPr userDrawn="1"/>
        </p:nvGrpSpPr>
        <p:grpSpPr>
          <a:xfrm>
            <a:off x="9744405" y="2780928"/>
            <a:ext cx="1728192" cy="288032"/>
            <a:chOff x="6084168" y="3009528"/>
            <a:chExt cx="1296144" cy="288032"/>
          </a:xfrm>
        </p:grpSpPr>
        <p:sp>
          <p:nvSpPr>
            <p:cNvPr id="3" name="Rectangle 2"/>
            <p:cNvSpPr/>
            <p:nvPr userDrawn="1"/>
          </p:nvSpPr>
          <p:spPr>
            <a:xfrm>
              <a:off x="6084168" y="3009528"/>
              <a:ext cx="288032" cy="288032"/>
            </a:xfrm>
            <a:prstGeom prst="rect">
              <a:avLst/>
            </a:prstGeom>
            <a:solidFill>
              <a:srgbClr val="73B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4" name="Rectangle 3"/>
            <p:cNvSpPr/>
            <p:nvPr userDrawn="1"/>
          </p:nvSpPr>
          <p:spPr>
            <a:xfrm>
              <a:off x="6420205" y="3009528"/>
              <a:ext cx="288032" cy="288032"/>
            </a:xfrm>
            <a:prstGeom prst="rect">
              <a:avLst/>
            </a:prstGeom>
            <a:solidFill>
              <a:srgbClr val="A0C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5" name="Rectangle 4"/>
            <p:cNvSpPr/>
            <p:nvPr userDrawn="1"/>
          </p:nvSpPr>
          <p:spPr>
            <a:xfrm>
              <a:off x="6756242" y="3009528"/>
              <a:ext cx="288032" cy="288032"/>
            </a:xfrm>
            <a:prstGeom prst="rect">
              <a:avLst/>
            </a:prstGeom>
            <a:solidFill>
              <a:srgbClr val="F6B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6" name="Rectangle 5"/>
            <p:cNvSpPr/>
            <p:nvPr userDrawn="1"/>
          </p:nvSpPr>
          <p:spPr>
            <a:xfrm>
              <a:off x="7092280" y="3009528"/>
              <a:ext cx="288032" cy="288032"/>
            </a:xfrm>
            <a:prstGeom prst="rect">
              <a:avLst/>
            </a:prstGeom>
            <a:solidFill>
              <a:srgbClr val="F86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grpSp>
      <p:cxnSp>
        <p:nvCxnSpPr>
          <p:cNvPr id="9" name="Straight Connector 8"/>
          <p:cNvCxnSpPr>
            <a:endCxn id="3" idx="1"/>
          </p:cNvCxnSpPr>
          <p:nvPr userDrawn="1"/>
        </p:nvCxnSpPr>
        <p:spPr>
          <a:xfrm>
            <a:off x="2197100" y="2914650"/>
            <a:ext cx="7547306" cy="1029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제목 1"/>
          <p:cNvSpPr>
            <a:spLocks noGrp="1"/>
          </p:cNvSpPr>
          <p:nvPr>
            <p:ph type="title" hasCustomPrompt="1"/>
          </p:nvPr>
        </p:nvSpPr>
        <p:spPr>
          <a:xfrm>
            <a:off x="2063555" y="3108761"/>
            <a:ext cx="9800199" cy="576063"/>
          </a:xfrm>
          <a:prstGeom prst="rect">
            <a:avLst/>
          </a:prstGeom>
        </p:spPr>
        <p:txBody>
          <a:bodyPr tIns="0" bIns="0" anchor="ctr">
            <a:noAutofit/>
          </a:bodyPr>
          <a:lstStyle>
            <a:lvl1pPr indent="0" algn="l">
              <a:lnSpc>
                <a:spcPct val="100000"/>
              </a:lnSpc>
              <a:defRPr sz="3600" b="1" baseline="0">
                <a:solidFill>
                  <a:schemeClr val="tx1">
                    <a:lumMod val="65000"/>
                    <a:lumOff val="35000"/>
                  </a:schemeClr>
                </a:solidFill>
              </a:defRPr>
            </a:lvl1pPr>
          </a:lstStyle>
          <a:p>
            <a:r>
              <a:rPr lang="en-US" altLang="ko-KR" dirty="0"/>
              <a:t>GLASS TEMPLATE</a:t>
            </a:r>
            <a:endParaRPr lang="ko-KR" altLang="en-US" dirty="0"/>
          </a:p>
        </p:txBody>
      </p:sp>
      <p:sp>
        <p:nvSpPr>
          <p:cNvPr id="21" name="Right Triangle 20"/>
          <p:cNvSpPr/>
          <p:nvPr userDrawn="1"/>
        </p:nvSpPr>
        <p:spPr>
          <a:xfrm rot="10800000" flipH="1">
            <a:off x="-18751" y="0"/>
            <a:ext cx="1140949" cy="6858000"/>
          </a:xfrm>
          <a:prstGeom prst="rtTriangle">
            <a:avLst/>
          </a:prstGeom>
          <a:solidFill>
            <a:srgbClr val="A0C45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
        <p:nvSpPr>
          <p:cNvPr id="20" name="Right Triangle 19"/>
          <p:cNvSpPr/>
          <p:nvPr userDrawn="1"/>
        </p:nvSpPr>
        <p:spPr>
          <a:xfrm>
            <a:off x="1" y="0"/>
            <a:ext cx="1103445" cy="6858000"/>
          </a:xfrm>
          <a:prstGeom prst="rtTriangle">
            <a:avLst/>
          </a:prstGeom>
          <a:solidFill>
            <a:srgbClr val="F6BF4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나눔바른고딕" panose="020B0603020101020101" pitchFamily="50" charset="-127"/>
            </a:endParaRPr>
          </a:p>
        </p:txBody>
      </p:sp>
    </p:spTree>
    <p:extLst>
      <p:ext uri="{BB962C8B-B14F-4D97-AF65-F5344CB8AC3E}">
        <p14:creationId xmlns:p14="http://schemas.microsoft.com/office/powerpoint/2010/main" val="16362352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6" name="텍스트 개체 틀 2"/>
          <p:cNvSpPr>
            <a:spLocks noGrp="1"/>
          </p:cNvSpPr>
          <p:nvPr>
            <p:ph idx="1"/>
          </p:nvPr>
        </p:nvSpPr>
        <p:spPr>
          <a:xfrm>
            <a:off x="383367" y="1116284"/>
            <a:ext cx="11437055" cy="5108671"/>
          </a:xfrm>
          <a:prstGeom prst="rect">
            <a:avLst/>
          </a:prstGeom>
        </p:spPr>
        <p:txBody>
          <a:bodyPr vert="horz" lIns="0" tIns="0" rIns="36000" bIns="0" rtlCol="0">
            <a:normAutofit/>
          </a:bodyPr>
          <a:lstStyle>
            <a:lvl1pPr>
              <a:defRPr sz="1600"/>
            </a:lvl1pPr>
            <a:lvl2pPr>
              <a:defRPr sz="1600"/>
            </a:lvl2pPr>
            <a:lvl3pPr>
              <a:defRPr sz="1600"/>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Rectangle 8"/>
          <p:cNvSpPr/>
          <p:nvPr/>
        </p:nvSpPr>
        <p:spPr>
          <a:xfrm>
            <a:off x="0" y="0"/>
            <a:ext cx="12192000" cy="1052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itle 1"/>
          <p:cNvSpPr>
            <a:spLocks noGrp="1"/>
          </p:cNvSpPr>
          <p:nvPr>
            <p:ph type="ctrTitle" hasCustomPrompt="1"/>
          </p:nvPr>
        </p:nvSpPr>
        <p:spPr>
          <a:xfrm>
            <a:off x="452823" y="121538"/>
            <a:ext cx="11307806" cy="550897"/>
          </a:xfrm>
          <a:prstGeom prst="rect">
            <a:avLst/>
          </a:prstGeom>
        </p:spPr>
        <p:txBody>
          <a:bodyPr lIns="0" tIns="0" rIns="0" bIns="0" anchor="ctr"/>
          <a:lstStyle>
            <a:lvl1pPr algn="l">
              <a:defRPr sz="3600">
                <a:solidFill>
                  <a:schemeClr val="tx1"/>
                </a:solidFill>
                <a:latin typeface="+mn-ea"/>
                <a:ea typeface="+mn-ea"/>
                <a:cs typeface="Calibri" pitchFamily="34" charset="0"/>
              </a:defRPr>
            </a:lvl1pPr>
          </a:lstStyle>
          <a:p>
            <a:r>
              <a:rPr lang="en-US" altLang="ko-KR" dirty="0"/>
              <a:t>CLICK TO EDIT TITLE</a:t>
            </a:r>
            <a:endParaRPr lang="ko-KR" altLang="en-US" dirty="0"/>
          </a:p>
        </p:txBody>
      </p:sp>
      <p:sp>
        <p:nvSpPr>
          <p:cNvPr id="10" name="텍스트 개체 틀 2"/>
          <p:cNvSpPr>
            <a:spLocks noGrp="1"/>
          </p:cNvSpPr>
          <p:nvPr>
            <p:ph type="body" sz="quarter" idx="41"/>
          </p:nvPr>
        </p:nvSpPr>
        <p:spPr>
          <a:xfrm>
            <a:off x="432183" y="764704"/>
            <a:ext cx="11328926" cy="216024"/>
          </a:xfrm>
          <a:prstGeom prst="rect">
            <a:avLst/>
          </a:prstGeom>
        </p:spPr>
        <p:txBody>
          <a:bodyPr lIns="72000" anchor="ctr"/>
          <a:lstStyle>
            <a:lvl1pPr marL="0" indent="0" algn="l">
              <a:buFontTx/>
              <a:buNone/>
              <a:defRPr sz="1400">
                <a:solidFill>
                  <a:schemeClr val="tx1">
                    <a:lumMod val="50000"/>
                    <a:lumOff val="50000"/>
                  </a:schemeClr>
                </a:solidFill>
              </a:defRPr>
            </a:lvl1pPr>
          </a:lstStyle>
          <a:p>
            <a:pPr lvl="0"/>
            <a:r>
              <a:rPr lang="ko-KR" altLang="en-US"/>
              <a:t>마스터 텍스트 스타일을 편집하려면 클릭</a:t>
            </a:r>
          </a:p>
        </p:txBody>
      </p:sp>
      <p:cxnSp>
        <p:nvCxnSpPr>
          <p:cNvPr id="11" name="Straight Connector 10"/>
          <p:cNvCxnSpPr/>
          <p:nvPr/>
        </p:nvCxnSpPr>
        <p:spPr>
          <a:xfrm>
            <a:off x="1183" y="1052736"/>
            <a:ext cx="12192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4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315111719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625" b="1"/>
            </a:lvl1pPr>
          </a:lstStyle>
          <a:p>
            <a:r>
              <a:rPr lang="ko-KR" altLang="en-US"/>
              <a:t>마스터 제목 스타일 편집</a:t>
            </a:r>
            <a:endParaRPr lang="en-US"/>
          </a:p>
        </p:txBody>
      </p:sp>
      <p:sp>
        <p:nvSpPr>
          <p:cNvPr id="3" name="Content Placeholder 2"/>
          <p:cNvSpPr>
            <a:spLocks noGrp="1"/>
          </p:cNvSpPr>
          <p:nvPr>
            <p:ph idx="1"/>
          </p:nvPr>
        </p:nvSpPr>
        <p:spPr>
          <a:xfrm>
            <a:off x="4766734" y="273057"/>
            <a:ext cx="6815666" cy="5853113"/>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2948799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625" b="1"/>
            </a:lvl1pPr>
          </a:lstStyle>
          <a:p>
            <a:r>
              <a:rPr lang="ko-KR" altLang="en-US"/>
              <a:t>마스터 제목 스타일 편집</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lvl1pPr>
              <a:defRPr/>
            </a:lvl1pPr>
          </a:lstStyle>
          <a:p>
            <a:fld id="{BB4EA626-AA5F-4129-8348-F3AD0C69AAF4}"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A6661C-9B0B-4B98-930C-C80211044138}" type="slidenum">
              <a:rPr lang="en-US" smtClean="0"/>
              <a:t>‹#›</a:t>
            </a:fld>
            <a:endParaRPr lang="en-US"/>
          </a:p>
        </p:txBody>
      </p:sp>
    </p:spTree>
    <p:extLst>
      <p:ext uri="{BB962C8B-B14F-4D97-AF65-F5344CB8AC3E}">
        <p14:creationId xmlns:p14="http://schemas.microsoft.com/office/powerpoint/2010/main" val="12504301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5.xml"/><Relationship Id="rId7" Type="http://schemas.openxmlformats.org/officeDocument/2006/relationships/theme" Target="../theme/theme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65" name="Rectangle 5"/>
          <p:cNvSpPr>
            <a:spLocks noGrp="1" noChangeArrowheads="1"/>
          </p:cNvSpPr>
          <p:nvPr>
            <p:ph type="title"/>
          </p:nvPr>
        </p:nvSpPr>
        <p:spPr bwMode="auto">
          <a:xfrm>
            <a:off x="304801" y="228600"/>
            <a:ext cx="11480800" cy="896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245766" name="Rectangle 6"/>
          <p:cNvSpPr>
            <a:spLocks noGrp="1" noChangeArrowheads="1"/>
          </p:cNvSpPr>
          <p:nvPr>
            <p:ph type="body" idx="1"/>
          </p:nvPr>
        </p:nvSpPr>
        <p:spPr bwMode="auto">
          <a:xfrm>
            <a:off x="304801" y="1268417"/>
            <a:ext cx="11480800" cy="4827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245767" name="Rectangle 7"/>
          <p:cNvSpPr>
            <a:spLocks noGrp="1" noChangeArrowheads="1"/>
          </p:cNvSpPr>
          <p:nvPr>
            <p:ph type="dt" sz="half" idx="2"/>
          </p:nvPr>
        </p:nvSpPr>
        <p:spPr bwMode="auto">
          <a:xfrm>
            <a:off x="203202" y="6248400"/>
            <a:ext cx="253576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813">
                <a:effectLst>
                  <a:outerShdw blurRad="38100" dist="38100" dir="2700000" algn="tl">
                    <a:srgbClr val="C0C0C0"/>
                  </a:outerShdw>
                </a:effectLst>
              </a:defRPr>
            </a:lvl1pPr>
          </a:lstStyle>
          <a:p>
            <a:fld id="{BB4EA626-AA5F-4129-8348-F3AD0C69AAF4}" type="datetimeFigureOut">
              <a:rPr lang="en-US" smtClean="0"/>
              <a:t>10/10/2019</a:t>
            </a:fld>
            <a:endParaRPr lang="en-US"/>
          </a:p>
        </p:txBody>
      </p:sp>
      <p:sp>
        <p:nvSpPr>
          <p:cNvPr id="245768" name="Rectangle 8"/>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813">
                <a:effectLst>
                  <a:outerShdw blurRad="38100" dist="38100" dir="2700000" algn="tl">
                    <a:srgbClr val="C0C0C0"/>
                  </a:outerShdw>
                </a:effectLst>
              </a:defRPr>
            </a:lvl1pPr>
          </a:lstStyle>
          <a:p>
            <a:endParaRPr lang="en-US"/>
          </a:p>
        </p:txBody>
      </p:sp>
      <p:sp>
        <p:nvSpPr>
          <p:cNvPr id="245769" name="Rectangle 9"/>
          <p:cNvSpPr>
            <a:spLocks noGrp="1" noChangeArrowheads="1"/>
          </p:cNvSpPr>
          <p:nvPr>
            <p:ph type="sldNum" sz="quarter" idx="4"/>
          </p:nvPr>
        </p:nvSpPr>
        <p:spPr bwMode="auto">
          <a:xfrm>
            <a:off x="9245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813">
                <a:effectLst>
                  <a:outerShdw blurRad="38100" dist="38100" dir="2700000" algn="tl">
                    <a:srgbClr val="C0C0C0"/>
                  </a:outerShdw>
                </a:effectLst>
              </a:defRPr>
            </a:lvl1pPr>
          </a:lstStyle>
          <a:p>
            <a:fld id="{AEA6661C-9B0B-4B98-930C-C80211044138}" type="slidenum">
              <a:rPr lang="en-US" smtClean="0"/>
              <a:t>‹#›</a:t>
            </a:fld>
            <a:endParaRPr lang="en-US"/>
          </a:p>
        </p:txBody>
      </p:sp>
      <p:sp>
        <p:nvSpPr>
          <p:cNvPr id="245770" name="Text Box 10"/>
          <p:cNvSpPr txBox="1">
            <a:spLocks noChangeArrowheads="1"/>
          </p:cNvSpPr>
          <p:nvPr/>
        </p:nvSpPr>
        <p:spPr bwMode="auto">
          <a:xfrm>
            <a:off x="431800" y="0"/>
            <a:ext cx="11760201" cy="542456"/>
          </a:xfrm>
          <a:prstGeom prst="rect">
            <a:avLst/>
          </a:prstGeom>
          <a:noFill/>
          <a:ln w="12700">
            <a:noFill/>
            <a:miter lim="800000"/>
            <a:headEnd type="none" w="sm" len="sm"/>
            <a:tailEnd type="none" w="sm" len="sm"/>
          </a:ln>
          <a:effectLst/>
        </p:spPr>
        <p:txBody>
          <a:bodyPr>
            <a:spAutoFit/>
          </a:bodyPr>
          <a:lstStyle/>
          <a:p>
            <a:pPr eaLnBrk="0" latinLnBrk="0" hangingPunct="0">
              <a:spcBef>
                <a:spcPct val="50000"/>
              </a:spcBef>
            </a:pPr>
            <a:endParaRPr kumimoji="0" lang="en-US" sz="2925">
              <a:latin typeface="Times New Roman" pitchFamily="18" charset="0"/>
            </a:endParaRPr>
          </a:p>
        </p:txBody>
      </p:sp>
    </p:spTree>
    <p:extLst>
      <p:ext uri="{BB962C8B-B14F-4D97-AF65-F5344CB8AC3E}">
        <p14:creationId xmlns:p14="http://schemas.microsoft.com/office/powerpoint/2010/main" val="541554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strips dir="rd"/>
  </p:transition>
  <p:txStyles>
    <p:titleStyle>
      <a:lvl1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mj-lt"/>
          <a:ea typeface="+mj-ea"/>
          <a:cs typeface="+mj-cs"/>
        </a:defRPr>
      </a:lvl1pPr>
      <a:lvl2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2pPr>
      <a:lvl3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3pPr>
      <a:lvl4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4pPr>
      <a:lvl5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5pPr>
      <a:lvl6pPr marL="371475"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6pPr>
      <a:lvl7pPr marL="742950"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7pPr>
      <a:lvl8pPr marL="1114425"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8pPr>
      <a:lvl9pPr marL="1485900"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9pPr>
    </p:titleStyle>
    <p:bodyStyle>
      <a:lvl1pPr marL="278606" indent="-278606" algn="l" rtl="0" eaLnBrk="1" fontAlgn="base" latinLnBrk="1" hangingPunct="1">
        <a:spcBef>
          <a:spcPct val="20000"/>
        </a:spcBef>
        <a:spcAft>
          <a:spcPct val="0"/>
        </a:spcAft>
        <a:buClr>
          <a:schemeClr val="hlink"/>
        </a:buClr>
        <a:buSzPct val="70000"/>
        <a:buFont typeface="Wingdings" pitchFamily="2" charset="2"/>
        <a:buChar char="n"/>
        <a:defRPr kumimoji="1" sz="2600">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cs typeface="+mn-cs"/>
        </a:defRPr>
      </a:lvl1pPr>
      <a:lvl2pPr marL="603647" indent="-232172" algn="l" rtl="0" eaLnBrk="1" fontAlgn="base" latinLnBrk="1" hangingPunct="1">
        <a:spcBef>
          <a:spcPct val="20000"/>
        </a:spcBef>
        <a:spcAft>
          <a:spcPct val="0"/>
        </a:spcAft>
        <a:buClr>
          <a:schemeClr val="folHlink"/>
        </a:buClr>
        <a:buSzPct val="70000"/>
        <a:buFont typeface="Wingdings" pitchFamily="2" charset="2"/>
        <a:buChar char="l"/>
        <a:defRPr kumimoji="1" sz="227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2pPr>
      <a:lvl3pPr marL="928688" indent="-185738" algn="l" rtl="0" eaLnBrk="1" fontAlgn="base" latinLnBrk="1" hangingPunct="1">
        <a:spcBef>
          <a:spcPct val="20000"/>
        </a:spcBef>
        <a:spcAft>
          <a:spcPct val="0"/>
        </a:spcAft>
        <a:buClr>
          <a:schemeClr val="hlink"/>
        </a:buClr>
        <a:buSzPct val="70000"/>
        <a:buFont typeface="Wingdings" pitchFamily="2" charset="2"/>
        <a:buChar char="n"/>
        <a:defRPr kumimoji="1" sz="1950">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3pPr>
      <a:lvl4pPr marL="1300163" indent="-185738" algn="l" rtl="0" eaLnBrk="1" fontAlgn="base" latinLnBrk="1" hangingPunct="1">
        <a:spcBef>
          <a:spcPct val="20000"/>
        </a:spcBef>
        <a:spcAft>
          <a:spcPct val="0"/>
        </a:spcAft>
        <a:buClr>
          <a:schemeClr val="folHlink"/>
        </a:buClr>
        <a:buSzPct val="70000"/>
        <a:buFont typeface="Wingdings" pitchFamily="2" charset="2"/>
        <a:buChar char="l"/>
        <a:defRPr kumimoji="1" sz="162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4pPr>
      <a:lvl5pPr marL="167163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5pPr>
      <a:lvl6pPr marL="2043113"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6pPr>
      <a:lvl7pPr marL="241458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7pPr>
      <a:lvl8pPr marL="2786063"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8pPr>
      <a:lvl9pPr marL="315753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9pPr>
    </p:bodyStyle>
    <p:otherStyle>
      <a:defPPr>
        <a:defRPr lang="en-US"/>
      </a:defPPr>
      <a:lvl1pPr marL="0" algn="l" defTabSz="742950" rtl="0" eaLnBrk="1" latinLnBrk="1" hangingPunct="1">
        <a:defRPr sz="1463" kern="1200">
          <a:solidFill>
            <a:schemeClr val="tx1"/>
          </a:solidFill>
          <a:latin typeface="+mn-lt"/>
          <a:ea typeface="+mn-ea"/>
          <a:cs typeface="+mn-cs"/>
        </a:defRPr>
      </a:lvl1pPr>
      <a:lvl2pPr marL="371475"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0"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0"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800" algn="l" defTabSz="742950" rtl="0" eaLnBrk="1" latinLnBrk="1" hangingPunct="1">
        <a:defRPr sz="14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65" name="Rectangle 5"/>
          <p:cNvSpPr>
            <a:spLocks noGrp="1" noChangeArrowheads="1"/>
          </p:cNvSpPr>
          <p:nvPr>
            <p:ph type="title"/>
          </p:nvPr>
        </p:nvSpPr>
        <p:spPr bwMode="auto">
          <a:xfrm>
            <a:off x="304801" y="228600"/>
            <a:ext cx="11480800" cy="896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245766" name="Rectangle 6"/>
          <p:cNvSpPr>
            <a:spLocks noGrp="1" noChangeArrowheads="1"/>
          </p:cNvSpPr>
          <p:nvPr>
            <p:ph type="body" idx="1"/>
          </p:nvPr>
        </p:nvSpPr>
        <p:spPr bwMode="auto">
          <a:xfrm>
            <a:off x="304801" y="1268417"/>
            <a:ext cx="11480800" cy="4827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245767" name="Rectangle 7"/>
          <p:cNvSpPr>
            <a:spLocks noGrp="1" noChangeArrowheads="1"/>
          </p:cNvSpPr>
          <p:nvPr>
            <p:ph type="dt" sz="half" idx="2"/>
          </p:nvPr>
        </p:nvSpPr>
        <p:spPr bwMode="auto">
          <a:xfrm>
            <a:off x="203202" y="6248400"/>
            <a:ext cx="253576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813">
                <a:effectLst>
                  <a:outerShdw blurRad="38100" dist="38100" dir="2700000" algn="tl">
                    <a:srgbClr val="C0C0C0"/>
                  </a:outerShdw>
                </a:effectLst>
              </a:defRPr>
            </a:lvl1pPr>
          </a:lstStyle>
          <a:p>
            <a:fld id="{C1E5E321-A88F-47D2-85A4-400151F4FA54}" type="datetimeFigureOut">
              <a:rPr lang="en-US" smtClean="0"/>
              <a:t>10/10/2019</a:t>
            </a:fld>
            <a:endParaRPr lang="en-US"/>
          </a:p>
        </p:txBody>
      </p:sp>
      <p:sp>
        <p:nvSpPr>
          <p:cNvPr id="245768" name="Rectangle 8"/>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813">
                <a:effectLst>
                  <a:outerShdw blurRad="38100" dist="38100" dir="2700000" algn="tl">
                    <a:srgbClr val="C0C0C0"/>
                  </a:outerShdw>
                </a:effectLst>
              </a:defRPr>
            </a:lvl1pPr>
          </a:lstStyle>
          <a:p>
            <a:endParaRPr lang="en-US"/>
          </a:p>
        </p:txBody>
      </p:sp>
      <p:sp>
        <p:nvSpPr>
          <p:cNvPr id="245769" name="Rectangle 9"/>
          <p:cNvSpPr>
            <a:spLocks noGrp="1" noChangeArrowheads="1"/>
          </p:cNvSpPr>
          <p:nvPr>
            <p:ph type="sldNum" sz="quarter" idx="4"/>
          </p:nvPr>
        </p:nvSpPr>
        <p:spPr bwMode="auto">
          <a:xfrm>
            <a:off x="9245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813">
                <a:effectLst>
                  <a:outerShdw blurRad="38100" dist="38100" dir="2700000" algn="tl">
                    <a:srgbClr val="C0C0C0"/>
                  </a:outerShdw>
                </a:effectLst>
              </a:defRPr>
            </a:lvl1pPr>
          </a:lstStyle>
          <a:p>
            <a:fld id="{F2964501-FBE7-4CC2-8865-B018181D4BA1}" type="slidenum">
              <a:rPr lang="en-US" smtClean="0"/>
              <a:t>‹#›</a:t>
            </a:fld>
            <a:endParaRPr lang="en-US"/>
          </a:p>
        </p:txBody>
      </p:sp>
      <p:sp>
        <p:nvSpPr>
          <p:cNvPr id="245770" name="Text Box 10"/>
          <p:cNvSpPr txBox="1">
            <a:spLocks noChangeArrowheads="1"/>
          </p:cNvSpPr>
          <p:nvPr/>
        </p:nvSpPr>
        <p:spPr bwMode="auto">
          <a:xfrm>
            <a:off x="431800" y="0"/>
            <a:ext cx="11760201" cy="542456"/>
          </a:xfrm>
          <a:prstGeom prst="rect">
            <a:avLst/>
          </a:prstGeom>
          <a:noFill/>
          <a:ln w="12700">
            <a:noFill/>
            <a:miter lim="800000"/>
            <a:headEnd type="none" w="sm" len="sm"/>
            <a:tailEnd type="none" w="sm" len="sm"/>
          </a:ln>
          <a:effectLst/>
        </p:spPr>
        <p:txBody>
          <a:bodyPr>
            <a:spAutoFit/>
          </a:bodyPr>
          <a:lstStyle/>
          <a:p>
            <a:pPr eaLnBrk="0" latinLnBrk="0" hangingPunct="0">
              <a:spcBef>
                <a:spcPct val="50000"/>
              </a:spcBef>
            </a:pPr>
            <a:endParaRPr kumimoji="0" lang="en-US" sz="2925">
              <a:latin typeface="Times New Roman" pitchFamily="18" charset="0"/>
            </a:endParaRPr>
          </a:p>
        </p:txBody>
      </p:sp>
    </p:spTree>
    <p:extLst>
      <p:ext uri="{BB962C8B-B14F-4D97-AF65-F5344CB8AC3E}">
        <p14:creationId xmlns:p14="http://schemas.microsoft.com/office/powerpoint/2010/main" val="25098473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Lst>
  <p:transition>
    <p:strips dir="rd"/>
  </p:transition>
  <p:txStyles>
    <p:titleStyle>
      <a:lvl1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mj-lt"/>
          <a:ea typeface="+mj-ea"/>
          <a:cs typeface="+mj-cs"/>
        </a:defRPr>
      </a:lvl1pPr>
      <a:lvl2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2pPr>
      <a:lvl3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3pPr>
      <a:lvl4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4pPr>
      <a:lvl5pPr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5pPr>
      <a:lvl6pPr marL="371475"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6pPr>
      <a:lvl7pPr marL="742950"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7pPr>
      <a:lvl8pPr marL="1114425"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8pPr>
      <a:lvl9pPr marL="1485900" algn="l" rtl="0" eaLnBrk="1" fontAlgn="base" latinLnBrk="1" hangingPunct="1">
        <a:spcBef>
          <a:spcPct val="0"/>
        </a:spcBef>
        <a:spcAft>
          <a:spcPct val="0"/>
        </a:spcAft>
        <a:defRPr kumimoji="1" sz="2925" b="1">
          <a:solidFill>
            <a:schemeClr val="tx2"/>
          </a:solidFill>
          <a:effectLst>
            <a:outerShdw blurRad="38100" dist="38100" dir="2700000" algn="tl">
              <a:srgbClr val="C0C0C0"/>
            </a:outerShdw>
          </a:effectLst>
          <a:latin typeface="Arial" charset="0"/>
          <a:ea typeface="굴림" pitchFamily="50" charset="-127"/>
        </a:defRPr>
      </a:lvl9pPr>
    </p:titleStyle>
    <p:bodyStyle>
      <a:lvl1pPr marL="278606" indent="-278606" algn="l" rtl="0" eaLnBrk="1" fontAlgn="base" latinLnBrk="1" hangingPunct="1">
        <a:spcBef>
          <a:spcPct val="20000"/>
        </a:spcBef>
        <a:spcAft>
          <a:spcPct val="0"/>
        </a:spcAft>
        <a:buClr>
          <a:schemeClr val="hlink"/>
        </a:buClr>
        <a:buSzPct val="70000"/>
        <a:buFont typeface="Wingdings" pitchFamily="2" charset="2"/>
        <a:buChar char="n"/>
        <a:defRPr kumimoji="1" sz="2600">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cs typeface="+mn-cs"/>
        </a:defRPr>
      </a:lvl1pPr>
      <a:lvl2pPr marL="603647" indent="-232172" algn="l" rtl="0" eaLnBrk="1" fontAlgn="base" latinLnBrk="1" hangingPunct="1">
        <a:spcBef>
          <a:spcPct val="20000"/>
        </a:spcBef>
        <a:spcAft>
          <a:spcPct val="0"/>
        </a:spcAft>
        <a:buClr>
          <a:schemeClr val="folHlink"/>
        </a:buClr>
        <a:buSzPct val="70000"/>
        <a:buFont typeface="Wingdings" pitchFamily="2" charset="2"/>
        <a:buChar char="l"/>
        <a:defRPr kumimoji="1" sz="227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2pPr>
      <a:lvl3pPr marL="928688" indent="-185738" algn="l" rtl="0" eaLnBrk="1" fontAlgn="base" latinLnBrk="1" hangingPunct="1">
        <a:spcBef>
          <a:spcPct val="20000"/>
        </a:spcBef>
        <a:spcAft>
          <a:spcPct val="0"/>
        </a:spcAft>
        <a:buClr>
          <a:schemeClr val="hlink"/>
        </a:buClr>
        <a:buSzPct val="70000"/>
        <a:buFont typeface="Wingdings" pitchFamily="2" charset="2"/>
        <a:buChar char="n"/>
        <a:defRPr kumimoji="1" sz="1950">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3pPr>
      <a:lvl4pPr marL="1300163" indent="-185738" algn="l" rtl="0" eaLnBrk="1" fontAlgn="base" latinLnBrk="1" hangingPunct="1">
        <a:spcBef>
          <a:spcPct val="20000"/>
        </a:spcBef>
        <a:spcAft>
          <a:spcPct val="0"/>
        </a:spcAft>
        <a:buClr>
          <a:schemeClr val="folHlink"/>
        </a:buClr>
        <a:buSzPct val="70000"/>
        <a:buFont typeface="Wingdings" pitchFamily="2" charset="2"/>
        <a:buChar char="l"/>
        <a:defRPr kumimoji="1" sz="162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4pPr>
      <a:lvl5pPr marL="167163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맑은 고딕" panose="020B0503020000020004" pitchFamily="50" charset="-127"/>
          <a:ea typeface="맑은 고딕" panose="020B0503020000020004" pitchFamily="50" charset="-127"/>
        </a:defRPr>
      </a:lvl5pPr>
      <a:lvl6pPr marL="2043113"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6pPr>
      <a:lvl7pPr marL="241458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7pPr>
      <a:lvl8pPr marL="2786063"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8pPr>
      <a:lvl9pPr marL="3157538" indent="-185738" algn="l" rtl="0" eaLnBrk="1" fontAlgn="base" latinLnBrk="1" hangingPunct="1">
        <a:spcBef>
          <a:spcPct val="20000"/>
        </a:spcBef>
        <a:spcAft>
          <a:spcPct val="0"/>
        </a:spcAft>
        <a:buClr>
          <a:schemeClr val="hlink"/>
        </a:buClr>
        <a:buSzPct val="70000"/>
        <a:buFont typeface="Wingdings" pitchFamily="2" charset="2"/>
        <a:buChar char="n"/>
        <a:defRPr kumimoji="1" sz="1625">
          <a:solidFill>
            <a:schemeClr val="tx1"/>
          </a:solidFill>
          <a:effectLst>
            <a:outerShdw blurRad="38100" dist="38100" dir="2700000" algn="tl">
              <a:srgbClr val="C0C0C0"/>
            </a:outerShdw>
          </a:effectLst>
          <a:latin typeface="+mn-lt"/>
          <a:ea typeface="+mn-ea"/>
        </a:defRPr>
      </a:lvl9pPr>
    </p:bodyStyle>
    <p:otherStyle>
      <a:defPPr>
        <a:defRPr lang="en-US"/>
      </a:defPPr>
      <a:lvl1pPr marL="0" algn="l" defTabSz="742950" rtl="0" eaLnBrk="1" latinLnBrk="1" hangingPunct="1">
        <a:defRPr sz="1463" kern="1200">
          <a:solidFill>
            <a:schemeClr val="tx1"/>
          </a:solidFill>
          <a:latin typeface="+mn-lt"/>
          <a:ea typeface="+mn-ea"/>
          <a:cs typeface="+mn-cs"/>
        </a:defRPr>
      </a:lvl1pPr>
      <a:lvl2pPr marL="371475"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0"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0"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800" algn="l" defTabSz="742950" rtl="0" eaLnBrk="1" latinLnBrk="1" hangingPunct="1">
        <a:defRPr sz="14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75">
                <a:solidFill>
                  <a:schemeClr val="tx1">
                    <a:tint val="75000"/>
                  </a:schemeClr>
                </a:solidFill>
              </a:defRPr>
            </a:lvl1pPr>
          </a:lstStyle>
          <a:p>
            <a:endParaRPr lang="ko-KR" alt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DB1476C6-C82F-42BB-B3B6-C26B68931769}" type="slidenum">
              <a:rPr lang="ko-KR" altLang="en-US" smtClean="0"/>
              <a:t>‹#›</a:t>
            </a:fld>
            <a:endParaRPr lang="ko-KR" altLang="en-US" dirty="0"/>
          </a:p>
        </p:txBody>
      </p:sp>
    </p:spTree>
    <p:extLst>
      <p:ext uri="{BB962C8B-B14F-4D97-AF65-F5344CB8AC3E}">
        <p14:creationId xmlns:p14="http://schemas.microsoft.com/office/powerpoint/2010/main" val="285911476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hf hdr="0" ftr="0" dt="0"/>
  <p:txStyles>
    <p:titleStyle>
      <a:lvl1pPr algn="l" defTabSz="742950" rtl="0" eaLnBrk="1" latinLnBrk="1"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1" hangingPunct="1">
        <a:lnSpc>
          <a:spcPct val="90000"/>
        </a:lnSpc>
        <a:spcBef>
          <a:spcPts val="813"/>
        </a:spcBef>
        <a:buFont typeface="Arial" panose="020B0604020202020204" pitchFamily="34" charset="0"/>
        <a:buChar char="•"/>
        <a:defRPr sz="2275" kern="1200">
          <a:solidFill>
            <a:schemeClr val="tx1"/>
          </a:solidFill>
          <a:latin typeface="맑은 고딕" panose="020B0503020000020004" pitchFamily="50" charset="-127"/>
          <a:ea typeface="맑은 고딕" panose="020B0503020000020004" pitchFamily="50" charset="-127"/>
          <a:cs typeface="+mn-cs"/>
        </a:defRPr>
      </a:lvl1pPr>
      <a:lvl2pPr marL="557213" indent="-185738" algn="l" defTabSz="742950" rtl="0" eaLnBrk="1" latinLnBrk="1" hangingPunct="1">
        <a:lnSpc>
          <a:spcPct val="90000"/>
        </a:lnSpc>
        <a:spcBef>
          <a:spcPts val="406"/>
        </a:spcBef>
        <a:buFont typeface="Arial" panose="020B0604020202020204" pitchFamily="34" charset="0"/>
        <a:buChar char="•"/>
        <a:defRPr sz="1950" kern="1200">
          <a:solidFill>
            <a:schemeClr val="tx1"/>
          </a:solidFill>
          <a:latin typeface="맑은 고딕" panose="020B0503020000020004" pitchFamily="50" charset="-127"/>
          <a:ea typeface="맑은 고딕" panose="020B0503020000020004" pitchFamily="50" charset="-127"/>
          <a:cs typeface="+mn-cs"/>
        </a:defRPr>
      </a:lvl2pPr>
      <a:lvl3pPr marL="928688" indent="-185738" algn="l" defTabSz="742950" rtl="0" eaLnBrk="1" latinLnBrk="1" hangingPunct="1">
        <a:lnSpc>
          <a:spcPct val="90000"/>
        </a:lnSpc>
        <a:spcBef>
          <a:spcPts val="406"/>
        </a:spcBef>
        <a:buFont typeface="Arial" panose="020B0604020202020204" pitchFamily="34" charset="0"/>
        <a:buChar char="•"/>
        <a:defRPr sz="1625" kern="1200">
          <a:solidFill>
            <a:schemeClr val="tx1"/>
          </a:solidFill>
          <a:latin typeface="맑은 고딕" panose="020B0503020000020004" pitchFamily="50" charset="-127"/>
          <a:ea typeface="맑은 고딕" panose="020B0503020000020004" pitchFamily="50" charset="-127"/>
          <a:cs typeface="+mn-cs"/>
        </a:defRPr>
      </a:lvl3pPr>
      <a:lvl4pPr marL="130016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맑은 고딕" panose="020B0503020000020004" pitchFamily="50" charset="-127"/>
          <a:ea typeface="맑은 고딕" panose="020B0503020000020004" pitchFamily="50" charset="-127"/>
          <a:cs typeface="+mn-cs"/>
        </a:defRPr>
      </a:lvl4pPr>
      <a:lvl5pPr marL="167163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맑은 고딕" panose="020B0503020000020004" pitchFamily="50" charset="-127"/>
          <a:ea typeface="맑은 고딕" panose="020B0503020000020004" pitchFamily="50" charset="-127"/>
          <a:cs typeface="+mn-cs"/>
        </a:defRPr>
      </a:lvl5pPr>
      <a:lvl6pPr marL="204311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1" hangingPunct="1">
        <a:defRPr sz="1463" kern="1200">
          <a:solidFill>
            <a:schemeClr val="tx1"/>
          </a:solidFill>
          <a:latin typeface="+mn-lt"/>
          <a:ea typeface="+mn-ea"/>
          <a:cs typeface="+mn-cs"/>
        </a:defRPr>
      </a:lvl1pPr>
      <a:lvl2pPr marL="371475"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0"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0"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800" algn="l" defTabSz="742950" rtl="0" eaLnBrk="1" latinLnBrk="1" hangingPunct="1">
        <a:defRPr sz="146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75">
                <a:solidFill>
                  <a:schemeClr val="tx1">
                    <a:tint val="75000"/>
                  </a:schemeClr>
                </a:solidFill>
              </a:defRPr>
            </a:lvl1pPr>
          </a:lstStyle>
          <a:p>
            <a:endParaRPr lang="ko-KR" alt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DB1476C6-C82F-42BB-B3B6-C26B68931769}" type="slidenum">
              <a:rPr lang="ko-KR" altLang="en-US" smtClean="0"/>
              <a:t>‹#›</a:t>
            </a:fld>
            <a:endParaRPr lang="ko-KR" altLang="en-US" dirty="0"/>
          </a:p>
        </p:txBody>
      </p:sp>
    </p:spTree>
    <p:extLst>
      <p:ext uri="{BB962C8B-B14F-4D97-AF65-F5344CB8AC3E}">
        <p14:creationId xmlns:p14="http://schemas.microsoft.com/office/powerpoint/2010/main" val="31554816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Lst>
  <p:hf hdr="0" ftr="0" dt="0"/>
  <p:txStyles>
    <p:titleStyle>
      <a:lvl1pPr algn="l" defTabSz="742950" rtl="0" eaLnBrk="1" latinLnBrk="1"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1" hangingPunct="1">
        <a:lnSpc>
          <a:spcPct val="90000"/>
        </a:lnSpc>
        <a:spcBef>
          <a:spcPts val="813"/>
        </a:spcBef>
        <a:buFont typeface="Arial" panose="020B0604020202020204" pitchFamily="34" charset="0"/>
        <a:buChar char="•"/>
        <a:defRPr sz="2275" kern="1200">
          <a:solidFill>
            <a:schemeClr val="tx1"/>
          </a:solidFill>
          <a:latin typeface="맑은 고딕" panose="020B0503020000020004" pitchFamily="50" charset="-127"/>
          <a:ea typeface="맑은 고딕" panose="020B0503020000020004" pitchFamily="50" charset="-127"/>
          <a:cs typeface="+mn-cs"/>
        </a:defRPr>
      </a:lvl1pPr>
      <a:lvl2pPr marL="557213" indent="-185738" algn="l" defTabSz="742950" rtl="0" eaLnBrk="1" latinLnBrk="1" hangingPunct="1">
        <a:lnSpc>
          <a:spcPct val="90000"/>
        </a:lnSpc>
        <a:spcBef>
          <a:spcPts val="406"/>
        </a:spcBef>
        <a:buFont typeface="Arial" panose="020B0604020202020204" pitchFamily="34" charset="0"/>
        <a:buChar char="•"/>
        <a:defRPr sz="1950" kern="1200">
          <a:solidFill>
            <a:schemeClr val="tx1"/>
          </a:solidFill>
          <a:latin typeface="맑은 고딕" panose="020B0503020000020004" pitchFamily="50" charset="-127"/>
          <a:ea typeface="맑은 고딕" panose="020B0503020000020004" pitchFamily="50" charset="-127"/>
          <a:cs typeface="+mn-cs"/>
        </a:defRPr>
      </a:lvl2pPr>
      <a:lvl3pPr marL="928688" indent="-185738" algn="l" defTabSz="742950" rtl="0" eaLnBrk="1" latinLnBrk="1" hangingPunct="1">
        <a:lnSpc>
          <a:spcPct val="90000"/>
        </a:lnSpc>
        <a:spcBef>
          <a:spcPts val="406"/>
        </a:spcBef>
        <a:buFont typeface="Arial" panose="020B0604020202020204" pitchFamily="34" charset="0"/>
        <a:buChar char="•"/>
        <a:defRPr sz="1625" kern="1200">
          <a:solidFill>
            <a:schemeClr val="tx1"/>
          </a:solidFill>
          <a:latin typeface="맑은 고딕" panose="020B0503020000020004" pitchFamily="50" charset="-127"/>
          <a:ea typeface="맑은 고딕" panose="020B0503020000020004" pitchFamily="50" charset="-127"/>
          <a:cs typeface="+mn-cs"/>
        </a:defRPr>
      </a:lvl3pPr>
      <a:lvl4pPr marL="130016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맑은 고딕" panose="020B0503020000020004" pitchFamily="50" charset="-127"/>
          <a:ea typeface="맑은 고딕" panose="020B0503020000020004" pitchFamily="50" charset="-127"/>
          <a:cs typeface="+mn-cs"/>
        </a:defRPr>
      </a:lvl4pPr>
      <a:lvl5pPr marL="167163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맑은 고딕" panose="020B0503020000020004" pitchFamily="50" charset="-127"/>
          <a:ea typeface="맑은 고딕" panose="020B0503020000020004" pitchFamily="50" charset="-127"/>
          <a:cs typeface="+mn-cs"/>
        </a:defRPr>
      </a:lvl5pPr>
      <a:lvl6pPr marL="204311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1"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1" hangingPunct="1">
        <a:defRPr sz="1463" kern="1200">
          <a:solidFill>
            <a:schemeClr val="tx1"/>
          </a:solidFill>
          <a:latin typeface="+mn-lt"/>
          <a:ea typeface="+mn-ea"/>
          <a:cs typeface="+mn-cs"/>
        </a:defRPr>
      </a:lvl1pPr>
      <a:lvl2pPr marL="371475"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0"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0"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800" algn="l" defTabSz="742950" rtl="0" eaLnBrk="1" latinLnBrk="1"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wacademy/Spring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slideshare.net/AliakseiZhynhiarousk/spring-framework-5-history-and-reactive-features" TargetMode="External"/><Relationship Id="rId2" Type="http://schemas.openxmlformats.org/officeDocument/2006/relationships/hyperlink" Target="https://www.quora.com/What-is-the-history-of-The-Spring-Framework"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howtodoinjava.com/java8/default-methods-in-java-8/"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560603" y="1784441"/>
            <a:ext cx="9272860" cy="1238250"/>
          </a:xfrm>
          <a:solidFill>
            <a:schemeClr val="bg1">
              <a:alpha val="0"/>
            </a:schemeClr>
          </a:solidFill>
          <a:ln>
            <a:noFill/>
          </a:ln>
        </p:spPr>
        <p:txBody>
          <a:bodyPr/>
          <a:lstStyle/>
          <a:p>
            <a:r>
              <a:rPr lang="en-US" sz="5400" b="1" dirty="0">
                <a:solidFill>
                  <a:srgbClr val="FF0000"/>
                </a:solidFill>
                <a:latin typeface="Malgun Gothic" panose="020B0503020000020004" pitchFamily="34" charset="-127"/>
                <a:ea typeface="Malgun Gothic" panose="020B0503020000020004" pitchFamily="34" charset="-127"/>
              </a:rPr>
              <a:t>Spring </a:t>
            </a:r>
            <a:r>
              <a:rPr lang="ko-KR" altLang="en-US" sz="5400" b="1" dirty="0">
                <a:solidFill>
                  <a:srgbClr val="FF0000"/>
                </a:solidFill>
                <a:latin typeface="Malgun Gothic" panose="020B0503020000020004" pitchFamily="34" charset="-127"/>
                <a:ea typeface="Malgun Gothic" panose="020B0503020000020004" pitchFamily="34" charset="-127"/>
              </a:rPr>
              <a:t>개요 및 특징</a:t>
            </a:r>
            <a:endParaRPr lang="en-US" sz="5400" b="1" dirty="0">
              <a:solidFill>
                <a:srgbClr val="FF0000"/>
              </a:solidFill>
              <a:latin typeface="Malgun Gothic" panose="020B0503020000020004" pitchFamily="34" charset="-127"/>
              <a:ea typeface="Malgun Gothic" panose="020B0503020000020004" pitchFamily="34" charset="-127"/>
            </a:endParaRPr>
          </a:p>
        </p:txBody>
      </p:sp>
      <p:sp>
        <p:nvSpPr>
          <p:cNvPr id="4" name="Rectangle 4"/>
          <p:cNvSpPr>
            <a:spLocks noChangeArrowheads="1"/>
          </p:cNvSpPr>
          <p:nvPr/>
        </p:nvSpPr>
        <p:spPr bwMode="auto">
          <a:xfrm>
            <a:off x="5739950" y="5164436"/>
            <a:ext cx="6005513" cy="1011238"/>
          </a:xfrm>
          <a:prstGeom prst="rect">
            <a:avLst/>
          </a:prstGeom>
          <a:solidFill>
            <a:schemeClr val="bg1">
              <a:alpha val="0"/>
            </a:schemeClr>
          </a:solidFill>
          <a:ln w="9525">
            <a:noFill/>
            <a:miter lim="800000"/>
            <a:headEnd/>
            <a:tailEnd/>
          </a:ln>
          <a:effectLst>
            <a:outerShdw blurRad="50800" dist="38100" dir="2700000" algn="tl" rotWithShape="0">
              <a:prstClr val="black">
                <a:alpha val="40000"/>
              </a:prstClr>
            </a:outerShdw>
          </a:effectLst>
        </p:spPr>
        <p:txBody>
          <a:bodyPr/>
          <a:lstStyle/>
          <a:p>
            <a:pPr algn="r">
              <a:lnSpc>
                <a:spcPct val="90000"/>
              </a:lnSpc>
              <a:buClr>
                <a:schemeClr val="tx2"/>
              </a:buClr>
              <a:buFont typeface="Wingdings" pitchFamily="2" charset="2"/>
              <a:buNone/>
            </a:pPr>
            <a:r>
              <a:rPr lang="en-US" altLang="ko-KR" sz="1950" b="1" dirty="0">
                <a:solidFill>
                  <a:srgbClr val="0070C0"/>
                </a:solidFill>
                <a:latin typeface="Verdana" pitchFamily="34" charset="0"/>
                <a:ea typeface="맑은 고딕" pitchFamily="50" charset="-127"/>
              </a:rPr>
              <a:t>Bok, </a:t>
            </a:r>
            <a:r>
              <a:rPr lang="en-US" altLang="ko-KR" sz="1950" b="1" dirty="0" err="1">
                <a:solidFill>
                  <a:srgbClr val="0070C0"/>
                </a:solidFill>
                <a:latin typeface="Verdana" pitchFamily="34" charset="0"/>
                <a:ea typeface="맑은 고딕" pitchFamily="50" charset="-127"/>
              </a:rPr>
              <a:t>Jong</a:t>
            </a:r>
            <a:r>
              <a:rPr lang="en-US" altLang="ko-KR" sz="1950" b="1" dirty="0">
                <a:solidFill>
                  <a:srgbClr val="0070C0"/>
                </a:solidFill>
                <a:latin typeface="Verdana" pitchFamily="34" charset="0"/>
                <a:ea typeface="맑은 고딕" pitchFamily="50" charset="-127"/>
              </a:rPr>
              <a:t> Soon</a:t>
            </a:r>
          </a:p>
          <a:p>
            <a:pPr algn="r">
              <a:lnSpc>
                <a:spcPct val="90000"/>
              </a:lnSpc>
              <a:buClr>
                <a:schemeClr val="tx2"/>
              </a:buClr>
              <a:buFont typeface="Wingdings" pitchFamily="2" charset="2"/>
              <a:buNone/>
            </a:pPr>
            <a:r>
              <a:rPr lang="en-US" altLang="ko-KR" sz="1950" b="1" dirty="0">
                <a:solidFill>
                  <a:srgbClr val="0070C0"/>
                </a:solidFill>
                <a:latin typeface="Verdana" pitchFamily="34" charset="0"/>
                <a:ea typeface="맑은 고딕" pitchFamily="50" charset="-127"/>
              </a:rPr>
              <a:t>javaexpert@nate.com </a:t>
            </a:r>
          </a:p>
          <a:p>
            <a:pPr algn="r">
              <a:lnSpc>
                <a:spcPct val="90000"/>
              </a:lnSpc>
              <a:buClr>
                <a:schemeClr val="tx2"/>
              </a:buClr>
              <a:buFont typeface="Wingdings" pitchFamily="2" charset="2"/>
              <a:buNone/>
            </a:pPr>
            <a:r>
              <a:rPr lang="en-US" sz="1950" b="1" dirty="0">
                <a:solidFill>
                  <a:srgbClr val="0070C0"/>
                </a:solidFill>
                <a:latin typeface="Verdana" pitchFamily="34" charset="0"/>
                <a:ea typeface="맑은 고딕" pitchFamily="50" charset="-127"/>
                <a:hlinkClick r:id="rId2">
                  <a:extLst>
                    <a:ext uri="{A12FA001-AC4F-418D-AE19-62706E023703}">
                      <ahyp:hlinkClr xmlns:ahyp="http://schemas.microsoft.com/office/drawing/2018/hyperlinkcolor" val="tx"/>
                    </a:ext>
                  </a:extLst>
                </a:hlinkClick>
              </a:rPr>
              <a:t>https://github.com/swacademy/Spring5</a:t>
            </a:r>
            <a:endParaRPr lang="en-US" altLang="ko-KR" sz="1950" b="1" dirty="0">
              <a:solidFill>
                <a:srgbClr val="0070C0"/>
              </a:solidFill>
              <a:latin typeface="Verdana" pitchFamily="34" charset="0"/>
              <a:ea typeface="맑은 고딕" pitchFamily="50" charset="-127"/>
            </a:endParaRPr>
          </a:p>
        </p:txBody>
      </p:sp>
    </p:spTree>
    <p:extLst>
      <p:ext uri="{BB962C8B-B14F-4D97-AF65-F5344CB8AC3E}">
        <p14:creationId xmlns:p14="http://schemas.microsoft.com/office/powerpoint/2010/main" val="27476350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Design Pattern</a:t>
            </a:r>
          </a:p>
          <a:p>
            <a:pPr lvl="1"/>
            <a:r>
              <a:rPr lang="ko-KR" altLang="en-US" sz="2800" dirty="0"/>
              <a:t>사용</a:t>
            </a:r>
            <a:r>
              <a:rPr lang="en-US" altLang="ko-KR" sz="2800" dirty="0"/>
              <a:t> </a:t>
            </a:r>
            <a:r>
              <a:rPr lang="ko-KR" altLang="en-US" sz="2800" dirty="0"/>
              <a:t>이유</a:t>
            </a:r>
            <a:endParaRPr lang="en-US" altLang="ko-KR" sz="2800" dirty="0"/>
          </a:p>
          <a:p>
            <a:pPr lvl="2"/>
            <a:r>
              <a:rPr lang="ko-KR" altLang="en-US" sz="2475" dirty="0"/>
              <a:t>요구사항은 수시로 변경 </a:t>
            </a:r>
            <a:r>
              <a:rPr lang="en-US" altLang="ko-KR" sz="2475" dirty="0">
                <a:sym typeface="Wingdings" panose="05000000000000000000" pitchFamily="2" charset="2"/>
              </a:rPr>
              <a:t></a:t>
            </a:r>
            <a:r>
              <a:rPr lang="en-US" altLang="ko-KR" sz="2475" dirty="0"/>
              <a:t> </a:t>
            </a:r>
            <a:r>
              <a:rPr lang="ko-KR" altLang="en-US" sz="2475" dirty="0"/>
              <a:t>요구사항 변경에 대한 </a:t>
            </a:r>
            <a:r>
              <a:rPr lang="en-US" altLang="ko-KR" sz="2475" dirty="0"/>
              <a:t>source code </a:t>
            </a:r>
            <a:r>
              <a:rPr lang="ko-KR" altLang="en-US" sz="2475" dirty="0"/>
              <a:t>변경     최소화</a:t>
            </a:r>
          </a:p>
          <a:p>
            <a:pPr lvl="2"/>
            <a:r>
              <a:rPr lang="ko-KR" altLang="en-US" sz="2475" dirty="0"/>
              <a:t>여러 사람이 같이 하는 </a:t>
            </a:r>
            <a:r>
              <a:rPr lang="en-US" altLang="ko-KR" sz="2475" dirty="0"/>
              <a:t>team project </a:t>
            </a:r>
            <a:r>
              <a:rPr lang="ko-KR" altLang="en-US" sz="2475" dirty="0"/>
              <a:t>진행 </a:t>
            </a:r>
            <a:r>
              <a:rPr lang="en-US" altLang="ko-KR" sz="2475" dirty="0">
                <a:sym typeface="Wingdings" panose="05000000000000000000" pitchFamily="2" charset="2"/>
              </a:rPr>
              <a:t></a:t>
            </a:r>
            <a:r>
              <a:rPr lang="en-US" altLang="ko-KR" sz="2475" dirty="0"/>
              <a:t> </a:t>
            </a:r>
            <a:r>
              <a:rPr lang="ko-KR" altLang="en-US" sz="2475" dirty="0"/>
              <a:t>범용적인 </a:t>
            </a:r>
            <a:r>
              <a:rPr lang="en-US" altLang="ko-KR" sz="2475" dirty="0"/>
              <a:t>coding style</a:t>
            </a:r>
            <a:r>
              <a:rPr lang="ko-KR" altLang="en-US" sz="2475" dirty="0"/>
              <a:t> 적용</a:t>
            </a:r>
          </a:p>
          <a:p>
            <a:pPr lvl="2"/>
            <a:r>
              <a:rPr lang="ko-KR" altLang="en-US" sz="2475" dirty="0"/>
              <a:t>상황에 따라 인수 인계하는 경우도 발생 </a:t>
            </a:r>
            <a:r>
              <a:rPr lang="en-US" altLang="ko-KR" sz="2475" dirty="0">
                <a:sym typeface="Wingdings" panose="05000000000000000000" pitchFamily="2" charset="2"/>
              </a:rPr>
              <a:t></a:t>
            </a:r>
            <a:r>
              <a:rPr lang="en-US" altLang="ko-KR" sz="2475" dirty="0"/>
              <a:t> </a:t>
            </a:r>
            <a:r>
              <a:rPr lang="ko-KR" altLang="en-US" sz="2475" dirty="0"/>
              <a:t>직관적인 </a:t>
            </a:r>
            <a:r>
              <a:rPr lang="en-US" altLang="ko-KR" sz="2475" dirty="0"/>
              <a:t>code</a:t>
            </a:r>
            <a:r>
              <a:rPr lang="ko-KR" altLang="en-US" sz="2475" dirty="0"/>
              <a:t>를 사용</a:t>
            </a:r>
            <a:endParaRPr lang="en-US" altLang="ko-KR" sz="2475" dirty="0"/>
          </a:p>
        </p:txBody>
      </p:sp>
    </p:spTree>
    <p:extLst>
      <p:ext uri="{BB962C8B-B14F-4D97-AF65-F5344CB8AC3E}">
        <p14:creationId xmlns:p14="http://schemas.microsoft.com/office/powerpoint/2010/main" val="93864226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Framework</a:t>
            </a:r>
          </a:p>
          <a:p>
            <a:pPr lvl="1"/>
            <a:r>
              <a:rPr lang="ko-KR" altLang="en-US" sz="2800" dirty="0"/>
              <a:t>비 기능적</a:t>
            </a:r>
            <a:r>
              <a:rPr lang="en-US" altLang="ko-KR" sz="2800" dirty="0"/>
              <a:t>(Non-Functional) </a:t>
            </a:r>
            <a:r>
              <a:rPr lang="ko-KR" altLang="en-US" sz="2800" dirty="0"/>
              <a:t>요구사항</a:t>
            </a:r>
            <a:r>
              <a:rPr lang="en-US" altLang="ko-KR" sz="2800" dirty="0"/>
              <a:t>(</a:t>
            </a:r>
            <a:r>
              <a:rPr lang="ko-KR" altLang="en-US" sz="2800" dirty="0"/>
              <a:t>성능</a:t>
            </a:r>
            <a:r>
              <a:rPr lang="en-US" altLang="ko-KR" sz="2800" dirty="0"/>
              <a:t>, </a:t>
            </a:r>
            <a:r>
              <a:rPr lang="ko-KR" altLang="en-US" sz="2800" dirty="0"/>
              <a:t>보안</a:t>
            </a:r>
            <a:r>
              <a:rPr lang="en-US" altLang="ko-KR" sz="2800" dirty="0"/>
              <a:t>, </a:t>
            </a:r>
            <a:r>
              <a:rPr lang="ko-KR" altLang="en-US" sz="2800" dirty="0"/>
              <a:t>확장성</a:t>
            </a:r>
            <a:r>
              <a:rPr lang="en-US" altLang="ko-KR" sz="2800" dirty="0"/>
              <a:t>, </a:t>
            </a:r>
            <a:r>
              <a:rPr lang="ko-KR" altLang="en-US" sz="2800" dirty="0"/>
              <a:t>안정성 등</a:t>
            </a:r>
            <a:r>
              <a:rPr lang="en-US" altLang="ko-KR" sz="2800" dirty="0"/>
              <a:t>)</a:t>
            </a:r>
            <a:r>
              <a:rPr lang="ko-KR" altLang="en-US" sz="2800" dirty="0"/>
              <a:t>을 만족하는 구조와 구현된 기능을 안정적으로 실행하도록 제어해 주는 잘 만들어진 구조의 </a:t>
            </a:r>
            <a:r>
              <a:rPr lang="en-US" altLang="ko-KR" sz="2800" dirty="0"/>
              <a:t>library</a:t>
            </a:r>
            <a:r>
              <a:rPr lang="ko-KR" altLang="en-US" sz="2800" dirty="0"/>
              <a:t>의 덩어리</a:t>
            </a:r>
          </a:p>
          <a:p>
            <a:pPr lvl="1"/>
            <a:r>
              <a:rPr lang="en-US" altLang="ko-KR" sz="2800" dirty="0"/>
              <a:t>Framework</a:t>
            </a:r>
            <a:r>
              <a:rPr lang="ko-KR" altLang="en-US" sz="2800" dirty="0"/>
              <a:t>는 </a:t>
            </a:r>
            <a:r>
              <a:rPr lang="en-US" altLang="ko-KR" sz="2800" dirty="0"/>
              <a:t>application</a:t>
            </a:r>
            <a:r>
              <a:rPr lang="ko-KR" altLang="en-US" sz="2800" dirty="0"/>
              <a:t>들의 최소한의 공통점을 찾아 하부 구조를 제공함으로써 개발자들로 하여금 </a:t>
            </a:r>
            <a:r>
              <a:rPr lang="en-US" altLang="ko-KR" sz="2800" dirty="0"/>
              <a:t>system</a:t>
            </a:r>
            <a:r>
              <a:rPr lang="ko-KR" altLang="en-US" sz="2800" dirty="0"/>
              <a:t>의 하부 구조를 구현하는데 들어가는 노력을 절감하게 해 줌</a:t>
            </a:r>
            <a:r>
              <a:rPr lang="en-US" altLang="ko-KR" sz="2800" dirty="0"/>
              <a:t>.</a:t>
            </a:r>
            <a:endParaRPr lang="en-US" sz="2800" dirty="0"/>
          </a:p>
        </p:txBody>
      </p:sp>
    </p:spTree>
    <p:extLst>
      <p:ext uri="{BB962C8B-B14F-4D97-AF65-F5344CB8AC3E}">
        <p14:creationId xmlns:p14="http://schemas.microsoft.com/office/powerpoint/2010/main" val="196466371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Framework</a:t>
            </a:r>
          </a:p>
          <a:p>
            <a:pPr lvl="1"/>
            <a:r>
              <a:rPr lang="ko-KR" altLang="en-US" sz="2800" dirty="0"/>
              <a:t>사용</a:t>
            </a:r>
            <a:r>
              <a:rPr lang="en-US" altLang="ko-KR" sz="2800" dirty="0"/>
              <a:t> </a:t>
            </a:r>
            <a:r>
              <a:rPr lang="ko-KR" altLang="en-US" sz="2800" dirty="0"/>
              <a:t>이유</a:t>
            </a:r>
            <a:endParaRPr lang="en-US" altLang="ko-KR" sz="2800" dirty="0"/>
          </a:p>
          <a:p>
            <a:pPr lvl="2"/>
            <a:r>
              <a:rPr lang="ko-KR" altLang="en-US" sz="2475" dirty="0"/>
              <a:t>비기능적인 요소들을 초기 개발 단계마다 구현해야 하는 불합리함 극복</a:t>
            </a:r>
            <a:endParaRPr lang="en-US" altLang="ko-KR" sz="2475" dirty="0"/>
          </a:p>
          <a:p>
            <a:pPr lvl="2"/>
            <a:r>
              <a:rPr lang="ko-KR" altLang="en-US" sz="2475" dirty="0"/>
              <a:t>기능적인 요구사항에 집중할 수 있도록 </a:t>
            </a:r>
            <a:r>
              <a:rPr lang="ko-KR" altLang="en-US" sz="2475" dirty="0" err="1"/>
              <a:t>해줌</a:t>
            </a:r>
            <a:r>
              <a:rPr lang="en-US" altLang="ko-KR" sz="2475" dirty="0"/>
              <a:t>.</a:t>
            </a:r>
          </a:p>
          <a:p>
            <a:pPr lvl="2"/>
            <a:r>
              <a:rPr lang="en-US" altLang="ko-KR" sz="2475" dirty="0"/>
              <a:t>Design Pattern</a:t>
            </a:r>
            <a:r>
              <a:rPr lang="ko-KR" altLang="en-US" sz="2475" dirty="0"/>
              <a:t>과 마찬가지로 반복적으로 발견되는 문제를 해결하기 위한 특화된 </a:t>
            </a:r>
            <a:r>
              <a:rPr lang="en-US" altLang="ko-KR" sz="2475" dirty="0"/>
              <a:t>solution</a:t>
            </a:r>
            <a:r>
              <a:rPr lang="ko-KR" altLang="en-US" sz="2475" dirty="0"/>
              <a:t>을 제공한다</a:t>
            </a:r>
            <a:r>
              <a:rPr lang="en-US" altLang="ko-KR" sz="2475" dirty="0"/>
              <a:t>. </a:t>
            </a:r>
            <a:r>
              <a:rPr lang="ko-KR" altLang="en-US" sz="2475" dirty="0"/>
              <a:t>예</a:t>
            </a:r>
            <a:r>
              <a:rPr lang="en-US" altLang="ko-KR" sz="2475" dirty="0"/>
              <a:t>)</a:t>
            </a:r>
            <a:r>
              <a:rPr lang="ko-KR" altLang="en-US" sz="2475" dirty="0"/>
              <a:t>한글 </a:t>
            </a:r>
            <a:r>
              <a:rPr lang="en-US" altLang="ko-KR" sz="2475" dirty="0"/>
              <a:t>encoding</a:t>
            </a:r>
          </a:p>
          <a:p>
            <a:pPr lvl="2"/>
            <a:r>
              <a:rPr lang="ko-KR" altLang="en-US" sz="2475" dirty="0"/>
              <a:t>개발자는 각 개개인의 능력 차이가 큰 직종이고</a:t>
            </a:r>
            <a:r>
              <a:rPr lang="en-US" altLang="ko-KR" sz="2475" dirty="0"/>
              <a:t>, </a:t>
            </a:r>
            <a:r>
              <a:rPr lang="ko-KR" altLang="en-US" sz="2475" dirty="0"/>
              <a:t>따라서 개발자의 구성에 따라 </a:t>
            </a:r>
            <a:r>
              <a:rPr lang="en-US" altLang="ko-KR" sz="2475" dirty="0"/>
              <a:t>project</a:t>
            </a:r>
            <a:r>
              <a:rPr lang="ko-KR" altLang="en-US" sz="2475" dirty="0"/>
              <a:t>의 결과 역시 차이가 크다</a:t>
            </a:r>
            <a:r>
              <a:rPr lang="en-US" altLang="ko-KR" sz="2475" dirty="0"/>
              <a:t>.</a:t>
            </a:r>
          </a:p>
          <a:p>
            <a:pPr lvl="2"/>
            <a:r>
              <a:rPr lang="ko-KR" altLang="en-US" sz="2475" dirty="0"/>
              <a:t>그래서 이런 상황을 극복하기 위한 </a:t>
            </a:r>
            <a:r>
              <a:rPr lang="en-US" altLang="ko-KR" sz="2475" dirty="0"/>
              <a:t>code</a:t>
            </a:r>
            <a:r>
              <a:rPr lang="ko-KR" altLang="en-US" sz="2475" dirty="0"/>
              <a:t>의 결과물이 </a:t>
            </a:r>
            <a:r>
              <a:rPr lang="en-US" altLang="ko-KR" sz="2475" dirty="0"/>
              <a:t>framework</a:t>
            </a:r>
            <a:r>
              <a:rPr lang="ko-KR" altLang="en-US" sz="2475" dirty="0"/>
              <a:t>이다</a:t>
            </a:r>
            <a:r>
              <a:rPr lang="en-US" altLang="ko-KR" sz="2475" dirty="0"/>
              <a:t>. </a:t>
            </a:r>
          </a:p>
        </p:txBody>
      </p:sp>
    </p:spTree>
    <p:extLst>
      <p:ext uri="{BB962C8B-B14F-4D97-AF65-F5344CB8AC3E}">
        <p14:creationId xmlns:p14="http://schemas.microsoft.com/office/powerpoint/2010/main" val="151901443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Framework</a:t>
            </a:r>
          </a:p>
          <a:p>
            <a:pPr lvl="1"/>
            <a:r>
              <a:rPr lang="ko-KR" altLang="en-US" sz="2800" dirty="0"/>
              <a:t>사용</a:t>
            </a:r>
            <a:r>
              <a:rPr lang="en-US" altLang="ko-KR" sz="2800" dirty="0"/>
              <a:t> </a:t>
            </a:r>
            <a:r>
              <a:rPr lang="ko-KR" altLang="en-US" sz="2800" dirty="0"/>
              <a:t>이유</a:t>
            </a:r>
            <a:endParaRPr lang="en-US" altLang="ko-KR" sz="2800" dirty="0"/>
          </a:p>
          <a:p>
            <a:pPr lvl="2"/>
            <a:r>
              <a:rPr lang="en-US" altLang="ko-KR" sz="2475" dirty="0"/>
              <a:t>Framework</a:t>
            </a:r>
            <a:r>
              <a:rPr lang="ko-KR" altLang="en-US" sz="2475" dirty="0"/>
              <a:t>를 이용한다는 의미는 </a:t>
            </a:r>
            <a:r>
              <a:rPr lang="en-US" altLang="ko-KR" sz="2475" dirty="0"/>
              <a:t>program</a:t>
            </a:r>
            <a:r>
              <a:rPr lang="ko-KR" altLang="en-US" sz="2475" dirty="0"/>
              <a:t>의 기본 흐름이나 구조를 정하고</a:t>
            </a:r>
            <a:r>
              <a:rPr lang="en-US" altLang="ko-KR" sz="2475" dirty="0"/>
              <a:t>, </a:t>
            </a:r>
            <a:r>
              <a:rPr lang="ko-KR" altLang="en-US" sz="2475" dirty="0"/>
              <a:t>모든 팀원이 이 구조에 자신의 </a:t>
            </a:r>
            <a:r>
              <a:rPr lang="en-US" altLang="ko-KR" sz="2475" dirty="0"/>
              <a:t>code</a:t>
            </a:r>
            <a:r>
              <a:rPr lang="ko-KR" altLang="en-US" sz="2475" dirty="0"/>
              <a:t>를 추가하는 방식으로 개발하게 됨</a:t>
            </a:r>
            <a:r>
              <a:rPr lang="en-US" altLang="ko-KR" sz="2475" dirty="0"/>
              <a:t>.</a:t>
            </a:r>
          </a:p>
          <a:p>
            <a:pPr lvl="2"/>
            <a:r>
              <a:rPr lang="en-US" altLang="ko-KR" sz="2475" dirty="0"/>
              <a:t>Framework</a:t>
            </a:r>
            <a:r>
              <a:rPr lang="ko-KR" altLang="en-US" sz="2475" dirty="0"/>
              <a:t>의 최대 장점은 개발에 필요한 구조를 이미 </a:t>
            </a:r>
            <a:r>
              <a:rPr lang="en-US" altLang="ko-KR" sz="2475" dirty="0"/>
              <a:t>code</a:t>
            </a:r>
            <a:r>
              <a:rPr lang="ko-KR" altLang="en-US" sz="2475" dirty="0"/>
              <a:t>로 만들어   놓았기 때문에</a:t>
            </a:r>
            <a:r>
              <a:rPr lang="en-US" altLang="ko-KR" sz="2475" dirty="0"/>
              <a:t>, </a:t>
            </a:r>
            <a:r>
              <a:rPr lang="ko-KR" altLang="en-US" sz="2475" dirty="0"/>
              <a:t>실력이 부족한 개발자라 하더라도 반쯤 완성한 상태에서 필요한 부분을 조립하는 형태의 개발이 가능하다는 점</a:t>
            </a:r>
            <a:r>
              <a:rPr lang="en-US" altLang="ko-KR" sz="2475" dirty="0"/>
              <a:t>.</a:t>
            </a:r>
          </a:p>
          <a:p>
            <a:pPr lvl="2"/>
            <a:r>
              <a:rPr lang="ko-KR" altLang="en-US" sz="2475" dirty="0"/>
              <a:t>회사의 입장에서 </a:t>
            </a:r>
            <a:r>
              <a:rPr lang="en-US" altLang="ko-KR" sz="2475" dirty="0"/>
              <a:t>framework</a:t>
            </a:r>
            <a:r>
              <a:rPr lang="ko-KR" altLang="en-US" sz="2475" dirty="0"/>
              <a:t>를 사용하면 일정한 품질이 보장되는 결과물을 얻을 수 있고</a:t>
            </a:r>
            <a:r>
              <a:rPr lang="en-US" altLang="ko-KR" sz="2475" dirty="0"/>
              <a:t>, </a:t>
            </a:r>
            <a:r>
              <a:rPr lang="ko-KR" altLang="en-US" sz="2475" dirty="0"/>
              <a:t>개발자의 입장에서는 완성된 구조에 자신에 만든 </a:t>
            </a:r>
            <a:r>
              <a:rPr lang="en-US" altLang="ko-KR" sz="2475" dirty="0"/>
              <a:t>code</a:t>
            </a:r>
            <a:r>
              <a:rPr lang="ko-KR" altLang="en-US" sz="2475" dirty="0"/>
              <a:t>를 개발해서 넣어주는 형태이므로 개발시간 단축 가능</a:t>
            </a:r>
            <a:endParaRPr lang="en-US" sz="2475" dirty="0"/>
          </a:p>
        </p:txBody>
      </p:sp>
    </p:spTree>
    <p:extLst>
      <p:ext uri="{BB962C8B-B14F-4D97-AF65-F5344CB8AC3E}">
        <p14:creationId xmlns:p14="http://schemas.microsoft.com/office/powerpoint/2010/main" val="5793122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Design</a:t>
            </a:r>
            <a:r>
              <a:rPr lang="ko-KR" altLang="en-US" sz="3200" b="1" dirty="0">
                <a:solidFill>
                  <a:srgbClr val="FF0000"/>
                </a:solidFill>
              </a:rPr>
              <a:t> </a:t>
            </a:r>
            <a:r>
              <a:rPr lang="en-US" altLang="ko-KR" sz="3200" b="1" dirty="0">
                <a:solidFill>
                  <a:srgbClr val="FF0000"/>
                </a:solidFill>
              </a:rPr>
              <a:t>Pattern</a:t>
            </a:r>
            <a:r>
              <a:rPr lang="ko-KR" altLang="en-US" sz="3200" b="1" dirty="0">
                <a:solidFill>
                  <a:srgbClr val="FF0000"/>
                </a:solidFill>
              </a:rPr>
              <a:t> </a:t>
            </a:r>
            <a:r>
              <a:rPr lang="en-US" altLang="ko-KR" sz="3200" b="1" dirty="0">
                <a:solidFill>
                  <a:srgbClr val="FF0000"/>
                </a:solidFill>
              </a:rPr>
              <a:t>vs.</a:t>
            </a:r>
            <a:r>
              <a:rPr lang="ko-KR" altLang="en-US" sz="3200" b="1" dirty="0">
                <a:solidFill>
                  <a:srgbClr val="FF0000"/>
                </a:solidFill>
              </a:rPr>
              <a:t> </a:t>
            </a:r>
            <a:r>
              <a:rPr lang="en-US" sz="3200" b="1" dirty="0">
                <a:solidFill>
                  <a:srgbClr val="FF0000"/>
                </a:solidFill>
              </a:rPr>
              <a:t>Framework</a:t>
            </a:r>
          </a:p>
          <a:p>
            <a:pPr lvl="1"/>
            <a:r>
              <a:rPr lang="en-US" altLang="ko-KR" sz="2800" dirty="0"/>
              <a:t>Design Pattern</a:t>
            </a:r>
            <a:r>
              <a:rPr lang="ko-KR" altLang="en-US" sz="2800" dirty="0"/>
              <a:t>은 </a:t>
            </a:r>
            <a:r>
              <a:rPr lang="en-US" altLang="ko-KR" sz="2800" dirty="0"/>
              <a:t>Framework</a:t>
            </a:r>
            <a:r>
              <a:rPr lang="ko-KR" altLang="en-US" sz="2800" dirty="0"/>
              <a:t>의 핵심적인 특징</a:t>
            </a:r>
            <a:endParaRPr lang="en-US" altLang="ko-KR" sz="2800" dirty="0"/>
          </a:p>
          <a:p>
            <a:pPr lvl="1"/>
            <a:r>
              <a:rPr lang="en-US" altLang="ko-KR" sz="2800" dirty="0"/>
              <a:t>Framework</a:t>
            </a:r>
            <a:r>
              <a:rPr lang="ko-KR" altLang="en-US" sz="2800" dirty="0"/>
              <a:t>를 사용하는 </a:t>
            </a:r>
            <a:r>
              <a:rPr lang="en-US" altLang="ko-KR" sz="2800" dirty="0"/>
              <a:t>Application</a:t>
            </a:r>
            <a:r>
              <a:rPr lang="ko-KR" altLang="en-US" sz="2800" dirty="0"/>
              <a:t>에 그 </a:t>
            </a:r>
            <a:r>
              <a:rPr lang="en-US" altLang="ko-KR" sz="2800" dirty="0"/>
              <a:t>pattern</a:t>
            </a:r>
            <a:r>
              <a:rPr lang="ko-KR" altLang="en-US" sz="2800" dirty="0"/>
              <a:t>이 적용</a:t>
            </a:r>
            <a:r>
              <a:rPr lang="en-US" altLang="ko-KR" sz="2800" dirty="0"/>
              <a:t> </a:t>
            </a:r>
          </a:p>
          <a:p>
            <a:pPr lvl="1"/>
            <a:r>
              <a:rPr lang="ko-KR" altLang="en-US" sz="2800" dirty="0"/>
              <a:t>하지만 </a:t>
            </a:r>
            <a:r>
              <a:rPr lang="en-US" altLang="ko-KR" sz="2800" dirty="0"/>
              <a:t>Framework</a:t>
            </a:r>
            <a:r>
              <a:rPr lang="ko-KR" altLang="en-US" sz="2800" dirty="0"/>
              <a:t>는 </a:t>
            </a:r>
            <a:r>
              <a:rPr lang="en-US" altLang="ko-KR" sz="2800" dirty="0"/>
              <a:t>Design Pattern</a:t>
            </a:r>
            <a:r>
              <a:rPr lang="ko-KR" altLang="en-US" sz="2800" dirty="0"/>
              <a:t>이 아니다</a:t>
            </a:r>
            <a:r>
              <a:rPr lang="en-US" altLang="ko-KR" sz="2800" dirty="0"/>
              <a:t>.</a:t>
            </a:r>
          </a:p>
          <a:p>
            <a:pPr lvl="1"/>
            <a:r>
              <a:rPr lang="en-US" altLang="ko-KR" sz="2800" dirty="0"/>
              <a:t>Design Pattern</a:t>
            </a:r>
            <a:r>
              <a:rPr lang="ko-KR" altLang="en-US" sz="2800" dirty="0"/>
              <a:t>은 </a:t>
            </a:r>
            <a:r>
              <a:rPr lang="en-US" altLang="ko-KR" sz="2800" dirty="0"/>
              <a:t>Application</a:t>
            </a:r>
            <a:r>
              <a:rPr lang="ko-KR" altLang="en-US" sz="2800" dirty="0"/>
              <a:t>을 설계할 때 필요한 구조적인 </a:t>
            </a:r>
            <a:r>
              <a:rPr lang="en-US" altLang="ko-KR" sz="2800" dirty="0"/>
              <a:t>guideline</a:t>
            </a:r>
            <a:r>
              <a:rPr lang="ko-KR" altLang="en-US" sz="2800" dirty="0"/>
              <a:t>이 되어 줄 수는 있지만 구체적으로 구현된 </a:t>
            </a:r>
            <a:r>
              <a:rPr lang="en-US" altLang="ko-KR" sz="2800" dirty="0"/>
              <a:t>base code</a:t>
            </a:r>
            <a:r>
              <a:rPr lang="ko-KR" altLang="en-US" sz="2800" dirty="0"/>
              <a:t>를 제공하지 않는다</a:t>
            </a:r>
            <a:r>
              <a:rPr lang="en-US" altLang="ko-KR" sz="2800" dirty="0"/>
              <a:t>.</a:t>
            </a:r>
          </a:p>
          <a:p>
            <a:pPr lvl="1"/>
            <a:r>
              <a:rPr lang="en-US" altLang="ko-KR" sz="2800" dirty="0"/>
              <a:t>Framework</a:t>
            </a:r>
            <a:r>
              <a:rPr lang="ko-KR" altLang="en-US" sz="2800" dirty="0"/>
              <a:t>는 </a:t>
            </a:r>
            <a:r>
              <a:rPr lang="en-US" altLang="ko-KR" sz="2800" dirty="0"/>
              <a:t>Design Pattern</a:t>
            </a:r>
            <a:r>
              <a:rPr lang="ko-KR" altLang="en-US" sz="2800" dirty="0"/>
              <a:t>과 함께 </a:t>
            </a:r>
            <a:r>
              <a:rPr lang="en-US" altLang="ko-KR" sz="2800" dirty="0"/>
              <a:t>pattern</a:t>
            </a:r>
            <a:r>
              <a:rPr lang="ko-KR" altLang="en-US" sz="2800" dirty="0"/>
              <a:t>이 적용된 기반 </a:t>
            </a:r>
            <a:r>
              <a:rPr lang="en-US" altLang="ko-KR" sz="2800" dirty="0"/>
              <a:t>class library</a:t>
            </a:r>
            <a:r>
              <a:rPr lang="ko-KR" altLang="en-US" sz="2800" dirty="0"/>
              <a:t>를 제공해서 </a:t>
            </a:r>
            <a:r>
              <a:rPr lang="en-US" altLang="ko-KR" sz="2800" dirty="0"/>
              <a:t>Framework</a:t>
            </a:r>
            <a:r>
              <a:rPr lang="ko-KR" altLang="en-US" sz="2800" dirty="0"/>
              <a:t>를 사용하는 구조적인 틀과 구현 </a:t>
            </a:r>
            <a:r>
              <a:rPr lang="en-US" altLang="ko-KR" sz="2800" dirty="0"/>
              <a:t>code</a:t>
            </a:r>
            <a:r>
              <a:rPr lang="ko-KR" altLang="en-US" sz="2800" dirty="0"/>
              <a:t>를 함께 제공한다</a:t>
            </a:r>
            <a:r>
              <a:rPr lang="en-US" altLang="ko-KR" sz="2800" dirty="0"/>
              <a:t>.</a:t>
            </a:r>
            <a:endParaRPr lang="en-US" sz="2475" dirty="0"/>
          </a:p>
        </p:txBody>
      </p:sp>
    </p:spTree>
    <p:extLst>
      <p:ext uri="{BB962C8B-B14F-4D97-AF65-F5344CB8AC3E}">
        <p14:creationId xmlns:p14="http://schemas.microsoft.com/office/powerpoint/2010/main" val="291873273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ko-KR" altLang="en-US" sz="3200" b="1" dirty="0">
                <a:solidFill>
                  <a:srgbClr val="FF0000"/>
                </a:solidFill>
              </a:rPr>
              <a:t>결론</a:t>
            </a:r>
            <a:r>
              <a:rPr lang="en-US" sz="3200" b="1" dirty="0">
                <a:solidFill>
                  <a:srgbClr val="FF0000"/>
                </a:solidFill>
              </a:rPr>
              <a:t> </a:t>
            </a:r>
          </a:p>
          <a:p>
            <a:pPr lvl="1"/>
            <a:r>
              <a:rPr lang="ko-KR" altLang="en-US" sz="2800" dirty="0"/>
              <a:t>개발자는 </a:t>
            </a:r>
            <a:r>
              <a:rPr lang="en-US" altLang="ko-KR" sz="2800" dirty="0"/>
              <a:t>Framework</a:t>
            </a:r>
            <a:r>
              <a:rPr lang="ko-KR" altLang="en-US" sz="2800" dirty="0"/>
              <a:t>의 </a:t>
            </a:r>
            <a:r>
              <a:rPr lang="en-US" altLang="ko-KR" sz="2800" dirty="0"/>
              <a:t>base code</a:t>
            </a:r>
            <a:r>
              <a:rPr lang="ko-KR" altLang="en-US" sz="2800" dirty="0"/>
              <a:t>를 </a:t>
            </a:r>
            <a:r>
              <a:rPr lang="ko-KR" altLang="en-US" sz="4000" b="1" dirty="0">
                <a:solidFill>
                  <a:srgbClr val="FF0000"/>
                </a:solidFill>
              </a:rPr>
              <a:t>확장</a:t>
            </a:r>
            <a:r>
              <a:rPr lang="ko-KR" altLang="en-US" sz="2800" dirty="0"/>
              <a:t>하여 사용하면서       자연스럽게 그 </a:t>
            </a:r>
            <a:r>
              <a:rPr lang="en-US" altLang="ko-KR" sz="2800" dirty="0"/>
              <a:t>Framework</a:t>
            </a:r>
            <a:r>
              <a:rPr lang="ko-KR" altLang="en-US" sz="2800" dirty="0"/>
              <a:t>에서 사용된 </a:t>
            </a:r>
            <a:r>
              <a:rPr lang="en-US" altLang="ko-KR" sz="2800" dirty="0"/>
              <a:t>pattern</a:t>
            </a:r>
            <a:r>
              <a:rPr lang="ko-KR" altLang="en-US" sz="2800" dirty="0"/>
              <a:t>을 </a:t>
            </a:r>
            <a:r>
              <a:rPr lang="ko-KR" altLang="en-US" sz="4000" b="1" dirty="0">
                <a:solidFill>
                  <a:srgbClr val="FF0000"/>
                </a:solidFill>
              </a:rPr>
              <a:t>적용</a:t>
            </a:r>
            <a:r>
              <a:rPr lang="ko-KR" altLang="en-US" sz="2800" dirty="0"/>
              <a:t>할 수 있게 된다</a:t>
            </a:r>
            <a:r>
              <a:rPr lang="en-US" altLang="ko-KR" sz="2800" dirty="0"/>
              <a:t>.</a:t>
            </a:r>
            <a:endParaRPr lang="en-US" sz="2475" dirty="0"/>
          </a:p>
        </p:txBody>
      </p:sp>
    </p:spTree>
    <p:extLst>
      <p:ext uri="{BB962C8B-B14F-4D97-AF65-F5344CB8AC3E}">
        <p14:creationId xmlns:p14="http://schemas.microsoft.com/office/powerpoint/2010/main" val="46702869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en-US" sz="3200" dirty="0" err="1"/>
              <a:t>IoC</a:t>
            </a:r>
            <a:r>
              <a:rPr lang="en-US" sz="3200" dirty="0"/>
              <a:t>(Inversion of Control)</a:t>
            </a:r>
          </a:p>
          <a:p>
            <a:r>
              <a:rPr lang="en-US" sz="3200" dirty="0"/>
              <a:t>Class Library</a:t>
            </a:r>
          </a:p>
        </p:txBody>
      </p:sp>
    </p:spTree>
    <p:extLst>
      <p:ext uri="{BB962C8B-B14F-4D97-AF65-F5344CB8AC3E}">
        <p14:creationId xmlns:p14="http://schemas.microsoft.com/office/powerpoint/2010/main" val="354147258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en-US" sz="3200" b="1" dirty="0" err="1">
                <a:solidFill>
                  <a:srgbClr val="FF0000"/>
                </a:solidFill>
              </a:rPr>
              <a:t>IoC</a:t>
            </a:r>
            <a:r>
              <a:rPr lang="en-US" sz="3200" b="1" dirty="0">
                <a:solidFill>
                  <a:srgbClr val="FF0000"/>
                </a:solidFill>
              </a:rPr>
              <a:t>(Inversion of Control)</a:t>
            </a:r>
          </a:p>
          <a:p>
            <a:pPr lvl="1"/>
            <a:r>
              <a:rPr lang="en-US" altLang="ko-KR" sz="2800" dirty="0"/>
              <a:t>'</a:t>
            </a:r>
            <a:r>
              <a:rPr lang="ko-KR" altLang="en-US" sz="2800" dirty="0"/>
              <a:t>제어의 역전</a:t>
            </a:r>
            <a:r>
              <a:rPr lang="en-US" altLang="ko-KR" sz="2800" dirty="0"/>
              <a:t>' </a:t>
            </a:r>
            <a:r>
              <a:rPr lang="ko-KR" altLang="en-US" sz="2800" dirty="0"/>
              <a:t>즉</a:t>
            </a:r>
            <a:r>
              <a:rPr lang="en-US" altLang="ko-KR" sz="2800" dirty="0"/>
              <a:t>, instance </a:t>
            </a:r>
            <a:r>
              <a:rPr lang="ko-KR" altLang="en-US" sz="2800" dirty="0"/>
              <a:t>생성부터 소멸까지의 </a:t>
            </a:r>
            <a:r>
              <a:rPr lang="en-US" altLang="ko-KR" sz="2800" dirty="0"/>
              <a:t>instance </a:t>
            </a:r>
            <a:r>
              <a:rPr lang="ko-KR" altLang="en-US" sz="2800" dirty="0"/>
              <a:t>생명주기 관리를 개발자가 아닌 </a:t>
            </a:r>
            <a:r>
              <a:rPr lang="en-US" altLang="ko-KR" sz="2800" dirty="0"/>
              <a:t>container</a:t>
            </a:r>
            <a:r>
              <a:rPr lang="ko-KR" altLang="en-US" sz="2800" dirty="0"/>
              <a:t>가 대신 해준다는 뜻임</a:t>
            </a:r>
            <a:r>
              <a:rPr lang="en-US" altLang="ko-KR" sz="2800" dirty="0"/>
              <a:t>.</a:t>
            </a:r>
          </a:p>
          <a:p>
            <a:pPr lvl="1"/>
            <a:r>
              <a:rPr lang="en-US" altLang="ko-KR" sz="2800" dirty="0"/>
              <a:t>Container </a:t>
            </a:r>
            <a:r>
              <a:rPr lang="ko-KR" altLang="en-US" sz="2800" dirty="0"/>
              <a:t>역할을 해주는 </a:t>
            </a:r>
            <a:r>
              <a:rPr lang="en-US" altLang="ko-KR" sz="2800" dirty="0"/>
              <a:t>framework</a:t>
            </a:r>
            <a:r>
              <a:rPr lang="ko-KR" altLang="en-US" sz="2800" dirty="0"/>
              <a:t>에게 제어하는 권한을 넘겨서 개발자의 </a:t>
            </a:r>
            <a:r>
              <a:rPr lang="en-US" altLang="ko-KR" sz="2800" dirty="0"/>
              <a:t>code</a:t>
            </a:r>
            <a:r>
              <a:rPr lang="ko-KR" altLang="en-US" sz="2800" dirty="0"/>
              <a:t>가 신경 써야 할 것을 줄이는 전략</a:t>
            </a:r>
            <a:r>
              <a:rPr lang="en-US" altLang="ko-KR" sz="2800" dirty="0"/>
              <a:t>.</a:t>
            </a:r>
          </a:p>
          <a:p>
            <a:pPr lvl="1"/>
            <a:r>
              <a:rPr lang="en-US" altLang="ko-KR" sz="2800" dirty="0"/>
              <a:t>Framework</a:t>
            </a:r>
            <a:r>
              <a:rPr lang="ko-KR" altLang="en-US" sz="2800" dirty="0"/>
              <a:t>의 동작원리를 제어흐름이 일반적인 </a:t>
            </a:r>
            <a:r>
              <a:rPr lang="en-US" altLang="ko-KR" sz="2800" dirty="0"/>
              <a:t>program </a:t>
            </a:r>
            <a:r>
              <a:rPr lang="ko-KR" altLang="en-US" sz="2800" dirty="0"/>
              <a:t>흐름과  반대로 동작하므로 </a:t>
            </a:r>
            <a:r>
              <a:rPr lang="en-US" altLang="ko-KR" sz="2800" dirty="0" err="1"/>
              <a:t>IoC</a:t>
            </a:r>
            <a:r>
              <a:rPr lang="ko-KR" altLang="en-US" sz="2800" dirty="0"/>
              <a:t>라고 설명함</a:t>
            </a:r>
            <a:r>
              <a:rPr lang="en-US" altLang="ko-KR" sz="2800" dirty="0"/>
              <a:t>.</a:t>
            </a:r>
          </a:p>
          <a:p>
            <a:pPr lvl="1"/>
            <a:r>
              <a:rPr lang="en-US" altLang="ko-KR" sz="2800" dirty="0"/>
              <a:t>Spring Container</a:t>
            </a:r>
            <a:r>
              <a:rPr lang="ko-KR" altLang="en-US" sz="2800" dirty="0"/>
              <a:t>는 </a:t>
            </a:r>
            <a:r>
              <a:rPr lang="en-US" altLang="ko-KR" sz="2800" dirty="0" err="1"/>
              <a:t>IoC</a:t>
            </a:r>
            <a:r>
              <a:rPr lang="ko-KR" altLang="en-US" sz="2800" dirty="0"/>
              <a:t>를 지원하며</a:t>
            </a:r>
            <a:r>
              <a:rPr lang="en-US" altLang="ko-KR" sz="2800" dirty="0"/>
              <a:t>, meta-data</a:t>
            </a:r>
            <a:r>
              <a:rPr lang="ko-KR" altLang="en-US" sz="2800" dirty="0"/>
              <a:t>를 통해 </a:t>
            </a:r>
            <a:r>
              <a:rPr lang="en-US" altLang="ko-KR" sz="2800" dirty="0"/>
              <a:t>beans</a:t>
            </a:r>
            <a:r>
              <a:rPr lang="ko-KR" altLang="en-US" sz="2800" dirty="0"/>
              <a:t>를  관리하고 </a:t>
            </a:r>
            <a:r>
              <a:rPr lang="en-US" altLang="ko-KR" sz="2800" dirty="0"/>
              <a:t>application</a:t>
            </a:r>
            <a:r>
              <a:rPr lang="ko-KR" altLang="en-US" sz="2800" dirty="0"/>
              <a:t>의 중요부분을 형성함</a:t>
            </a:r>
            <a:r>
              <a:rPr lang="en-US" altLang="ko-KR" sz="2800" dirty="0"/>
              <a:t>.</a:t>
            </a:r>
          </a:p>
          <a:p>
            <a:pPr lvl="1"/>
            <a:r>
              <a:rPr lang="en-US" altLang="ko-KR" sz="2800" dirty="0"/>
              <a:t>Spring Container</a:t>
            </a:r>
            <a:r>
              <a:rPr lang="ko-KR" altLang="en-US" sz="2800" dirty="0"/>
              <a:t>는 관리되는 </a:t>
            </a:r>
            <a:r>
              <a:rPr lang="en-US" altLang="ko-KR" sz="2800" dirty="0"/>
              <a:t>bean</a:t>
            </a:r>
            <a:r>
              <a:rPr lang="ko-KR" altLang="en-US" sz="2800" dirty="0"/>
              <a:t>들을 의존성 주입</a:t>
            </a:r>
            <a:r>
              <a:rPr lang="en-US" altLang="ko-KR" sz="2800" dirty="0"/>
              <a:t>(Dependency Injection)</a:t>
            </a:r>
            <a:r>
              <a:rPr lang="ko-KR" altLang="en-US" sz="2800" dirty="0"/>
              <a:t>을 통해 </a:t>
            </a:r>
            <a:r>
              <a:rPr lang="en-US" altLang="ko-KR" sz="2800" dirty="0" err="1"/>
              <a:t>IoC</a:t>
            </a:r>
            <a:r>
              <a:rPr lang="ko-KR" altLang="en-US" sz="2800" dirty="0"/>
              <a:t>를 지원함</a:t>
            </a:r>
            <a:r>
              <a:rPr lang="en-US" altLang="ko-KR" sz="2800" dirty="0"/>
              <a:t>.</a:t>
            </a:r>
            <a:endParaRPr lang="en-US" sz="2800" dirty="0"/>
          </a:p>
        </p:txBody>
      </p:sp>
    </p:spTree>
    <p:extLst>
      <p:ext uri="{BB962C8B-B14F-4D97-AF65-F5344CB8AC3E}">
        <p14:creationId xmlns:p14="http://schemas.microsoft.com/office/powerpoint/2010/main" val="112831422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en-US" sz="3200" b="1" dirty="0">
                <a:solidFill>
                  <a:srgbClr val="FF0000"/>
                </a:solidFill>
              </a:rPr>
              <a:t>Class Library</a:t>
            </a:r>
          </a:p>
          <a:p>
            <a:pPr lvl="1"/>
            <a:r>
              <a:rPr lang="en-US" altLang="ko-KR" sz="2800" dirty="0"/>
              <a:t>Framework</a:t>
            </a:r>
            <a:r>
              <a:rPr lang="ko-KR" altLang="en-US" sz="2800" dirty="0"/>
              <a:t>는 특정 부분의 기술적인 구현을 </a:t>
            </a:r>
            <a:r>
              <a:rPr lang="en-US" altLang="ko-KR" sz="2800" dirty="0"/>
              <a:t>library </a:t>
            </a:r>
            <a:r>
              <a:rPr lang="ko-KR" altLang="en-US" sz="2800" dirty="0"/>
              <a:t>형태로 제공</a:t>
            </a:r>
            <a:endParaRPr lang="en-US" altLang="ko-KR" sz="2800" dirty="0"/>
          </a:p>
          <a:p>
            <a:pPr lvl="1"/>
            <a:r>
              <a:rPr lang="en-US" altLang="ko-KR" sz="2800" dirty="0"/>
              <a:t>Class library</a:t>
            </a:r>
            <a:r>
              <a:rPr lang="ko-KR" altLang="en-US" sz="2800" dirty="0"/>
              <a:t>라는 구성요소는 </a:t>
            </a:r>
            <a:r>
              <a:rPr lang="en-US" altLang="ko-KR" sz="2800" dirty="0"/>
              <a:t>Framework</a:t>
            </a:r>
            <a:r>
              <a:rPr lang="ko-KR" altLang="en-US" sz="2800" dirty="0"/>
              <a:t>의 정의 중 하나인      </a:t>
            </a:r>
            <a:r>
              <a:rPr lang="en-US" altLang="ko-KR" sz="2800" b="1" i="1" dirty="0"/>
              <a:t>'Semi Complete(</a:t>
            </a:r>
            <a:r>
              <a:rPr lang="ko-KR" altLang="en-US" sz="2800" b="1" i="1" dirty="0"/>
              <a:t>반제품</a:t>
            </a:r>
            <a:r>
              <a:rPr lang="en-US" altLang="ko-KR" sz="2800" b="1" i="1" dirty="0"/>
              <a:t>)’</a:t>
            </a:r>
            <a:r>
              <a:rPr lang="ko-KR" altLang="en-US" sz="2800" dirty="0"/>
              <a:t>이다</a:t>
            </a:r>
            <a:r>
              <a:rPr lang="en-US" altLang="ko-KR" sz="2800" dirty="0"/>
              <a:t> </a:t>
            </a:r>
            <a:r>
              <a:rPr lang="ko-KR" altLang="en-US" sz="2800" dirty="0"/>
              <a:t>라고 해석하게 만들었다</a:t>
            </a:r>
            <a:r>
              <a:rPr lang="en-US" altLang="ko-KR" sz="2800" dirty="0"/>
              <a:t>.</a:t>
            </a:r>
            <a:endParaRPr lang="en-US" sz="2800" dirty="0"/>
          </a:p>
        </p:txBody>
      </p:sp>
    </p:spTree>
    <p:extLst>
      <p:ext uri="{BB962C8B-B14F-4D97-AF65-F5344CB8AC3E}">
        <p14:creationId xmlns:p14="http://schemas.microsoft.com/office/powerpoint/2010/main" val="387030569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en-US" sz="3200" b="1" dirty="0">
                <a:solidFill>
                  <a:srgbClr val="FF0000"/>
                </a:solidFill>
              </a:rPr>
              <a:t>Class Library vs Framework</a:t>
            </a:r>
          </a:p>
        </p:txBody>
      </p:sp>
      <p:graphicFrame>
        <p:nvGraphicFramePr>
          <p:cNvPr id="2" name="표 2">
            <a:extLst>
              <a:ext uri="{FF2B5EF4-FFF2-40B4-BE49-F238E27FC236}">
                <a16:creationId xmlns:a16="http://schemas.microsoft.com/office/drawing/2014/main" id="{293B2A9A-93A1-4FC5-9E3A-CFA4CEBA834A}"/>
              </a:ext>
            </a:extLst>
          </p:cNvPr>
          <p:cNvGraphicFramePr>
            <a:graphicFrameLocks noGrp="1"/>
          </p:cNvGraphicFramePr>
          <p:nvPr>
            <p:extLst>
              <p:ext uri="{D42A27DB-BD31-4B8C-83A1-F6EECF244321}">
                <p14:modId xmlns:p14="http://schemas.microsoft.com/office/powerpoint/2010/main" val="3316174705"/>
              </p:ext>
            </p:extLst>
          </p:nvPr>
        </p:nvGraphicFramePr>
        <p:xfrm>
          <a:off x="493203" y="2433058"/>
          <a:ext cx="11205594" cy="4031892"/>
        </p:xfrm>
        <a:graphic>
          <a:graphicData uri="http://schemas.openxmlformats.org/drawingml/2006/table">
            <a:tbl>
              <a:tblPr firstRow="1" bandRow="1">
                <a:tableStyleId>{00A15C55-8517-42AA-B614-E9B94910E393}</a:tableStyleId>
              </a:tblPr>
              <a:tblGrid>
                <a:gridCol w="2416700">
                  <a:extLst>
                    <a:ext uri="{9D8B030D-6E8A-4147-A177-3AD203B41FA5}">
                      <a16:colId xmlns:a16="http://schemas.microsoft.com/office/drawing/2014/main" val="638979135"/>
                    </a:ext>
                  </a:extLst>
                </a:gridCol>
                <a:gridCol w="4243526">
                  <a:extLst>
                    <a:ext uri="{9D8B030D-6E8A-4147-A177-3AD203B41FA5}">
                      <a16:colId xmlns:a16="http://schemas.microsoft.com/office/drawing/2014/main" val="3855102538"/>
                    </a:ext>
                  </a:extLst>
                </a:gridCol>
                <a:gridCol w="4545368">
                  <a:extLst>
                    <a:ext uri="{9D8B030D-6E8A-4147-A177-3AD203B41FA5}">
                      <a16:colId xmlns:a16="http://schemas.microsoft.com/office/drawing/2014/main" val="169633577"/>
                    </a:ext>
                  </a:extLst>
                </a:gridCol>
              </a:tblGrid>
              <a:tr h="795324">
                <a:tc>
                  <a:txBody>
                    <a:bodyPr/>
                    <a:lstStyle/>
                    <a:p>
                      <a:r>
                        <a:rPr lang="ko-KR" altLang="en-US" sz="2400" dirty="0">
                          <a:latin typeface="Malgun Gothic" panose="020B0503020000020004" pitchFamily="34" charset="-127"/>
                          <a:ea typeface="Malgun Gothic" panose="020B0503020000020004" pitchFamily="34" charset="-127"/>
                        </a:rPr>
                        <a:t>특징</a:t>
                      </a:r>
                      <a:r>
                        <a:rPr lang="en-US" sz="2400" dirty="0">
                          <a:latin typeface="Malgun Gothic" panose="020B0503020000020004" pitchFamily="34" charset="-127"/>
                          <a:ea typeface="Malgun Gothic" panose="020B0503020000020004" pitchFamily="34" charset="-127"/>
                        </a:rPr>
                        <a:t> </a:t>
                      </a:r>
                    </a:p>
                  </a:txBody>
                  <a:tcPr>
                    <a:solidFill>
                      <a:srgbClr val="0070C0"/>
                    </a:solidFill>
                  </a:tcPr>
                </a:tc>
                <a:tc>
                  <a:txBody>
                    <a:bodyPr/>
                    <a:lstStyle/>
                    <a:p>
                      <a:r>
                        <a:rPr lang="en-US" sz="2400" dirty="0">
                          <a:latin typeface="Malgun Gothic" panose="020B0503020000020004" pitchFamily="34" charset="-127"/>
                          <a:ea typeface="Malgun Gothic" panose="020B0503020000020004" pitchFamily="34" charset="-127"/>
                        </a:rPr>
                        <a:t>Framework</a:t>
                      </a:r>
                    </a:p>
                  </a:txBody>
                  <a:tcPr>
                    <a:solidFill>
                      <a:srgbClr val="0070C0"/>
                    </a:solidFill>
                  </a:tcPr>
                </a:tc>
                <a:tc>
                  <a:txBody>
                    <a:bodyPr/>
                    <a:lstStyle/>
                    <a:p>
                      <a:r>
                        <a:rPr lang="en-US" sz="2400" dirty="0">
                          <a:latin typeface="Malgun Gothic" panose="020B0503020000020004" pitchFamily="34" charset="-127"/>
                          <a:ea typeface="Malgun Gothic" panose="020B0503020000020004" pitchFamily="34" charset="-127"/>
                        </a:rPr>
                        <a:t>Library</a:t>
                      </a:r>
                    </a:p>
                  </a:txBody>
                  <a:tcPr>
                    <a:solidFill>
                      <a:srgbClr val="0070C0"/>
                    </a:solidFill>
                  </a:tcPr>
                </a:tc>
                <a:extLst>
                  <a:ext uri="{0D108BD9-81ED-4DB2-BD59-A6C34878D82A}">
                    <a16:rowId xmlns:a16="http://schemas.microsoft.com/office/drawing/2014/main" val="2213598030"/>
                  </a:ext>
                </a:extLst>
              </a:tr>
              <a:tr h="795324">
                <a:tc>
                  <a:txBody>
                    <a:bodyPr/>
                    <a:lstStyle/>
                    <a:p>
                      <a:r>
                        <a:rPr lang="en-US" sz="2400" dirty="0">
                          <a:latin typeface="Malgun Gothic" panose="020B0503020000020004" pitchFamily="34" charset="-127"/>
                          <a:ea typeface="Malgun Gothic" panose="020B0503020000020004" pitchFamily="34" charset="-127"/>
                        </a:rPr>
                        <a:t>User Code </a:t>
                      </a:r>
                      <a:r>
                        <a:rPr lang="ko-KR" altLang="en-US" sz="2400" dirty="0">
                          <a:latin typeface="Malgun Gothic" panose="020B0503020000020004" pitchFamily="34" charset="-127"/>
                          <a:ea typeface="Malgun Gothic" panose="020B0503020000020004" pitchFamily="34" charset="-127"/>
                        </a:rPr>
                        <a:t>작성</a:t>
                      </a:r>
                      <a:endParaRPr lang="en-US" sz="2400" dirty="0">
                        <a:latin typeface="Malgun Gothic" panose="020B0503020000020004" pitchFamily="34" charset="-127"/>
                        <a:ea typeface="Malgun Gothic" panose="020B0503020000020004" pitchFamily="34" charset="-127"/>
                      </a:endParaRPr>
                    </a:p>
                  </a:txBody>
                  <a:tcPr/>
                </a:tc>
                <a:tc>
                  <a:txBody>
                    <a:bodyPr/>
                    <a:lstStyle/>
                    <a:p>
                      <a:r>
                        <a:rPr lang="en-US" sz="2400" dirty="0">
                          <a:latin typeface="Malgun Gothic" panose="020B0503020000020004" pitchFamily="34" charset="-127"/>
                          <a:ea typeface="Malgun Gothic" panose="020B0503020000020004" pitchFamily="34" charset="-127"/>
                        </a:rPr>
                        <a:t>Framework class</a:t>
                      </a:r>
                      <a:r>
                        <a:rPr lang="ko-KR" altLang="en-US" sz="2400" dirty="0">
                          <a:latin typeface="Malgun Gothic" panose="020B0503020000020004" pitchFamily="34" charset="-127"/>
                          <a:ea typeface="Malgun Gothic" panose="020B0503020000020004" pitchFamily="34" charset="-127"/>
                        </a:rPr>
                        <a:t>를 </a:t>
                      </a:r>
                      <a:endParaRPr lang="en-US" altLang="ko-KR" sz="2400" dirty="0">
                        <a:latin typeface="Malgun Gothic" panose="020B0503020000020004" pitchFamily="34" charset="-127"/>
                        <a:ea typeface="Malgun Gothic" panose="020B0503020000020004" pitchFamily="34" charset="-127"/>
                      </a:endParaRPr>
                    </a:p>
                    <a:p>
                      <a:r>
                        <a:rPr lang="en-US" sz="2400" dirty="0">
                          <a:latin typeface="Malgun Gothic" panose="020B0503020000020004" pitchFamily="34" charset="-127"/>
                          <a:ea typeface="Malgun Gothic" panose="020B0503020000020004" pitchFamily="34" charset="-127"/>
                        </a:rPr>
                        <a:t>sub-classing </a:t>
                      </a:r>
                      <a:r>
                        <a:rPr lang="ko-KR" altLang="en-US" sz="2400" dirty="0">
                          <a:latin typeface="Malgun Gothic" panose="020B0503020000020004" pitchFamily="34" charset="-127"/>
                          <a:ea typeface="Malgun Gothic" panose="020B0503020000020004" pitchFamily="34" charset="-127"/>
                        </a:rPr>
                        <a:t>해서 작성</a:t>
                      </a:r>
                      <a:endParaRPr lang="en-US" sz="2400" dirty="0">
                        <a:latin typeface="Malgun Gothic" panose="020B0503020000020004" pitchFamily="34" charset="-127"/>
                        <a:ea typeface="Malgun Gothic" panose="020B0503020000020004" pitchFamily="34" charset="-127"/>
                      </a:endParaRPr>
                    </a:p>
                  </a:txBody>
                  <a:tcPr/>
                </a:tc>
                <a:tc>
                  <a:txBody>
                    <a:bodyPr/>
                    <a:lstStyle/>
                    <a:p>
                      <a:r>
                        <a:rPr lang="ko-KR" altLang="en-US" sz="2400" dirty="0">
                          <a:latin typeface="Malgun Gothic" panose="020B0503020000020004" pitchFamily="34" charset="-127"/>
                          <a:ea typeface="Malgun Gothic" panose="020B0503020000020004" pitchFamily="34" charset="-127"/>
                        </a:rPr>
                        <a:t>독립적으로 작성</a:t>
                      </a:r>
                      <a:endParaRPr lang="en-US" sz="240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1900800442"/>
                  </a:ext>
                </a:extLst>
              </a:tr>
              <a:tr h="795324">
                <a:tc>
                  <a:txBody>
                    <a:bodyPr/>
                    <a:lstStyle/>
                    <a:p>
                      <a:r>
                        <a:rPr lang="ko-KR" altLang="en-US" sz="2400" dirty="0">
                          <a:latin typeface="Malgun Gothic" panose="020B0503020000020004" pitchFamily="34" charset="-127"/>
                          <a:ea typeface="Malgun Gothic" panose="020B0503020000020004" pitchFamily="34" charset="-127"/>
                        </a:rPr>
                        <a:t>호출 흐름</a:t>
                      </a:r>
                      <a:endParaRPr lang="en-US" sz="2400" dirty="0">
                        <a:latin typeface="Malgun Gothic" panose="020B0503020000020004" pitchFamily="34" charset="-127"/>
                        <a:ea typeface="Malgun Gothic" panose="020B0503020000020004" pitchFamily="34" charset="-127"/>
                      </a:endParaRPr>
                    </a:p>
                  </a:txBody>
                  <a:tcPr/>
                </a:tc>
                <a:tc>
                  <a:txBody>
                    <a:bodyPr/>
                    <a:lstStyle/>
                    <a:p>
                      <a:r>
                        <a:rPr lang="en-US" altLang="ko-KR" sz="2400" dirty="0">
                          <a:latin typeface="Malgun Gothic" panose="020B0503020000020004" pitchFamily="34" charset="-127"/>
                          <a:ea typeface="Malgun Gothic" panose="020B0503020000020004" pitchFamily="34" charset="-127"/>
                        </a:rPr>
                        <a:t>Framework</a:t>
                      </a:r>
                      <a:r>
                        <a:rPr lang="ko-KR" altLang="en-US" sz="2400" dirty="0">
                          <a:latin typeface="Malgun Gothic" panose="020B0503020000020004" pitchFamily="34" charset="-127"/>
                          <a:ea typeface="Malgun Gothic" panose="020B0503020000020004" pitchFamily="34" charset="-127"/>
                        </a:rPr>
                        <a:t>코드가 </a:t>
                      </a:r>
                      <a:endParaRPr lang="en-US" altLang="ko-KR" sz="2400" dirty="0">
                        <a:latin typeface="Malgun Gothic" panose="020B0503020000020004" pitchFamily="34" charset="-127"/>
                        <a:ea typeface="Malgun Gothic" panose="020B0503020000020004" pitchFamily="34" charset="-127"/>
                      </a:endParaRPr>
                    </a:p>
                    <a:p>
                      <a:r>
                        <a:rPr lang="en-US" altLang="ko-KR" sz="2400" dirty="0">
                          <a:latin typeface="Malgun Gothic" panose="020B0503020000020004" pitchFamily="34" charset="-127"/>
                          <a:ea typeface="Malgun Gothic" panose="020B0503020000020004" pitchFamily="34" charset="-127"/>
                        </a:rPr>
                        <a:t>user code</a:t>
                      </a:r>
                      <a:r>
                        <a:rPr lang="ko-KR" altLang="en-US" sz="2400" dirty="0">
                          <a:latin typeface="Malgun Gothic" panose="020B0503020000020004" pitchFamily="34" charset="-127"/>
                          <a:ea typeface="Malgun Gothic" panose="020B0503020000020004" pitchFamily="34" charset="-127"/>
                        </a:rPr>
                        <a:t>를 호출</a:t>
                      </a:r>
                      <a:endParaRPr lang="en-US" sz="2400" dirty="0">
                        <a:latin typeface="Malgun Gothic" panose="020B0503020000020004" pitchFamily="34" charset="-127"/>
                        <a:ea typeface="Malgun Gothic" panose="020B0503020000020004" pitchFamily="34" charset="-127"/>
                      </a:endParaRPr>
                    </a:p>
                  </a:txBody>
                  <a:tcPr/>
                </a:tc>
                <a:tc>
                  <a:txBody>
                    <a:bodyPr/>
                    <a:lstStyle/>
                    <a:p>
                      <a:r>
                        <a:rPr lang="en-US" sz="2400" dirty="0">
                          <a:latin typeface="Malgun Gothic" panose="020B0503020000020004" pitchFamily="34" charset="-127"/>
                          <a:ea typeface="Malgun Gothic" panose="020B0503020000020004" pitchFamily="34" charset="-127"/>
                        </a:rPr>
                        <a:t>User code</a:t>
                      </a:r>
                      <a:r>
                        <a:rPr lang="ko-KR" altLang="en-US" sz="2400" dirty="0">
                          <a:latin typeface="Malgun Gothic" panose="020B0503020000020004" pitchFamily="34" charset="-127"/>
                          <a:ea typeface="Malgun Gothic" panose="020B0503020000020004" pitchFamily="34" charset="-127"/>
                        </a:rPr>
                        <a:t>가 </a:t>
                      </a:r>
                      <a:r>
                        <a:rPr lang="en-US" sz="2400" dirty="0">
                          <a:latin typeface="Malgun Gothic" panose="020B0503020000020004" pitchFamily="34" charset="-127"/>
                          <a:ea typeface="Malgun Gothic" panose="020B0503020000020004" pitchFamily="34" charset="-127"/>
                        </a:rPr>
                        <a:t>library</a:t>
                      </a:r>
                      <a:r>
                        <a:rPr lang="ko-KR" altLang="en-US" sz="2400" dirty="0">
                          <a:latin typeface="Malgun Gothic" panose="020B0503020000020004" pitchFamily="34" charset="-127"/>
                          <a:ea typeface="Malgun Gothic" panose="020B0503020000020004" pitchFamily="34" charset="-127"/>
                        </a:rPr>
                        <a:t>를 호출</a:t>
                      </a:r>
                      <a:endParaRPr lang="en-US" sz="240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1106857323"/>
                  </a:ext>
                </a:extLst>
              </a:tr>
              <a:tr h="795324">
                <a:tc>
                  <a:txBody>
                    <a:bodyPr/>
                    <a:lstStyle/>
                    <a:p>
                      <a:r>
                        <a:rPr lang="ko-KR" altLang="en-US" sz="2400" dirty="0">
                          <a:latin typeface="Malgun Gothic" panose="020B0503020000020004" pitchFamily="34" charset="-127"/>
                          <a:ea typeface="Malgun Gothic" panose="020B0503020000020004" pitchFamily="34" charset="-127"/>
                        </a:rPr>
                        <a:t>실행흐름</a:t>
                      </a:r>
                      <a:endParaRPr lang="en-US" sz="2400" dirty="0">
                        <a:latin typeface="Malgun Gothic" panose="020B0503020000020004" pitchFamily="34" charset="-127"/>
                        <a:ea typeface="Malgun Gothic" panose="020B0503020000020004" pitchFamily="34" charset="-127"/>
                      </a:endParaRPr>
                    </a:p>
                  </a:txBody>
                  <a:tcPr/>
                </a:tc>
                <a:tc>
                  <a:txBody>
                    <a:bodyPr/>
                    <a:lstStyle/>
                    <a:p>
                      <a:r>
                        <a:rPr lang="en-US" sz="2400" dirty="0">
                          <a:latin typeface="Malgun Gothic" panose="020B0503020000020004" pitchFamily="34" charset="-127"/>
                          <a:ea typeface="Malgun Gothic" panose="020B0503020000020004" pitchFamily="34" charset="-127"/>
                        </a:rPr>
                        <a:t>Framework</a:t>
                      </a:r>
                      <a:r>
                        <a:rPr lang="ko-KR" altLang="en-US" sz="2400" dirty="0">
                          <a:latin typeface="Malgun Gothic" panose="020B0503020000020004" pitchFamily="34" charset="-127"/>
                          <a:ea typeface="Malgun Gothic" panose="020B0503020000020004" pitchFamily="34" charset="-127"/>
                        </a:rPr>
                        <a:t>가 제어</a:t>
                      </a:r>
                      <a:endParaRPr lang="en-US" sz="2400" dirty="0">
                        <a:latin typeface="Malgun Gothic" panose="020B0503020000020004" pitchFamily="34" charset="-127"/>
                        <a:ea typeface="Malgun Gothic" panose="020B0503020000020004" pitchFamily="34" charset="-127"/>
                      </a:endParaRPr>
                    </a:p>
                  </a:txBody>
                  <a:tcPr/>
                </a:tc>
                <a:tc>
                  <a:txBody>
                    <a:bodyPr/>
                    <a:lstStyle/>
                    <a:p>
                      <a:r>
                        <a:rPr lang="en-US" sz="2400" dirty="0">
                          <a:latin typeface="Malgun Gothic" panose="020B0503020000020004" pitchFamily="34" charset="-127"/>
                          <a:ea typeface="Malgun Gothic" panose="020B0503020000020004" pitchFamily="34" charset="-127"/>
                        </a:rPr>
                        <a:t>User code</a:t>
                      </a:r>
                      <a:r>
                        <a:rPr lang="ko-KR" altLang="en-US" sz="2400" dirty="0">
                          <a:latin typeface="Malgun Gothic" panose="020B0503020000020004" pitchFamily="34" charset="-127"/>
                          <a:ea typeface="Malgun Gothic" panose="020B0503020000020004" pitchFamily="34" charset="-127"/>
                        </a:rPr>
                        <a:t>가 제어</a:t>
                      </a:r>
                      <a:endParaRPr lang="en-US" sz="240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1893890094"/>
                  </a:ext>
                </a:extLst>
              </a:tr>
              <a:tr h="795324">
                <a:tc>
                  <a:txBody>
                    <a:bodyPr/>
                    <a:lstStyle/>
                    <a:p>
                      <a:r>
                        <a:rPr lang="ko-KR" altLang="en-US" sz="2400" dirty="0">
                          <a:latin typeface="Malgun Gothic" panose="020B0503020000020004" pitchFamily="34" charset="-127"/>
                          <a:ea typeface="Malgun Gothic" panose="020B0503020000020004" pitchFamily="34" charset="-127"/>
                        </a:rPr>
                        <a:t>객체의 연동</a:t>
                      </a:r>
                      <a:endParaRPr lang="en-US" sz="2400" dirty="0">
                        <a:latin typeface="Malgun Gothic" panose="020B0503020000020004" pitchFamily="34" charset="-127"/>
                        <a:ea typeface="Malgun Gothic" panose="020B0503020000020004" pitchFamily="34" charset="-127"/>
                      </a:endParaRPr>
                    </a:p>
                  </a:txBody>
                  <a:tcPr/>
                </a:tc>
                <a:tc>
                  <a:txBody>
                    <a:bodyPr/>
                    <a:lstStyle/>
                    <a:p>
                      <a:r>
                        <a:rPr lang="ko-KR" altLang="en-US" sz="2400" dirty="0">
                          <a:latin typeface="Malgun Gothic" panose="020B0503020000020004" pitchFamily="34" charset="-127"/>
                          <a:ea typeface="Malgun Gothic" panose="020B0503020000020004" pitchFamily="34" charset="-127"/>
                        </a:rPr>
                        <a:t>구조 </a:t>
                      </a:r>
                      <a:r>
                        <a:rPr lang="en-US" sz="2400" dirty="0">
                          <a:latin typeface="Malgun Gothic" panose="020B0503020000020004" pitchFamily="34" charset="-127"/>
                          <a:ea typeface="Malgun Gothic" panose="020B0503020000020004" pitchFamily="34" charset="-127"/>
                        </a:rPr>
                        <a:t>Framework</a:t>
                      </a:r>
                      <a:r>
                        <a:rPr lang="ko-KR" altLang="en-US" sz="2400" dirty="0">
                          <a:latin typeface="Malgun Gothic" panose="020B0503020000020004" pitchFamily="34" charset="-127"/>
                          <a:ea typeface="Malgun Gothic" panose="020B0503020000020004" pitchFamily="34" charset="-127"/>
                        </a:rPr>
                        <a:t>가 정의</a:t>
                      </a:r>
                      <a:endParaRPr lang="en-US" sz="2400" dirty="0">
                        <a:latin typeface="Malgun Gothic" panose="020B0503020000020004" pitchFamily="34" charset="-127"/>
                        <a:ea typeface="Malgun Gothic" panose="020B0503020000020004" pitchFamily="34" charset="-127"/>
                      </a:endParaRPr>
                    </a:p>
                  </a:txBody>
                  <a:tcPr/>
                </a:tc>
                <a:tc>
                  <a:txBody>
                    <a:bodyPr/>
                    <a:lstStyle/>
                    <a:p>
                      <a:r>
                        <a:rPr lang="ko-KR" altLang="en-US" sz="2400" dirty="0">
                          <a:latin typeface="Malgun Gothic" panose="020B0503020000020004" pitchFamily="34" charset="-127"/>
                          <a:ea typeface="Malgun Gothic" panose="020B0503020000020004" pitchFamily="34" charset="-127"/>
                        </a:rPr>
                        <a:t>독자적으로 정의</a:t>
                      </a:r>
                      <a:endParaRPr lang="en-US" sz="2400"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1866765227"/>
                  </a:ext>
                </a:extLst>
              </a:tr>
            </a:tbl>
          </a:graphicData>
        </a:graphic>
      </p:graphicFrame>
    </p:spTree>
    <p:extLst>
      <p:ext uri="{BB962C8B-B14F-4D97-AF65-F5344CB8AC3E}">
        <p14:creationId xmlns:p14="http://schemas.microsoft.com/office/powerpoint/2010/main" val="429145166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dirty="0"/>
              <a:t>Copy &amp; Paste</a:t>
            </a:r>
          </a:p>
          <a:p>
            <a:r>
              <a:rPr lang="en-US" sz="3200" dirty="0"/>
              <a:t>Method(or Function)</a:t>
            </a:r>
          </a:p>
          <a:p>
            <a:r>
              <a:rPr lang="en-US" sz="3200" dirty="0"/>
              <a:t>Class(include Inheritance)</a:t>
            </a:r>
          </a:p>
          <a:p>
            <a:r>
              <a:rPr lang="en-US" sz="3200" dirty="0"/>
              <a:t>AOP(Aspect Oriented Programming)</a:t>
            </a:r>
          </a:p>
          <a:p>
            <a:r>
              <a:rPr lang="en-US" sz="3200" dirty="0"/>
              <a:t>Design Pattern</a:t>
            </a:r>
          </a:p>
          <a:p>
            <a:r>
              <a:rPr lang="en-US" sz="3200" dirty="0"/>
              <a:t>Framework</a:t>
            </a:r>
          </a:p>
        </p:txBody>
      </p:sp>
    </p:spTree>
    <p:extLst>
      <p:ext uri="{BB962C8B-B14F-4D97-AF65-F5344CB8AC3E}">
        <p14:creationId xmlns:p14="http://schemas.microsoft.com/office/powerpoint/2010/main" val="328185715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ko-KR" altLang="en-US" sz="3200" b="1" dirty="0">
                <a:solidFill>
                  <a:srgbClr val="FF0000"/>
                </a:solidFill>
              </a:rPr>
              <a:t>결론</a:t>
            </a:r>
            <a:endParaRPr lang="en-US" altLang="ko-KR" sz="3200" b="1" dirty="0">
              <a:solidFill>
                <a:srgbClr val="FF0000"/>
              </a:solidFill>
            </a:endParaRPr>
          </a:p>
          <a:p>
            <a:pPr lvl="1"/>
            <a:r>
              <a:rPr lang="en-US" altLang="ko-KR" sz="2800" dirty="0"/>
              <a:t>Framework</a:t>
            </a:r>
            <a:r>
              <a:rPr lang="ko-KR" altLang="en-US" sz="2800" dirty="0"/>
              <a:t>와 </a:t>
            </a:r>
            <a:r>
              <a:rPr lang="en-US" altLang="ko-KR" sz="2800" dirty="0"/>
              <a:t>Library</a:t>
            </a:r>
            <a:r>
              <a:rPr lang="ko-KR" altLang="en-US" sz="2800" dirty="0"/>
              <a:t>를 구분하는 방법은 실행제어가 </a:t>
            </a:r>
            <a:r>
              <a:rPr lang="ko-KR" altLang="en-US" sz="2800" b="1" u="sng" dirty="0"/>
              <a:t>어디서</a:t>
            </a:r>
            <a:r>
              <a:rPr lang="ko-KR" altLang="en-US" sz="2800" dirty="0"/>
              <a:t>       일어나는가에 달려있다</a:t>
            </a:r>
            <a:r>
              <a:rPr lang="en-US" altLang="ko-KR" sz="2800" dirty="0"/>
              <a:t>.</a:t>
            </a:r>
          </a:p>
          <a:p>
            <a:pPr lvl="1"/>
            <a:r>
              <a:rPr lang="en-US" altLang="ko-KR" sz="2800" dirty="0"/>
              <a:t>Library</a:t>
            </a:r>
            <a:r>
              <a:rPr lang="ko-KR" altLang="en-US" sz="2800" dirty="0"/>
              <a:t>는 개발자가 만든 </a:t>
            </a:r>
            <a:r>
              <a:rPr lang="en-US" altLang="ko-KR" sz="2800" dirty="0"/>
              <a:t>class</a:t>
            </a:r>
            <a:r>
              <a:rPr lang="ko-KR" altLang="en-US" sz="2800" dirty="0"/>
              <a:t>에서 직접 호출하여 사용하므로      실행의 흐름에 대한 제어를 개발자의 </a:t>
            </a:r>
            <a:r>
              <a:rPr lang="en-US" altLang="ko-KR" sz="2800" dirty="0"/>
              <a:t>code</a:t>
            </a:r>
            <a:r>
              <a:rPr lang="ko-KR" altLang="en-US" sz="2800" dirty="0"/>
              <a:t>가 관장하고 있다</a:t>
            </a:r>
            <a:r>
              <a:rPr lang="en-US" altLang="ko-KR" sz="2800" dirty="0"/>
              <a:t>.</a:t>
            </a:r>
          </a:p>
          <a:p>
            <a:pPr lvl="1"/>
            <a:r>
              <a:rPr lang="en-US" altLang="ko-KR" sz="2800" dirty="0"/>
              <a:t>Framework</a:t>
            </a:r>
            <a:r>
              <a:rPr lang="ko-KR" altLang="en-US" sz="2800" dirty="0"/>
              <a:t>는 반대로 </a:t>
            </a:r>
            <a:r>
              <a:rPr lang="en-US" altLang="ko-KR" sz="2800" dirty="0"/>
              <a:t>Framework</a:t>
            </a:r>
            <a:r>
              <a:rPr lang="ko-KR" altLang="en-US" sz="2800" dirty="0"/>
              <a:t>에서 개발자가 만든 </a:t>
            </a:r>
            <a:r>
              <a:rPr lang="en-US" altLang="ko-KR" sz="2800" dirty="0"/>
              <a:t>class</a:t>
            </a:r>
            <a:r>
              <a:rPr lang="ko-KR" altLang="en-US" sz="2800" dirty="0"/>
              <a:t>를 호출하여 실행의 흐름에 대한 제어를 담당한다</a:t>
            </a:r>
            <a:r>
              <a:rPr lang="en-US" altLang="ko-KR" sz="2800" dirty="0"/>
              <a:t>.</a:t>
            </a:r>
          </a:p>
          <a:p>
            <a:pPr lvl="1"/>
            <a:r>
              <a:rPr lang="en-US" sz="2800" b="1" u="sng" dirty="0"/>
              <a:t>Design Pattern + Library = Framework</a:t>
            </a:r>
          </a:p>
        </p:txBody>
      </p:sp>
    </p:spTree>
    <p:extLst>
      <p:ext uri="{BB962C8B-B14F-4D97-AF65-F5344CB8AC3E}">
        <p14:creationId xmlns:p14="http://schemas.microsoft.com/office/powerpoint/2010/main" val="363674241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DDF6340-FA4D-4CF5-A0F5-E9AB9AC742F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Framework</a:t>
            </a:r>
            <a:r>
              <a:rPr lang="ko-KR" altLang="en-US" sz="3200" dirty="0">
                <a:latin typeface="Malgun Gothic" panose="020B0503020000020004" pitchFamily="34" charset="-127"/>
                <a:ea typeface="Malgun Gothic" panose="020B0503020000020004" pitchFamily="34" charset="-127"/>
              </a:rPr>
              <a:t> 구성요소와 종류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4371400D-377F-4324-A342-94967CBB3866}"/>
              </a:ext>
            </a:extLst>
          </p:cNvPr>
          <p:cNvSpPr>
            <a:spLocks noGrp="1"/>
          </p:cNvSpPr>
          <p:nvPr>
            <p:ph idx="1"/>
          </p:nvPr>
        </p:nvSpPr>
        <p:spPr/>
        <p:txBody>
          <a:bodyPr/>
          <a:lstStyle/>
          <a:p>
            <a:r>
              <a:rPr lang="ko-KR" altLang="en-US" sz="3200" b="1" dirty="0">
                <a:solidFill>
                  <a:srgbClr val="FF0000"/>
                </a:solidFill>
              </a:rPr>
              <a:t>종류</a:t>
            </a:r>
            <a:endParaRPr lang="en-US" altLang="ko-KR" sz="3200" b="1" dirty="0">
              <a:solidFill>
                <a:srgbClr val="FF0000"/>
              </a:solidFill>
            </a:endParaRPr>
          </a:p>
          <a:p>
            <a:pPr lvl="1"/>
            <a:r>
              <a:rPr lang="en-US" altLang="ko-KR" sz="2800" dirty="0"/>
              <a:t>Architecture </a:t>
            </a:r>
            <a:r>
              <a:rPr lang="ko-KR" altLang="en-US" sz="2800" dirty="0"/>
              <a:t>결정 </a:t>
            </a:r>
            <a:r>
              <a:rPr lang="en-US" altLang="ko-KR" sz="2800" dirty="0"/>
              <a:t>= </a:t>
            </a:r>
            <a:r>
              <a:rPr lang="ko-KR" altLang="en-US" sz="2800" dirty="0"/>
              <a:t>사용하는 </a:t>
            </a:r>
            <a:r>
              <a:rPr lang="en-US" altLang="ko-KR" sz="2800" dirty="0"/>
              <a:t>Framework</a:t>
            </a:r>
            <a:r>
              <a:rPr lang="ko-KR" altLang="en-US" sz="2800" dirty="0"/>
              <a:t>의 종류 </a:t>
            </a:r>
            <a:r>
              <a:rPr lang="en-US" altLang="ko-KR" sz="2800" dirty="0"/>
              <a:t>+ </a:t>
            </a:r>
            <a:r>
              <a:rPr lang="ko-KR" altLang="en-US" sz="2800" dirty="0"/>
              <a:t>사용전략</a:t>
            </a:r>
          </a:p>
          <a:p>
            <a:pPr lvl="1"/>
            <a:r>
              <a:rPr lang="en-US" altLang="ko-KR" sz="2800" dirty="0"/>
              <a:t>Web(MVC) : Spring MVC, Struts2, Webwork, </a:t>
            </a:r>
            <a:r>
              <a:rPr lang="en-US" altLang="ko-KR" sz="2800" dirty="0" err="1"/>
              <a:t>PlayFramework</a:t>
            </a:r>
            <a:endParaRPr lang="en-US" altLang="ko-KR" sz="2800" dirty="0"/>
          </a:p>
          <a:p>
            <a:pPr lvl="1"/>
            <a:r>
              <a:rPr lang="en-US" altLang="ko-KR" sz="2800" dirty="0"/>
              <a:t>OR(Object-Relational) Mapping : </a:t>
            </a:r>
            <a:r>
              <a:rPr lang="en-US" altLang="ko-KR" sz="2800" dirty="0" err="1"/>
              <a:t>MyBatis</a:t>
            </a:r>
            <a:r>
              <a:rPr lang="en-US" altLang="ko-KR" sz="2800" dirty="0"/>
              <a:t>, Hibernate, JPA, Spring JDBC</a:t>
            </a:r>
          </a:p>
          <a:p>
            <a:pPr lvl="1"/>
            <a:r>
              <a:rPr lang="en-US" altLang="ko-KR" sz="2800" dirty="0"/>
              <a:t>AOP(Aspect Oriented Programming) : Spring AOP, AspectJ, JBoss AOP</a:t>
            </a:r>
          </a:p>
          <a:p>
            <a:pPr lvl="1"/>
            <a:r>
              <a:rPr lang="en-US" altLang="ko-KR" sz="2800" dirty="0"/>
              <a:t>DI(Dependency Injection) : Spring DI, Google </a:t>
            </a:r>
            <a:r>
              <a:rPr lang="en-US" altLang="ko-KR" sz="2800" dirty="0" err="1"/>
              <a:t>Guice</a:t>
            </a:r>
            <a:endParaRPr lang="en-US" altLang="ko-KR" sz="2800" dirty="0"/>
          </a:p>
          <a:p>
            <a:pPr lvl="1"/>
            <a:r>
              <a:rPr lang="en-US" altLang="ko-KR" sz="2800" dirty="0"/>
              <a:t>Build &amp; Library Management : Ant + Ivy, Maven, Gradle</a:t>
            </a:r>
          </a:p>
          <a:p>
            <a:pPr lvl="1"/>
            <a:r>
              <a:rPr lang="en-US" altLang="ko-KR" sz="2800" dirty="0"/>
              <a:t>Unit Testing : </a:t>
            </a:r>
            <a:r>
              <a:rPr lang="en-US" altLang="ko-KR" sz="2800" dirty="0" err="1"/>
              <a:t>jUnit</a:t>
            </a:r>
            <a:r>
              <a:rPr lang="en-US" altLang="ko-KR" sz="2800" dirty="0"/>
              <a:t>, TestNG, Cactus</a:t>
            </a:r>
          </a:p>
          <a:p>
            <a:pPr lvl="1"/>
            <a:r>
              <a:rPr lang="en-US" altLang="ko-KR" sz="2800" dirty="0"/>
              <a:t>JavaScript : jQuery, AngularJS, Node.js, Vue.js, React.js</a:t>
            </a:r>
            <a:endParaRPr lang="en-US" sz="2800" b="1" u="sng" dirty="0"/>
          </a:p>
        </p:txBody>
      </p:sp>
    </p:spTree>
    <p:extLst>
      <p:ext uri="{BB962C8B-B14F-4D97-AF65-F5344CB8AC3E}">
        <p14:creationId xmlns:p14="http://schemas.microsoft.com/office/powerpoint/2010/main" val="386557789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B9FCD8B-0C01-4CA6-A3F8-278A46BAE7D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What is Spring</a:t>
            </a:r>
          </a:p>
        </p:txBody>
      </p:sp>
      <p:sp>
        <p:nvSpPr>
          <p:cNvPr id="5" name="내용 개체 틀 4">
            <a:extLst>
              <a:ext uri="{FF2B5EF4-FFF2-40B4-BE49-F238E27FC236}">
                <a16:creationId xmlns:a16="http://schemas.microsoft.com/office/drawing/2014/main" id="{C5AB7B8D-98BE-44D8-B9F4-E87058B6FBE7}"/>
              </a:ext>
            </a:extLst>
          </p:cNvPr>
          <p:cNvSpPr>
            <a:spLocks noGrp="1"/>
          </p:cNvSpPr>
          <p:nvPr>
            <p:ph idx="1"/>
          </p:nvPr>
        </p:nvSpPr>
        <p:spPr/>
        <p:txBody>
          <a:bodyPr/>
          <a:lstStyle/>
          <a:p>
            <a:r>
              <a:rPr lang="en-US" sz="3200" dirty="0"/>
              <a:t>EJB(Enterprise Java Beans)</a:t>
            </a:r>
            <a:r>
              <a:rPr lang="ko-KR" altLang="en-US" sz="3200" dirty="0"/>
              <a:t>를 </a:t>
            </a:r>
            <a:r>
              <a:rPr lang="en-US" altLang="ko-KR" sz="3200" dirty="0"/>
              <a:t>Main Framework</a:t>
            </a:r>
            <a:r>
              <a:rPr lang="ko-KR" altLang="en-US" sz="3200" dirty="0"/>
              <a:t>로 사용할 때 불편했던 점들을 해소하기 위한 목적</a:t>
            </a:r>
            <a:endParaRPr lang="en-US" altLang="ko-KR" sz="3200" dirty="0"/>
          </a:p>
          <a:p>
            <a:r>
              <a:rPr lang="en-US" sz="3200" dirty="0"/>
              <a:t>Rod Johnson, 2002, Expert One-on-One J2EE Design and Development, </a:t>
            </a:r>
            <a:r>
              <a:rPr lang="en-US" sz="3200" dirty="0" err="1"/>
              <a:t>Wrox</a:t>
            </a:r>
            <a:endParaRPr lang="en-US" sz="3200" dirty="0"/>
          </a:p>
          <a:p>
            <a:r>
              <a:rPr lang="en-US" sz="3200" dirty="0"/>
              <a:t>2003</a:t>
            </a:r>
            <a:r>
              <a:rPr lang="ko-KR" altLang="en-US" sz="3200" dirty="0"/>
              <a:t>년 </a:t>
            </a:r>
            <a:r>
              <a:rPr lang="en-US" altLang="ko-KR" sz="3200" dirty="0"/>
              <a:t>6</a:t>
            </a:r>
            <a:r>
              <a:rPr lang="ko-KR" altLang="en-US" sz="3200" dirty="0"/>
              <a:t>월 </a:t>
            </a:r>
            <a:r>
              <a:rPr lang="en-US" altLang="ko-KR" sz="3200" dirty="0"/>
              <a:t>Apache 2.0 License </a:t>
            </a:r>
            <a:endParaRPr lang="en-US" sz="3200" dirty="0"/>
          </a:p>
        </p:txBody>
      </p:sp>
    </p:spTree>
    <p:extLst>
      <p:ext uri="{BB962C8B-B14F-4D97-AF65-F5344CB8AC3E}">
        <p14:creationId xmlns:p14="http://schemas.microsoft.com/office/powerpoint/2010/main" val="43336421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B9FCD8B-0C01-4CA6-A3F8-278A46BAE7D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What is Spring (Cont.)</a:t>
            </a:r>
          </a:p>
        </p:txBody>
      </p:sp>
      <p:sp>
        <p:nvSpPr>
          <p:cNvPr id="5" name="내용 개체 틀 4">
            <a:extLst>
              <a:ext uri="{FF2B5EF4-FFF2-40B4-BE49-F238E27FC236}">
                <a16:creationId xmlns:a16="http://schemas.microsoft.com/office/drawing/2014/main" id="{C5AB7B8D-98BE-44D8-B9F4-E87058B6FBE7}"/>
              </a:ext>
            </a:extLst>
          </p:cNvPr>
          <p:cNvSpPr>
            <a:spLocks noGrp="1"/>
          </p:cNvSpPr>
          <p:nvPr>
            <p:ph idx="1"/>
          </p:nvPr>
        </p:nvSpPr>
        <p:spPr/>
        <p:txBody>
          <a:bodyPr/>
          <a:lstStyle/>
          <a:p>
            <a:r>
              <a:rPr lang="en-US" sz="3200" dirty="0"/>
              <a:t>Enterprise Application </a:t>
            </a:r>
            <a:r>
              <a:rPr lang="ko-KR" altLang="en-US" sz="3200" dirty="0"/>
              <a:t>구축을 위한 </a:t>
            </a:r>
            <a:r>
              <a:rPr lang="en-US" altLang="ko-KR" sz="3200" dirty="0"/>
              <a:t>Lightweight Solution.</a:t>
            </a:r>
          </a:p>
          <a:p>
            <a:r>
              <a:rPr lang="en-US" altLang="ko-KR" sz="3200" dirty="0"/>
              <a:t>J2EE</a:t>
            </a:r>
            <a:r>
              <a:rPr lang="ko-KR" altLang="en-US" sz="3200" dirty="0"/>
              <a:t>를 대체하는 </a:t>
            </a:r>
            <a:r>
              <a:rPr lang="en-US" altLang="ko-KR" sz="3200" dirty="0"/>
              <a:t>Framework</a:t>
            </a:r>
          </a:p>
          <a:p>
            <a:r>
              <a:rPr lang="en-US" sz="3200" dirty="0"/>
              <a:t>Module</a:t>
            </a:r>
            <a:r>
              <a:rPr lang="ko-KR" altLang="en-US" sz="3200" dirty="0"/>
              <a:t>화가 되어 있어서 필요한 부분만 사용 가능하다</a:t>
            </a:r>
            <a:r>
              <a:rPr lang="en-US" altLang="ko-KR" sz="3200" dirty="0"/>
              <a:t>.</a:t>
            </a:r>
          </a:p>
          <a:p>
            <a:r>
              <a:rPr lang="ko-KR" altLang="en-US" sz="3200" dirty="0"/>
              <a:t>선언적 </a:t>
            </a:r>
            <a:r>
              <a:rPr lang="en-US" altLang="ko-KR" sz="3200" dirty="0"/>
              <a:t>Transaction </a:t>
            </a:r>
            <a:r>
              <a:rPr lang="ko-KR" altLang="en-US" sz="3200" dirty="0"/>
              <a:t>관리가 가능하다</a:t>
            </a:r>
            <a:r>
              <a:rPr lang="en-US" altLang="ko-KR" sz="3200" dirty="0"/>
              <a:t>.</a:t>
            </a:r>
          </a:p>
          <a:p>
            <a:r>
              <a:rPr lang="ko-KR" altLang="en-US" sz="3200" dirty="0"/>
              <a:t>완전한 기능을 갖춘 </a:t>
            </a:r>
            <a:r>
              <a:rPr lang="en-US" altLang="ko-KR" sz="3200" dirty="0"/>
              <a:t>MVC Framework</a:t>
            </a:r>
            <a:r>
              <a:rPr lang="ko-KR" altLang="en-US" sz="3200" dirty="0"/>
              <a:t>를 제공한다</a:t>
            </a:r>
            <a:r>
              <a:rPr lang="en-US" altLang="ko-KR" sz="3200" dirty="0"/>
              <a:t>.</a:t>
            </a:r>
          </a:p>
          <a:p>
            <a:r>
              <a:rPr lang="en-US" sz="3200" dirty="0"/>
              <a:t>AOP </a:t>
            </a:r>
            <a:r>
              <a:rPr lang="ko-KR" altLang="en-US" sz="3200" dirty="0"/>
              <a:t>기능을 사용할 수 있다</a:t>
            </a:r>
            <a:r>
              <a:rPr lang="en-US" altLang="ko-KR" sz="3200" dirty="0"/>
              <a:t>.</a:t>
            </a:r>
          </a:p>
          <a:p>
            <a:r>
              <a:rPr lang="en-US" sz="3200" dirty="0"/>
              <a:t>Java Application </a:t>
            </a:r>
            <a:r>
              <a:rPr lang="ko-KR" altLang="en-US" sz="3200" dirty="0"/>
              <a:t>개발을 위한 포괄적인 </a:t>
            </a:r>
            <a:r>
              <a:rPr lang="en-US" altLang="ko-KR" sz="3200" dirty="0"/>
              <a:t>Infra </a:t>
            </a:r>
            <a:r>
              <a:rPr lang="ko-KR" altLang="en-US" sz="3200" dirty="0"/>
              <a:t>지원을 제공</a:t>
            </a:r>
            <a:endParaRPr lang="en-US" sz="3200" dirty="0"/>
          </a:p>
        </p:txBody>
      </p:sp>
    </p:spTree>
    <p:extLst>
      <p:ext uri="{BB962C8B-B14F-4D97-AF65-F5344CB8AC3E}">
        <p14:creationId xmlns:p14="http://schemas.microsoft.com/office/powerpoint/2010/main" val="368780609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B9FCD8B-0C01-4CA6-A3F8-278A46BAE7D1}"/>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Framework History</a:t>
            </a:r>
          </a:p>
        </p:txBody>
      </p:sp>
      <p:sp>
        <p:nvSpPr>
          <p:cNvPr id="5" name="내용 개체 틀 4">
            <a:extLst>
              <a:ext uri="{FF2B5EF4-FFF2-40B4-BE49-F238E27FC236}">
                <a16:creationId xmlns:a16="http://schemas.microsoft.com/office/drawing/2014/main" id="{C5AB7B8D-98BE-44D8-B9F4-E87058B6FBE7}"/>
              </a:ext>
            </a:extLst>
          </p:cNvPr>
          <p:cNvSpPr>
            <a:spLocks noGrp="1"/>
          </p:cNvSpPr>
          <p:nvPr>
            <p:ph idx="1"/>
          </p:nvPr>
        </p:nvSpPr>
        <p:spPr/>
        <p:txBody>
          <a:bodyPr/>
          <a:lstStyle/>
          <a:p>
            <a:r>
              <a:rPr lang="en-US" altLang="ko-KR" sz="2800" dirty="0"/>
              <a:t>1 October 2002 : Initial Release</a:t>
            </a:r>
          </a:p>
          <a:p>
            <a:r>
              <a:rPr lang="en-US" altLang="ko-KR" sz="2800" dirty="0"/>
              <a:t>March 2004 : 1.0</a:t>
            </a:r>
          </a:p>
          <a:p>
            <a:r>
              <a:rPr lang="en-US" altLang="ko-KR" sz="2800" dirty="0"/>
              <a:t>October 2006 : 2.0</a:t>
            </a:r>
          </a:p>
          <a:p>
            <a:r>
              <a:rPr lang="en-US" altLang="ko-KR" sz="2800" dirty="0"/>
              <a:t>November 2007 : 2.5</a:t>
            </a:r>
          </a:p>
          <a:p>
            <a:r>
              <a:rPr lang="en-US" altLang="ko-KR" sz="2800" dirty="0"/>
              <a:t>December 2009 : 3.0</a:t>
            </a:r>
          </a:p>
          <a:p>
            <a:r>
              <a:rPr lang="en-US" altLang="ko-KR" sz="2800" dirty="0"/>
              <a:t>December 2013 : 4.0</a:t>
            </a:r>
          </a:p>
          <a:p>
            <a:r>
              <a:rPr lang="en-US" altLang="ko-KR" sz="2800" dirty="0"/>
              <a:t>February 2017 : 5.0</a:t>
            </a:r>
          </a:p>
          <a:p>
            <a:r>
              <a:rPr lang="en-US" altLang="ko-KR" sz="2800" dirty="0">
                <a:hlinkClick r:id="rId2"/>
              </a:rPr>
              <a:t>https://www.quora.com/What-is-the-history-of-The-Spring-Framework</a:t>
            </a:r>
            <a:r>
              <a:rPr lang="en-US" altLang="ko-KR" sz="2800" dirty="0"/>
              <a:t> </a:t>
            </a:r>
          </a:p>
          <a:p>
            <a:r>
              <a:rPr lang="en-US" altLang="ko-KR" sz="2800" dirty="0">
                <a:hlinkClick r:id="rId3"/>
              </a:rPr>
              <a:t>https://www.slideshare.net/AliakseiZhynhiarousk/spring-framework-5-history-and-reactive-features</a:t>
            </a:r>
            <a:r>
              <a:rPr lang="en-US" altLang="ko-KR" sz="2800" dirty="0"/>
              <a:t> </a:t>
            </a:r>
          </a:p>
          <a:p>
            <a:endParaRPr lang="en-US" sz="2800" dirty="0"/>
          </a:p>
        </p:txBody>
      </p:sp>
    </p:spTree>
    <p:extLst>
      <p:ext uri="{BB962C8B-B14F-4D97-AF65-F5344CB8AC3E}">
        <p14:creationId xmlns:p14="http://schemas.microsoft.com/office/powerpoint/2010/main" val="181940211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8CD916DC-8A6E-4B5D-98E6-FE4C3E8C25CD}"/>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Framework Strategy</a:t>
            </a:r>
          </a:p>
        </p:txBody>
      </p:sp>
      <p:sp>
        <p:nvSpPr>
          <p:cNvPr id="13" name="내용 개체 틀 12">
            <a:extLst>
              <a:ext uri="{FF2B5EF4-FFF2-40B4-BE49-F238E27FC236}">
                <a16:creationId xmlns:a16="http://schemas.microsoft.com/office/drawing/2014/main" id="{A79BB0EC-4B6E-4364-B201-3FC35BF9C2B6}"/>
              </a:ext>
            </a:extLst>
          </p:cNvPr>
          <p:cNvSpPr>
            <a:spLocks noGrp="1"/>
          </p:cNvSpPr>
          <p:nvPr>
            <p:ph idx="1"/>
          </p:nvPr>
        </p:nvSpPr>
        <p:spPr/>
        <p:txBody>
          <a:bodyPr/>
          <a:lstStyle/>
          <a:p>
            <a:r>
              <a:rPr lang="en-US" dirty="0"/>
              <a:t>Enterprise Application </a:t>
            </a:r>
            <a:r>
              <a:rPr lang="ko-KR" altLang="en-US" dirty="0"/>
              <a:t>개발의 복잡함을 상대하는 </a:t>
            </a:r>
            <a:r>
              <a:rPr lang="en-US" altLang="ko-KR" dirty="0"/>
              <a:t>Spring </a:t>
            </a:r>
            <a:r>
              <a:rPr lang="ko-KR" altLang="en-US" dirty="0"/>
              <a:t>전략</a:t>
            </a:r>
            <a:endParaRPr lang="en-US" dirty="0"/>
          </a:p>
        </p:txBody>
      </p:sp>
      <p:pic>
        <p:nvPicPr>
          <p:cNvPr id="17" name="그림 16">
            <a:extLst>
              <a:ext uri="{FF2B5EF4-FFF2-40B4-BE49-F238E27FC236}">
                <a16:creationId xmlns:a16="http://schemas.microsoft.com/office/drawing/2014/main" id="{18D5D1AF-D035-4F77-9560-503EE6499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910" y="2119346"/>
            <a:ext cx="5440180" cy="4053042"/>
          </a:xfrm>
          <a:prstGeom prst="rect">
            <a:avLst/>
          </a:prstGeom>
        </p:spPr>
      </p:pic>
    </p:spTree>
    <p:extLst>
      <p:ext uri="{BB962C8B-B14F-4D97-AF65-F5344CB8AC3E}">
        <p14:creationId xmlns:p14="http://schemas.microsoft.com/office/powerpoint/2010/main" val="414851148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8CD916DC-8A6E-4B5D-98E6-FE4C3E8C25CD}"/>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Framework Strategy (Cont.)</a:t>
            </a:r>
          </a:p>
        </p:txBody>
      </p:sp>
      <p:sp>
        <p:nvSpPr>
          <p:cNvPr id="13" name="내용 개체 틀 12">
            <a:extLst>
              <a:ext uri="{FF2B5EF4-FFF2-40B4-BE49-F238E27FC236}">
                <a16:creationId xmlns:a16="http://schemas.microsoft.com/office/drawing/2014/main" id="{A79BB0EC-4B6E-4364-B201-3FC35BF9C2B6}"/>
              </a:ext>
            </a:extLst>
          </p:cNvPr>
          <p:cNvSpPr>
            <a:spLocks noGrp="1"/>
          </p:cNvSpPr>
          <p:nvPr>
            <p:ph idx="1"/>
          </p:nvPr>
        </p:nvSpPr>
        <p:spPr>
          <a:xfrm>
            <a:off x="304801" y="1135247"/>
            <a:ext cx="11480800" cy="4827587"/>
          </a:xfrm>
        </p:spPr>
        <p:txBody>
          <a:bodyPr/>
          <a:lstStyle/>
          <a:p>
            <a:r>
              <a:rPr lang="en-US" altLang="ko-KR" dirty="0"/>
              <a:t>Portable Service Abstraction</a:t>
            </a:r>
          </a:p>
          <a:p>
            <a:pPr lvl="1"/>
            <a:r>
              <a:rPr lang="en-US" altLang="ko-KR" dirty="0"/>
              <a:t>Transaction </a:t>
            </a:r>
            <a:r>
              <a:rPr lang="ko-KR" altLang="en-US" dirty="0"/>
              <a:t>추상화</a:t>
            </a:r>
            <a:r>
              <a:rPr lang="en-US" altLang="ko-KR" dirty="0"/>
              <a:t>, OXM </a:t>
            </a:r>
            <a:r>
              <a:rPr lang="ko-KR" altLang="en-US" dirty="0"/>
              <a:t>추상화</a:t>
            </a:r>
            <a:r>
              <a:rPr lang="en-US" altLang="ko-KR" dirty="0"/>
              <a:t>, Data access</a:t>
            </a:r>
            <a:r>
              <a:rPr lang="ko-KR" altLang="en-US" dirty="0"/>
              <a:t>의 </a:t>
            </a:r>
            <a:r>
              <a:rPr lang="en-US" altLang="ko-KR" dirty="0"/>
              <a:t>Exception </a:t>
            </a:r>
            <a:r>
              <a:rPr lang="ko-KR" altLang="en-US" dirty="0"/>
              <a:t>변환기능 등 기술적인 복잡함은 추상화를 통해 </a:t>
            </a:r>
            <a:r>
              <a:rPr lang="en-US" altLang="ko-KR" dirty="0"/>
              <a:t>low level</a:t>
            </a:r>
            <a:r>
              <a:rPr lang="ko-KR" altLang="en-US" dirty="0"/>
              <a:t>의 기술 구현부분과 기술을 사용하는 </a:t>
            </a:r>
            <a:r>
              <a:rPr lang="en-US" altLang="ko-KR" dirty="0"/>
              <a:t>interface</a:t>
            </a:r>
            <a:r>
              <a:rPr lang="ko-KR" altLang="en-US" dirty="0"/>
              <a:t>로 분리한다</a:t>
            </a:r>
            <a:r>
              <a:rPr lang="en-US" altLang="ko-KR" dirty="0"/>
              <a:t>.</a:t>
            </a:r>
          </a:p>
          <a:p>
            <a:r>
              <a:rPr lang="en-US" altLang="ko-KR" dirty="0"/>
              <a:t>OO</a:t>
            </a:r>
            <a:r>
              <a:rPr lang="ko-KR" altLang="en-US" dirty="0"/>
              <a:t> </a:t>
            </a:r>
            <a:r>
              <a:rPr lang="en-US" altLang="ko-KR" dirty="0"/>
              <a:t>&amp;</a:t>
            </a:r>
            <a:r>
              <a:rPr lang="ko-KR" altLang="en-US" dirty="0"/>
              <a:t> </a:t>
            </a:r>
            <a:r>
              <a:rPr lang="en-US" altLang="ko-KR" dirty="0"/>
              <a:t>DI</a:t>
            </a:r>
          </a:p>
          <a:p>
            <a:pPr lvl="1"/>
            <a:r>
              <a:rPr lang="en-US" altLang="ko-KR" dirty="0"/>
              <a:t>Spring</a:t>
            </a:r>
            <a:r>
              <a:rPr lang="ko-KR" altLang="en-US" dirty="0"/>
              <a:t>은 객체지향에 충실한 설계가 가능하도록 단순한 객체 형태로 개발할 수   있고</a:t>
            </a:r>
            <a:r>
              <a:rPr lang="en-US" altLang="ko-KR" dirty="0"/>
              <a:t>, DI</a:t>
            </a:r>
            <a:r>
              <a:rPr lang="ko-KR" altLang="en-US" dirty="0"/>
              <a:t>는 유연하게 확장 가능한 객체를 만들어 두고 그 관계는 외부에서 </a:t>
            </a:r>
            <a:r>
              <a:rPr lang="en-US" altLang="ko-KR" dirty="0"/>
              <a:t>dynamic</a:t>
            </a:r>
            <a:r>
              <a:rPr lang="ko-KR" altLang="en-US" dirty="0"/>
              <a:t>하게 설정해 준다</a:t>
            </a:r>
            <a:r>
              <a:rPr lang="en-US" altLang="ko-KR" dirty="0"/>
              <a:t>.</a:t>
            </a:r>
          </a:p>
          <a:p>
            <a:r>
              <a:rPr lang="en-US" altLang="ko-KR" dirty="0"/>
              <a:t>AOP</a:t>
            </a:r>
          </a:p>
          <a:p>
            <a:pPr lvl="1"/>
            <a:r>
              <a:rPr lang="en-US" altLang="ko-KR" dirty="0"/>
              <a:t>Application logic</a:t>
            </a:r>
            <a:r>
              <a:rPr lang="ko-KR" altLang="en-US" dirty="0"/>
              <a:t>을 담당하는 </a:t>
            </a:r>
            <a:r>
              <a:rPr lang="en-US" altLang="ko-KR" dirty="0"/>
              <a:t>code</a:t>
            </a:r>
            <a:r>
              <a:rPr lang="ko-KR" altLang="en-US" dirty="0"/>
              <a:t>에 남아있는 기술 관련 </a:t>
            </a:r>
            <a:r>
              <a:rPr lang="en-US" altLang="ko-KR" dirty="0"/>
              <a:t>code</a:t>
            </a:r>
            <a:r>
              <a:rPr lang="ko-KR" altLang="en-US" dirty="0"/>
              <a:t>를 분리해서 별도의 </a:t>
            </a:r>
            <a:r>
              <a:rPr lang="en-US" altLang="ko-KR" dirty="0"/>
              <a:t>module</a:t>
            </a:r>
            <a:r>
              <a:rPr lang="ko-KR" altLang="en-US" dirty="0"/>
              <a:t>로 관리하게 해 주는 강력한 기술이다</a:t>
            </a:r>
            <a:r>
              <a:rPr lang="en-US" altLang="ko-KR" dirty="0"/>
              <a:t>.</a:t>
            </a:r>
          </a:p>
          <a:p>
            <a:r>
              <a:rPr lang="en-US" altLang="ko-KR" dirty="0"/>
              <a:t>POJO</a:t>
            </a:r>
          </a:p>
          <a:p>
            <a:pPr lvl="1"/>
            <a:r>
              <a:rPr lang="ko-KR" altLang="en-US" dirty="0"/>
              <a:t>객체지향 원리에 충실하면서 특정 환경이나 규약에 종속되지 않고 필요에 따라   재활용될 수 있는 방식으로 설계된 객체이다</a:t>
            </a:r>
            <a:r>
              <a:rPr lang="en-US" altLang="ko-KR" dirty="0"/>
              <a:t>.</a:t>
            </a:r>
            <a:endParaRPr lang="en-US" dirty="0"/>
          </a:p>
        </p:txBody>
      </p:sp>
    </p:spTree>
    <p:extLst>
      <p:ext uri="{BB962C8B-B14F-4D97-AF65-F5344CB8AC3E}">
        <p14:creationId xmlns:p14="http://schemas.microsoft.com/office/powerpoint/2010/main" val="23806847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7E2F8D9-76BF-4219-8D2B-A64E002CDA6D}"/>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Modules</a:t>
            </a:r>
          </a:p>
        </p:txBody>
      </p:sp>
      <p:pic>
        <p:nvPicPr>
          <p:cNvPr id="7" name="내용 개체 틀 6">
            <a:extLst>
              <a:ext uri="{FF2B5EF4-FFF2-40B4-BE49-F238E27FC236}">
                <a16:creationId xmlns:a16="http://schemas.microsoft.com/office/drawing/2014/main" id="{B55DDBF9-0AF7-4C96-BA74-F23871EB8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168" y="979783"/>
            <a:ext cx="7614066" cy="5878217"/>
          </a:xfrm>
        </p:spPr>
      </p:pic>
    </p:spTree>
    <p:extLst>
      <p:ext uri="{BB962C8B-B14F-4D97-AF65-F5344CB8AC3E}">
        <p14:creationId xmlns:p14="http://schemas.microsoft.com/office/powerpoint/2010/main" val="1187215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7E2F8D9-76BF-4219-8D2B-A64E002CDA6D}"/>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Modules (Cont.)</a:t>
            </a:r>
          </a:p>
        </p:txBody>
      </p:sp>
      <p:graphicFrame>
        <p:nvGraphicFramePr>
          <p:cNvPr id="5" name="표 5">
            <a:extLst>
              <a:ext uri="{FF2B5EF4-FFF2-40B4-BE49-F238E27FC236}">
                <a16:creationId xmlns:a16="http://schemas.microsoft.com/office/drawing/2014/main" id="{83F135E9-1B99-40A9-AB68-25FC072DEFD8}"/>
              </a:ext>
            </a:extLst>
          </p:cNvPr>
          <p:cNvGraphicFramePr>
            <a:graphicFrameLocks noGrp="1"/>
          </p:cNvGraphicFramePr>
          <p:nvPr>
            <p:ph idx="1"/>
            <p:extLst>
              <p:ext uri="{D42A27DB-BD31-4B8C-83A1-F6EECF244321}">
                <p14:modId xmlns:p14="http://schemas.microsoft.com/office/powerpoint/2010/main" val="447030217"/>
              </p:ext>
            </p:extLst>
          </p:nvPr>
        </p:nvGraphicFramePr>
        <p:xfrm>
          <a:off x="304800" y="1268413"/>
          <a:ext cx="11480800" cy="5212080"/>
        </p:xfrm>
        <a:graphic>
          <a:graphicData uri="http://schemas.openxmlformats.org/drawingml/2006/table">
            <a:tbl>
              <a:tblPr firstRow="1" bandRow="1">
                <a:tableStyleId>{91EBBBCC-DAD2-459C-BE2E-F6DE35CF9A28}</a:tableStyleId>
              </a:tblPr>
              <a:tblGrid>
                <a:gridCol w="2775751">
                  <a:extLst>
                    <a:ext uri="{9D8B030D-6E8A-4147-A177-3AD203B41FA5}">
                      <a16:colId xmlns:a16="http://schemas.microsoft.com/office/drawing/2014/main" val="409688261"/>
                    </a:ext>
                  </a:extLst>
                </a:gridCol>
                <a:gridCol w="8705049">
                  <a:extLst>
                    <a:ext uri="{9D8B030D-6E8A-4147-A177-3AD203B41FA5}">
                      <a16:colId xmlns:a16="http://schemas.microsoft.com/office/drawing/2014/main" val="872162100"/>
                    </a:ext>
                  </a:extLst>
                </a:gridCol>
              </a:tblGrid>
              <a:tr h="370840">
                <a:tc>
                  <a:txBody>
                    <a:bodyPr/>
                    <a:lstStyle/>
                    <a:p>
                      <a:r>
                        <a:rPr lang="en-US" sz="2400" dirty="0"/>
                        <a:t>Modules</a:t>
                      </a:r>
                    </a:p>
                  </a:txBody>
                  <a:tcPr>
                    <a:solidFill>
                      <a:srgbClr val="0070C0"/>
                    </a:solidFill>
                  </a:tcPr>
                </a:tc>
                <a:tc>
                  <a:txBody>
                    <a:bodyPr/>
                    <a:lstStyle/>
                    <a:p>
                      <a:r>
                        <a:rPr lang="en-US" sz="2400" dirty="0"/>
                        <a:t>Description</a:t>
                      </a:r>
                    </a:p>
                  </a:txBody>
                  <a:tcPr>
                    <a:solidFill>
                      <a:srgbClr val="0070C0"/>
                    </a:solidFill>
                  </a:tcPr>
                </a:tc>
                <a:extLst>
                  <a:ext uri="{0D108BD9-81ED-4DB2-BD59-A6C34878D82A}">
                    <a16:rowId xmlns:a16="http://schemas.microsoft.com/office/drawing/2014/main" val="3907706721"/>
                  </a:ext>
                </a:extLst>
              </a:tr>
              <a:tr h="370840">
                <a:tc>
                  <a:txBody>
                    <a:bodyPr/>
                    <a:lstStyle/>
                    <a:p>
                      <a:r>
                        <a:rPr lang="en-US" sz="2400" dirty="0"/>
                        <a:t>spring-beans</a:t>
                      </a:r>
                    </a:p>
                  </a:txBody>
                  <a:tcPr/>
                </a:tc>
                <a:tc>
                  <a:txBody>
                    <a:bodyPr/>
                    <a:lstStyle/>
                    <a:p>
                      <a:r>
                        <a:rPr lang="en-US" sz="2400" dirty="0"/>
                        <a:t>Spring Container</a:t>
                      </a:r>
                      <a:r>
                        <a:rPr lang="ko-KR" altLang="en-US" sz="2400" dirty="0"/>
                        <a:t>를 이용해서 객체를 생성하는 기본 기능을 제공</a:t>
                      </a:r>
                      <a:endParaRPr lang="en-US" sz="2400" dirty="0"/>
                    </a:p>
                  </a:txBody>
                  <a:tcPr/>
                </a:tc>
                <a:extLst>
                  <a:ext uri="{0D108BD9-81ED-4DB2-BD59-A6C34878D82A}">
                    <a16:rowId xmlns:a16="http://schemas.microsoft.com/office/drawing/2014/main" val="3520241215"/>
                  </a:ext>
                </a:extLst>
              </a:tr>
              <a:tr h="370840">
                <a:tc>
                  <a:txBody>
                    <a:bodyPr/>
                    <a:lstStyle/>
                    <a:p>
                      <a:r>
                        <a:rPr lang="en-US" sz="2400" dirty="0"/>
                        <a:t>spring-context</a:t>
                      </a:r>
                    </a:p>
                  </a:txBody>
                  <a:tcPr/>
                </a:tc>
                <a:tc>
                  <a:txBody>
                    <a:bodyPr/>
                    <a:lstStyle/>
                    <a:p>
                      <a:r>
                        <a:rPr lang="ko-KR" altLang="en-US" sz="2400" dirty="0"/>
                        <a:t>객체 생성</a:t>
                      </a:r>
                      <a:r>
                        <a:rPr lang="en-US" altLang="ko-KR" sz="2400" dirty="0"/>
                        <a:t>, Life cycle </a:t>
                      </a:r>
                      <a:r>
                        <a:rPr lang="ko-KR" altLang="en-US" sz="2400" dirty="0"/>
                        <a:t>관리</a:t>
                      </a:r>
                      <a:r>
                        <a:rPr lang="en-US" altLang="ko-KR" sz="2400" dirty="0"/>
                        <a:t>, Schema </a:t>
                      </a:r>
                      <a:r>
                        <a:rPr lang="ko-KR" altLang="en-US" sz="2400" dirty="0"/>
                        <a:t>확장 등의 기능 제공</a:t>
                      </a:r>
                      <a:endParaRPr lang="en-US" sz="2400" dirty="0"/>
                    </a:p>
                  </a:txBody>
                  <a:tcPr/>
                </a:tc>
                <a:extLst>
                  <a:ext uri="{0D108BD9-81ED-4DB2-BD59-A6C34878D82A}">
                    <a16:rowId xmlns:a16="http://schemas.microsoft.com/office/drawing/2014/main" val="1905429280"/>
                  </a:ext>
                </a:extLst>
              </a:tr>
              <a:tr h="370840">
                <a:tc>
                  <a:txBody>
                    <a:bodyPr/>
                    <a:lstStyle/>
                    <a:p>
                      <a:r>
                        <a:rPr lang="en-US" sz="2400" dirty="0"/>
                        <a:t>spring-</a:t>
                      </a:r>
                      <a:r>
                        <a:rPr lang="en-US" sz="2400" dirty="0" err="1"/>
                        <a:t>aop</a:t>
                      </a:r>
                      <a:endParaRPr lang="en-US" sz="2400" dirty="0"/>
                    </a:p>
                  </a:txBody>
                  <a:tcPr/>
                </a:tc>
                <a:tc>
                  <a:txBody>
                    <a:bodyPr/>
                    <a:lstStyle/>
                    <a:p>
                      <a:r>
                        <a:rPr lang="en-US" sz="2400" dirty="0"/>
                        <a:t>Proxy </a:t>
                      </a:r>
                      <a:r>
                        <a:rPr lang="ko-KR" altLang="en-US" sz="2400" dirty="0"/>
                        <a:t>기반 </a:t>
                      </a:r>
                      <a:r>
                        <a:rPr lang="en-US" altLang="ko-KR" sz="2400" dirty="0"/>
                        <a:t>AOP </a:t>
                      </a:r>
                      <a:r>
                        <a:rPr lang="ko-KR" altLang="en-US" sz="2400" dirty="0"/>
                        <a:t>기능 제공</a:t>
                      </a:r>
                      <a:endParaRPr lang="en-US" sz="2400" dirty="0"/>
                    </a:p>
                  </a:txBody>
                  <a:tcPr/>
                </a:tc>
                <a:extLst>
                  <a:ext uri="{0D108BD9-81ED-4DB2-BD59-A6C34878D82A}">
                    <a16:rowId xmlns:a16="http://schemas.microsoft.com/office/drawing/2014/main" val="1712372888"/>
                  </a:ext>
                </a:extLst>
              </a:tr>
              <a:tr h="370840">
                <a:tc>
                  <a:txBody>
                    <a:bodyPr/>
                    <a:lstStyle/>
                    <a:p>
                      <a:r>
                        <a:rPr lang="en-US" sz="2400" dirty="0"/>
                        <a:t>spring-web</a:t>
                      </a:r>
                    </a:p>
                  </a:txBody>
                  <a:tcPr/>
                </a:tc>
                <a:tc>
                  <a:txBody>
                    <a:bodyPr/>
                    <a:lstStyle/>
                    <a:p>
                      <a:r>
                        <a:rPr lang="en-US" altLang="ko-KR" sz="2400" dirty="0"/>
                        <a:t>REST</a:t>
                      </a:r>
                      <a:r>
                        <a:rPr lang="ko-KR" altLang="en-US" sz="2400" dirty="0"/>
                        <a:t> </a:t>
                      </a:r>
                      <a:r>
                        <a:rPr lang="en-US" altLang="ko-KR" sz="2400" dirty="0"/>
                        <a:t>Client, Data </a:t>
                      </a:r>
                      <a:r>
                        <a:rPr lang="ko-KR" altLang="en-US" sz="2400" dirty="0"/>
                        <a:t>변환 처리</a:t>
                      </a:r>
                      <a:r>
                        <a:rPr lang="en-US" altLang="ko-KR" sz="2400" dirty="0"/>
                        <a:t>, Servlet Filter, File Upload </a:t>
                      </a:r>
                      <a:r>
                        <a:rPr lang="ko-KR" altLang="en-US" sz="2400" dirty="0"/>
                        <a:t>지원 등 </a:t>
                      </a:r>
                      <a:r>
                        <a:rPr lang="en-US" altLang="ko-KR" sz="2400" dirty="0"/>
                        <a:t>Web </a:t>
                      </a:r>
                      <a:r>
                        <a:rPr lang="ko-KR" altLang="en-US" sz="2400" dirty="0"/>
                        <a:t>개발에 필요한 기반 기능 제공</a:t>
                      </a:r>
                      <a:endParaRPr lang="en-US" sz="2400" dirty="0"/>
                    </a:p>
                  </a:txBody>
                  <a:tcPr/>
                </a:tc>
                <a:extLst>
                  <a:ext uri="{0D108BD9-81ED-4DB2-BD59-A6C34878D82A}">
                    <a16:rowId xmlns:a16="http://schemas.microsoft.com/office/drawing/2014/main" val="3060186014"/>
                  </a:ext>
                </a:extLst>
              </a:tr>
              <a:tr h="370840">
                <a:tc>
                  <a:txBody>
                    <a:bodyPr/>
                    <a:lstStyle/>
                    <a:p>
                      <a:r>
                        <a:rPr lang="en-US" sz="2400" dirty="0"/>
                        <a:t>spring-</a:t>
                      </a:r>
                      <a:r>
                        <a:rPr lang="en-US" sz="2400" dirty="0" err="1"/>
                        <a:t>webmvc</a:t>
                      </a:r>
                      <a:endParaRPr lang="en-US" sz="2400" dirty="0"/>
                    </a:p>
                  </a:txBody>
                  <a:tcPr/>
                </a:tc>
                <a:tc>
                  <a:txBody>
                    <a:bodyPr/>
                    <a:lstStyle/>
                    <a:p>
                      <a:r>
                        <a:rPr lang="en-US" sz="2400" dirty="0"/>
                        <a:t>Spring </a:t>
                      </a:r>
                      <a:r>
                        <a:rPr lang="ko-KR" altLang="en-US" sz="2400" dirty="0"/>
                        <a:t>기반의 </a:t>
                      </a:r>
                      <a:r>
                        <a:rPr lang="en-US" altLang="ko-KR" sz="2400" dirty="0"/>
                        <a:t>Web</a:t>
                      </a:r>
                      <a:r>
                        <a:rPr lang="ko-KR" altLang="en-US" sz="2400" dirty="0"/>
                        <a:t> </a:t>
                      </a:r>
                      <a:r>
                        <a:rPr lang="en-US" altLang="ko-KR" sz="2400" dirty="0"/>
                        <a:t>MVC</a:t>
                      </a:r>
                      <a:r>
                        <a:rPr lang="ko-KR" altLang="en-US" sz="2400" dirty="0"/>
                        <a:t> </a:t>
                      </a:r>
                      <a:r>
                        <a:rPr lang="en-US" altLang="ko-KR" sz="2400" dirty="0"/>
                        <a:t>Framework.</a:t>
                      </a:r>
                      <a:r>
                        <a:rPr lang="ko-KR" altLang="en-US" sz="2400" dirty="0"/>
                        <a:t> </a:t>
                      </a:r>
                      <a:r>
                        <a:rPr lang="en-US" altLang="ko-KR" sz="2400" dirty="0"/>
                        <a:t>Web</a:t>
                      </a:r>
                      <a:r>
                        <a:rPr lang="ko-KR" altLang="en-US" sz="2400" dirty="0"/>
                        <a:t> </a:t>
                      </a:r>
                      <a:r>
                        <a:rPr lang="en-US" altLang="ko-KR" sz="2400" dirty="0"/>
                        <a:t>Application</a:t>
                      </a:r>
                      <a:r>
                        <a:rPr lang="ko-KR" altLang="en-US" sz="2400" dirty="0"/>
                        <a:t>을 개발하는데 필요한 </a:t>
                      </a:r>
                      <a:r>
                        <a:rPr lang="en-US" altLang="ko-KR" sz="2400" dirty="0"/>
                        <a:t>Controller</a:t>
                      </a:r>
                      <a:r>
                        <a:rPr lang="ko-KR" altLang="en-US" sz="2400" dirty="0"/>
                        <a:t>와 </a:t>
                      </a:r>
                      <a:r>
                        <a:rPr lang="en-US" altLang="ko-KR" sz="2400" dirty="0"/>
                        <a:t>View </a:t>
                      </a:r>
                      <a:r>
                        <a:rPr lang="ko-KR" altLang="en-US" sz="2400" dirty="0"/>
                        <a:t>구현을 제공</a:t>
                      </a:r>
                      <a:endParaRPr lang="en-US" sz="2400" dirty="0"/>
                    </a:p>
                  </a:txBody>
                  <a:tcPr/>
                </a:tc>
                <a:extLst>
                  <a:ext uri="{0D108BD9-81ED-4DB2-BD59-A6C34878D82A}">
                    <a16:rowId xmlns:a16="http://schemas.microsoft.com/office/drawing/2014/main" val="3135580685"/>
                  </a:ext>
                </a:extLst>
              </a:tr>
              <a:tr h="370840">
                <a:tc>
                  <a:txBody>
                    <a:bodyPr/>
                    <a:lstStyle/>
                    <a:p>
                      <a:r>
                        <a:rPr lang="en-US" sz="2400" dirty="0"/>
                        <a:t>spring-</a:t>
                      </a:r>
                      <a:r>
                        <a:rPr lang="en-US" sz="2400" dirty="0" err="1"/>
                        <a:t>websocket</a:t>
                      </a:r>
                      <a:endParaRPr lang="en-US" sz="2400" dirty="0"/>
                    </a:p>
                  </a:txBody>
                  <a:tcPr/>
                </a:tc>
                <a:tc>
                  <a:txBody>
                    <a:bodyPr/>
                    <a:lstStyle/>
                    <a:p>
                      <a:r>
                        <a:rPr lang="en-US" sz="2400" dirty="0"/>
                        <a:t>Spring MVC</a:t>
                      </a:r>
                      <a:r>
                        <a:rPr lang="ko-KR" altLang="en-US" sz="2400" dirty="0"/>
                        <a:t>에서 </a:t>
                      </a:r>
                      <a:r>
                        <a:rPr lang="en-US" altLang="ko-KR" sz="2400" dirty="0"/>
                        <a:t>Web</a:t>
                      </a:r>
                      <a:r>
                        <a:rPr lang="ko-KR" altLang="en-US" sz="2400" dirty="0"/>
                        <a:t> </a:t>
                      </a:r>
                      <a:r>
                        <a:rPr lang="en-US" altLang="ko-KR" sz="2400" dirty="0"/>
                        <a:t>Socket</a:t>
                      </a:r>
                      <a:r>
                        <a:rPr lang="ko-KR" altLang="en-US" sz="2400" dirty="0"/>
                        <a:t>을 사용하기 위한 기능을 지원</a:t>
                      </a:r>
                      <a:endParaRPr lang="en-US" sz="2400" dirty="0"/>
                    </a:p>
                  </a:txBody>
                  <a:tcPr/>
                </a:tc>
                <a:extLst>
                  <a:ext uri="{0D108BD9-81ED-4DB2-BD59-A6C34878D82A}">
                    <a16:rowId xmlns:a16="http://schemas.microsoft.com/office/drawing/2014/main" val="349681265"/>
                  </a:ext>
                </a:extLst>
              </a:tr>
              <a:tr h="370840">
                <a:tc>
                  <a:txBody>
                    <a:bodyPr/>
                    <a:lstStyle/>
                    <a:p>
                      <a:r>
                        <a:rPr lang="en-US" sz="2400" dirty="0"/>
                        <a:t>spring-</a:t>
                      </a:r>
                      <a:r>
                        <a:rPr lang="en-US" sz="2400" dirty="0" err="1"/>
                        <a:t>oxm</a:t>
                      </a:r>
                      <a:endParaRPr lang="en-US" sz="2400" dirty="0"/>
                    </a:p>
                  </a:txBody>
                  <a:tcPr/>
                </a:tc>
                <a:tc>
                  <a:txBody>
                    <a:bodyPr/>
                    <a:lstStyle/>
                    <a:p>
                      <a:r>
                        <a:rPr lang="en-US" sz="2400" dirty="0"/>
                        <a:t>XML</a:t>
                      </a:r>
                      <a:r>
                        <a:rPr lang="ko-KR" altLang="en-US" sz="2400" dirty="0"/>
                        <a:t>과 </a:t>
                      </a:r>
                      <a:r>
                        <a:rPr lang="en-US" altLang="ko-KR" sz="2400" dirty="0"/>
                        <a:t>Java </a:t>
                      </a:r>
                      <a:r>
                        <a:rPr lang="ko-KR" altLang="en-US" sz="2400" dirty="0"/>
                        <a:t>객체 간의</a:t>
                      </a:r>
                      <a:r>
                        <a:rPr lang="en-US" altLang="ko-KR" sz="2400" dirty="0"/>
                        <a:t> Mapping</a:t>
                      </a:r>
                      <a:r>
                        <a:rPr lang="ko-KR" altLang="en-US" sz="2400" dirty="0"/>
                        <a:t>을 처리하기 위한 </a:t>
                      </a:r>
                      <a:r>
                        <a:rPr lang="en-US" altLang="ko-KR" sz="2400" dirty="0"/>
                        <a:t>API </a:t>
                      </a:r>
                      <a:r>
                        <a:rPr lang="ko-KR" altLang="en-US" sz="2400" dirty="0"/>
                        <a:t>제공</a:t>
                      </a:r>
                      <a:endParaRPr lang="en-US" sz="2400" dirty="0"/>
                    </a:p>
                  </a:txBody>
                  <a:tcPr/>
                </a:tc>
                <a:extLst>
                  <a:ext uri="{0D108BD9-81ED-4DB2-BD59-A6C34878D82A}">
                    <a16:rowId xmlns:a16="http://schemas.microsoft.com/office/drawing/2014/main" val="2695911368"/>
                  </a:ext>
                </a:extLst>
              </a:tr>
              <a:tr h="370840">
                <a:tc>
                  <a:txBody>
                    <a:bodyPr/>
                    <a:lstStyle/>
                    <a:p>
                      <a:r>
                        <a:rPr lang="en-US" sz="2400" dirty="0"/>
                        <a:t>spring-</a:t>
                      </a:r>
                      <a:r>
                        <a:rPr lang="en-US" sz="2400" dirty="0" err="1"/>
                        <a:t>tx</a:t>
                      </a:r>
                      <a:endParaRPr lang="en-US" sz="2400" dirty="0"/>
                    </a:p>
                  </a:txBody>
                  <a:tcPr/>
                </a:tc>
                <a:tc>
                  <a:txBody>
                    <a:bodyPr/>
                    <a:lstStyle/>
                    <a:p>
                      <a:r>
                        <a:rPr lang="en-US" sz="2400" dirty="0"/>
                        <a:t>Transaction </a:t>
                      </a:r>
                      <a:r>
                        <a:rPr lang="ko-KR" altLang="en-US" sz="2400" dirty="0"/>
                        <a:t>처리를 위한 추상 </a:t>
                      </a:r>
                      <a:r>
                        <a:rPr lang="en-US" altLang="ko-KR" sz="2400" dirty="0"/>
                        <a:t>Layer</a:t>
                      </a:r>
                      <a:r>
                        <a:rPr lang="ko-KR" altLang="en-US" sz="2400" dirty="0"/>
                        <a:t> 제공</a:t>
                      </a:r>
                      <a:endParaRPr lang="en-US" sz="2400" dirty="0"/>
                    </a:p>
                  </a:txBody>
                  <a:tcPr/>
                </a:tc>
                <a:extLst>
                  <a:ext uri="{0D108BD9-81ED-4DB2-BD59-A6C34878D82A}">
                    <a16:rowId xmlns:a16="http://schemas.microsoft.com/office/drawing/2014/main" val="2558206653"/>
                  </a:ext>
                </a:extLst>
              </a:tr>
            </a:tbl>
          </a:graphicData>
        </a:graphic>
      </p:graphicFrame>
    </p:spTree>
    <p:extLst>
      <p:ext uri="{BB962C8B-B14F-4D97-AF65-F5344CB8AC3E}">
        <p14:creationId xmlns:p14="http://schemas.microsoft.com/office/powerpoint/2010/main" val="347255425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7E2F8D9-76BF-4219-8D2B-A64E002CDA6D}"/>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Spring Modules (Cont.)</a:t>
            </a:r>
          </a:p>
        </p:txBody>
      </p:sp>
      <p:graphicFrame>
        <p:nvGraphicFramePr>
          <p:cNvPr id="5" name="표 5">
            <a:extLst>
              <a:ext uri="{FF2B5EF4-FFF2-40B4-BE49-F238E27FC236}">
                <a16:creationId xmlns:a16="http://schemas.microsoft.com/office/drawing/2014/main" id="{83F135E9-1B99-40A9-AB68-25FC072DEFD8}"/>
              </a:ext>
            </a:extLst>
          </p:cNvPr>
          <p:cNvGraphicFramePr>
            <a:graphicFrameLocks noGrp="1"/>
          </p:cNvGraphicFramePr>
          <p:nvPr>
            <p:ph idx="1"/>
            <p:extLst>
              <p:ext uri="{D42A27DB-BD31-4B8C-83A1-F6EECF244321}">
                <p14:modId xmlns:p14="http://schemas.microsoft.com/office/powerpoint/2010/main" val="1148407922"/>
              </p:ext>
            </p:extLst>
          </p:nvPr>
        </p:nvGraphicFramePr>
        <p:xfrm>
          <a:off x="304800" y="1268413"/>
          <a:ext cx="11480800" cy="3383280"/>
        </p:xfrm>
        <a:graphic>
          <a:graphicData uri="http://schemas.openxmlformats.org/drawingml/2006/table">
            <a:tbl>
              <a:tblPr firstRow="1" bandRow="1">
                <a:tableStyleId>{91EBBBCC-DAD2-459C-BE2E-F6DE35CF9A28}</a:tableStyleId>
              </a:tblPr>
              <a:tblGrid>
                <a:gridCol w="3423821">
                  <a:extLst>
                    <a:ext uri="{9D8B030D-6E8A-4147-A177-3AD203B41FA5}">
                      <a16:colId xmlns:a16="http://schemas.microsoft.com/office/drawing/2014/main" val="409688261"/>
                    </a:ext>
                  </a:extLst>
                </a:gridCol>
                <a:gridCol w="8056979">
                  <a:extLst>
                    <a:ext uri="{9D8B030D-6E8A-4147-A177-3AD203B41FA5}">
                      <a16:colId xmlns:a16="http://schemas.microsoft.com/office/drawing/2014/main" val="872162100"/>
                    </a:ext>
                  </a:extLst>
                </a:gridCol>
              </a:tblGrid>
              <a:tr h="370840">
                <a:tc>
                  <a:txBody>
                    <a:bodyPr/>
                    <a:lstStyle/>
                    <a:p>
                      <a:r>
                        <a:rPr lang="en-US" sz="2400" dirty="0"/>
                        <a:t>Modules</a:t>
                      </a:r>
                    </a:p>
                  </a:txBody>
                  <a:tcPr>
                    <a:solidFill>
                      <a:srgbClr val="0070C0"/>
                    </a:solidFill>
                  </a:tcPr>
                </a:tc>
                <a:tc>
                  <a:txBody>
                    <a:bodyPr/>
                    <a:lstStyle/>
                    <a:p>
                      <a:r>
                        <a:rPr lang="en-US" sz="2400" dirty="0"/>
                        <a:t>Description</a:t>
                      </a:r>
                    </a:p>
                  </a:txBody>
                  <a:tcPr>
                    <a:solidFill>
                      <a:srgbClr val="0070C0"/>
                    </a:solidFill>
                  </a:tcPr>
                </a:tc>
                <a:extLst>
                  <a:ext uri="{0D108BD9-81ED-4DB2-BD59-A6C34878D82A}">
                    <a16:rowId xmlns:a16="http://schemas.microsoft.com/office/drawing/2014/main" val="3907706721"/>
                  </a:ext>
                </a:extLst>
              </a:tr>
              <a:tr h="370840">
                <a:tc>
                  <a:txBody>
                    <a:bodyPr/>
                    <a:lstStyle/>
                    <a:p>
                      <a:r>
                        <a:rPr lang="en-US" sz="2400" dirty="0"/>
                        <a:t>spring-</a:t>
                      </a:r>
                      <a:r>
                        <a:rPr lang="en-US" sz="2400" dirty="0" err="1"/>
                        <a:t>jdbc</a:t>
                      </a:r>
                      <a:endParaRPr lang="en-US" sz="2400" dirty="0"/>
                    </a:p>
                  </a:txBody>
                  <a:tcPr/>
                </a:tc>
                <a:tc>
                  <a:txBody>
                    <a:bodyPr/>
                    <a:lstStyle/>
                    <a:p>
                      <a:r>
                        <a:rPr lang="en-US" sz="2400" dirty="0"/>
                        <a:t>JDBC Programming</a:t>
                      </a:r>
                      <a:r>
                        <a:rPr lang="ko-KR" altLang="en-US" sz="2400" dirty="0"/>
                        <a:t>을 보다 쉽게 할 수 있는 </a:t>
                      </a:r>
                      <a:r>
                        <a:rPr lang="en-US" altLang="ko-KR" sz="2400" dirty="0"/>
                        <a:t>Template</a:t>
                      </a:r>
                      <a:r>
                        <a:rPr lang="ko-KR" altLang="en-US" sz="2400" dirty="0"/>
                        <a:t>을 제공</a:t>
                      </a:r>
                      <a:r>
                        <a:rPr lang="en-US" altLang="ko-KR" sz="2400" dirty="0"/>
                        <a:t>. </a:t>
                      </a:r>
                      <a:r>
                        <a:rPr lang="ko-KR" altLang="en-US" sz="2400" dirty="0"/>
                        <a:t>이를 이용하면 </a:t>
                      </a:r>
                      <a:r>
                        <a:rPr lang="en-US" altLang="ko-KR" sz="2400" dirty="0"/>
                        <a:t>JDBC Programming</a:t>
                      </a:r>
                      <a:r>
                        <a:rPr lang="ko-KR" altLang="en-US" sz="2400" dirty="0"/>
                        <a:t>에서 반복적으로 입력해야 하는 </a:t>
                      </a:r>
                      <a:r>
                        <a:rPr lang="en-US" altLang="ko-KR" sz="2400" dirty="0"/>
                        <a:t>code</a:t>
                      </a:r>
                      <a:r>
                        <a:rPr lang="ko-KR" altLang="en-US" sz="2400" dirty="0"/>
                        <a:t>를 줄일 수 있음</a:t>
                      </a:r>
                      <a:r>
                        <a:rPr lang="en-US" altLang="ko-KR" sz="2400" dirty="0"/>
                        <a:t>.</a:t>
                      </a:r>
                      <a:endParaRPr lang="en-US" sz="2400" dirty="0"/>
                    </a:p>
                  </a:txBody>
                  <a:tcPr/>
                </a:tc>
                <a:extLst>
                  <a:ext uri="{0D108BD9-81ED-4DB2-BD59-A6C34878D82A}">
                    <a16:rowId xmlns:a16="http://schemas.microsoft.com/office/drawing/2014/main" val="3520241215"/>
                  </a:ext>
                </a:extLst>
              </a:tr>
              <a:tr h="370840">
                <a:tc>
                  <a:txBody>
                    <a:bodyPr/>
                    <a:lstStyle/>
                    <a:p>
                      <a:r>
                        <a:rPr lang="en-US" sz="2400" dirty="0"/>
                        <a:t>spring-</a:t>
                      </a:r>
                      <a:r>
                        <a:rPr lang="en-US" sz="2400" dirty="0" err="1"/>
                        <a:t>orm</a:t>
                      </a:r>
                      <a:endParaRPr lang="en-US" sz="2400" dirty="0"/>
                    </a:p>
                  </a:txBody>
                  <a:tcPr/>
                </a:tc>
                <a:tc>
                  <a:txBody>
                    <a:bodyPr/>
                    <a:lstStyle/>
                    <a:p>
                      <a:r>
                        <a:rPr lang="en-US" sz="2400" dirty="0"/>
                        <a:t>Hibernate,</a:t>
                      </a:r>
                      <a:r>
                        <a:rPr lang="ko-KR" altLang="en-US" sz="2400" dirty="0"/>
                        <a:t> </a:t>
                      </a:r>
                      <a:r>
                        <a:rPr lang="en-US" altLang="ko-KR" sz="2400" dirty="0"/>
                        <a:t>JPA,</a:t>
                      </a:r>
                      <a:r>
                        <a:rPr lang="ko-KR" altLang="en-US" sz="2400" dirty="0"/>
                        <a:t> </a:t>
                      </a:r>
                      <a:r>
                        <a:rPr lang="en-US" altLang="ko-KR" sz="2400" dirty="0" err="1"/>
                        <a:t>MyBatis</a:t>
                      </a:r>
                      <a:r>
                        <a:rPr lang="ko-KR" altLang="en-US" sz="2400" dirty="0"/>
                        <a:t> 등과의 연동을 지원</a:t>
                      </a:r>
                      <a:endParaRPr lang="en-US" sz="2400" dirty="0"/>
                    </a:p>
                  </a:txBody>
                  <a:tcPr/>
                </a:tc>
                <a:extLst>
                  <a:ext uri="{0D108BD9-81ED-4DB2-BD59-A6C34878D82A}">
                    <a16:rowId xmlns:a16="http://schemas.microsoft.com/office/drawing/2014/main" val="1905429280"/>
                  </a:ext>
                </a:extLst>
              </a:tr>
              <a:tr h="370840">
                <a:tc>
                  <a:txBody>
                    <a:bodyPr/>
                    <a:lstStyle/>
                    <a:p>
                      <a:r>
                        <a:rPr lang="en-US" sz="2400" dirty="0"/>
                        <a:t>spring-</a:t>
                      </a:r>
                      <a:r>
                        <a:rPr lang="en-US" sz="2400" dirty="0" err="1"/>
                        <a:t>jms</a:t>
                      </a:r>
                      <a:endParaRPr lang="en-US" sz="2400" dirty="0"/>
                    </a:p>
                  </a:txBody>
                  <a:tcPr/>
                </a:tc>
                <a:tc>
                  <a:txBody>
                    <a:bodyPr/>
                    <a:lstStyle/>
                    <a:p>
                      <a:r>
                        <a:rPr lang="en-US" sz="2400" dirty="0"/>
                        <a:t>JMS Server</a:t>
                      </a:r>
                      <a:r>
                        <a:rPr lang="ko-KR" altLang="en-US" sz="2400" dirty="0"/>
                        <a:t>와 </a:t>
                      </a:r>
                      <a:r>
                        <a:rPr lang="en-US" altLang="ko-KR" sz="2400" dirty="0"/>
                        <a:t>Message</a:t>
                      </a:r>
                      <a:r>
                        <a:rPr lang="ko-KR" altLang="en-US" sz="2400" dirty="0"/>
                        <a:t>를 쉽게 주고받을 수 있도록 </a:t>
                      </a:r>
                      <a:r>
                        <a:rPr lang="en-US" altLang="ko-KR" sz="2400" dirty="0"/>
                        <a:t>Template</a:t>
                      </a:r>
                      <a:r>
                        <a:rPr lang="ko-KR" altLang="en-US" sz="2400" dirty="0"/>
                        <a:t>과 </a:t>
                      </a:r>
                      <a:r>
                        <a:rPr lang="en-US" altLang="ko-KR" sz="2400" dirty="0"/>
                        <a:t>Annotation </a:t>
                      </a:r>
                      <a:r>
                        <a:rPr lang="ko-KR" altLang="en-US" sz="2400" dirty="0"/>
                        <a:t>등을 제공</a:t>
                      </a:r>
                      <a:endParaRPr lang="en-US" sz="2400" dirty="0"/>
                    </a:p>
                  </a:txBody>
                  <a:tcPr/>
                </a:tc>
                <a:extLst>
                  <a:ext uri="{0D108BD9-81ED-4DB2-BD59-A6C34878D82A}">
                    <a16:rowId xmlns:a16="http://schemas.microsoft.com/office/drawing/2014/main" val="1712372888"/>
                  </a:ext>
                </a:extLst>
              </a:tr>
              <a:tr h="370840">
                <a:tc>
                  <a:txBody>
                    <a:bodyPr/>
                    <a:lstStyle/>
                    <a:p>
                      <a:r>
                        <a:rPr lang="en-US" sz="2400" dirty="0"/>
                        <a:t>spring-context-support</a:t>
                      </a:r>
                    </a:p>
                  </a:txBody>
                  <a:tcPr/>
                </a:tc>
                <a:tc>
                  <a:txBody>
                    <a:bodyPr/>
                    <a:lstStyle/>
                    <a:p>
                      <a:r>
                        <a:rPr lang="en-US" sz="2400" dirty="0"/>
                        <a:t>Scheduling, Mail </a:t>
                      </a:r>
                      <a:r>
                        <a:rPr lang="ko-KR" altLang="en-US" sz="2400" dirty="0"/>
                        <a:t>발송</a:t>
                      </a:r>
                      <a:r>
                        <a:rPr lang="en-US" altLang="ko-KR" sz="2400" dirty="0"/>
                        <a:t>, Cache </a:t>
                      </a:r>
                      <a:r>
                        <a:rPr lang="ko-KR" altLang="en-US" sz="2400" dirty="0"/>
                        <a:t>연동</a:t>
                      </a:r>
                      <a:r>
                        <a:rPr lang="en-US" altLang="ko-KR" sz="2400" dirty="0"/>
                        <a:t>, Velocity </a:t>
                      </a:r>
                      <a:r>
                        <a:rPr lang="ko-KR" altLang="en-US" sz="2400" dirty="0"/>
                        <a:t>제공</a:t>
                      </a:r>
                      <a:endParaRPr lang="en-US" sz="2400" dirty="0"/>
                    </a:p>
                  </a:txBody>
                  <a:tcPr/>
                </a:tc>
                <a:extLst>
                  <a:ext uri="{0D108BD9-81ED-4DB2-BD59-A6C34878D82A}">
                    <a16:rowId xmlns:a16="http://schemas.microsoft.com/office/drawing/2014/main" val="3060186014"/>
                  </a:ext>
                </a:extLst>
              </a:tr>
            </a:tbl>
          </a:graphicData>
        </a:graphic>
      </p:graphicFrame>
    </p:spTree>
    <p:extLst>
      <p:ext uri="{BB962C8B-B14F-4D97-AF65-F5344CB8AC3E}">
        <p14:creationId xmlns:p14="http://schemas.microsoft.com/office/powerpoint/2010/main" val="10542926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Copy &amp; Paste</a:t>
            </a:r>
          </a:p>
          <a:p>
            <a:pPr lvl="1"/>
            <a:r>
              <a:rPr lang="ko-KR" altLang="en-US" sz="2800" dirty="0"/>
              <a:t>초보적인 재사용 방식</a:t>
            </a:r>
            <a:endParaRPr lang="en-US" altLang="ko-KR" sz="2800" dirty="0"/>
          </a:p>
          <a:p>
            <a:pPr lvl="1"/>
            <a:r>
              <a:rPr lang="ko-KR" altLang="en-US" sz="2800" dirty="0"/>
              <a:t>비슷한 예제를 다른 </a:t>
            </a:r>
            <a:r>
              <a:rPr lang="en-US" altLang="ko-KR" sz="2800" dirty="0"/>
              <a:t>source</a:t>
            </a:r>
            <a:r>
              <a:rPr lang="ko-KR" altLang="en-US" sz="2800" dirty="0"/>
              <a:t>에서 복사해서 사용</a:t>
            </a:r>
            <a:r>
              <a:rPr lang="en-US" altLang="ko-KR" sz="2800" dirty="0"/>
              <a:t>.</a:t>
            </a:r>
          </a:p>
          <a:p>
            <a:pPr marL="371475" lvl="1" indent="0">
              <a:buNone/>
            </a:pPr>
            <a:endParaRPr lang="en-US" altLang="ko-KR" sz="2875" dirty="0"/>
          </a:p>
          <a:p>
            <a:pPr marL="0" indent="0">
              <a:buNone/>
            </a:pPr>
            <a:r>
              <a:rPr lang="en-US" altLang="ko-KR" sz="2200" b="1" dirty="0" err="1">
                <a:solidFill>
                  <a:srgbClr val="0070C0"/>
                </a:solidFill>
                <a:latin typeface="Courier New" panose="02070309020205020404" pitchFamily="49" charset="0"/>
                <a:cs typeface="Courier New" panose="02070309020205020404" pitchFamily="49" charset="0"/>
              </a:rPr>
              <a:t>GregorianCalendar</a:t>
            </a:r>
            <a:r>
              <a:rPr lang="en-US" altLang="ko-KR" sz="2200" b="1" dirty="0">
                <a:solidFill>
                  <a:srgbClr val="0070C0"/>
                </a:solidFill>
                <a:latin typeface="Courier New" panose="02070309020205020404" pitchFamily="49" charset="0"/>
                <a:cs typeface="Courier New" panose="02070309020205020404" pitchFamily="49" charset="0"/>
              </a:rPr>
              <a:t> date = (</a:t>
            </a:r>
            <a:r>
              <a:rPr lang="en-US" altLang="ko-KR" sz="2200" b="1" dirty="0" err="1">
                <a:solidFill>
                  <a:srgbClr val="0070C0"/>
                </a:solidFill>
                <a:latin typeface="Courier New" panose="02070309020205020404" pitchFamily="49" charset="0"/>
                <a:cs typeface="Courier New" panose="02070309020205020404" pitchFamily="49" charset="0"/>
              </a:rPr>
              <a:t>GregorianCalendar</a:t>
            </a:r>
            <a:r>
              <a:rPr lang="en-US" altLang="ko-KR" sz="2200" b="1" dirty="0">
                <a:solidFill>
                  <a:srgbClr val="0070C0"/>
                </a:solidFill>
                <a:latin typeface="Courier New" panose="02070309020205020404" pitchFamily="49" charset="0"/>
                <a:cs typeface="Courier New" panose="02070309020205020404" pitchFamily="49" charset="0"/>
              </a:rPr>
              <a:t>)</a:t>
            </a:r>
            <a:r>
              <a:rPr lang="en-US" altLang="ko-KR" sz="2200" b="1" dirty="0" err="1">
                <a:solidFill>
                  <a:srgbClr val="0070C0"/>
                </a:solidFill>
                <a:latin typeface="Courier New" panose="02070309020205020404" pitchFamily="49" charset="0"/>
                <a:cs typeface="Courier New" panose="02070309020205020404" pitchFamily="49" charset="0"/>
              </a:rPr>
              <a:t>Calendar.getInstance</a:t>
            </a:r>
            <a:r>
              <a:rPr lang="en-US" altLang="ko-KR" sz="2200" b="1" dirty="0">
                <a:solidFill>
                  <a:srgbClr val="0070C0"/>
                </a:solidFill>
                <a:latin typeface="Courier New" panose="02070309020205020404" pitchFamily="49" charset="0"/>
                <a:cs typeface="Courier New" panose="02070309020205020404" pitchFamily="49" charset="0"/>
              </a:rPr>
              <a:t>();</a:t>
            </a:r>
          </a:p>
          <a:p>
            <a:pPr marL="0" indent="0">
              <a:buNone/>
            </a:pPr>
            <a:r>
              <a:rPr lang="en-US" altLang="ko-KR" sz="2200" b="1" dirty="0" err="1">
                <a:solidFill>
                  <a:srgbClr val="0070C0"/>
                </a:solidFill>
                <a:latin typeface="Courier New" panose="02070309020205020404" pitchFamily="49" charset="0"/>
                <a:cs typeface="Courier New" panose="02070309020205020404" pitchFamily="49" charset="0"/>
              </a:rPr>
              <a:t>SimpleDateFormat</a:t>
            </a:r>
            <a:r>
              <a:rPr lang="en-US" altLang="ko-KR" sz="2200" b="1" dirty="0">
                <a:solidFill>
                  <a:srgbClr val="0070C0"/>
                </a:solidFill>
                <a:latin typeface="Courier New" panose="02070309020205020404" pitchFamily="49" charset="0"/>
                <a:cs typeface="Courier New" panose="02070309020205020404" pitchFamily="49" charset="0"/>
              </a:rPr>
              <a:t> df = new </a:t>
            </a:r>
            <a:r>
              <a:rPr lang="en-US" altLang="ko-KR" sz="2200" b="1" dirty="0" err="1">
                <a:solidFill>
                  <a:srgbClr val="0070C0"/>
                </a:solidFill>
                <a:latin typeface="Courier New" panose="02070309020205020404" pitchFamily="49" charset="0"/>
                <a:cs typeface="Courier New" panose="02070309020205020404" pitchFamily="49" charset="0"/>
              </a:rPr>
              <a:t>SimpleDateFormat</a:t>
            </a:r>
            <a:r>
              <a:rPr lang="en-US" altLang="ko-KR" sz="2200" b="1" dirty="0">
                <a:solidFill>
                  <a:srgbClr val="0070C0"/>
                </a:solidFill>
                <a:latin typeface="Courier New" panose="02070309020205020404" pitchFamily="49" charset="0"/>
                <a:cs typeface="Courier New" panose="02070309020205020404" pitchFamily="49" charset="0"/>
              </a:rPr>
              <a:t>("</a:t>
            </a:r>
            <a:r>
              <a:rPr lang="en-US" altLang="ko-KR" sz="2200" b="1" dirty="0" err="1">
                <a:solidFill>
                  <a:srgbClr val="0070C0"/>
                </a:solidFill>
                <a:latin typeface="Courier New" panose="02070309020205020404" pitchFamily="49" charset="0"/>
                <a:cs typeface="Courier New" panose="02070309020205020404" pitchFamily="49" charset="0"/>
              </a:rPr>
              <a:t>yyyyMMdd</a:t>
            </a:r>
            <a:r>
              <a:rPr lang="en-US" altLang="ko-KR" sz="2200" b="1" dirty="0">
                <a:solidFill>
                  <a:srgbClr val="0070C0"/>
                </a:solidFill>
                <a:latin typeface="Courier New" panose="02070309020205020404" pitchFamily="49" charset="0"/>
                <a:cs typeface="Courier New" panose="02070309020205020404" pitchFamily="49" charset="0"/>
              </a:rPr>
              <a:t>");</a:t>
            </a:r>
          </a:p>
          <a:p>
            <a:pPr marL="0" indent="0">
              <a:buNone/>
            </a:pPr>
            <a:r>
              <a:rPr lang="en-US" altLang="ko-KR" sz="2200" b="1" dirty="0">
                <a:solidFill>
                  <a:srgbClr val="0070C0"/>
                </a:solidFill>
                <a:latin typeface="Courier New" panose="02070309020205020404" pitchFamily="49" charset="0"/>
                <a:cs typeface="Courier New" panose="02070309020205020404" pitchFamily="49" charset="0"/>
              </a:rPr>
              <a:t>String date = </a:t>
            </a:r>
            <a:r>
              <a:rPr lang="en-US" altLang="ko-KR" sz="2200" b="1" dirty="0" err="1">
                <a:solidFill>
                  <a:srgbClr val="0070C0"/>
                </a:solidFill>
                <a:latin typeface="Courier New" panose="02070309020205020404" pitchFamily="49" charset="0"/>
                <a:cs typeface="Courier New" panose="02070309020205020404" pitchFamily="49" charset="0"/>
              </a:rPr>
              <a:t>df.format</a:t>
            </a:r>
            <a:r>
              <a:rPr lang="en-US" altLang="ko-KR" sz="2200" b="1" dirty="0">
                <a:solidFill>
                  <a:srgbClr val="0070C0"/>
                </a:solidFill>
                <a:latin typeface="Courier New" panose="02070309020205020404" pitchFamily="49" charset="0"/>
                <a:cs typeface="Courier New" panose="02070309020205020404" pitchFamily="49" charset="0"/>
              </a:rPr>
              <a:t>(date);</a:t>
            </a:r>
          </a:p>
        </p:txBody>
      </p:sp>
    </p:spTree>
    <p:extLst>
      <p:ext uri="{BB962C8B-B14F-4D97-AF65-F5344CB8AC3E}">
        <p14:creationId xmlns:p14="http://schemas.microsoft.com/office/powerpoint/2010/main" val="26695560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sz="2800" dirty="0"/>
              <a:t>Baseline Upgrades</a:t>
            </a:r>
          </a:p>
          <a:p>
            <a:r>
              <a:rPr lang="en-US" sz="2800" dirty="0"/>
              <a:t>JDK 9 Runtime Compatibility</a:t>
            </a:r>
          </a:p>
          <a:p>
            <a:r>
              <a:rPr lang="en-US" sz="2800" dirty="0"/>
              <a:t>Usage of JDK 8 Features</a:t>
            </a:r>
          </a:p>
          <a:p>
            <a:r>
              <a:rPr lang="en-US" sz="2800" dirty="0"/>
              <a:t>Reactive Programming Support</a:t>
            </a:r>
          </a:p>
          <a:p>
            <a:r>
              <a:rPr lang="en-US" sz="2800" dirty="0"/>
              <a:t>A Functional Web Framework</a:t>
            </a:r>
          </a:p>
          <a:p>
            <a:r>
              <a:rPr lang="en-US" sz="2800" dirty="0"/>
              <a:t>Kotlin Support</a:t>
            </a:r>
          </a:p>
          <a:p>
            <a:r>
              <a:rPr lang="en-US" sz="2800" dirty="0"/>
              <a:t>Dropped Features</a:t>
            </a:r>
            <a:endParaRPr lang="en-US" dirty="0"/>
          </a:p>
        </p:txBody>
      </p:sp>
    </p:spTree>
    <p:extLst>
      <p:ext uri="{BB962C8B-B14F-4D97-AF65-F5344CB8AC3E}">
        <p14:creationId xmlns:p14="http://schemas.microsoft.com/office/powerpoint/2010/main" val="40726818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Baseline Upgrades</a:t>
            </a:r>
          </a:p>
          <a:p>
            <a:pPr lvl="1"/>
            <a:r>
              <a:rPr lang="en-US" sz="2400" dirty="0"/>
              <a:t>Minimum JDK 8 and Java EE 7. </a:t>
            </a:r>
          </a:p>
          <a:p>
            <a:pPr lvl="1"/>
            <a:r>
              <a:rPr lang="en-US" sz="2400" dirty="0"/>
              <a:t>Previous JDK and Java EE versions are not supported anymore. </a:t>
            </a:r>
          </a:p>
          <a:p>
            <a:pPr lvl="1"/>
            <a:r>
              <a:rPr lang="en-US" sz="2400" dirty="0"/>
              <a:t>To elaborate, Java EE 7 includes</a:t>
            </a:r>
          </a:p>
          <a:p>
            <a:pPr lvl="2"/>
            <a:r>
              <a:rPr lang="en-US" sz="2000" dirty="0"/>
              <a:t>Servlet 3.1</a:t>
            </a:r>
          </a:p>
          <a:p>
            <a:pPr lvl="2"/>
            <a:r>
              <a:rPr lang="en-US" sz="2000" dirty="0"/>
              <a:t>JMS 2.0</a:t>
            </a:r>
          </a:p>
          <a:p>
            <a:pPr lvl="2"/>
            <a:r>
              <a:rPr lang="en-US" sz="2000" dirty="0"/>
              <a:t>JPA 2.1</a:t>
            </a:r>
          </a:p>
          <a:p>
            <a:pPr lvl="2"/>
            <a:r>
              <a:rPr lang="en-US" sz="2000" dirty="0"/>
              <a:t>JAX-RS 2.0</a:t>
            </a:r>
          </a:p>
          <a:p>
            <a:pPr lvl="2"/>
            <a:r>
              <a:rPr lang="en-US" sz="2000" dirty="0"/>
              <a:t>Bean Validation 1.1</a:t>
            </a:r>
          </a:p>
        </p:txBody>
      </p:sp>
    </p:spTree>
    <p:extLst>
      <p:ext uri="{BB962C8B-B14F-4D97-AF65-F5344CB8AC3E}">
        <p14:creationId xmlns:p14="http://schemas.microsoft.com/office/powerpoint/2010/main" val="269030319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Baseline Upgrades</a:t>
            </a:r>
          </a:p>
          <a:p>
            <a:pPr lvl="1"/>
            <a:r>
              <a:rPr lang="en-US" dirty="0"/>
              <a:t>Similar to Java baseline, there are changes in baselines of many other              frameworks as well. e.g.</a:t>
            </a:r>
          </a:p>
          <a:p>
            <a:pPr lvl="2"/>
            <a:r>
              <a:rPr lang="en-US" dirty="0"/>
              <a:t>Hibernate 5</a:t>
            </a:r>
          </a:p>
          <a:p>
            <a:pPr lvl="2"/>
            <a:r>
              <a:rPr lang="en-US" dirty="0"/>
              <a:t>Jackson 2.6</a:t>
            </a:r>
          </a:p>
          <a:p>
            <a:pPr lvl="2"/>
            <a:r>
              <a:rPr lang="en-US" dirty="0" err="1"/>
              <a:t>EhCache</a:t>
            </a:r>
            <a:r>
              <a:rPr lang="en-US" dirty="0"/>
              <a:t> 2.10</a:t>
            </a:r>
          </a:p>
          <a:p>
            <a:pPr lvl="2"/>
            <a:r>
              <a:rPr lang="en-US" dirty="0"/>
              <a:t>JUnit 5</a:t>
            </a:r>
          </a:p>
          <a:p>
            <a:pPr lvl="2"/>
            <a:r>
              <a:rPr lang="en-US" dirty="0"/>
              <a:t>Tiles 3</a:t>
            </a:r>
          </a:p>
          <a:p>
            <a:pPr lvl="1"/>
            <a:r>
              <a:rPr lang="en-US" dirty="0"/>
              <a:t>Also, note down the minimum supported versions of various servers.</a:t>
            </a:r>
          </a:p>
          <a:p>
            <a:pPr lvl="2"/>
            <a:r>
              <a:rPr lang="en-US" dirty="0"/>
              <a:t>Tomcat 8.5+</a:t>
            </a:r>
          </a:p>
          <a:p>
            <a:pPr lvl="2"/>
            <a:r>
              <a:rPr lang="en-US" dirty="0"/>
              <a:t>Jetty 9.4+</a:t>
            </a:r>
          </a:p>
          <a:p>
            <a:pPr lvl="2"/>
            <a:r>
              <a:rPr lang="en-US" dirty="0" err="1"/>
              <a:t>WildFly</a:t>
            </a:r>
            <a:r>
              <a:rPr lang="en-US" dirty="0"/>
              <a:t> 10+</a:t>
            </a:r>
          </a:p>
          <a:p>
            <a:pPr lvl="2"/>
            <a:r>
              <a:rPr lang="en-US" dirty="0" err="1"/>
              <a:t>Netty</a:t>
            </a:r>
            <a:r>
              <a:rPr lang="en-US" dirty="0"/>
              <a:t> 4.1+</a:t>
            </a:r>
          </a:p>
          <a:p>
            <a:pPr lvl="2"/>
            <a:r>
              <a:rPr lang="en-US" dirty="0"/>
              <a:t>Undertow 1.4+</a:t>
            </a:r>
          </a:p>
        </p:txBody>
      </p:sp>
    </p:spTree>
    <p:extLst>
      <p:ext uri="{BB962C8B-B14F-4D97-AF65-F5344CB8AC3E}">
        <p14:creationId xmlns:p14="http://schemas.microsoft.com/office/powerpoint/2010/main" val="223873276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JDK 9 Runtime Compatibility</a:t>
            </a:r>
          </a:p>
          <a:p>
            <a:pPr lvl="1"/>
            <a:r>
              <a:rPr lang="en-US" sz="2400" b="1" dirty="0">
                <a:solidFill>
                  <a:srgbClr val="0070C0"/>
                </a:solidFill>
                <a:latin typeface="Courier New" panose="02070309020205020404" pitchFamily="49" charset="0"/>
                <a:cs typeface="Courier New" panose="02070309020205020404" pitchFamily="49" charset="0"/>
              </a:rPr>
              <a:t>@Nullable </a:t>
            </a:r>
            <a:r>
              <a:rPr lang="en-US" sz="2400" dirty="0"/>
              <a:t>and </a:t>
            </a:r>
            <a:r>
              <a:rPr lang="en-US" sz="2400" b="1" dirty="0">
                <a:solidFill>
                  <a:srgbClr val="0070C0"/>
                </a:solidFill>
                <a:latin typeface="Courier New" panose="02070309020205020404" pitchFamily="49" charset="0"/>
                <a:cs typeface="Courier New" panose="02070309020205020404" pitchFamily="49" charset="0"/>
              </a:rPr>
              <a:t>@</a:t>
            </a:r>
            <a:r>
              <a:rPr lang="en-US" sz="2400" b="1" dirty="0" err="1">
                <a:solidFill>
                  <a:srgbClr val="0070C0"/>
                </a:solidFill>
                <a:latin typeface="Courier New" panose="02070309020205020404" pitchFamily="49" charset="0"/>
                <a:cs typeface="Courier New" panose="02070309020205020404" pitchFamily="49" charset="0"/>
              </a:rPr>
              <a:t>NotNull</a:t>
            </a:r>
            <a:r>
              <a:rPr lang="en-US" sz="2400" dirty="0"/>
              <a:t> annotations will explicitly mark nullable              arguments and return values. </a:t>
            </a:r>
          </a:p>
          <a:p>
            <a:pPr lvl="1"/>
            <a:r>
              <a:rPr lang="en-US" sz="2400" dirty="0"/>
              <a:t>This enables dealing null values at compile time rather than throwing             </a:t>
            </a:r>
            <a:r>
              <a:rPr lang="en-US" sz="2400" b="1" dirty="0" err="1">
                <a:solidFill>
                  <a:srgbClr val="0070C0"/>
                </a:solidFill>
                <a:latin typeface="Courier New" panose="02070309020205020404" pitchFamily="49" charset="0"/>
                <a:cs typeface="Courier New" panose="02070309020205020404" pitchFamily="49" charset="0"/>
              </a:rPr>
              <a:t>NullPointerExceptions</a:t>
            </a:r>
            <a:r>
              <a:rPr lang="en-US" sz="2400" dirty="0"/>
              <a:t> at runtime.</a:t>
            </a:r>
          </a:p>
          <a:p>
            <a:pPr lvl="1"/>
            <a:r>
              <a:rPr lang="en-US" sz="2400" dirty="0"/>
              <a:t>On the logging front, Spring Framework 5.0 comes out of the box with           Commons Logging bridge module, named spring-</a:t>
            </a:r>
            <a:r>
              <a:rPr lang="en-US" sz="2400" dirty="0" err="1"/>
              <a:t>jcl</a:t>
            </a:r>
            <a:r>
              <a:rPr lang="en-US" sz="2400" dirty="0"/>
              <a:t> instead of the standard    Commons Logging. </a:t>
            </a:r>
          </a:p>
          <a:p>
            <a:pPr lvl="1"/>
            <a:r>
              <a:rPr lang="en-US" sz="2400" dirty="0"/>
              <a:t>Also, this new version will auto detect Log4j 2.x, SLF4J, JUL (</a:t>
            </a:r>
            <a:r>
              <a:rPr lang="en-US" sz="2400" dirty="0" err="1"/>
              <a:t>java.util.logging</a:t>
            </a:r>
            <a:r>
              <a:rPr lang="en-US" sz="2400" dirty="0"/>
              <a:t>)     without any extra bridges.</a:t>
            </a:r>
          </a:p>
        </p:txBody>
      </p:sp>
    </p:spTree>
    <p:extLst>
      <p:ext uri="{BB962C8B-B14F-4D97-AF65-F5344CB8AC3E}">
        <p14:creationId xmlns:p14="http://schemas.microsoft.com/office/powerpoint/2010/main" val="252509426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Usage of JDK 8 Features</a:t>
            </a:r>
          </a:p>
          <a:p>
            <a:pPr lvl="1"/>
            <a:r>
              <a:rPr lang="en-US" sz="2400" dirty="0"/>
              <a:t>Until Spring 4.3, JDK baseline version was 6. </a:t>
            </a:r>
          </a:p>
          <a:p>
            <a:pPr lvl="1"/>
            <a:r>
              <a:rPr lang="en-US" sz="2400" dirty="0"/>
              <a:t>So Spring 4 had to support Java 6, 7 and 8. </a:t>
            </a:r>
          </a:p>
          <a:p>
            <a:pPr lvl="1"/>
            <a:r>
              <a:rPr lang="en-US" sz="2400" dirty="0"/>
              <a:t>Spring 5 has baseline version 8, so it uses many new features of Java 8 and 9 as well. e.g.</a:t>
            </a:r>
          </a:p>
          <a:p>
            <a:pPr lvl="1"/>
            <a:r>
              <a:rPr lang="en-US" sz="2400" dirty="0"/>
              <a:t>Java 8 default methods in core Spring interfaces</a:t>
            </a:r>
          </a:p>
          <a:p>
            <a:pPr lvl="1"/>
            <a:r>
              <a:rPr lang="en-US" sz="2400" dirty="0"/>
              <a:t>Internal code improvements based on Java 8 reflection enhancements</a:t>
            </a:r>
          </a:p>
          <a:p>
            <a:pPr lvl="1"/>
            <a:r>
              <a:rPr lang="en-US" sz="2400" dirty="0"/>
              <a:t>Use of functional programming in the framework code – lambdas             and streams</a:t>
            </a:r>
          </a:p>
          <a:p>
            <a:pPr lvl="1"/>
            <a:r>
              <a:rPr lang="en-US" sz="2400" dirty="0"/>
              <a:t>Refer to </a:t>
            </a:r>
            <a:r>
              <a:rPr lang="en-US" sz="2400" dirty="0">
                <a:hlinkClick r:id="rId2"/>
              </a:rPr>
              <a:t>https://howtodoinjava.com/java8/default-methods-in-java-8/</a:t>
            </a:r>
            <a:endParaRPr lang="en-US" sz="2400" dirty="0"/>
          </a:p>
          <a:p>
            <a:endParaRPr lang="en-US" dirty="0"/>
          </a:p>
        </p:txBody>
      </p:sp>
    </p:spTree>
    <p:extLst>
      <p:ext uri="{BB962C8B-B14F-4D97-AF65-F5344CB8AC3E}">
        <p14:creationId xmlns:p14="http://schemas.microsoft.com/office/powerpoint/2010/main" val="305248335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Reactive Programming Support</a:t>
            </a:r>
          </a:p>
          <a:p>
            <a:pPr lvl="1"/>
            <a:r>
              <a:rPr lang="en-US" sz="2400" dirty="0"/>
              <a:t>Provides an alternate style of programming focused on building               applications that react to events. </a:t>
            </a:r>
          </a:p>
          <a:p>
            <a:pPr lvl="1"/>
            <a:r>
              <a:rPr lang="en-US" sz="2400" dirty="0"/>
              <a:t>Spring Framework 5 embraces Reactive Streams (language-neutral attempt  to define reactive APIs) and Reactor (java implementation of Reactive        Streams provided by the Spring Pivotal team) for its own reactive use as    well as in many of its core APIs.</a:t>
            </a:r>
          </a:p>
          <a:p>
            <a:pPr lvl="1"/>
            <a:r>
              <a:rPr lang="en-US" sz="2400" dirty="0"/>
              <a:t>Spring Web Reactive lives in the new </a:t>
            </a:r>
            <a:r>
              <a:rPr lang="en-US" sz="2400" b="1" dirty="0">
                <a:solidFill>
                  <a:srgbClr val="FF0000"/>
                </a:solidFill>
              </a:rPr>
              <a:t>spring-web-reactive</a:t>
            </a:r>
            <a:r>
              <a:rPr lang="en-US" sz="2400" dirty="0"/>
              <a:t> module next to  the existing (and popular!) Spring Web MVC that lives in the                    </a:t>
            </a:r>
            <a:r>
              <a:rPr lang="en-US" sz="2400" b="1" dirty="0">
                <a:solidFill>
                  <a:srgbClr val="FF0000"/>
                </a:solidFill>
              </a:rPr>
              <a:t>spring-</a:t>
            </a:r>
            <a:r>
              <a:rPr lang="en-US" sz="2400" b="1" dirty="0" err="1">
                <a:solidFill>
                  <a:srgbClr val="FF0000"/>
                </a:solidFill>
              </a:rPr>
              <a:t>webmvc</a:t>
            </a:r>
            <a:r>
              <a:rPr lang="en-US" sz="2400" dirty="0"/>
              <a:t> module. </a:t>
            </a:r>
          </a:p>
        </p:txBody>
      </p:sp>
    </p:spTree>
    <p:extLst>
      <p:ext uri="{BB962C8B-B14F-4D97-AF65-F5344CB8AC3E}">
        <p14:creationId xmlns:p14="http://schemas.microsoft.com/office/powerpoint/2010/main" val="84654646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A Functional Web Framework</a:t>
            </a:r>
          </a:p>
          <a:p>
            <a:pPr lvl="1"/>
            <a:r>
              <a:rPr lang="en-US" sz="2400" dirty="0"/>
              <a:t>Provides features to define endpoints using functional programming style. </a:t>
            </a:r>
          </a:p>
          <a:p>
            <a:pPr lvl="1"/>
            <a:r>
              <a:rPr lang="en-US" sz="2400" dirty="0"/>
              <a:t>This framework introduces two fundamental components:                        </a:t>
            </a:r>
            <a:r>
              <a:rPr lang="en-US" sz="2400" b="1" dirty="0" err="1">
                <a:solidFill>
                  <a:srgbClr val="0070C0"/>
                </a:solidFill>
                <a:latin typeface="Courier New" panose="02070309020205020404" pitchFamily="49" charset="0"/>
                <a:cs typeface="Courier New" panose="02070309020205020404" pitchFamily="49" charset="0"/>
              </a:rPr>
              <a:t>HandlerFunction</a:t>
            </a:r>
            <a:r>
              <a:rPr lang="en-US" sz="2400" dirty="0"/>
              <a:t> and </a:t>
            </a:r>
            <a:r>
              <a:rPr lang="en-US" sz="2400" b="1" dirty="0" err="1">
                <a:solidFill>
                  <a:srgbClr val="0070C0"/>
                </a:solidFill>
                <a:latin typeface="Courier New" panose="02070309020205020404" pitchFamily="49" charset="0"/>
                <a:cs typeface="Courier New" panose="02070309020205020404" pitchFamily="49" charset="0"/>
              </a:rPr>
              <a:t>RouterFunction</a:t>
            </a:r>
            <a:r>
              <a:rPr lang="en-US" sz="2400" dirty="0"/>
              <a:t>.</a:t>
            </a:r>
          </a:p>
          <a:p>
            <a:pPr lvl="2"/>
            <a:r>
              <a:rPr lang="en-US" sz="2000" dirty="0"/>
              <a:t>The </a:t>
            </a:r>
            <a:r>
              <a:rPr lang="en-US" sz="2000" b="1" dirty="0" err="1">
                <a:solidFill>
                  <a:srgbClr val="0070C0"/>
                </a:solidFill>
                <a:latin typeface="Courier New" panose="02070309020205020404" pitchFamily="49" charset="0"/>
                <a:cs typeface="Courier New" panose="02070309020205020404" pitchFamily="49" charset="0"/>
              </a:rPr>
              <a:t>HandlerFunction</a:t>
            </a:r>
            <a:r>
              <a:rPr lang="en-US" sz="2000" dirty="0"/>
              <a:t> represents a function that handles incoming requests and        generates responses. </a:t>
            </a:r>
          </a:p>
          <a:p>
            <a:pPr lvl="2"/>
            <a:r>
              <a:rPr lang="en-US" sz="2000" b="1" dirty="0" err="1">
                <a:solidFill>
                  <a:srgbClr val="0070C0"/>
                </a:solidFill>
                <a:latin typeface="Courier New" panose="02070309020205020404" pitchFamily="49" charset="0"/>
                <a:cs typeface="Courier New" panose="02070309020205020404" pitchFamily="49" charset="0"/>
              </a:rPr>
              <a:t>RouterFunction</a:t>
            </a:r>
            <a:r>
              <a:rPr lang="en-US" sz="2000" dirty="0"/>
              <a:t> serves as an alternative to the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RequestMapping</a:t>
            </a:r>
            <a:r>
              <a:rPr lang="en-US" sz="2000" dirty="0"/>
              <a:t> annotation. </a:t>
            </a:r>
          </a:p>
          <a:p>
            <a:pPr lvl="2"/>
            <a:r>
              <a:rPr lang="en-US" sz="2000" dirty="0"/>
              <a:t>It’s used for routing incoming requests to handler functions. e.g.</a:t>
            </a:r>
          </a:p>
          <a:p>
            <a:pPr marL="0" indent="0">
              <a:buNone/>
            </a:pPr>
            <a:endParaRPr lang="en-US" dirty="0"/>
          </a:p>
          <a:p>
            <a:pPr marL="0" indent="0">
              <a:buNone/>
            </a:pPr>
            <a:r>
              <a:rPr lang="en-US" sz="2200" b="1" dirty="0" err="1">
                <a:solidFill>
                  <a:srgbClr val="0070C0"/>
                </a:solidFill>
                <a:latin typeface="Courier New" panose="02070309020205020404" pitchFamily="49" charset="0"/>
                <a:cs typeface="Courier New" panose="02070309020205020404" pitchFamily="49" charset="0"/>
              </a:rPr>
              <a:t>RouterFunction</a:t>
            </a:r>
            <a:r>
              <a:rPr lang="en-US" sz="2200" b="1" dirty="0">
                <a:solidFill>
                  <a:srgbClr val="0070C0"/>
                </a:solidFill>
                <a:latin typeface="Courier New" panose="02070309020205020404" pitchFamily="49" charset="0"/>
                <a:cs typeface="Courier New" panose="02070309020205020404" pitchFamily="49" charset="0"/>
              </a:rPr>
              <a:t>&lt;String&gt; route =</a:t>
            </a:r>
          </a:p>
          <a:p>
            <a:pPr marL="0" indent="0">
              <a:buNone/>
            </a:pPr>
            <a:r>
              <a:rPr lang="en-US" sz="2200" b="1" dirty="0">
                <a:solidFill>
                  <a:srgbClr val="0070C0"/>
                </a:solidFill>
                <a:latin typeface="Courier New" panose="02070309020205020404" pitchFamily="49" charset="0"/>
                <a:cs typeface="Courier New" panose="02070309020205020404" pitchFamily="49" charset="0"/>
              </a:rPr>
              <a:t>    route(GET("/hello-world"),</a:t>
            </a:r>
          </a:p>
          <a:p>
            <a:pPr marL="0" indent="0">
              <a:buNone/>
            </a:pPr>
            <a:r>
              <a:rPr lang="en-US" sz="2200" b="1" dirty="0">
                <a:solidFill>
                  <a:srgbClr val="0070C0"/>
                </a:solidFill>
                <a:latin typeface="Courier New" panose="02070309020205020404" pitchFamily="49" charset="0"/>
                <a:cs typeface="Courier New" panose="02070309020205020404" pitchFamily="49" charset="0"/>
              </a:rPr>
              <a:t>    request -&gt; </a:t>
            </a:r>
            <a:r>
              <a:rPr lang="en-US" sz="2200" b="1" dirty="0" err="1">
                <a:solidFill>
                  <a:srgbClr val="0070C0"/>
                </a:solidFill>
                <a:latin typeface="Courier New" panose="02070309020205020404" pitchFamily="49" charset="0"/>
                <a:cs typeface="Courier New" panose="02070309020205020404" pitchFamily="49" charset="0"/>
              </a:rPr>
              <a:t>Response.ok</a:t>
            </a:r>
            <a:r>
              <a:rPr lang="en-US" sz="2200" b="1" dirty="0">
                <a:solidFill>
                  <a:srgbClr val="0070C0"/>
                </a:solidFill>
                <a:latin typeface="Courier New" panose="02070309020205020404" pitchFamily="49" charset="0"/>
                <a:cs typeface="Courier New" panose="02070309020205020404" pitchFamily="49" charset="0"/>
              </a:rPr>
              <a:t>().body(</a:t>
            </a:r>
            <a:r>
              <a:rPr lang="en-US" sz="2200" b="1" dirty="0" err="1">
                <a:solidFill>
                  <a:srgbClr val="0070C0"/>
                </a:solidFill>
                <a:latin typeface="Courier New" panose="02070309020205020404" pitchFamily="49" charset="0"/>
                <a:cs typeface="Courier New" panose="02070309020205020404" pitchFamily="49" charset="0"/>
              </a:rPr>
              <a:t>fromObject</a:t>
            </a:r>
            <a:r>
              <a:rPr lang="en-US" sz="2200" b="1" dirty="0">
                <a:solidFill>
                  <a:srgbClr val="0070C0"/>
                </a:solidFill>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233592001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Kotlin Support</a:t>
            </a:r>
          </a:p>
          <a:p>
            <a:pPr lvl="1"/>
            <a:r>
              <a:rPr lang="en-US" sz="2400" dirty="0"/>
              <a:t>Kotlin is a statically typed JVM language that enables code that is             expressive, short, and readable. </a:t>
            </a:r>
          </a:p>
          <a:p>
            <a:pPr lvl="1"/>
            <a:r>
              <a:rPr lang="en-US" sz="2400" dirty="0"/>
              <a:t>Spring framework 5.0 has good support for Kotlin.</a:t>
            </a:r>
          </a:p>
        </p:txBody>
      </p:sp>
    </p:spTree>
    <p:extLst>
      <p:ext uri="{BB962C8B-B14F-4D97-AF65-F5344CB8AC3E}">
        <p14:creationId xmlns:p14="http://schemas.microsoft.com/office/powerpoint/2010/main" val="313636538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8DD7417-FA99-4ADB-87E9-36791DA682B7}"/>
              </a:ext>
            </a:extLst>
          </p:cNvPr>
          <p:cNvSpPr>
            <a:spLocks noGrp="1"/>
          </p:cNvSpPr>
          <p:nvPr>
            <p:ph type="title"/>
          </p:nvPr>
        </p:nvSpPr>
        <p:spPr/>
        <p:txBody>
          <a:bodyPr/>
          <a:lstStyle/>
          <a:p>
            <a:r>
              <a:rPr lang="en-US" dirty="0"/>
              <a:t>Spring 5 New Features (Cont.)</a:t>
            </a:r>
          </a:p>
        </p:txBody>
      </p:sp>
      <p:sp>
        <p:nvSpPr>
          <p:cNvPr id="5" name="내용 개체 틀 4">
            <a:extLst>
              <a:ext uri="{FF2B5EF4-FFF2-40B4-BE49-F238E27FC236}">
                <a16:creationId xmlns:a16="http://schemas.microsoft.com/office/drawing/2014/main" id="{207DE3DE-8BAB-4688-9D00-C547C4219E8E}"/>
              </a:ext>
            </a:extLst>
          </p:cNvPr>
          <p:cNvSpPr>
            <a:spLocks noGrp="1"/>
          </p:cNvSpPr>
          <p:nvPr>
            <p:ph idx="1"/>
          </p:nvPr>
        </p:nvSpPr>
        <p:spPr/>
        <p:txBody>
          <a:bodyPr/>
          <a:lstStyle/>
          <a:p>
            <a:r>
              <a:rPr lang="en-US" b="1" dirty="0">
                <a:solidFill>
                  <a:srgbClr val="FF0000"/>
                </a:solidFill>
              </a:rPr>
              <a:t>Dropped Features</a:t>
            </a:r>
          </a:p>
          <a:p>
            <a:pPr lvl="1"/>
            <a:r>
              <a:rPr lang="en-US" sz="2400" dirty="0"/>
              <a:t>Spring Framework 5 removed support for a few frameworks. e.g.</a:t>
            </a:r>
          </a:p>
          <a:p>
            <a:pPr lvl="2"/>
            <a:r>
              <a:rPr lang="en-US" sz="2000" dirty="0"/>
              <a:t>Portlet</a:t>
            </a:r>
          </a:p>
          <a:p>
            <a:pPr lvl="2"/>
            <a:r>
              <a:rPr lang="en-US" sz="2000" dirty="0"/>
              <a:t>Velocity</a:t>
            </a:r>
          </a:p>
          <a:p>
            <a:pPr lvl="2"/>
            <a:r>
              <a:rPr lang="en-US" sz="2000" dirty="0" err="1"/>
              <a:t>JasperReports</a:t>
            </a:r>
            <a:endParaRPr lang="en-US" sz="2000" dirty="0"/>
          </a:p>
          <a:p>
            <a:pPr lvl="2"/>
            <a:r>
              <a:rPr lang="en-US" sz="2000" dirty="0" err="1"/>
              <a:t>XMLBeans</a:t>
            </a:r>
            <a:endParaRPr lang="en-US" sz="2000" dirty="0"/>
          </a:p>
          <a:p>
            <a:pPr lvl="2"/>
            <a:r>
              <a:rPr lang="en-US" sz="2000" dirty="0"/>
              <a:t>JDO</a:t>
            </a:r>
          </a:p>
          <a:p>
            <a:pPr lvl="2"/>
            <a:r>
              <a:rPr lang="en-US" sz="2000" dirty="0"/>
              <a:t>Guava</a:t>
            </a:r>
          </a:p>
        </p:txBody>
      </p:sp>
    </p:spTree>
    <p:extLst>
      <p:ext uri="{BB962C8B-B14F-4D97-AF65-F5344CB8AC3E}">
        <p14:creationId xmlns:p14="http://schemas.microsoft.com/office/powerpoint/2010/main" val="429056389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Copy &amp; Paste</a:t>
            </a:r>
          </a:p>
          <a:p>
            <a:pPr lvl="1"/>
            <a:r>
              <a:rPr lang="ko-KR" altLang="en-US" sz="2800" dirty="0"/>
              <a:t>예를 들어 </a:t>
            </a:r>
            <a:r>
              <a:rPr lang="en-US" altLang="ko-KR" sz="2800" dirty="0"/>
              <a:t>A</a:t>
            </a:r>
            <a:r>
              <a:rPr lang="ko-KR" altLang="en-US" sz="2800" dirty="0"/>
              <a:t>라는 </a:t>
            </a:r>
            <a:r>
              <a:rPr lang="en-US" altLang="ko-KR" sz="2800" dirty="0"/>
              <a:t>class</a:t>
            </a:r>
            <a:r>
              <a:rPr lang="ko-KR" altLang="en-US" sz="2800" dirty="0"/>
              <a:t>에서 </a:t>
            </a:r>
            <a:r>
              <a:rPr lang="en-US" altLang="ko-KR" sz="2800" dirty="0"/>
              <a:t>Date type</a:t>
            </a:r>
            <a:r>
              <a:rPr lang="ko-KR" altLang="en-US" sz="2800" dirty="0"/>
              <a:t>을 </a:t>
            </a:r>
            <a:r>
              <a:rPr lang="en-US" altLang="ko-KR" sz="2800" dirty="0"/>
              <a:t>String type</a:t>
            </a:r>
            <a:r>
              <a:rPr lang="ko-KR" altLang="en-US" sz="2800" dirty="0"/>
              <a:t>으로 변환하는 </a:t>
            </a:r>
            <a:r>
              <a:rPr lang="en-US" altLang="ko-KR" sz="2800" dirty="0"/>
              <a:t>coding</a:t>
            </a:r>
            <a:r>
              <a:rPr lang="ko-KR" altLang="en-US" sz="2800" dirty="0"/>
              <a:t>을 하고</a:t>
            </a:r>
            <a:r>
              <a:rPr lang="en-US" altLang="ko-KR" sz="2800" dirty="0"/>
              <a:t>, class B</a:t>
            </a:r>
            <a:r>
              <a:rPr lang="ko-KR" altLang="en-US" sz="2800" dirty="0"/>
              <a:t>에서 동일한 </a:t>
            </a:r>
            <a:r>
              <a:rPr lang="en-US" altLang="ko-KR" sz="2800" dirty="0"/>
              <a:t>logic</a:t>
            </a:r>
            <a:r>
              <a:rPr lang="ko-KR" altLang="en-US" sz="2800" dirty="0"/>
              <a:t>이 필요하여 복사했다고  가정한 경우</a:t>
            </a:r>
            <a:endParaRPr lang="en-US" altLang="ko-KR" sz="2800" dirty="0"/>
          </a:p>
          <a:p>
            <a:pPr lvl="1"/>
            <a:r>
              <a:rPr lang="en-US" altLang="ko-KR" sz="2800" b="1" u="sng" dirty="0"/>
              <a:t>JDK version</a:t>
            </a:r>
            <a:r>
              <a:rPr lang="ko-KR" altLang="en-US" sz="2800" b="1" u="sng" dirty="0"/>
              <a:t>이 바뀌어 동일한 기능을 제공하는 향상된 </a:t>
            </a:r>
            <a:r>
              <a:rPr lang="en-US" altLang="ko-KR" sz="2800" b="1" u="sng" dirty="0"/>
              <a:t>interface</a:t>
            </a:r>
            <a:r>
              <a:rPr lang="ko-KR" altLang="en-US" sz="2800" b="1" u="sng" dirty="0"/>
              <a:t>가 나오면 위의 </a:t>
            </a:r>
            <a:r>
              <a:rPr lang="en-US" altLang="ko-KR" sz="2800" b="1" u="sng" dirty="0"/>
              <a:t>code</a:t>
            </a:r>
            <a:r>
              <a:rPr lang="ko-KR" altLang="en-US" sz="2800" b="1" u="sng" dirty="0"/>
              <a:t>를 사용한 </a:t>
            </a:r>
            <a:r>
              <a:rPr lang="en-US" altLang="ko-KR" sz="2800" b="1" u="sng" dirty="0"/>
              <a:t>A, B class</a:t>
            </a:r>
            <a:r>
              <a:rPr lang="ko-KR" altLang="en-US" sz="2800" b="1" u="sng" dirty="0"/>
              <a:t>를 모두 변경해야 한다</a:t>
            </a:r>
            <a:r>
              <a:rPr lang="en-US" altLang="ko-KR" sz="2800" b="1" u="sng" dirty="0"/>
              <a:t>.</a:t>
            </a:r>
            <a:endParaRPr lang="en-US" sz="2800" b="1" u="sng" dirty="0"/>
          </a:p>
        </p:txBody>
      </p:sp>
    </p:spTree>
    <p:extLst>
      <p:ext uri="{BB962C8B-B14F-4D97-AF65-F5344CB8AC3E}">
        <p14:creationId xmlns:p14="http://schemas.microsoft.com/office/powerpoint/2010/main" val="85456960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Method(or Function)</a:t>
            </a:r>
          </a:p>
          <a:p>
            <a:pPr lvl="1"/>
            <a:r>
              <a:rPr lang="ko-KR" altLang="en-US" sz="2800" dirty="0"/>
              <a:t>자주 사용되고</a:t>
            </a:r>
            <a:r>
              <a:rPr lang="en-US" altLang="ko-KR" sz="2800" dirty="0"/>
              <a:t>, </a:t>
            </a:r>
            <a:r>
              <a:rPr lang="ko-KR" altLang="en-US" sz="2800" dirty="0"/>
              <a:t>유사한 기능들을 모아 </a:t>
            </a:r>
            <a:r>
              <a:rPr lang="en-US" sz="2800" dirty="0"/>
              <a:t>method</a:t>
            </a:r>
            <a:r>
              <a:rPr lang="ko-KR" altLang="en-US" sz="2800" dirty="0"/>
              <a:t>로 정의하여 재사용</a:t>
            </a:r>
            <a:r>
              <a:rPr lang="en-US" altLang="ko-KR" sz="2800" dirty="0"/>
              <a:t>.</a:t>
            </a:r>
          </a:p>
          <a:p>
            <a:pPr marL="371475" lvl="1" indent="0">
              <a:buNone/>
            </a:pPr>
            <a:endParaRPr lang="en-US" altLang="ko-KR" sz="3200" dirty="0"/>
          </a:p>
          <a:p>
            <a:pPr marL="0" indent="0">
              <a:buNone/>
            </a:pPr>
            <a:r>
              <a:rPr lang="en-US" sz="2200" b="1" dirty="0">
                <a:solidFill>
                  <a:srgbClr val="0070C0"/>
                </a:solidFill>
                <a:latin typeface="Courier New" panose="02070309020205020404" pitchFamily="49" charset="0"/>
                <a:cs typeface="Courier New" panose="02070309020205020404" pitchFamily="49" charset="0"/>
              </a:rPr>
              <a:t>public class </a:t>
            </a:r>
            <a:r>
              <a:rPr lang="en-US" sz="2200" b="1" dirty="0" err="1">
                <a:solidFill>
                  <a:srgbClr val="0070C0"/>
                </a:solidFill>
                <a:latin typeface="Courier New" panose="02070309020205020404" pitchFamily="49" charset="0"/>
                <a:cs typeface="Courier New" panose="02070309020205020404" pitchFamily="49" charset="0"/>
              </a:rPr>
              <a:t>DateUtility</a:t>
            </a:r>
            <a:r>
              <a:rPr lang="en-US" sz="2200" b="1" dirty="0">
                <a:solidFill>
                  <a:srgbClr val="0070C0"/>
                </a:solidFill>
                <a:latin typeface="Courier New" panose="02070309020205020404" pitchFamily="49" charset="0"/>
                <a:cs typeface="Courier New" panose="02070309020205020404" pitchFamily="49" charset="0"/>
              </a:rPr>
              <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public static String </a:t>
            </a:r>
            <a:r>
              <a:rPr lang="en-US" sz="2200" b="1" dirty="0" err="1">
                <a:solidFill>
                  <a:srgbClr val="0070C0"/>
                </a:solidFill>
                <a:latin typeface="Courier New" panose="02070309020205020404" pitchFamily="49" charset="0"/>
                <a:cs typeface="Courier New" panose="02070309020205020404" pitchFamily="49" charset="0"/>
              </a:rPr>
              <a:t>toStringToday</a:t>
            </a:r>
            <a:r>
              <a:rPr lang="en-US" sz="2200" b="1" dirty="0">
                <a:solidFill>
                  <a:srgbClr val="0070C0"/>
                </a:solidFill>
                <a:latin typeface="Courier New" panose="02070309020205020404" pitchFamily="49" charset="0"/>
                <a:cs typeface="Courier New" panose="02070309020205020404" pitchFamily="49" charset="0"/>
              </a:rPr>
              <a:t>(String format){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err="1">
                <a:solidFill>
                  <a:srgbClr val="0070C0"/>
                </a:solidFill>
                <a:latin typeface="Courier New" panose="02070309020205020404" pitchFamily="49" charset="0"/>
                <a:cs typeface="Courier New" panose="02070309020205020404" pitchFamily="49" charset="0"/>
              </a:rPr>
              <a:t>GregorianCalendar</a:t>
            </a:r>
            <a:r>
              <a:rPr lang="en-US" sz="2200" b="1" dirty="0">
                <a:solidFill>
                  <a:srgbClr val="0070C0"/>
                </a:solidFill>
                <a:latin typeface="Courier New" panose="02070309020205020404" pitchFamily="49" charset="0"/>
                <a:cs typeface="Courier New" panose="02070309020205020404" pitchFamily="49" charset="0"/>
              </a:rPr>
              <a:t> date =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err="1">
                <a:solidFill>
                  <a:srgbClr val="0070C0"/>
                </a:solidFill>
                <a:latin typeface="Courier New" panose="02070309020205020404" pitchFamily="49" charset="0"/>
                <a:cs typeface="Courier New" panose="02070309020205020404" pitchFamily="49" charset="0"/>
              </a:rPr>
              <a:t>GregorianCalendar</a:t>
            </a:r>
            <a:r>
              <a:rPr lang="en-US" sz="2200" b="1" dirty="0">
                <a:solidFill>
                  <a:srgbClr val="0070C0"/>
                </a:solidFill>
                <a:latin typeface="Courier New" panose="02070309020205020404" pitchFamily="49" charset="0"/>
                <a:cs typeface="Courier New" panose="02070309020205020404" pitchFamily="49" charset="0"/>
              </a:rPr>
              <a:t>)</a:t>
            </a:r>
            <a:r>
              <a:rPr lang="en-US" sz="2200" b="1" dirty="0" err="1">
                <a:solidFill>
                  <a:srgbClr val="0070C0"/>
                </a:solidFill>
                <a:latin typeface="Courier New" panose="02070309020205020404" pitchFamily="49" charset="0"/>
                <a:cs typeface="Courier New" panose="02070309020205020404" pitchFamily="49" charset="0"/>
              </a:rPr>
              <a:t>Calendar.getInstance</a:t>
            </a:r>
            <a:r>
              <a:rPr lang="en-US" sz="2200" b="1" dirty="0">
                <a:solidFill>
                  <a:srgbClr val="0070C0"/>
                </a:solidFill>
                <a:latin typeface="Courier New" panose="02070309020205020404" pitchFamily="49" charset="0"/>
                <a:cs typeface="Courier New" panose="02070309020205020404" pitchFamily="49" charset="0"/>
              </a:rPr>
              <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err="1">
                <a:solidFill>
                  <a:srgbClr val="0070C0"/>
                </a:solidFill>
                <a:latin typeface="Courier New" panose="02070309020205020404" pitchFamily="49" charset="0"/>
                <a:cs typeface="Courier New" panose="02070309020205020404" pitchFamily="49" charset="0"/>
              </a:rPr>
              <a:t>SimpleDateFormat</a:t>
            </a:r>
            <a:r>
              <a:rPr lang="en-US" sz="2200" b="1" dirty="0">
                <a:solidFill>
                  <a:srgbClr val="0070C0"/>
                </a:solidFill>
                <a:latin typeface="Courier New" panose="02070309020205020404" pitchFamily="49" charset="0"/>
                <a:cs typeface="Courier New" panose="02070309020205020404" pitchFamily="49" charset="0"/>
              </a:rPr>
              <a:t> df = new </a:t>
            </a:r>
            <a:r>
              <a:rPr lang="en-US" sz="2200" b="1" dirty="0" err="1">
                <a:solidFill>
                  <a:srgbClr val="0070C0"/>
                </a:solidFill>
                <a:latin typeface="Courier New" panose="02070309020205020404" pitchFamily="49" charset="0"/>
                <a:cs typeface="Courier New" panose="02070309020205020404" pitchFamily="49" charset="0"/>
              </a:rPr>
              <a:t>SimpleDateFormat</a:t>
            </a:r>
            <a:r>
              <a:rPr lang="en-US" sz="2200" b="1" dirty="0">
                <a:solidFill>
                  <a:srgbClr val="0070C0"/>
                </a:solidFill>
                <a:latin typeface="Courier New" panose="02070309020205020404" pitchFamily="49" charset="0"/>
                <a:cs typeface="Courier New" panose="02070309020205020404" pitchFamily="49" charset="0"/>
              </a:rPr>
              <a:t>(format);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String date = </a:t>
            </a:r>
            <a:r>
              <a:rPr lang="en-US" sz="2200" b="1" dirty="0" err="1">
                <a:solidFill>
                  <a:srgbClr val="0070C0"/>
                </a:solidFill>
                <a:latin typeface="Courier New" panose="02070309020205020404" pitchFamily="49" charset="0"/>
                <a:cs typeface="Courier New" panose="02070309020205020404" pitchFamily="49" charset="0"/>
              </a:rPr>
              <a:t>df.format</a:t>
            </a:r>
            <a:r>
              <a:rPr lang="en-US" sz="2200" b="1" dirty="0">
                <a:solidFill>
                  <a:srgbClr val="0070C0"/>
                </a:solidFill>
                <a:latin typeface="Courier New" panose="02070309020205020404" pitchFamily="49" charset="0"/>
                <a:cs typeface="Courier New" panose="02070309020205020404" pitchFamily="49" charset="0"/>
              </a:rPr>
              <a:t>(date);</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p>
          <a:p>
            <a:pPr marL="0" indent="0">
              <a:buNone/>
            </a:pPr>
            <a:r>
              <a:rPr lang="en-US" sz="2200" b="1" dirty="0">
                <a:solidFill>
                  <a:srgbClr val="0070C0"/>
                </a:solidFill>
                <a:latin typeface="Courier New" panose="02070309020205020404" pitchFamily="49" charset="0"/>
                <a:cs typeface="Courier New" panose="02070309020205020404" pitchFamily="49" charset="0"/>
              </a:rPr>
              <a:t>}</a:t>
            </a:r>
          </a:p>
          <a:p>
            <a:pPr marL="0" indent="0">
              <a:buNone/>
            </a:pPr>
            <a:r>
              <a:rPr lang="en-US" sz="2200" b="1" dirty="0">
                <a:solidFill>
                  <a:srgbClr val="0070C0"/>
                </a:solidFill>
                <a:latin typeface="Courier New" panose="02070309020205020404" pitchFamily="49" charset="0"/>
                <a:cs typeface="Courier New" panose="02070309020205020404" pitchFamily="49" charset="0"/>
              </a:rPr>
              <a:t>String </a:t>
            </a:r>
            <a:r>
              <a:rPr lang="en-US" sz="2200" b="1" dirty="0" err="1">
                <a:solidFill>
                  <a:srgbClr val="0070C0"/>
                </a:solidFill>
                <a:latin typeface="Courier New" panose="02070309020205020404" pitchFamily="49" charset="0"/>
                <a:cs typeface="Courier New" panose="02070309020205020404" pitchFamily="49" charset="0"/>
              </a:rPr>
              <a:t>sdate</a:t>
            </a:r>
            <a:r>
              <a:rPr lang="en-US" sz="2200" b="1" dirty="0">
                <a:solidFill>
                  <a:srgbClr val="0070C0"/>
                </a:solidFill>
                <a:latin typeface="Courier New" panose="02070309020205020404" pitchFamily="49" charset="0"/>
                <a:cs typeface="Courier New" panose="02070309020205020404" pitchFamily="49" charset="0"/>
              </a:rPr>
              <a:t> = </a:t>
            </a:r>
            <a:r>
              <a:rPr lang="en-US" sz="2200" b="1" dirty="0" err="1">
                <a:solidFill>
                  <a:srgbClr val="0070C0"/>
                </a:solidFill>
                <a:latin typeface="Courier New" panose="02070309020205020404" pitchFamily="49" charset="0"/>
                <a:cs typeface="Courier New" panose="02070309020205020404" pitchFamily="49" charset="0"/>
              </a:rPr>
              <a:t>DateUtility.toStringToday</a:t>
            </a:r>
            <a:r>
              <a:rPr lang="en-US" sz="2200" b="1" dirty="0">
                <a:solidFill>
                  <a:srgbClr val="0070C0"/>
                </a:solidFill>
                <a:latin typeface="Courier New" panose="02070309020205020404" pitchFamily="49" charset="0"/>
                <a:cs typeface="Courier New" panose="02070309020205020404" pitchFamily="49" charset="0"/>
              </a:rPr>
              <a:t>("</a:t>
            </a:r>
            <a:r>
              <a:rPr lang="en-US" sz="2200" b="1" dirty="0" err="1">
                <a:solidFill>
                  <a:srgbClr val="0070C0"/>
                </a:solidFill>
                <a:latin typeface="Courier New" panose="02070309020205020404" pitchFamily="49" charset="0"/>
                <a:cs typeface="Courier New" panose="02070309020205020404" pitchFamily="49" charset="0"/>
              </a:rPr>
              <a:t>yyyyMMdd</a:t>
            </a:r>
            <a:r>
              <a:rPr lang="en-US" sz="2200"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5142442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Method(or Function)</a:t>
            </a:r>
            <a:endParaRPr lang="en-US" sz="3200" dirty="0"/>
          </a:p>
          <a:p>
            <a:pPr lvl="1"/>
            <a:r>
              <a:rPr lang="en-US" sz="2800" dirty="0"/>
              <a:t>JDK version</a:t>
            </a:r>
            <a:r>
              <a:rPr lang="ko-KR" altLang="en-US" sz="2800" dirty="0"/>
              <a:t>이 바뀌거나 </a:t>
            </a:r>
            <a:r>
              <a:rPr lang="en-US" sz="2800" dirty="0"/>
              <a:t>method</a:t>
            </a:r>
            <a:r>
              <a:rPr lang="ko-KR" altLang="en-US" sz="2800" dirty="0"/>
              <a:t>의 내용이 수정되더라도 해당 </a:t>
            </a:r>
            <a:r>
              <a:rPr lang="en-US" sz="2800" dirty="0"/>
              <a:t>class</a:t>
            </a:r>
            <a:r>
              <a:rPr lang="ko-KR" altLang="en-US" sz="2800" dirty="0"/>
              <a:t>를 모두 수정할 필요 없이 </a:t>
            </a:r>
            <a:r>
              <a:rPr lang="en-US" sz="2800" b="1" dirty="0" err="1">
                <a:solidFill>
                  <a:srgbClr val="0070C0"/>
                </a:solidFill>
                <a:latin typeface="Courier New" panose="02070309020205020404" pitchFamily="49" charset="0"/>
                <a:cs typeface="Courier New" panose="02070309020205020404" pitchFamily="49" charset="0"/>
              </a:rPr>
              <a:t>toStringToday</a:t>
            </a:r>
            <a:r>
              <a:rPr lang="en-US" sz="2800" b="1" dirty="0">
                <a:solidFill>
                  <a:srgbClr val="0070C0"/>
                </a:solidFill>
                <a:latin typeface="Courier New" panose="02070309020205020404" pitchFamily="49" charset="0"/>
                <a:cs typeface="Courier New" panose="02070309020205020404" pitchFamily="49" charset="0"/>
              </a:rPr>
              <a:t>()</a:t>
            </a:r>
            <a:r>
              <a:rPr lang="en-US" sz="2800" dirty="0"/>
              <a:t> method</a:t>
            </a:r>
            <a:r>
              <a:rPr lang="ko-KR" altLang="en-US" sz="2800" dirty="0"/>
              <a:t>의 내용만 수정하면 된다</a:t>
            </a:r>
            <a:r>
              <a:rPr lang="en-US" altLang="ko-KR" sz="2800" dirty="0"/>
              <a:t>.</a:t>
            </a:r>
          </a:p>
          <a:p>
            <a:pPr lvl="1"/>
            <a:r>
              <a:rPr lang="en-US" sz="2800" b="1" dirty="0" err="1">
                <a:solidFill>
                  <a:srgbClr val="0070C0"/>
                </a:solidFill>
                <a:latin typeface="Courier New" panose="02070309020205020404" pitchFamily="49" charset="0"/>
                <a:cs typeface="Courier New" panose="02070309020205020404" pitchFamily="49" charset="0"/>
              </a:rPr>
              <a:t>toStringToday</a:t>
            </a:r>
            <a:r>
              <a:rPr lang="en-US" sz="2800" b="1" dirty="0">
                <a:solidFill>
                  <a:srgbClr val="0070C0"/>
                </a:solidFill>
                <a:latin typeface="Courier New" panose="02070309020205020404" pitchFamily="49" charset="0"/>
                <a:cs typeface="Courier New" panose="02070309020205020404" pitchFamily="49" charset="0"/>
              </a:rPr>
              <a:t>() </a:t>
            </a:r>
            <a:r>
              <a:rPr lang="en-US" sz="2800" dirty="0"/>
              <a:t>method</a:t>
            </a:r>
            <a:r>
              <a:rPr lang="ko-KR" altLang="en-US" sz="2800" dirty="0"/>
              <a:t>의 </a:t>
            </a:r>
            <a:r>
              <a:rPr lang="en-US" sz="2800" dirty="0"/>
              <a:t>signature</a:t>
            </a:r>
            <a:r>
              <a:rPr lang="ko-KR" altLang="en-US" sz="2800" dirty="0"/>
              <a:t>를 변경하면 이 </a:t>
            </a:r>
            <a:r>
              <a:rPr lang="en-US" sz="2800" dirty="0"/>
              <a:t>method</a:t>
            </a:r>
            <a:r>
              <a:rPr lang="ko-KR" altLang="en-US" sz="2800" dirty="0"/>
              <a:t>를 사용하는 모든 </a:t>
            </a:r>
            <a:r>
              <a:rPr lang="en-US" sz="2800" dirty="0"/>
              <a:t>class</a:t>
            </a:r>
            <a:r>
              <a:rPr lang="ko-KR" altLang="en-US" sz="2800" dirty="0"/>
              <a:t>에 영향을 준다</a:t>
            </a:r>
            <a:r>
              <a:rPr lang="en-US" altLang="ko-KR" sz="2800" dirty="0"/>
              <a:t>.</a:t>
            </a:r>
          </a:p>
          <a:p>
            <a:pPr lvl="1"/>
            <a:r>
              <a:rPr lang="en-US" sz="2800" b="1" u="sng" dirty="0"/>
              <a:t>Method </a:t>
            </a:r>
            <a:r>
              <a:rPr lang="ko-KR" altLang="en-US" sz="2800" b="1" u="sng" dirty="0"/>
              <a:t>재사용방법은 </a:t>
            </a:r>
            <a:r>
              <a:rPr lang="en-US" altLang="ko-KR" sz="2800" b="1" u="sng" dirty="0"/>
              <a:t>‘Copy</a:t>
            </a:r>
            <a:r>
              <a:rPr lang="ko-KR" altLang="en-US" sz="2800" b="1" u="sng" dirty="0"/>
              <a:t> </a:t>
            </a:r>
            <a:r>
              <a:rPr lang="en-US" altLang="ko-KR" sz="2800" b="1" u="sng" dirty="0"/>
              <a:t>&amp; Paste'</a:t>
            </a:r>
            <a:r>
              <a:rPr lang="ko-KR" altLang="en-US" sz="2800" b="1" u="sng" dirty="0"/>
              <a:t>보다는 진보된 방식이지만</a:t>
            </a:r>
            <a:r>
              <a:rPr lang="en-US" altLang="ko-KR" sz="2800" b="1" u="sng" dirty="0"/>
              <a:t>, </a:t>
            </a:r>
            <a:r>
              <a:rPr lang="ko-KR" altLang="en-US" sz="2800" b="1" u="sng" dirty="0"/>
              <a:t>작업 </a:t>
            </a:r>
            <a:r>
              <a:rPr lang="ko-KR" altLang="en-US" sz="2800" b="1" u="sng" dirty="0" err="1"/>
              <a:t>영역간의</a:t>
            </a:r>
            <a:r>
              <a:rPr lang="ko-KR" altLang="en-US" sz="2800" b="1" u="sng" dirty="0"/>
              <a:t> 결합도</a:t>
            </a:r>
            <a:r>
              <a:rPr lang="en-US" altLang="ko-KR" sz="2800" b="1" u="sng" dirty="0"/>
              <a:t>(</a:t>
            </a:r>
            <a:r>
              <a:rPr lang="en-US" sz="2800" b="1" u="sng" dirty="0"/>
              <a:t>Coupling) </a:t>
            </a:r>
            <a:r>
              <a:rPr lang="ko-KR" altLang="en-US" sz="2800" b="1" u="sng" dirty="0"/>
              <a:t>문제 여전히 존재함</a:t>
            </a:r>
            <a:r>
              <a:rPr lang="en-US" altLang="ko-KR" sz="2800" b="1" u="sng" dirty="0"/>
              <a:t>.</a:t>
            </a:r>
            <a:endParaRPr lang="en-US" sz="2800" b="1" u="sng" dirty="0"/>
          </a:p>
        </p:txBody>
      </p:sp>
    </p:spTree>
    <p:extLst>
      <p:ext uri="{BB962C8B-B14F-4D97-AF65-F5344CB8AC3E}">
        <p14:creationId xmlns:p14="http://schemas.microsoft.com/office/powerpoint/2010/main" val="16133678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a:xfrm>
            <a:off x="304800" y="1268417"/>
            <a:ext cx="11742197" cy="4827587"/>
          </a:xfrm>
        </p:spPr>
        <p:txBody>
          <a:bodyPr/>
          <a:lstStyle/>
          <a:p>
            <a:r>
              <a:rPr lang="en-US" sz="3200" b="1" dirty="0">
                <a:solidFill>
                  <a:srgbClr val="FF0000"/>
                </a:solidFill>
              </a:rPr>
              <a:t>Class(include Inheritance)</a:t>
            </a:r>
            <a:endParaRPr lang="en-US" sz="2200" b="1" dirty="0">
              <a:solidFill>
                <a:srgbClr val="0070C0"/>
              </a:solidFill>
              <a:latin typeface="Courier New" panose="02070309020205020404" pitchFamily="49" charset="0"/>
              <a:cs typeface="Courier New" panose="02070309020205020404" pitchFamily="49" charset="0"/>
            </a:endParaRPr>
          </a:p>
          <a:p>
            <a:pPr marL="0" indent="0">
              <a:buNone/>
            </a:pPr>
            <a:r>
              <a:rPr lang="en-US" sz="2200" b="1" dirty="0">
                <a:solidFill>
                  <a:srgbClr val="0070C0"/>
                </a:solidFill>
                <a:latin typeface="Courier New" panose="02070309020205020404" pitchFamily="49" charset="0"/>
                <a:cs typeface="Courier New" panose="02070309020205020404" pitchFamily="49" charset="0"/>
              </a:rPr>
              <a:t>public class Person{</a:t>
            </a:r>
          </a:p>
          <a:p>
            <a:pPr marL="0" indent="0">
              <a:buNone/>
            </a:pPr>
            <a:r>
              <a:rPr lang="en-US" sz="2200" b="1" dirty="0">
                <a:solidFill>
                  <a:srgbClr val="0070C0"/>
                </a:solidFill>
                <a:latin typeface="Courier New" panose="02070309020205020404" pitchFamily="49" charset="0"/>
                <a:cs typeface="Courier New" panose="02070309020205020404" pitchFamily="49" charset="0"/>
              </a:rPr>
              <a:t>	public String </a:t>
            </a:r>
            <a:r>
              <a:rPr lang="en-US" sz="2200" b="1" dirty="0" err="1">
                <a:solidFill>
                  <a:srgbClr val="0070C0"/>
                </a:solidFill>
                <a:latin typeface="Courier New" panose="02070309020205020404" pitchFamily="49" charset="0"/>
                <a:cs typeface="Courier New" panose="02070309020205020404" pitchFamily="49" charset="0"/>
              </a:rPr>
              <a:t>printBirthDate</a:t>
            </a:r>
            <a:r>
              <a:rPr lang="en-US" sz="2200" b="1" dirty="0">
                <a:solidFill>
                  <a:srgbClr val="0070C0"/>
                </a:solidFill>
                <a:latin typeface="Courier New" panose="02070309020205020404" pitchFamily="49" charset="0"/>
                <a:cs typeface="Courier New" panose="02070309020205020404" pitchFamily="49" charset="0"/>
              </a:rPr>
              <a:t>(String format){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err="1">
                <a:solidFill>
                  <a:srgbClr val="0070C0"/>
                </a:solidFill>
                <a:latin typeface="Courier New" panose="02070309020205020404" pitchFamily="49" charset="0"/>
                <a:cs typeface="Courier New" panose="02070309020205020404" pitchFamily="49" charset="0"/>
              </a:rPr>
              <a:t>DateUtility.toStringToday</a:t>
            </a:r>
            <a:r>
              <a:rPr lang="en-US" sz="2200" b="1" dirty="0">
                <a:solidFill>
                  <a:srgbClr val="0070C0"/>
                </a:solidFill>
                <a:latin typeface="Courier New" panose="02070309020205020404" pitchFamily="49" charset="0"/>
                <a:cs typeface="Courier New" panose="02070309020205020404" pitchFamily="49" charset="0"/>
              </a:rPr>
              <a:t>(</a:t>
            </a:r>
            <a:r>
              <a:rPr lang="en-US" sz="2200" b="1" dirty="0" err="1">
                <a:solidFill>
                  <a:srgbClr val="0070C0"/>
                </a:solidFill>
                <a:latin typeface="Courier New" panose="02070309020205020404" pitchFamily="49" charset="0"/>
                <a:cs typeface="Courier New" panose="02070309020205020404" pitchFamily="49" charset="0"/>
              </a:rPr>
              <a:t>birthDate</a:t>
            </a:r>
            <a:r>
              <a:rPr lang="en-US" sz="2200" b="1" dirty="0">
                <a:solidFill>
                  <a:srgbClr val="0070C0"/>
                </a:solidFill>
                <a:latin typeface="Courier New" panose="02070309020205020404" pitchFamily="49" charset="0"/>
                <a:cs typeface="Courier New" panose="02070309020205020404" pitchFamily="49" charset="0"/>
              </a:rPr>
              <a:t>, format);</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p>
          <a:p>
            <a:pPr marL="0" indent="0">
              <a:buNone/>
            </a:pPr>
            <a:r>
              <a:rPr lang="en-US" sz="2200" b="1" dirty="0">
                <a:solidFill>
                  <a:srgbClr val="0070C0"/>
                </a:solidFill>
                <a:latin typeface="Courier New" panose="02070309020205020404" pitchFamily="49" charset="0"/>
                <a:cs typeface="Courier New" panose="02070309020205020404" pitchFamily="49" charset="0"/>
              </a:rPr>
              <a:t>}</a:t>
            </a:r>
            <a:endParaRPr lang="en-US" sz="3200" dirty="0"/>
          </a:p>
          <a:p>
            <a:pPr lvl="1"/>
            <a:r>
              <a:rPr lang="en-US" sz="2800" dirty="0"/>
              <a:t>Person</a:t>
            </a:r>
            <a:r>
              <a:rPr lang="ko-KR" altLang="en-US" sz="2800" dirty="0"/>
              <a:t>을 상속받은 모든 </a:t>
            </a:r>
            <a:r>
              <a:rPr lang="en-US" sz="2800" dirty="0"/>
              <a:t>class</a:t>
            </a:r>
            <a:r>
              <a:rPr lang="ko-KR" altLang="en-US" sz="2800" dirty="0"/>
              <a:t>들은 자동적으로 변경된                  </a:t>
            </a:r>
            <a:r>
              <a:rPr lang="en-US" sz="2875" b="1" dirty="0" err="1">
                <a:solidFill>
                  <a:srgbClr val="0070C0"/>
                </a:solidFill>
                <a:latin typeface="Courier New" panose="02070309020205020404" pitchFamily="49" charset="0"/>
                <a:cs typeface="Courier New" panose="02070309020205020404" pitchFamily="49" charset="0"/>
              </a:rPr>
              <a:t>printBirthDate</a:t>
            </a:r>
            <a:r>
              <a:rPr lang="en-US" sz="2875" b="1" dirty="0">
                <a:solidFill>
                  <a:srgbClr val="0070C0"/>
                </a:solidFill>
                <a:latin typeface="Courier New" panose="02070309020205020404" pitchFamily="49" charset="0"/>
                <a:cs typeface="Courier New" panose="02070309020205020404" pitchFamily="49" charset="0"/>
              </a:rPr>
              <a:t>() </a:t>
            </a:r>
            <a:r>
              <a:rPr lang="en-US" sz="2800" dirty="0"/>
              <a:t>method</a:t>
            </a:r>
            <a:r>
              <a:rPr lang="ko-KR" altLang="en-US" sz="2800" dirty="0"/>
              <a:t>를 사용하게 된다</a:t>
            </a:r>
            <a:r>
              <a:rPr lang="en-US" altLang="ko-KR" sz="2800" dirty="0"/>
              <a:t>.</a:t>
            </a:r>
          </a:p>
          <a:p>
            <a:pPr lvl="1"/>
            <a:r>
              <a:rPr lang="en-US" sz="2875" b="1" dirty="0" err="1">
                <a:solidFill>
                  <a:srgbClr val="0070C0"/>
                </a:solidFill>
                <a:latin typeface="Courier New" panose="02070309020205020404" pitchFamily="49" charset="0"/>
                <a:cs typeface="Courier New" panose="02070309020205020404" pitchFamily="49" charset="0"/>
              </a:rPr>
              <a:t>DateUtility</a:t>
            </a:r>
            <a:r>
              <a:rPr lang="en-US" sz="2800" dirty="0"/>
              <a:t> class</a:t>
            </a:r>
            <a:r>
              <a:rPr lang="ko-KR" altLang="en-US" sz="2800" dirty="0"/>
              <a:t>의 </a:t>
            </a:r>
            <a:r>
              <a:rPr lang="en-US" sz="2800" dirty="0"/>
              <a:t>method</a:t>
            </a:r>
            <a:r>
              <a:rPr lang="ko-KR" altLang="en-US" sz="2800" dirty="0"/>
              <a:t>가 변경되더라도 </a:t>
            </a:r>
            <a:r>
              <a:rPr lang="en-US" sz="2875" b="1" dirty="0" err="1">
                <a:solidFill>
                  <a:srgbClr val="0070C0"/>
                </a:solidFill>
                <a:latin typeface="Courier New" panose="02070309020205020404" pitchFamily="49" charset="0"/>
                <a:cs typeface="Courier New" panose="02070309020205020404" pitchFamily="49" charset="0"/>
              </a:rPr>
              <a:t>printBirthDate</a:t>
            </a:r>
            <a:r>
              <a:rPr lang="en-US" sz="2875" b="1" dirty="0">
                <a:solidFill>
                  <a:srgbClr val="0070C0"/>
                </a:solidFill>
                <a:latin typeface="Courier New" panose="02070309020205020404" pitchFamily="49" charset="0"/>
                <a:cs typeface="Courier New" panose="02070309020205020404" pitchFamily="49" charset="0"/>
              </a:rPr>
              <a:t>()</a:t>
            </a:r>
            <a:r>
              <a:rPr lang="en-US" sz="2800" dirty="0"/>
              <a:t> method</a:t>
            </a:r>
            <a:r>
              <a:rPr lang="ko-KR" altLang="en-US" sz="2800" dirty="0"/>
              <a:t>의 </a:t>
            </a:r>
            <a:r>
              <a:rPr lang="en-US" sz="2800" dirty="0"/>
              <a:t>interface</a:t>
            </a:r>
            <a:r>
              <a:rPr lang="ko-KR" altLang="en-US" sz="2800" dirty="0"/>
              <a:t>가 변하지 않으면 나머지 </a:t>
            </a:r>
            <a:r>
              <a:rPr lang="en-US" sz="2800" dirty="0"/>
              <a:t>class</a:t>
            </a:r>
            <a:r>
              <a:rPr lang="ko-KR" altLang="en-US" sz="2800" dirty="0"/>
              <a:t>들은 영향을  받지 않는다</a:t>
            </a:r>
            <a:r>
              <a:rPr lang="en-US" altLang="ko-KR" sz="2800" dirty="0"/>
              <a:t>.</a:t>
            </a:r>
          </a:p>
          <a:p>
            <a:pPr lvl="1"/>
            <a:r>
              <a:rPr lang="ko-KR" altLang="en-US" sz="2475" b="1" u="sng" dirty="0"/>
              <a:t>부모 </a:t>
            </a:r>
            <a:r>
              <a:rPr lang="en-US" sz="2475" b="1" u="sng" dirty="0"/>
              <a:t>class</a:t>
            </a:r>
            <a:r>
              <a:rPr lang="ko-KR" altLang="en-US" sz="2475" b="1" u="sng" dirty="0"/>
              <a:t>가 바뀌면 자식 </a:t>
            </a:r>
            <a:r>
              <a:rPr lang="en-US" sz="2475" b="1" u="sng" dirty="0"/>
              <a:t>class</a:t>
            </a:r>
            <a:r>
              <a:rPr lang="ko-KR" altLang="en-US" sz="2475" b="1" u="sng" dirty="0"/>
              <a:t>를 변경해야 한다</a:t>
            </a:r>
            <a:r>
              <a:rPr lang="en-US" altLang="ko-KR" sz="2475" b="1" u="sng" dirty="0"/>
              <a:t>.</a:t>
            </a:r>
            <a:endParaRPr lang="en-US" sz="2475" b="1" u="sng" dirty="0"/>
          </a:p>
        </p:txBody>
      </p:sp>
    </p:spTree>
    <p:extLst>
      <p:ext uri="{BB962C8B-B14F-4D97-AF65-F5344CB8AC3E}">
        <p14:creationId xmlns:p14="http://schemas.microsoft.com/office/powerpoint/2010/main" val="191331548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AOP(Aspect Oriented Programming)</a:t>
            </a:r>
          </a:p>
          <a:p>
            <a:pPr lvl="1"/>
            <a:r>
              <a:rPr lang="ko-KR" altLang="en-US" sz="2800" dirty="0"/>
              <a:t>관심의 분리</a:t>
            </a:r>
            <a:r>
              <a:rPr lang="en-US" altLang="ko-KR" sz="2800" dirty="0"/>
              <a:t>(Separation of Concerns)</a:t>
            </a:r>
          </a:p>
          <a:p>
            <a:pPr lvl="1"/>
            <a:r>
              <a:rPr lang="en-US" altLang="ko-KR" sz="2800" dirty="0"/>
              <a:t>AOP</a:t>
            </a:r>
            <a:r>
              <a:rPr lang="ko-KR" altLang="en-US" sz="2800" dirty="0"/>
              <a:t>는 </a:t>
            </a:r>
            <a:r>
              <a:rPr lang="en-US" altLang="ko-KR" sz="2800" dirty="0"/>
              <a:t>OOP</a:t>
            </a:r>
            <a:r>
              <a:rPr lang="ko-KR" altLang="en-US" sz="2800" dirty="0"/>
              <a:t>를 더욱 </a:t>
            </a:r>
            <a:r>
              <a:rPr lang="en-US" altLang="ko-KR" sz="2800" dirty="0"/>
              <a:t>OOP </a:t>
            </a:r>
            <a:r>
              <a:rPr lang="ko-KR" altLang="en-US" sz="2800" dirty="0"/>
              <a:t>답게 만들어 줄 수 있다</a:t>
            </a:r>
            <a:r>
              <a:rPr lang="en-US" altLang="ko-KR" sz="2800" dirty="0"/>
              <a:t>.</a:t>
            </a:r>
          </a:p>
          <a:p>
            <a:pPr lvl="1"/>
            <a:r>
              <a:rPr lang="en-US" altLang="ko-KR" sz="2800" dirty="0"/>
              <a:t>AOP</a:t>
            </a:r>
            <a:r>
              <a:rPr lang="ko-KR" altLang="en-US" sz="2800" dirty="0"/>
              <a:t>는 </a:t>
            </a:r>
            <a:r>
              <a:rPr lang="en-US" altLang="ko-KR" sz="2800" dirty="0"/>
              <a:t>OOP </a:t>
            </a:r>
            <a:r>
              <a:rPr lang="ko-KR" altLang="en-US" sz="2800" dirty="0"/>
              <a:t>뿐만 아니라 기존의 절차적 </a:t>
            </a:r>
            <a:r>
              <a:rPr lang="en-US" altLang="ko-KR" sz="2800" dirty="0"/>
              <a:t>programming</a:t>
            </a:r>
            <a:r>
              <a:rPr lang="ko-KR" altLang="en-US" sz="2800" dirty="0"/>
              <a:t>에도 적용될 수 있다</a:t>
            </a:r>
            <a:r>
              <a:rPr lang="en-US" altLang="ko-KR" sz="2800" dirty="0"/>
              <a:t>.</a:t>
            </a:r>
          </a:p>
          <a:p>
            <a:pPr lvl="1"/>
            <a:r>
              <a:rPr lang="en-US" altLang="ko-KR" sz="2800" dirty="0"/>
              <a:t>AOP</a:t>
            </a:r>
            <a:r>
              <a:rPr lang="ko-KR" altLang="en-US" sz="2800" dirty="0"/>
              <a:t>가 핵심관심 </a:t>
            </a:r>
            <a:r>
              <a:rPr lang="en-US" altLang="ko-KR" sz="2800" dirty="0"/>
              <a:t>module</a:t>
            </a:r>
            <a:r>
              <a:rPr lang="ko-KR" altLang="en-US" sz="2800" dirty="0"/>
              <a:t>의 </a:t>
            </a:r>
            <a:r>
              <a:rPr lang="en-US" altLang="ko-KR" sz="2800" dirty="0"/>
              <a:t>code</a:t>
            </a:r>
            <a:r>
              <a:rPr lang="ko-KR" altLang="en-US" sz="2800" dirty="0"/>
              <a:t>를 직접 건드리지 않고 필요한 기능이 동작하도록 하는데</a:t>
            </a:r>
            <a:r>
              <a:rPr lang="en-US" altLang="ko-KR" sz="2800" dirty="0"/>
              <a:t>, Weaving</a:t>
            </a:r>
            <a:r>
              <a:rPr lang="ko-KR" altLang="en-US" sz="2800" dirty="0"/>
              <a:t>이라고 하는 특수한 작업이 필요하다</a:t>
            </a:r>
            <a:r>
              <a:rPr lang="en-US" altLang="ko-KR" sz="2800" dirty="0"/>
              <a:t>.</a:t>
            </a:r>
          </a:p>
          <a:p>
            <a:pPr lvl="1"/>
            <a:r>
              <a:rPr lang="ko-KR" altLang="en-US" sz="2800" dirty="0"/>
              <a:t>즉</a:t>
            </a:r>
            <a:r>
              <a:rPr lang="en-US" altLang="ko-KR" sz="2800" dirty="0"/>
              <a:t>, AOP</a:t>
            </a:r>
            <a:r>
              <a:rPr lang="ko-KR" altLang="en-US" sz="2800" dirty="0"/>
              <a:t>에서 </a:t>
            </a:r>
            <a:r>
              <a:rPr lang="en-US" altLang="ko-KR" sz="2800" dirty="0"/>
              <a:t>weaving </a:t>
            </a:r>
            <a:r>
              <a:rPr lang="ko-KR" altLang="en-US" sz="2800" dirty="0"/>
              <a:t>작업을 통해 핵심 </a:t>
            </a:r>
            <a:r>
              <a:rPr lang="en-US" altLang="ko-KR" sz="2800" dirty="0"/>
              <a:t>module </a:t>
            </a:r>
            <a:r>
              <a:rPr lang="ko-KR" altLang="en-US" sz="2800" dirty="0"/>
              <a:t>사이 사이에 필요한 횡단 관심 </a:t>
            </a:r>
            <a:r>
              <a:rPr lang="en-US" altLang="ko-KR" sz="2800" dirty="0"/>
              <a:t>code</a:t>
            </a:r>
            <a:r>
              <a:rPr lang="ko-KR" altLang="en-US" sz="2800" dirty="0"/>
              <a:t>가 동작하도록 엮어지게 만든다</a:t>
            </a:r>
            <a:r>
              <a:rPr lang="en-US" altLang="ko-KR" sz="2800" dirty="0"/>
              <a:t>.</a:t>
            </a:r>
            <a:endParaRPr lang="en-US" sz="2800" dirty="0"/>
          </a:p>
        </p:txBody>
      </p:sp>
    </p:spTree>
    <p:extLst>
      <p:ext uri="{BB962C8B-B14F-4D97-AF65-F5344CB8AC3E}">
        <p14:creationId xmlns:p14="http://schemas.microsoft.com/office/powerpoint/2010/main" val="20957553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D8CFAE-1AA4-4B39-9B41-B4A1755F1B98}"/>
              </a:ext>
            </a:extLst>
          </p:cNvPr>
          <p:cNvSpPr>
            <a:spLocks noGrp="1"/>
          </p:cNvSpPr>
          <p:nvPr>
            <p:ph type="title"/>
          </p:nvPr>
        </p:nvSpPr>
        <p:spPr/>
        <p:txBody>
          <a:bodyPr/>
          <a:lstStyle/>
          <a:p>
            <a:r>
              <a:rPr lang="en-US" sz="3200" dirty="0">
                <a:latin typeface="Malgun Gothic" panose="020B0503020000020004" pitchFamily="34" charset="-127"/>
                <a:ea typeface="Malgun Gothic" panose="020B0503020000020004" pitchFamily="34" charset="-127"/>
              </a:rPr>
              <a:t>Software </a:t>
            </a:r>
            <a:r>
              <a:rPr lang="ko-KR" altLang="en-US" sz="3200" dirty="0">
                <a:latin typeface="Malgun Gothic" panose="020B0503020000020004" pitchFamily="34" charset="-127"/>
                <a:ea typeface="Malgun Gothic" panose="020B0503020000020004" pitchFamily="34" charset="-127"/>
              </a:rPr>
              <a:t>재 사용 방안들 </a:t>
            </a:r>
            <a:r>
              <a:rPr lang="en-US" altLang="ko-KR" sz="3200" dirty="0">
                <a:latin typeface="Malgun Gothic" panose="020B0503020000020004" pitchFamily="34" charset="-127"/>
                <a:ea typeface="Malgun Gothic" panose="020B0503020000020004" pitchFamily="34" charset="-127"/>
              </a:rPr>
              <a:t>(Cont.)</a:t>
            </a:r>
            <a:endParaRPr lang="en-US" sz="3200" dirty="0">
              <a:latin typeface="Malgun Gothic" panose="020B0503020000020004" pitchFamily="34" charset="-127"/>
              <a:ea typeface="Malgun Gothic" panose="020B0503020000020004" pitchFamily="34" charset="-127"/>
            </a:endParaRPr>
          </a:p>
        </p:txBody>
      </p:sp>
      <p:sp>
        <p:nvSpPr>
          <p:cNvPr id="5" name="내용 개체 틀 4">
            <a:extLst>
              <a:ext uri="{FF2B5EF4-FFF2-40B4-BE49-F238E27FC236}">
                <a16:creationId xmlns:a16="http://schemas.microsoft.com/office/drawing/2014/main" id="{F19D079F-B508-4C0A-815F-CE3329525F05}"/>
              </a:ext>
            </a:extLst>
          </p:cNvPr>
          <p:cNvSpPr>
            <a:spLocks noGrp="1"/>
          </p:cNvSpPr>
          <p:nvPr>
            <p:ph idx="1"/>
          </p:nvPr>
        </p:nvSpPr>
        <p:spPr/>
        <p:txBody>
          <a:bodyPr/>
          <a:lstStyle/>
          <a:p>
            <a:r>
              <a:rPr lang="en-US" sz="3200" b="1" dirty="0">
                <a:solidFill>
                  <a:srgbClr val="FF0000"/>
                </a:solidFill>
              </a:rPr>
              <a:t>Design Pattern</a:t>
            </a:r>
          </a:p>
          <a:p>
            <a:pPr lvl="1"/>
            <a:r>
              <a:rPr lang="en-US" altLang="ko-KR" sz="2800" dirty="0"/>
              <a:t>Program </a:t>
            </a:r>
            <a:r>
              <a:rPr lang="ko-KR" altLang="en-US" sz="2800" dirty="0"/>
              <a:t>개발에서 자주 나타나는 과제를 해결하기 위한 방법 중  하나</a:t>
            </a:r>
            <a:endParaRPr lang="en-US" altLang="ko-KR" sz="2800" dirty="0"/>
          </a:p>
          <a:p>
            <a:pPr lvl="1"/>
            <a:r>
              <a:rPr lang="en-US" altLang="ko-KR" sz="2800" dirty="0"/>
              <a:t>Software </a:t>
            </a:r>
            <a:r>
              <a:rPr lang="ko-KR" altLang="en-US" sz="2800" dirty="0"/>
              <a:t>개발과정에서 발견된 </a:t>
            </a:r>
            <a:r>
              <a:rPr lang="en-US" altLang="ko-KR" sz="2800" dirty="0"/>
              <a:t>know-how</a:t>
            </a:r>
            <a:r>
              <a:rPr lang="ko-KR" altLang="en-US" sz="2800" dirty="0"/>
              <a:t>를 축적하여 이름을 붙여 이후에 재사용하기 좋은 형태로 특정 규약을 묶어서 정리한 것</a:t>
            </a:r>
            <a:r>
              <a:rPr lang="en-US" altLang="ko-KR" sz="2800" dirty="0"/>
              <a:t>.</a:t>
            </a:r>
          </a:p>
          <a:p>
            <a:pPr lvl="1"/>
            <a:r>
              <a:rPr lang="ko-KR" altLang="en-US" sz="2800" dirty="0"/>
              <a:t>이 용어를 </a:t>
            </a:r>
            <a:r>
              <a:rPr lang="en-US" altLang="ko-KR" sz="2800" dirty="0"/>
              <a:t>software </a:t>
            </a:r>
            <a:r>
              <a:rPr lang="ko-KR" altLang="en-US" sz="2800" dirty="0"/>
              <a:t>개발 영역에서 구체적으로 처음 제시한 곳은</a:t>
            </a:r>
            <a:r>
              <a:rPr lang="en-US" altLang="ko-KR" sz="2800" dirty="0"/>
              <a:t>, </a:t>
            </a:r>
            <a:r>
              <a:rPr lang="en-US" altLang="ko-KR" sz="2800" dirty="0" err="1"/>
              <a:t>GoF</a:t>
            </a:r>
            <a:r>
              <a:rPr lang="en-US" altLang="ko-KR" sz="2800" dirty="0"/>
              <a:t>(Gang of Four)</a:t>
            </a:r>
            <a:r>
              <a:rPr lang="ko-KR" altLang="en-US" sz="2800" dirty="0"/>
              <a:t>라 불리는 네 명의 </a:t>
            </a:r>
            <a:r>
              <a:rPr lang="en-US" altLang="ko-KR" sz="2800" dirty="0"/>
              <a:t>computer </a:t>
            </a:r>
            <a:r>
              <a:rPr lang="ko-KR" altLang="en-US" sz="2800" dirty="0"/>
              <a:t>과학 연구자들이 쓴 서적 </a:t>
            </a:r>
            <a:r>
              <a:rPr lang="en-US" altLang="ko-KR" sz="2800" dirty="0"/>
              <a:t>'Design Patterns : Elements of Reusable Object-Oriented Software'(</a:t>
            </a:r>
            <a:r>
              <a:rPr lang="ko-KR" altLang="en-US" sz="2800" dirty="0"/>
              <a:t>재사용 가능한 객체지향 </a:t>
            </a:r>
            <a:r>
              <a:rPr lang="en-US" altLang="ko-KR" sz="2800" dirty="0"/>
              <a:t>software</a:t>
            </a:r>
            <a:r>
              <a:rPr lang="ko-KR" altLang="en-US" sz="2800" dirty="0"/>
              <a:t>의 요소</a:t>
            </a:r>
            <a:r>
              <a:rPr lang="en-US" altLang="ko-KR" sz="2800" dirty="0"/>
              <a:t>-Design Pattern)</a:t>
            </a:r>
            <a:r>
              <a:rPr lang="ko-KR" altLang="en-US" sz="2800" dirty="0"/>
              <a:t>이다</a:t>
            </a:r>
            <a:r>
              <a:rPr lang="en-US" altLang="ko-KR" sz="2800" dirty="0"/>
              <a:t>.</a:t>
            </a:r>
          </a:p>
        </p:txBody>
      </p:sp>
    </p:spTree>
    <p:extLst>
      <p:ext uri="{BB962C8B-B14F-4D97-AF65-F5344CB8AC3E}">
        <p14:creationId xmlns:p14="http://schemas.microsoft.com/office/powerpoint/2010/main" val="1032562443"/>
      </p:ext>
    </p:extLst>
  </p:cSld>
  <p:clrMapOvr>
    <a:masterClrMapping/>
  </p:clrMapOvr>
  <p:transition spd="slow"/>
</p:sld>
</file>

<file path=ppt/theme/theme1.xml><?xml version="1.0" encoding="utf-8"?>
<a:theme xmlns:a="http://schemas.openxmlformats.org/drawingml/2006/main" name="1_Proposal">
  <a:themeElements>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Proposal">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Proposal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Proposal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Proposal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Proposal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Proposal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posal">
  <a:themeElements>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Proposal">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Proposal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Proposal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Proposal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Proposal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Proposal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6">
      <a:majorFont>
        <a:latin typeface="나눔고딕"/>
        <a:ea typeface="나눔고딕"/>
        <a:cs typeface=""/>
      </a:majorFont>
      <a:minorFont>
        <a:latin typeface="나눔고딕"/>
        <a:ea typeface="나눔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EF4A4A"/>
          </a:solid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6">
      <a:majorFont>
        <a:latin typeface="나눔고딕"/>
        <a:ea typeface="나눔고딕"/>
        <a:cs typeface=""/>
      </a:majorFont>
      <a:minorFont>
        <a:latin typeface="나눔고딕"/>
        <a:ea typeface="나눔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EF4A4A"/>
          </a:solid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Configure for Lab</Template>
  <TotalTime>158</TotalTime>
  <Words>2201</Words>
  <Application>Microsoft Office PowerPoint</Application>
  <PresentationFormat>와이드스크린</PresentationFormat>
  <Paragraphs>286</Paragraphs>
  <Slides>38</Slides>
  <Notes>0</Notes>
  <HiddenSlides>0</HiddenSlides>
  <MMClips>0</MMClips>
  <ScaleCrop>false</ScaleCrop>
  <HeadingPairs>
    <vt:vector size="6" baseType="variant">
      <vt:variant>
        <vt:lpstr>사용한 글꼴</vt:lpstr>
      </vt:variant>
      <vt:variant>
        <vt:i4>9</vt:i4>
      </vt:variant>
      <vt:variant>
        <vt:lpstr>테마</vt:lpstr>
      </vt:variant>
      <vt:variant>
        <vt:i4>4</vt:i4>
      </vt:variant>
      <vt:variant>
        <vt:lpstr>슬라이드 제목</vt:lpstr>
      </vt:variant>
      <vt:variant>
        <vt:i4>38</vt:i4>
      </vt:variant>
    </vt:vector>
  </HeadingPairs>
  <TitlesOfParts>
    <vt:vector size="51" baseType="lpstr">
      <vt:lpstr>Malgun Gothic</vt:lpstr>
      <vt:lpstr>Malgun Gothic</vt:lpstr>
      <vt:lpstr>나눔고딕</vt:lpstr>
      <vt:lpstr>나눔바른고딕</vt:lpstr>
      <vt:lpstr>Arial</vt:lpstr>
      <vt:lpstr>Courier New</vt:lpstr>
      <vt:lpstr>Times New Roman</vt:lpstr>
      <vt:lpstr>Verdana</vt:lpstr>
      <vt:lpstr>Wingdings</vt:lpstr>
      <vt:lpstr>1_Proposal</vt:lpstr>
      <vt:lpstr>Proposal</vt:lpstr>
      <vt:lpstr>1_Office 테마</vt:lpstr>
      <vt:lpstr>2_Office 테마</vt:lpstr>
      <vt:lpstr>Spring 개요 및 특징</vt:lpstr>
      <vt:lpstr>Software 재 사용 방안들</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Software 재 사용 방안들 (Cont.)</vt:lpstr>
      <vt:lpstr>Framework 구성요소와 종류</vt:lpstr>
      <vt:lpstr>Framework 구성요소와 종류 (Cont.)</vt:lpstr>
      <vt:lpstr>Framework 구성요소와 종류 (Cont.)</vt:lpstr>
      <vt:lpstr>Framework 구성요소와 종류 (Cont.)</vt:lpstr>
      <vt:lpstr>Framework 구성요소와 종류 (Cont.)</vt:lpstr>
      <vt:lpstr>Framework 구성요소와 종류 (Cont.)</vt:lpstr>
      <vt:lpstr>What is Spring</vt:lpstr>
      <vt:lpstr>What is Spring (Cont.)</vt:lpstr>
      <vt:lpstr>Spring Framework History</vt:lpstr>
      <vt:lpstr>Spring Framework Strategy</vt:lpstr>
      <vt:lpstr>Spring Framework Strategy (Cont.)</vt:lpstr>
      <vt:lpstr>Spring Modules</vt:lpstr>
      <vt:lpstr>Spring Modules (Cont.)</vt:lpstr>
      <vt:lpstr>Spring Modules (Cont.)</vt:lpstr>
      <vt:lpstr>Spring 5 New Features</vt:lpstr>
      <vt:lpstr>Spring 5 New Features (Cont.)</vt:lpstr>
      <vt:lpstr>Spring 5 New Features (Cont.)</vt:lpstr>
      <vt:lpstr>Spring 5 New Features (Cont.)</vt:lpstr>
      <vt:lpstr>Spring 5 New Features (Cont.)</vt:lpstr>
      <vt:lpstr>Spring 5 New Features (Cont.)</vt:lpstr>
      <vt:lpstr>Spring 5 New Features (Cont.)</vt:lpstr>
      <vt:lpstr>Spring 5 New Features (Cont.)</vt:lpstr>
      <vt:lpstr>Spring 5 New Features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Jong Soon Bok</dc:creator>
  <cp:lastModifiedBy>Jong Soon Bok</cp:lastModifiedBy>
  <cp:revision>20</cp:revision>
  <dcterms:created xsi:type="dcterms:W3CDTF">2019-10-10T12:03:09Z</dcterms:created>
  <dcterms:modified xsi:type="dcterms:W3CDTF">2019-10-10T14:41:50Z</dcterms:modified>
</cp:coreProperties>
</file>