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264" r:id="rId5"/>
    <p:sldId id="265" r:id="rId6"/>
    <p:sldId id="267" r:id="rId7"/>
    <p:sldId id="266"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568B0D-1545-4AA6-AC9F-C904CD510F8F}" type="datetimeFigureOut">
              <a:rPr lang="en-US" smtClean="0"/>
              <a:t>12/25/2021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87A90A-933C-48BA-8862-2CF17C938F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t>12/25/2021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568B0D-1545-4AA6-AC9F-C904CD510F8F}"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8568B0D-1545-4AA6-AC9F-C904CD510F8F}"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68B0D-1545-4AA6-AC9F-C904CD510F8F}"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68B0D-1545-4AA6-AC9F-C904CD510F8F}"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68B0D-1545-4AA6-AC9F-C904CD510F8F}"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68B0D-1545-4AA6-AC9F-C904CD510F8F}"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68B0D-1545-4AA6-AC9F-C904CD510F8F}" type="datetimeFigureOut">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568B0D-1545-4AA6-AC9F-C904CD510F8F}" type="datetimeFigureOut">
              <a:rPr lang="en-US" smtClean="0"/>
              <a:t>12/25/2021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87A90A-933C-48BA-8862-2CF17C938FE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Face recognition Attendance system</a:t>
            </a:r>
            <a:br>
              <a:rPr lang="en-US" b="1" dirty="0"/>
            </a:br>
            <a:endParaRPr lang="en-US" sz="1800" dirty="0"/>
          </a:p>
        </p:txBody>
      </p:sp>
      <p:sp>
        <p:nvSpPr>
          <p:cNvPr id="3" name="Subtitle 2"/>
          <p:cNvSpPr>
            <a:spLocks noGrp="1"/>
          </p:cNvSpPr>
          <p:nvPr>
            <p:ph type="subTitle" idx="1"/>
          </p:nvPr>
        </p:nvSpPr>
        <p:spPr/>
        <p:txBody>
          <a:bodyPr>
            <a:normAutofit/>
          </a:bodyPr>
          <a:lstStyle/>
          <a:p>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 and objective</a:t>
            </a:r>
            <a:br>
              <a:rPr lang="en-US" dirty="0"/>
            </a:br>
            <a:endParaRPr lang="en-US" dirty="0"/>
          </a:p>
        </p:txBody>
      </p:sp>
      <p:sp>
        <p:nvSpPr>
          <p:cNvPr id="3" name="Content Placeholder 2"/>
          <p:cNvSpPr>
            <a:spLocks noGrp="1"/>
          </p:cNvSpPr>
          <p:nvPr>
            <p:ph idx="1"/>
          </p:nvPr>
        </p:nvSpPr>
        <p:spPr/>
        <p:txBody>
          <a:bodyPr/>
          <a:lstStyle/>
          <a:p>
            <a:endParaRPr lang="en-US" dirty="0"/>
          </a:p>
          <a:p>
            <a:pPr marL="0" indent="0">
              <a:buNone/>
            </a:pPr>
            <a:endParaRPr lang="en-US" dirty="0"/>
          </a:p>
          <a:p>
            <a:r>
              <a:rPr lang="en-US" dirty="0"/>
              <a:t>Our aim is to build up a face recognition system where a human will stand in front of a camera and model will match the face along with its database.</a:t>
            </a:r>
          </a:p>
          <a:p>
            <a:r>
              <a:rPr lang="en-US" dirty="0"/>
              <a:t>There will no extra RFID card people need to carry any more and this system will be the most authentic system of taking attendance. We will try to build this system as efficient as possible.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The system stores the faces that are detected and automatically marks attendance.</a:t>
            </a:r>
          </a:p>
          <a:p>
            <a:r>
              <a:rPr lang="en-US" dirty="0"/>
              <a:t>Ease of use is manipulate and recognize the faces in real time using. Multiple face detection. Multipurpose software Can be used in different places.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We have divided our work into two parts. </a:t>
            </a:r>
          </a:p>
          <a:p>
            <a:pPr marL="0" indent="0">
              <a:buNone/>
            </a:pPr>
            <a:endParaRPr lang="en-US" dirty="0"/>
          </a:p>
          <a:p>
            <a:pPr>
              <a:buAutoNum type="arabicPeriod"/>
            </a:pPr>
            <a:r>
              <a:rPr lang="en-US" dirty="0"/>
              <a:t>Sensing Face and capture. </a:t>
            </a:r>
          </a:p>
          <a:p>
            <a:pPr>
              <a:buAutoNum type="arabicPeriod"/>
            </a:pPr>
            <a:r>
              <a:rPr lang="en-US" dirty="0"/>
              <a:t>Training the model.</a:t>
            </a:r>
          </a:p>
          <a:p>
            <a:pPr>
              <a:buAutoNum type="arabicPeriod"/>
            </a:pPr>
            <a:r>
              <a:rPr lang="en-US" dirty="0"/>
              <a:t>Match with data 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Sensing Face and capture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Face detection involves separating image windows into two classes; one containing faces (turning the background (clutter).</a:t>
            </a:r>
          </a:p>
          <a:p>
            <a:r>
              <a:rPr lang="en-US" dirty="0"/>
              <a:t>It is difficult because although commonalities exist between faces, they can vary considerably in terms of age, skin color and facial expression. The problem is further complicated by differing lighting conditions, image qualities and geometries, as well as the possibility of partial occlusion and disguise. An ideal face detector would therefore be able to detect the presence of any face under any set of lighting conditions, upon any background. The face detection task can be broken down into two steps.</a:t>
            </a:r>
          </a:p>
          <a:p>
            <a:r>
              <a:rPr lang="en-US" dirty="0"/>
              <a:t>The first step is a classification task that takes some arbitrary image as input and outputs a binary value of yes or no, indicating whether there are any faces present in the image. The second step is the face localization task that aims to take an image as input and output the location of any face or faces within that image as some bounding box with (x, y, width, height).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C852-467F-4604-A5B0-2E77ECD8D125}"/>
              </a:ext>
            </a:extLst>
          </p:cNvPr>
          <p:cNvSpPr>
            <a:spLocks noGrp="1"/>
          </p:cNvSpPr>
          <p:nvPr>
            <p:ph type="title"/>
          </p:nvPr>
        </p:nvSpPr>
        <p:spPr/>
        <p:txBody>
          <a:bodyPr/>
          <a:lstStyle/>
          <a:p>
            <a:pPr>
              <a:lnSpc>
                <a:spcPct val="107000"/>
              </a:lnSpc>
              <a:spcAft>
                <a:spcPts val="800"/>
              </a:spcAft>
            </a:pP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Algorithm: LBPH(1996) </a:t>
            </a:r>
            <a:r>
              <a:rPr lang="en-IN" sz="2400" dirty="0">
                <a:solidFill>
                  <a:srgbClr val="222222"/>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local binary pattern histogram</a:t>
            </a:r>
            <a:br>
              <a:rPr lang="en-IN"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24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Haracascade</a:t>
            </a: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Classifier:</a:t>
            </a:r>
            <a:endParaRPr lang="en-IN" sz="2400" dirty="0">
              <a:solidFill>
                <a:schemeClr val="bg1">
                  <a:lumMod val="95000"/>
                </a:schemeClr>
              </a:solidFill>
            </a:endParaRPr>
          </a:p>
        </p:txBody>
      </p:sp>
      <p:sp>
        <p:nvSpPr>
          <p:cNvPr id="3" name="Content Placeholder 2">
            <a:extLst>
              <a:ext uri="{FF2B5EF4-FFF2-40B4-BE49-F238E27FC236}">
                <a16:creationId xmlns:a16="http://schemas.microsoft.com/office/drawing/2014/main" id="{C41114DC-E24D-4AA8-85D0-91F363F8D86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Here we will work with face detection. Initially, the algorithm needs a lot of positive images (images of faces) and negative images (images without faces) to train the classifier. Then we need to extract features from it. For this, </a:t>
            </a:r>
            <a:r>
              <a:rPr lang="en-IN" sz="1800" dirty="0" err="1">
                <a:effectLst/>
                <a:latin typeface="Times New Roman" panose="02020603050405020304" pitchFamily="18" charset="0"/>
                <a:ea typeface="Calibri" panose="020F0502020204030204" pitchFamily="34" charset="0"/>
              </a:rPr>
              <a:t>haar</a:t>
            </a:r>
            <a:r>
              <a:rPr lang="en-IN" sz="1800" dirty="0">
                <a:effectLst/>
                <a:latin typeface="Times New Roman" panose="02020603050405020304" pitchFamily="18" charset="0"/>
                <a:ea typeface="Calibri" panose="020F0502020204030204" pitchFamily="34" charset="0"/>
              </a:rPr>
              <a:t> features  are used. </a:t>
            </a:r>
          </a:p>
          <a:p>
            <a:r>
              <a:rPr lang="en-IN" sz="18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LBPH algorithm which is simple yet very efficient texture operator which </a:t>
            </a:r>
            <a:r>
              <a:rPr lang="en-IN" sz="18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lables</a:t>
            </a:r>
            <a:r>
              <a:rPr lang="en-IN" sz="18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pixels of an image by thresholding the neighbourhood of each pixel and considers the result as binary number.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193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EC1E-CF3F-4F00-A592-818E95518246}"/>
              </a:ext>
            </a:extLst>
          </p:cNvPr>
          <p:cNvSpPr>
            <a:spLocks noGrp="1"/>
          </p:cNvSpPr>
          <p:nvPr>
            <p:ph type="title"/>
          </p:nvPr>
        </p:nvSpPr>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Gray Scale Image:</a:t>
            </a:r>
            <a:endParaRPr lang="en-IN" sz="2400" dirty="0"/>
          </a:p>
        </p:txBody>
      </p:sp>
      <p:sp>
        <p:nvSpPr>
          <p:cNvPr id="3" name="Content Placeholder 2">
            <a:extLst>
              <a:ext uri="{FF2B5EF4-FFF2-40B4-BE49-F238E27FC236}">
                <a16:creationId xmlns:a16="http://schemas.microsoft.com/office/drawing/2014/main" id="{E233F321-99C0-43FD-95C6-71FEDE79CFFE}"/>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Grayscale is a range of  monochromatic shades from black to white. Therefore, a grayscale image contains only shades of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no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Many image editing programs allow you to convert a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image to black and white, or grayscale. This process removes all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information, leaving only the luminance of each pixel. Since digital images are displayed using a combination of red, green, and blue (RGB) </a:t>
            </a:r>
            <a:r>
              <a:rPr lang="en-IN" sz="1800" dirty="0" err="1">
                <a:solidFill>
                  <a:srgbClr val="000000"/>
                </a:solidFill>
                <a:effectLst/>
                <a:latin typeface="Times New Roman" panose="02020603050405020304" pitchFamily="18" charset="0"/>
                <a:ea typeface="Times New Roman" panose="02020603050405020304" pitchFamily="18" charset="0"/>
              </a:rPr>
              <a:t>colors</a:t>
            </a:r>
            <a:r>
              <a:rPr lang="en-IN" sz="1800" dirty="0">
                <a:solidFill>
                  <a:srgbClr val="000000"/>
                </a:solidFill>
                <a:effectLst/>
                <a:latin typeface="Times New Roman" panose="02020603050405020304" pitchFamily="18" charset="0"/>
                <a:ea typeface="Times New Roman" panose="02020603050405020304" pitchFamily="18" charset="0"/>
              </a:rPr>
              <a:t>, each pixel has three separate luminance values. Therefore, these three values must be combined into a single value when removing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from an image</a:t>
            </a:r>
            <a:endParaRPr lang="en-IN" dirty="0"/>
          </a:p>
        </p:txBody>
      </p:sp>
    </p:spTree>
    <p:extLst>
      <p:ext uri="{BB962C8B-B14F-4D97-AF65-F5344CB8AC3E}">
        <p14:creationId xmlns:p14="http://schemas.microsoft.com/office/powerpoint/2010/main" val="69150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FB83-9FD5-49B0-AB1E-05077473691B}"/>
              </a:ext>
            </a:extLst>
          </p:cNvPr>
          <p:cNvSpPr>
            <a:spLocks noGrp="1"/>
          </p:cNvSpPr>
          <p:nvPr>
            <p:ph type="title"/>
          </p:nvPr>
        </p:nvSpPr>
        <p:spPr>
          <a:xfrm>
            <a:off x="1154954" y="619432"/>
            <a:ext cx="8761413" cy="634181"/>
          </a:xfrm>
        </p:spPr>
        <p:txBody>
          <a:bodyPr/>
          <a:lstStyle/>
          <a:p>
            <a:r>
              <a:rPr lang="en-US" dirty="0"/>
              <a:t>Steps:-</a:t>
            </a:r>
            <a:endParaRPr lang="en-IN" dirty="0"/>
          </a:p>
        </p:txBody>
      </p:sp>
      <p:sp>
        <p:nvSpPr>
          <p:cNvPr id="3" name="Content Placeholder 2">
            <a:extLst>
              <a:ext uri="{FF2B5EF4-FFF2-40B4-BE49-F238E27FC236}">
                <a16:creationId xmlns:a16="http://schemas.microsoft.com/office/drawing/2014/main" id="{70AA7C16-5A6B-4A34-A559-4A04CDB3A176}"/>
              </a:ext>
            </a:extLst>
          </p:cNvPr>
          <p:cNvSpPr>
            <a:spLocks noGrp="1"/>
          </p:cNvSpPr>
          <p:nvPr>
            <p:ph idx="1"/>
          </p:nvPr>
        </p:nvSpPr>
        <p:spPr>
          <a:xfrm>
            <a:off x="1154954" y="1504335"/>
            <a:ext cx="8825659" cy="4515465"/>
          </a:xfrm>
        </p:spPr>
        <p:txBody>
          <a:bodyPr/>
          <a:lstStyle/>
          <a:p>
            <a:pPr marL="342900" lvl="0" indent="-342900">
              <a:lnSpc>
                <a:spcPct val="115000"/>
              </a:lnSpc>
              <a:spcAft>
                <a:spcPts val="1000"/>
              </a:spcAft>
              <a:buFont typeface="Arial" panose="020B0604020202020204" pitchFamily="34" charset="0"/>
              <a:buChar char="*"/>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We</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have a facial image in grayscale.</a:t>
            </a:r>
          </a:p>
          <a:p>
            <a:pPr marL="342900" lvl="0" indent="-342900">
              <a:lnSpc>
                <a:spcPct val="115000"/>
              </a:lnSpc>
              <a:spcAft>
                <a:spcPts val="1000"/>
              </a:spcAft>
              <a:buFont typeface="Arial" panose="020B0604020202020204" pitchFamily="34" charset="0"/>
              <a:buChar char="*"/>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We can get part of this image as a window of 3x3 pixels</a:t>
            </a:r>
          </a:p>
          <a:p>
            <a:r>
              <a:rPr lang="en-IN" sz="1800" dirty="0">
                <a:effectLst/>
                <a:latin typeface="Times New Roman" panose="02020603050405020304" pitchFamily="18" charset="0"/>
                <a:ea typeface="Calibri" panose="020F0502020204030204" pitchFamily="34" charset="0"/>
              </a:rPr>
              <a:t>It can also be represented as a 3x3 matrix containing the intensity of each pixel (0~255).</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Then, we need to take the central value of the matrix to be used as the threshold</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the matrix will contain only binary values (ignoring the central value). We need to concatenate each binary value from each position from the matrix line by line into a new binary value (e.g. 10001101). </a:t>
            </a:r>
          </a:p>
          <a:p>
            <a:endParaRPr lang="en-IN" dirty="0"/>
          </a:p>
        </p:txBody>
      </p:sp>
      <p:pic>
        <p:nvPicPr>
          <p:cNvPr id="5" name="Picture 4">
            <a:extLst>
              <a:ext uri="{FF2B5EF4-FFF2-40B4-BE49-F238E27FC236}">
                <a16:creationId xmlns:a16="http://schemas.microsoft.com/office/drawing/2014/main" id="{F76BA220-04CB-45A8-A4E8-F4396A71C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165" y="4625923"/>
            <a:ext cx="4333875" cy="1057275"/>
          </a:xfrm>
          <a:prstGeom prst="rect">
            <a:avLst/>
          </a:prstGeom>
        </p:spPr>
      </p:pic>
    </p:spTree>
    <p:extLst>
      <p:ext uri="{BB962C8B-B14F-4D97-AF65-F5344CB8AC3E}">
        <p14:creationId xmlns:p14="http://schemas.microsoft.com/office/powerpoint/2010/main" val="334864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7DF2CF72-464B-41B6-A2E2-4C22C0EDB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32" y="656162"/>
            <a:ext cx="11245535" cy="3543879"/>
          </a:xfrm>
          <a:prstGeom prst="rect">
            <a:avLst/>
          </a:prstGeom>
        </p:spPr>
      </p:pic>
    </p:spTree>
    <p:extLst>
      <p:ext uri="{BB962C8B-B14F-4D97-AF65-F5344CB8AC3E}">
        <p14:creationId xmlns:p14="http://schemas.microsoft.com/office/powerpoint/2010/main" val="1618114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646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 Boardroom</vt:lpstr>
      <vt:lpstr>Face recognition Attendance system </vt:lpstr>
      <vt:lpstr>Aim and objective </vt:lpstr>
      <vt:lpstr>Advantages</vt:lpstr>
      <vt:lpstr>Plan of work </vt:lpstr>
      <vt:lpstr>Sensing Face and capture</vt:lpstr>
      <vt:lpstr>Algorithm: LBPH(1996) local binary pattern histogram Haracascade Classifier:</vt:lpstr>
      <vt:lpstr>Gray Scale Image:</vt:lpstr>
      <vt:lpstr>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recognition Attendance system</dc:title>
  <dc:creator>AJAY NEGI</dc:creator>
  <cp:lastModifiedBy>Anoop Negi</cp:lastModifiedBy>
  <cp:revision>19</cp:revision>
  <dcterms:created xsi:type="dcterms:W3CDTF">2019-06-16T18:07:00Z</dcterms:created>
  <dcterms:modified xsi:type="dcterms:W3CDTF">2021-12-25T14:25:36Z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