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2"/>
  </p:notesMasterIdLst>
  <p:handoutMasterIdLst>
    <p:handoutMasterId r:id="rId23"/>
  </p:handoutMasterIdLst>
  <p:sldIdLst>
    <p:sldId id="257" r:id="rId5"/>
    <p:sldId id="2142533047" r:id="rId6"/>
    <p:sldId id="2142533052" r:id="rId7"/>
    <p:sldId id="2142533049" r:id="rId8"/>
    <p:sldId id="2142533048" r:id="rId9"/>
    <p:sldId id="2142533050" r:id="rId10"/>
    <p:sldId id="2142533051" r:id="rId11"/>
    <p:sldId id="2142533053" r:id="rId12"/>
    <p:sldId id="2142533054" r:id="rId13"/>
    <p:sldId id="2142533055" r:id="rId14"/>
    <p:sldId id="2142533063" r:id="rId15"/>
    <p:sldId id="2142533056" r:id="rId16"/>
    <p:sldId id="2142533058" r:id="rId17"/>
    <p:sldId id="2142533059" r:id="rId18"/>
    <p:sldId id="2142533060" r:id="rId19"/>
    <p:sldId id="2142533061" r:id="rId20"/>
    <p:sldId id="2142533062" r:id="rId21"/>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EC9"/>
    <a:srgbClr val="89E3DA"/>
    <a:srgbClr val="206784"/>
    <a:srgbClr val="74BFDD"/>
    <a:srgbClr val="3C05AB"/>
    <a:srgbClr val="78D9DA"/>
    <a:srgbClr val="8139E5"/>
    <a:srgbClr val="6770E4"/>
    <a:srgbClr val="956DE1"/>
    <a:srgbClr val="7BEB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4704" autoAdjust="0"/>
  </p:normalViewPr>
  <p:slideViewPr>
    <p:cSldViewPr snapToGrid="0" showGuides="1">
      <p:cViewPr>
        <p:scale>
          <a:sx n="100" d="100"/>
          <a:sy n="100" d="100"/>
        </p:scale>
        <p:origin x="-101" y="-109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277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3565ABF-7DEC-4ADF-BFD3-D6A26056D92F}" type="datetime1">
              <a:rPr lang="de-DE" smtClean="0"/>
              <a:t>15.06.2022</a:t>
            </a:fld>
            <a:endParaRPr lang="de-DE" dirty="0"/>
          </a:p>
        </p:txBody>
      </p:sp>
      <p:sp>
        <p:nvSpPr>
          <p:cNvPr id="4" name="Fußzeilenplatzhalter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de-DE" smtClean="0"/>
              <a:t>‹#›</a:t>
            </a:fld>
            <a:endParaRPr lang="de-DE"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45D96-2ECE-421E-8B9B-011F64847CD9}" type="datetime1">
              <a:rPr lang="de-DE" smtClean="0"/>
              <a:pPr/>
              <a:t>15.06.2022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de-DE" noProof="0" smtClean="0"/>
              <a:t>‹#›</a:t>
            </a:fld>
            <a:endParaRPr lang="de-DE"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a:t>
            </a:fld>
            <a:endParaRPr lang="de-DE" dirty="0"/>
          </a:p>
        </p:txBody>
      </p:sp>
    </p:spTree>
    <p:extLst>
      <p:ext uri="{BB962C8B-B14F-4D97-AF65-F5344CB8AC3E}">
        <p14:creationId xmlns:p14="http://schemas.microsoft.com/office/powerpoint/2010/main" val="15113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10</a:t>
            </a:fld>
            <a:endParaRPr lang="de-DE" dirty="0"/>
          </a:p>
        </p:txBody>
      </p:sp>
    </p:spTree>
    <p:extLst>
      <p:ext uri="{BB962C8B-B14F-4D97-AF65-F5344CB8AC3E}">
        <p14:creationId xmlns:p14="http://schemas.microsoft.com/office/powerpoint/2010/main" val="22779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11</a:t>
            </a:fld>
            <a:endParaRPr lang="de-DE" dirty="0"/>
          </a:p>
        </p:txBody>
      </p:sp>
    </p:spTree>
    <p:extLst>
      <p:ext uri="{BB962C8B-B14F-4D97-AF65-F5344CB8AC3E}">
        <p14:creationId xmlns:p14="http://schemas.microsoft.com/office/powerpoint/2010/main" val="3297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12</a:t>
            </a:fld>
            <a:endParaRPr lang="de-DE" dirty="0"/>
          </a:p>
        </p:txBody>
      </p:sp>
    </p:spTree>
    <p:extLst>
      <p:ext uri="{BB962C8B-B14F-4D97-AF65-F5344CB8AC3E}">
        <p14:creationId xmlns:p14="http://schemas.microsoft.com/office/powerpoint/2010/main" val="39709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13</a:t>
            </a:fld>
            <a:endParaRPr lang="de-DE" dirty="0"/>
          </a:p>
        </p:txBody>
      </p:sp>
    </p:spTree>
    <p:extLst>
      <p:ext uri="{BB962C8B-B14F-4D97-AF65-F5344CB8AC3E}">
        <p14:creationId xmlns:p14="http://schemas.microsoft.com/office/powerpoint/2010/main" val="217236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14</a:t>
            </a:fld>
            <a:endParaRPr lang="de-DE" dirty="0"/>
          </a:p>
        </p:txBody>
      </p:sp>
    </p:spTree>
    <p:extLst>
      <p:ext uri="{BB962C8B-B14F-4D97-AF65-F5344CB8AC3E}">
        <p14:creationId xmlns:p14="http://schemas.microsoft.com/office/powerpoint/2010/main" val="1290287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15</a:t>
            </a:fld>
            <a:endParaRPr lang="de-DE" dirty="0"/>
          </a:p>
        </p:txBody>
      </p:sp>
    </p:spTree>
    <p:extLst>
      <p:ext uri="{BB962C8B-B14F-4D97-AF65-F5344CB8AC3E}">
        <p14:creationId xmlns:p14="http://schemas.microsoft.com/office/powerpoint/2010/main" val="2371881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16</a:t>
            </a:fld>
            <a:endParaRPr lang="de-DE" dirty="0"/>
          </a:p>
        </p:txBody>
      </p:sp>
    </p:spTree>
    <p:extLst>
      <p:ext uri="{BB962C8B-B14F-4D97-AF65-F5344CB8AC3E}">
        <p14:creationId xmlns:p14="http://schemas.microsoft.com/office/powerpoint/2010/main" val="684834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17</a:t>
            </a:fld>
            <a:endParaRPr lang="de-DE" dirty="0"/>
          </a:p>
        </p:txBody>
      </p:sp>
    </p:spTree>
    <p:extLst>
      <p:ext uri="{BB962C8B-B14F-4D97-AF65-F5344CB8AC3E}">
        <p14:creationId xmlns:p14="http://schemas.microsoft.com/office/powerpoint/2010/main" val="143731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2</a:t>
            </a:fld>
            <a:endParaRPr lang="de-DE" dirty="0"/>
          </a:p>
        </p:txBody>
      </p:sp>
    </p:spTree>
    <p:extLst>
      <p:ext uri="{BB962C8B-B14F-4D97-AF65-F5344CB8AC3E}">
        <p14:creationId xmlns:p14="http://schemas.microsoft.com/office/powerpoint/2010/main" val="381855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3</a:t>
            </a:fld>
            <a:endParaRPr lang="de-DE" dirty="0"/>
          </a:p>
        </p:txBody>
      </p:sp>
    </p:spTree>
    <p:extLst>
      <p:ext uri="{BB962C8B-B14F-4D97-AF65-F5344CB8AC3E}">
        <p14:creationId xmlns:p14="http://schemas.microsoft.com/office/powerpoint/2010/main" val="192837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4</a:t>
            </a:fld>
            <a:endParaRPr lang="de-DE" dirty="0"/>
          </a:p>
        </p:txBody>
      </p:sp>
    </p:spTree>
    <p:extLst>
      <p:ext uri="{BB962C8B-B14F-4D97-AF65-F5344CB8AC3E}">
        <p14:creationId xmlns:p14="http://schemas.microsoft.com/office/powerpoint/2010/main" val="308023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5</a:t>
            </a:fld>
            <a:endParaRPr lang="de-DE" dirty="0"/>
          </a:p>
        </p:txBody>
      </p:sp>
    </p:spTree>
    <p:extLst>
      <p:ext uri="{BB962C8B-B14F-4D97-AF65-F5344CB8AC3E}">
        <p14:creationId xmlns:p14="http://schemas.microsoft.com/office/powerpoint/2010/main" val="88020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6</a:t>
            </a:fld>
            <a:endParaRPr lang="de-DE" dirty="0"/>
          </a:p>
        </p:txBody>
      </p:sp>
    </p:spTree>
    <p:extLst>
      <p:ext uri="{BB962C8B-B14F-4D97-AF65-F5344CB8AC3E}">
        <p14:creationId xmlns:p14="http://schemas.microsoft.com/office/powerpoint/2010/main" val="15130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7</a:t>
            </a:fld>
            <a:endParaRPr lang="de-DE" dirty="0"/>
          </a:p>
        </p:txBody>
      </p:sp>
    </p:spTree>
    <p:extLst>
      <p:ext uri="{BB962C8B-B14F-4D97-AF65-F5344CB8AC3E}">
        <p14:creationId xmlns:p14="http://schemas.microsoft.com/office/powerpoint/2010/main" val="80436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8</a:t>
            </a:fld>
            <a:endParaRPr lang="de-DE" dirty="0"/>
          </a:p>
        </p:txBody>
      </p:sp>
    </p:spTree>
    <p:extLst>
      <p:ext uri="{BB962C8B-B14F-4D97-AF65-F5344CB8AC3E}">
        <p14:creationId xmlns:p14="http://schemas.microsoft.com/office/powerpoint/2010/main" val="2448740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9</a:t>
            </a:fld>
            <a:endParaRPr lang="de-DE" dirty="0"/>
          </a:p>
        </p:txBody>
      </p:sp>
    </p:spTree>
    <p:extLst>
      <p:ext uri="{BB962C8B-B14F-4D97-AF65-F5344CB8AC3E}">
        <p14:creationId xmlns:p14="http://schemas.microsoft.com/office/powerpoint/2010/main" val="306212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de-DE" noProof="0"/>
              <a:t>Mastertitelformat bearbeiten</a:t>
            </a:r>
            <a:endParaRPr lang="de-DE" noProof="0" dirty="0"/>
          </a:p>
        </p:txBody>
      </p:sp>
      <p:sp>
        <p:nvSpPr>
          <p:cNvPr id="3" name="Untertitel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4" name="Datumsplatzhalter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514B59FB-AE0F-4224-948E-9B1A65C20313}" type="datetime1">
              <a:rPr lang="de-DE" noProof="0" smtClean="0"/>
              <a:t>15.06.2022</a:t>
            </a:fld>
            <a:endParaRPr lang="de-DE" noProof="0" dirty="0"/>
          </a:p>
        </p:txBody>
      </p:sp>
      <p:sp>
        <p:nvSpPr>
          <p:cNvPr id="5" name="Fußzeilenplatzhalt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6" name="Foliennummernplatzhalt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9D554000-A179-46E3-BDA2-4E916C881ABC}" type="datetime1">
              <a:rPr lang="de-DE" noProof="0" smtClean="0"/>
              <a:t>15.06.2022</a:t>
            </a:fld>
            <a:endParaRPr lang="de-DE" noProof="0" dirty="0"/>
          </a:p>
        </p:txBody>
      </p:sp>
      <p:sp>
        <p:nvSpPr>
          <p:cNvPr id="5" name="Fußzeilenplatzhalt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6" name="Foliennummernplatzhalt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de-DE" noProof="0"/>
              <a:t>Mastertitelformat bearbeiten</a:t>
            </a:r>
            <a:endParaRPr lang="de-DE" noProof="0" dirty="0"/>
          </a:p>
        </p:txBody>
      </p:sp>
      <p:sp>
        <p:nvSpPr>
          <p:cNvPr id="3" name="Vertikaler Textplatzhalt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63245438-B0A2-4B1E-93B8-6F693F8B6E60}" type="datetime1">
              <a:rPr lang="de-DE" noProof="0" smtClean="0"/>
              <a:t>15.06.2022</a:t>
            </a:fld>
            <a:endParaRPr lang="de-DE" noProof="0" dirty="0"/>
          </a:p>
        </p:txBody>
      </p:sp>
      <p:sp>
        <p:nvSpPr>
          <p:cNvPr id="5" name="Fußzeilenplatzhalt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6" name="Foliennummernplatzhalt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4B46CB70-A1AF-4296-BC91-1847E3E208D8}" type="datetime1">
              <a:rPr lang="de-DE" noProof="0" smtClean="0"/>
              <a:t>15.06.2022</a:t>
            </a:fld>
            <a:endParaRPr lang="de-DE" noProof="0" dirty="0"/>
          </a:p>
        </p:txBody>
      </p:sp>
      <p:sp>
        <p:nvSpPr>
          <p:cNvPr id="5" name="Fußzeilenplatzhalt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6" name="Foliennummernplatzhalt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de-DE" noProof="0"/>
              <a:t>Mastertitelformat bearbeiten</a:t>
            </a:r>
            <a:endParaRPr lang="de-DE" noProof="0" dirty="0"/>
          </a:p>
        </p:txBody>
      </p:sp>
      <p:sp>
        <p:nvSpPr>
          <p:cNvPr id="3" name="Textplatzhalt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Mastertextformat bearbeiten</a:t>
            </a:r>
          </a:p>
        </p:txBody>
      </p:sp>
      <p:sp>
        <p:nvSpPr>
          <p:cNvPr id="4" name="Datumsplatzhalter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E7FF8711-146C-4F38-AF18-47E1F6E97048}" type="datetime1">
              <a:rPr lang="de-DE" noProof="0" smtClean="0"/>
              <a:t>15.06.2022</a:t>
            </a:fld>
            <a:endParaRPr lang="de-DE" noProof="0" dirty="0"/>
          </a:p>
        </p:txBody>
      </p:sp>
      <p:sp>
        <p:nvSpPr>
          <p:cNvPr id="5" name="Fußzeilenplatzhalt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6" name="Foliennummernplatzhalt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2F71E6BC-FE60-4B92-877B-361928ABED55}" type="datetime1">
              <a:rPr lang="de-DE" noProof="0" smtClean="0"/>
              <a:t>15.06.2022</a:t>
            </a:fld>
            <a:endParaRPr lang="de-DE" noProof="0" dirty="0"/>
          </a:p>
        </p:txBody>
      </p:sp>
      <p:sp>
        <p:nvSpPr>
          <p:cNvPr id="6" name="Fußzeilenplatzhalt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7" name="Foliennummernplatzhalt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de-DE" noProof="0"/>
              <a:t>Mastertitelformat bearbeiten</a:t>
            </a:r>
            <a:endParaRPr lang="de-DE" noProof="0" dirty="0"/>
          </a:p>
        </p:txBody>
      </p:sp>
      <p:sp>
        <p:nvSpPr>
          <p:cNvPr id="3" name="Textplatzhalt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2A6A7986-A6C2-4F33-A179-FE02FC7A67C4}" type="datetime1">
              <a:rPr lang="de-DE" noProof="0" smtClean="0"/>
              <a:t>15.06.2022</a:t>
            </a:fld>
            <a:endParaRPr lang="de-DE" noProof="0" dirty="0"/>
          </a:p>
        </p:txBody>
      </p:sp>
      <p:sp>
        <p:nvSpPr>
          <p:cNvPr id="8" name="Fußzeilenplatzhalt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9" name="Foliennummernplatzhalt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E6571A31-390E-454C-9B0E-BB8D8674373B}" type="datetime1">
              <a:rPr lang="de-DE" noProof="0" smtClean="0"/>
              <a:t>15.06.2022</a:t>
            </a:fld>
            <a:endParaRPr lang="de-DE" noProof="0" dirty="0"/>
          </a:p>
        </p:txBody>
      </p:sp>
      <p:sp>
        <p:nvSpPr>
          <p:cNvPr id="4" name="Fußzeilenplatzhalt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5" name="Foliennummernplatzhalt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B707C101-42CA-4ACA-831F-29D038B024FB}" type="datetime1">
              <a:rPr lang="de-DE" noProof="0" smtClean="0"/>
              <a:t>15.06.2022</a:t>
            </a:fld>
            <a:endParaRPr lang="de-DE" noProof="0" dirty="0"/>
          </a:p>
        </p:txBody>
      </p:sp>
      <p:sp>
        <p:nvSpPr>
          <p:cNvPr id="3" name="Fußzeilenplatzhalt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4" name="Foliennummernplatzhalt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C7F0DC68-BF0A-41BB-B70A-7346BE77CA89}" type="datetime1">
              <a:rPr lang="de-DE" noProof="0" smtClean="0"/>
              <a:t>15.06.2022</a:t>
            </a:fld>
            <a:endParaRPr lang="de-DE" noProof="0" dirty="0"/>
          </a:p>
        </p:txBody>
      </p:sp>
      <p:sp>
        <p:nvSpPr>
          <p:cNvPr id="6" name="Fußzeilenplatzhalt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7" name="Foliennummernplatzhalt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3" name="Bildplatzhalt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4" name="Textplatzhalt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3E8759CA-D133-4311-A187-A2DB0B153255}" type="datetime1">
              <a:rPr lang="de-DE" noProof="0" smtClean="0"/>
              <a:t>15.06.2022</a:t>
            </a:fld>
            <a:endParaRPr lang="de-DE" noProof="0" dirty="0"/>
          </a:p>
        </p:txBody>
      </p:sp>
      <p:sp>
        <p:nvSpPr>
          <p:cNvPr id="6" name="Fußzeilenplatzhalt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r>
              <a:rPr lang="de-DE" noProof="0"/>
              <a:t>GRC Tool Design - Autor H. Tunali</a:t>
            </a:r>
            <a:endParaRPr lang="de-DE" noProof="0" dirty="0"/>
          </a:p>
        </p:txBody>
      </p:sp>
      <p:sp>
        <p:nvSpPr>
          <p:cNvPr id="7" name="Foliennummernplatzhalt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80E094E-300B-48B1-A793-0CAE6396A0D2}" type="datetime1">
              <a:rPr lang="de-DE" noProof="0" smtClean="0"/>
              <a:t>15.06.2022</a:t>
            </a:fld>
            <a:endParaRPr lang="de-DE" noProof="0" dirty="0"/>
          </a:p>
        </p:txBody>
      </p:sp>
      <p:sp>
        <p:nvSpPr>
          <p:cNvPr id="5" name="Fußzeilenplatzhalt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de-DE" noProof="0"/>
              <a:t>GRC Tool Design - Autor H. Tunali</a:t>
            </a:r>
            <a:endParaRPr lang="de-DE" noProof="0" dirty="0"/>
          </a:p>
        </p:txBody>
      </p:sp>
      <p:sp>
        <p:nvSpPr>
          <p:cNvPr id="6" name="Foliennummernplatzhalt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de-DE" noProof="0" smtClean="0"/>
              <a:t>‹#›</a:t>
            </a:fld>
            <a:endParaRPr lang="de-DE" noProof="0"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hyperlink" Target="http://docs.oasis-open.org/xacml/3.0/xacml-3.0-core-spec-os-e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24" name="Textfeld 23">
            <a:extLst>
              <a:ext uri="{FF2B5EF4-FFF2-40B4-BE49-F238E27FC236}">
                <a16:creationId xmlns:a16="http://schemas.microsoft.com/office/drawing/2014/main" id="{C1165547-DF3A-4694-9097-2BDAF2003713}"/>
              </a:ext>
            </a:extLst>
          </p:cNvPr>
          <p:cNvSpPr txBox="1"/>
          <p:nvPr/>
        </p:nvSpPr>
        <p:spPr>
          <a:xfrm>
            <a:off x="733192" y="4294760"/>
            <a:ext cx="4845708" cy="830997"/>
          </a:xfrm>
          <a:prstGeom prst="rect">
            <a:avLst/>
          </a:prstGeom>
          <a:noFill/>
        </p:spPr>
        <p:txBody>
          <a:bodyPr wrap="square" lIns="0" tIns="0" rIns="0" bIns="0" rtlCol="0">
            <a:spAutoFit/>
          </a:bodyPr>
          <a:lstStyle/>
          <a:p>
            <a:pPr rtl="0"/>
            <a:r>
              <a:rPr lang="de-DE" sz="5400" b="1" dirty="0">
                <a:solidFill>
                  <a:srgbClr val="002060"/>
                </a:solidFill>
                <a:latin typeface="Segoe UI" panose="020B0502040204020203" pitchFamily="34" charset="0"/>
                <a:cs typeface="Segoe UI" panose="020B0502040204020203" pitchFamily="34" charset="0"/>
              </a:rPr>
              <a:t>GRC Tool</a:t>
            </a:r>
          </a:p>
        </p:txBody>
      </p:sp>
      <p:sp>
        <p:nvSpPr>
          <p:cNvPr id="55" name="Rechteck 54">
            <a:extLst>
              <a:ext uri="{FF2B5EF4-FFF2-40B4-BE49-F238E27FC236}">
                <a16:creationId xmlns:a16="http://schemas.microsoft.com/office/drawing/2014/main" id="{6BBBCB2E-F413-4381-8378-02FDC20EA4F6}"/>
              </a:ext>
            </a:extLst>
          </p:cNvPr>
          <p:cNvSpPr/>
          <p:nvPr/>
        </p:nvSpPr>
        <p:spPr>
          <a:xfrm>
            <a:off x="733192" y="5358396"/>
            <a:ext cx="3536195" cy="246221"/>
          </a:xfrm>
          <a:prstGeom prst="rect">
            <a:avLst/>
          </a:prstGeom>
        </p:spPr>
        <p:txBody>
          <a:bodyPr wrap="square" lIns="0" tIns="0" rIns="0" bIns="0" rtlCol="0">
            <a:spAutoFit/>
          </a:bodyPr>
          <a:lstStyle/>
          <a:p>
            <a:pPr rtl="0"/>
            <a:r>
              <a:rPr lang="de-DE" sz="1600" i="1" dirty="0">
                <a:solidFill>
                  <a:srgbClr val="002060"/>
                </a:solidFill>
                <a:latin typeface="+mj-lt"/>
                <a:cs typeface="Segoe UI" panose="020B0502040204020203" pitchFamily="34" charset="0"/>
              </a:rPr>
              <a:t>Tool Design – Version 1.0</a:t>
            </a:r>
          </a:p>
        </p:txBody>
      </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733192" y="390490"/>
            <a:ext cx="1511834" cy="941606"/>
          </a:xfrm>
          <a:prstGeom prst="rect">
            <a:avLst/>
          </a:prstGeom>
        </p:spPr>
      </p:pic>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362465" y="258856"/>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Base requirement  - Multi Lingual Support and Adding new Fields to application without program change </a:t>
            </a:r>
            <a:endParaRPr lang="en-US" sz="1800" dirty="0"/>
          </a:p>
        </p:txBody>
      </p:sp>
      <p:grpSp>
        <p:nvGrpSpPr>
          <p:cNvPr id="7" name="Gruppieren 6">
            <a:extLst>
              <a:ext uri="{FF2B5EF4-FFF2-40B4-BE49-F238E27FC236}">
                <a16:creationId xmlns:a16="http://schemas.microsoft.com/office/drawing/2014/main" id="{871D81CB-EE10-42B9-B8F2-C42C0D8D7816}"/>
              </a:ext>
            </a:extLst>
          </p:cNvPr>
          <p:cNvGrpSpPr/>
          <p:nvPr/>
        </p:nvGrpSpPr>
        <p:grpSpPr>
          <a:xfrm>
            <a:off x="8762241" y="1431386"/>
            <a:ext cx="3053455" cy="742541"/>
            <a:chOff x="1471766" y="1239408"/>
            <a:chExt cx="3053455" cy="742541"/>
          </a:xfrm>
        </p:grpSpPr>
        <p:sp>
          <p:nvSpPr>
            <p:cNvPr id="25" name="Rechteck: abgerundete Ecken 24">
              <a:extLst>
                <a:ext uri="{FF2B5EF4-FFF2-40B4-BE49-F238E27FC236}">
                  <a16:creationId xmlns:a16="http://schemas.microsoft.com/office/drawing/2014/main" id="{8D0E0A45-9B07-44A4-8037-78E580CFE7D7}"/>
                </a:ext>
              </a:extLst>
            </p:cNvPr>
            <p:cNvSpPr/>
            <p:nvPr/>
          </p:nvSpPr>
          <p:spPr>
            <a:xfrm>
              <a:off x="1471766" y="1239408"/>
              <a:ext cx="2949354" cy="742541"/>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spcBef>
                  <a:spcPts val="200"/>
                </a:spcBef>
                <a:spcAft>
                  <a:spcPts val="200"/>
                </a:spcAft>
                <a:buFont typeface="Arial" panose="020B0604020202020204" pitchFamily="34" charset="0"/>
                <a:buChar char="•"/>
              </a:pPr>
              <a:r>
                <a:rPr lang="en-US" sz="825" dirty="0"/>
                <a:t>Error Management</a:t>
              </a:r>
            </a:p>
            <a:p>
              <a:pPr marL="171450" indent="-171450">
                <a:spcBef>
                  <a:spcPts val="200"/>
                </a:spcBef>
                <a:spcAft>
                  <a:spcPts val="200"/>
                </a:spcAft>
                <a:buFont typeface="Arial" panose="020B0604020202020204" pitchFamily="34" charset="0"/>
                <a:buChar char="•"/>
              </a:pPr>
              <a:r>
                <a:rPr lang="en-US" sz="825" dirty="0"/>
                <a:t>Logging</a:t>
              </a:r>
            </a:p>
            <a:p>
              <a:pPr marL="171450" indent="-171450">
                <a:spcBef>
                  <a:spcPts val="200"/>
                </a:spcBef>
                <a:spcAft>
                  <a:spcPts val="200"/>
                </a:spcAft>
                <a:buFont typeface="Arial" panose="020B0604020202020204" pitchFamily="34" charset="0"/>
                <a:buChar char="•"/>
              </a:pPr>
              <a:r>
                <a:rPr lang="en-US" sz="825" dirty="0"/>
                <a:t>Multilingual support</a:t>
              </a:r>
            </a:p>
            <a:p>
              <a:pPr marL="171450" indent="-171450">
                <a:spcBef>
                  <a:spcPts val="200"/>
                </a:spcBef>
                <a:spcAft>
                  <a:spcPts val="200"/>
                </a:spcAft>
                <a:buFont typeface="Arial" panose="020B0604020202020204" pitchFamily="34" charset="0"/>
                <a:buChar char="•"/>
              </a:pPr>
              <a:r>
                <a:rPr lang="en-US" sz="825" dirty="0"/>
                <a:t>Authentication &amp; authorization</a:t>
              </a:r>
            </a:p>
          </p:txBody>
        </p:sp>
        <p:sp>
          <p:nvSpPr>
            <p:cNvPr id="27" name="Textfeld 26">
              <a:extLst>
                <a:ext uri="{FF2B5EF4-FFF2-40B4-BE49-F238E27FC236}">
                  <a16:creationId xmlns:a16="http://schemas.microsoft.com/office/drawing/2014/main" id="{40FAC372-7E8F-4DB0-BBEB-79589F7233C5}"/>
                </a:ext>
              </a:extLst>
            </p:cNvPr>
            <p:cNvSpPr txBox="1"/>
            <p:nvPr/>
          </p:nvSpPr>
          <p:spPr>
            <a:xfrm>
              <a:off x="3663587" y="1438240"/>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1</a:t>
              </a:r>
            </a:p>
          </p:txBody>
        </p:sp>
      </p:grpSp>
      <p:sp>
        <p:nvSpPr>
          <p:cNvPr id="9" name="Textfeld 8">
            <a:extLst>
              <a:ext uri="{FF2B5EF4-FFF2-40B4-BE49-F238E27FC236}">
                <a16:creationId xmlns:a16="http://schemas.microsoft.com/office/drawing/2014/main" id="{CE4FD8AD-59DA-4984-B83B-4935AE40A1D5}"/>
              </a:ext>
            </a:extLst>
          </p:cNvPr>
          <p:cNvSpPr txBox="1"/>
          <p:nvPr/>
        </p:nvSpPr>
        <p:spPr>
          <a:xfrm>
            <a:off x="8762241" y="2471296"/>
            <a:ext cx="2976496" cy="2862322"/>
          </a:xfrm>
          <a:prstGeom prst="rect">
            <a:avLst/>
          </a:prstGeom>
          <a:noFill/>
        </p:spPr>
        <p:txBody>
          <a:bodyPr wrap="square" rtlCol="0">
            <a:spAutoFit/>
          </a:bodyPr>
          <a:lstStyle/>
          <a:p>
            <a:pPr marL="342900" indent="-342900">
              <a:buFont typeface="+mj-lt"/>
              <a:buAutoNum type="arabicPeriod"/>
            </a:pPr>
            <a:r>
              <a:rPr lang="en-US" dirty="0">
                <a:solidFill>
                  <a:schemeClr val="bg1"/>
                </a:solidFill>
              </a:rPr>
              <a:t>Special column definition and corresponding enum Column Mapping tables should exist for each modules once</a:t>
            </a:r>
          </a:p>
          <a:p>
            <a:pPr marL="342900" indent="-342900">
              <a:buFont typeface="+mj-lt"/>
              <a:buAutoNum type="arabicPeriod"/>
            </a:pPr>
            <a:r>
              <a:rPr lang="en-US" dirty="0">
                <a:solidFill>
                  <a:schemeClr val="bg1"/>
                </a:solidFill>
              </a:rPr>
              <a:t>corresponding enums shall be defined as enum structures within the application on Layer 1 to 3, as needed</a:t>
            </a:r>
          </a:p>
        </p:txBody>
      </p:sp>
      <p:pic>
        <p:nvPicPr>
          <p:cNvPr id="4" name="Grafik 3">
            <a:extLst>
              <a:ext uri="{FF2B5EF4-FFF2-40B4-BE49-F238E27FC236}">
                <a16:creationId xmlns:a16="http://schemas.microsoft.com/office/drawing/2014/main" id="{4F0A1AE6-8522-454C-AE94-80A2561609FF}"/>
              </a:ext>
            </a:extLst>
          </p:cNvPr>
          <p:cNvPicPr>
            <a:picLocks noChangeAspect="1"/>
          </p:cNvPicPr>
          <p:nvPr/>
        </p:nvPicPr>
        <p:blipFill>
          <a:blip r:embed="rId4"/>
          <a:stretch>
            <a:fillRect/>
          </a:stretch>
        </p:blipFill>
        <p:spPr>
          <a:xfrm>
            <a:off x="376304" y="1268906"/>
            <a:ext cx="7862261" cy="5179946"/>
          </a:xfrm>
          <a:prstGeom prst="rect">
            <a:avLst/>
          </a:prstGeom>
        </p:spPr>
      </p:pic>
    </p:spTree>
    <p:extLst>
      <p:ext uri="{BB962C8B-B14F-4D97-AF65-F5344CB8AC3E}">
        <p14:creationId xmlns:p14="http://schemas.microsoft.com/office/powerpoint/2010/main" val="402561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362465" y="258856"/>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Base requirement  - Multi Lingual Support and Adding new Fields to application without program change </a:t>
            </a:r>
            <a:endParaRPr lang="en-US" sz="1800" dirty="0"/>
          </a:p>
        </p:txBody>
      </p:sp>
      <p:grpSp>
        <p:nvGrpSpPr>
          <p:cNvPr id="7" name="Gruppieren 6">
            <a:extLst>
              <a:ext uri="{FF2B5EF4-FFF2-40B4-BE49-F238E27FC236}">
                <a16:creationId xmlns:a16="http://schemas.microsoft.com/office/drawing/2014/main" id="{871D81CB-EE10-42B9-B8F2-C42C0D8D7816}"/>
              </a:ext>
            </a:extLst>
          </p:cNvPr>
          <p:cNvGrpSpPr/>
          <p:nvPr/>
        </p:nvGrpSpPr>
        <p:grpSpPr>
          <a:xfrm>
            <a:off x="8762241" y="1431386"/>
            <a:ext cx="3053455" cy="742541"/>
            <a:chOff x="1471766" y="1239408"/>
            <a:chExt cx="3053455" cy="742541"/>
          </a:xfrm>
        </p:grpSpPr>
        <p:sp>
          <p:nvSpPr>
            <p:cNvPr id="25" name="Rechteck: abgerundete Ecken 24">
              <a:extLst>
                <a:ext uri="{FF2B5EF4-FFF2-40B4-BE49-F238E27FC236}">
                  <a16:creationId xmlns:a16="http://schemas.microsoft.com/office/drawing/2014/main" id="{8D0E0A45-9B07-44A4-8037-78E580CFE7D7}"/>
                </a:ext>
              </a:extLst>
            </p:cNvPr>
            <p:cNvSpPr/>
            <p:nvPr/>
          </p:nvSpPr>
          <p:spPr>
            <a:xfrm>
              <a:off x="1471766" y="1239408"/>
              <a:ext cx="2949354" cy="742541"/>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spcBef>
                  <a:spcPts val="200"/>
                </a:spcBef>
                <a:spcAft>
                  <a:spcPts val="200"/>
                </a:spcAft>
                <a:buFont typeface="Arial" panose="020B0604020202020204" pitchFamily="34" charset="0"/>
                <a:buChar char="•"/>
              </a:pPr>
              <a:r>
                <a:rPr lang="en-US" sz="825" dirty="0"/>
                <a:t>Error Management</a:t>
              </a:r>
            </a:p>
            <a:p>
              <a:pPr marL="171450" indent="-171450">
                <a:spcBef>
                  <a:spcPts val="200"/>
                </a:spcBef>
                <a:spcAft>
                  <a:spcPts val="200"/>
                </a:spcAft>
                <a:buFont typeface="Arial" panose="020B0604020202020204" pitchFamily="34" charset="0"/>
                <a:buChar char="•"/>
              </a:pPr>
              <a:r>
                <a:rPr lang="en-US" sz="825" dirty="0"/>
                <a:t>Logging</a:t>
              </a:r>
            </a:p>
            <a:p>
              <a:pPr marL="171450" indent="-171450">
                <a:spcBef>
                  <a:spcPts val="200"/>
                </a:spcBef>
                <a:spcAft>
                  <a:spcPts val="200"/>
                </a:spcAft>
                <a:buFont typeface="Arial" panose="020B0604020202020204" pitchFamily="34" charset="0"/>
                <a:buChar char="•"/>
              </a:pPr>
              <a:r>
                <a:rPr lang="en-US" sz="825" dirty="0"/>
                <a:t>Multilingual support</a:t>
              </a:r>
            </a:p>
            <a:p>
              <a:pPr marL="171450" indent="-171450">
                <a:spcBef>
                  <a:spcPts val="200"/>
                </a:spcBef>
                <a:spcAft>
                  <a:spcPts val="200"/>
                </a:spcAft>
                <a:buFont typeface="Arial" panose="020B0604020202020204" pitchFamily="34" charset="0"/>
                <a:buChar char="•"/>
              </a:pPr>
              <a:r>
                <a:rPr lang="en-US" sz="825" dirty="0"/>
                <a:t>Authentication &amp; authorization</a:t>
              </a:r>
            </a:p>
          </p:txBody>
        </p:sp>
        <p:sp>
          <p:nvSpPr>
            <p:cNvPr id="27" name="Textfeld 26">
              <a:extLst>
                <a:ext uri="{FF2B5EF4-FFF2-40B4-BE49-F238E27FC236}">
                  <a16:creationId xmlns:a16="http://schemas.microsoft.com/office/drawing/2014/main" id="{40FAC372-7E8F-4DB0-BBEB-79589F7233C5}"/>
                </a:ext>
              </a:extLst>
            </p:cNvPr>
            <p:cNvSpPr txBox="1"/>
            <p:nvPr/>
          </p:nvSpPr>
          <p:spPr>
            <a:xfrm>
              <a:off x="3663587" y="1438240"/>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1</a:t>
              </a:r>
            </a:p>
          </p:txBody>
        </p:sp>
      </p:grpSp>
      <p:sp>
        <p:nvSpPr>
          <p:cNvPr id="9" name="Textfeld 8">
            <a:extLst>
              <a:ext uri="{FF2B5EF4-FFF2-40B4-BE49-F238E27FC236}">
                <a16:creationId xmlns:a16="http://schemas.microsoft.com/office/drawing/2014/main" id="{CE4FD8AD-59DA-4984-B83B-4935AE40A1D5}"/>
              </a:ext>
            </a:extLst>
          </p:cNvPr>
          <p:cNvSpPr txBox="1"/>
          <p:nvPr/>
        </p:nvSpPr>
        <p:spPr>
          <a:xfrm>
            <a:off x="8762241" y="2471296"/>
            <a:ext cx="2976496" cy="1200329"/>
          </a:xfrm>
          <a:prstGeom prst="rect">
            <a:avLst/>
          </a:prstGeom>
          <a:noFill/>
        </p:spPr>
        <p:txBody>
          <a:bodyPr wrap="square" rtlCol="0">
            <a:spAutoFit/>
          </a:bodyPr>
          <a:lstStyle/>
          <a:p>
            <a:pPr marL="342900" indent="-342900">
              <a:buFont typeface="+mj-lt"/>
              <a:buAutoNum type="arabicPeriod"/>
            </a:pPr>
            <a:r>
              <a:rPr lang="en-US" dirty="0">
                <a:solidFill>
                  <a:schemeClr val="bg1"/>
                </a:solidFill>
              </a:rPr>
              <a:t>Special column definition shall be used to check structure and integrity of json field content</a:t>
            </a:r>
          </a:p>
        </p:txBody>
      </p:sp>
      <p:pic>
        <p:nvPicPr>
          <p:cNvPr id="5" name="Grafik 4">
            <a:extLst>
              <a:ext uri="{FF2B5EF4-FFF2-40B4-BE49-F238E27FC236}">
                <a16:creationId xmlns:a16="http://schemas.microsoft.com/office/drawing/2014/main" id="{477A9139-0B2F-48FE-92B8-8CD67CC19F1F}"/>
              </a:ext>
            </a:extLst>
          </p:cNvPr>
          <p:cNvPicPr>
            <a:picLocks noChangeAspect="1"/>
          </p:cNvPicPr>
          <p:nvPr/>
        </p:nvPicPr>
        <p:blipFill>
          <a:blip r:embed="rId4"/>
          <a:stretch>
            <a:fillRect/>
          </a:stretch>
        </p:blipFill>
        <p:spPr>
          <a:xfrm>
            <a:off x="480405" y="1297159"/>
            <a:ext cx="7469033" cy="4979355"/>
          </a:xfrm>
          <a:prstGeom prst="rect">
            <a:avLst/>
          </a:prstGeom>
        </p:spPr>
      </p:pic>
    </p:spTree>
    <p:extLst>
      <p:ext uri="{BB962C8B-B14F-4D97-AF65-F5344CB8AC3E}">
        <p14:creationId xmlns:p14="http://schemas.microsoft.com/office/powerpoint/2010/main" val="322707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362465" y="258856"/>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Base requirement  - Layer 2</a:t>
            </a:r>
            <a:endParaRPr lang="en-US" sz="1800" dirty="0"/>
          </a:p>
        </p:txBody>
      </p:sp>
      <p:sp>
        <p:nvSpPr>
          <p:cNvPr id="14" name="Rechteck: abgerundete Ecken 13">
            <a:extLst>
              <a:ext uri="{FF2B5EF4-FFF2-40B4-BE49-F238E27FC236}">
                <a16:creationId xmlns:a16="http://schemas.microsoft.com/office/drawing/2014/main" id="{0B4B5B3E-14CA-4E42-8919-2750C24DC91F}"/>
              </a:ext>
            </a:extLst>
          </p:cNvPr>
          <p:cNvSpPr/>
          <p:nvPr/>
        </p:nvSpPr>
        <p:spPr>
          <a:xfrm>
            <a:off x="8611591" y="1524382"/>
            <a:ext cx="3390938" cy="545560"/>
          </a:xfrm>
          <a:prstGeom prst="roundRect">
            <a:avLst/>
          </a:prstGeom>
          <a:gradFill>
            <a:gsLst>
              <a:gs pos="45000">
                <a:srgbClr val="6770E4"/>
              </a:gs>
              <a:gs pos="52000">
                <a:srgbClr val="8139E5">
                  <a:alpha val="46000"/>
                </a:srgb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3643E6A9-030C-4B58-9302-E7460234525B}"/>
              </a:ext>
            </a:extLst>
          </p:cNvPr>
          <p:cNvSpPr txBox="1"/>
          <p:nvPr/>
        </p:nvSpPr>
        <p:spPr>
          <a:xfrm>
            <a:off x="8871686" y="1681781"/>
            <a:ext cx="1812909" cy="318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defPPr rtl="0">
              <a:defRPr lang="de-de"/>
            </a:defPPr>
            <a:lvl1pPr marL="171450" indent="-171450">
              <a:spcBef>
                <a:spcPts val="200"/>
              </a:spcBef>
              <a:spcAft>
                <a:spcPts val="200"/>
              </a:spcAft>
              <a:buFont typeface="Arial" panose="020B0604020202020204" pitchFamily="34" charset="0"/>
              <a:buChar char="•"/>
              <a:defRPr sz="82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Cross application Object </a:t>
            </a:r>
            <a:br>
              <a:rPr lang="en-US" dirty="0"/>
            </a:br>
            <a:r>
              <a:rPr lang="en-US" dirty="0"/>
              <a:t>(such as  </a:t>
            </a:r>
            <a:r>
              <a:rPr lang="en-US" dirty="0" err="1"/>
              <a:t>Organisation</a:t>
            </a:r>
            <a:r>
              <a:rPr lang="en-US" dirty="0"/>
              <a:t> / Service Provider / Address, etc.)</a:t>
            </a:r>
          </a:p>
        </p:txBody>
      </p:sp>
      <p:sp>
        <p:nvSpPr>
          <p:cNvPr id="16" name="Textfeld 15">
            <a:extLst>
              <a:ext uri="{FF2B5EF4-FFF2-40B4-BE49-F238E27FC236}">
                <a16:creationId xmlns:a16="http://schemas.microsoft.com/office/drawing/2014/main" id="{AA8709DD-582B-455D-9DB2-EE263E55011A}"/>
              </a:ext>
            </a:extLst>
          </p:cNvPr>
          <p:cNvSpPr txBox="1"/>
          <p:nvPr/>
        </p:nvSpPr>
        <p:spPr>
          <a:xfrm>
            <a:off x="10685966" y="1654958"/>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2</a:t>
            </a:r>
          </a:p>
        </p:txBody>
      </p:sp>
      <p:sp>
        <p:nvSpPr>
          <p:cNvPr id="5" name="Textfeld 4">
            <a:extLst>
              <a:ext uri="{FF2B5EF4-FFF2-40B4-BE49-F238E27FC236}">
                <a16:creationId xmlns:a16="http://schemas.microsoft.com/office/drawing/2014/main" id="{29FD16C9-9BF7-409D-A3D0-45463DC5DCA9}"/>
              </a:ext>
            </a:extLst>
          </p:cNvPr>
          <p:cNvSpPr txBox="1"/>
          <p:nvPr/>
        </p:nvSpPr>
        <p:spPr>
          <a:xfrm>
            <a:off x="484094" y="1524382"/>
            <a:ext cx="6266330" cy="2585323"/>
          </a:xfrm>
          <a:prstGeom prst="rect">
            <a:avLst/>
          </a:prstGeom>
          <a:noFill/>
        </p:spPr>
        <p:txBody>
          <a:bodyPr wrap="square" rtlCol="0">
            <a:spAutoFit/>
          </a:bodyPr>
          <a:lstStyle/>
          <a:p>
            <a:r>
              <a:rPr lang="en-US" dirty="0"/>
              <a:t>For Layer 2 following Cross application Objects shall be implemented:</a:t>
            </a:r>
            <a:br>
              <a:rPr lang="en-US" dirty="0"/>
            </a:br>
            <a:endParaRPr lang="en-US" dirty="0"/>
          </a:p>
          <a:p>
            <a:pPr marL="342900" indent="-342900">
              <a:buFont typeface="+mj-lt"/>
              <a:buAutoNum type="arabicPeriod"/>
            </a:pPr>
            <a:r>
              <a:rPr lang="en-US" dirty="0"/>
              <a:t>Client / Tenant</a:t>
            </a:r>
          </a:p>
          <a:p>
            <a:pPr marL="342900" indent="-342900">
              <a:buFont typeface="+mj-lt"/>
              <a:buAutoNum type="arabicPeriod"/>
            </a:pPr>
            <a:r>
              <a:rPr lang="en-US" dirty="0"/>
              <a:t>Organizational Unit</a:t>
            </a:r>
          </a:p>
          <a:p>
            <a:pPr marL="342900" indent="-342900">
              <a:buFont typeface="+mj-lt"/>
              <a:buAutoNum type="arabicPeriod"/>
            </a:pPr>
            <a:r>
              <a:rPr lang="en-US" dirty="0"/>
              <a:t>Provider</a:t>
            </a:r>
          </a:p>
          <a:p>
            <a:pPr marL="342900" indent="-342900">
              <a:buFont typeface="+mj-lt"/>
              <a:buAutoNum type="arabicPeriod"/>
            </a:pPr>
            <a:r>
              <a:rPr lang="en-US" dirty="0"/>
              <a:t>User</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8783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362465" y="258856"/>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Base requirement  - Layer 3</a:t>
            </a:r>
            <a:endParaRPr lang="en-US" sz="1800" dirty="0"/>
          </a:p>
        </p:txBody>
      </p:sp>
      <p:sp>
        <p:nvSpPr>
          <p:cNvPr id="14" name="Rechteck: abgerundete Ecken 13">
            <a:extLst>
              <a:ext uri="{FF2B5EF4-FFF2-40B4-BE49-F238E27FC236}">
                <a16:creationId xmlns:a16="http://schemas.microsoft.com/office/drawing/2014/main" id="{0B4B5B3E-14CA-4E42-8919-2750C24DC91F}"/>
              </a:ext>
            </a:extLst>
          </p:cNvPr>
          <p:cNvSpPr/>
          <p:nvPr/>
        </p:nvSpPr>
        <p:spPr>
          <a:xfrm>
            <a:off x="8611591" y="1524382"/>
            <a:ext cx="3390938" cy="545560"/>
          </a:xfrm>
          <a:prstGeom prst="roundRect">
            <a:avLst/>
          </a:prstGeom>
          <a:gradFill>
            <a:gsLst>
              <a:gs pos="45000">
                <a:srgbClr val="6770E4"/>
              </a:gs>
              <a:gs pos="52000">
                <a:srgbClr val="8139E5">
                  <a:alpha val="46000"/>
                </a:srgb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3643E6A9-030C-4B58-9302-E7460234525B}"/>
              </a:ext>
            </a:extLst>
          </p:cNvPr>
          <p:cNvSpPr txBox="1"/>
          <p:nvPr/>
        </p:nvSpPr>
        <p:spPr>
          <a:xfrm>
            <a:off x="8871686" y="1681781"/>
            <a:ext cx="1812909" cy="318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defPPr rtl="0">
              <a:defRPr lang="de-de"/>
            </a:defPPr>
            <a:lvl1pPr marL="171450" indent="-171450">
              <a:spcBef>
                <a:spcPts val="200"/>
              </a:spcBef>
              <a:spcAft>
                <a:spcPts val="200"/>
              </a:spcAft>
              <a:buFont typeface="Arial" panose="020B0604020202020204" pitchFamily="34" charset="0"/>
              <a:buChar char="•"/>
              <a:defRPr sz="82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Application specific business Functionality (See slide needed modules)</a:t>
            </a:r>
          </a:p>
        </p:txBody>
      </p:sp>
      <p:sp>
        <p:nvSpPr>
          <p:cNvPr id="16" name="Textfeld 15">
            <a:extLst>
              <a:ext uri="{FF2B5EF4-FFF2-40B4-BE49-F238E27FC236}">
                <a16:creationId xmlns:a16="http://schemas.microsoft.com/office/drawing/2014/main" id="{AA8709DD-582B-455D-9DB2-EE263E55011A}"/>
              </a:ext>
            </a:extLst>
          </p:cNvPr>
          <p:cNvSpPr txBox="1"/>
          <p:nvPr/>
        </p:nvSpPr>
        <p:spPr>
          <a:xfrm>
            <a:off x="10685966" y="1654958"/>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3</a:t>
            </a:r>
          </a:p>
        </p:txBody>
      </p:sp>
      <p:sp>
        <p:nvSpPr>
          <p:cNvPr id="5" name="Textfeld 4">
            <a:extLst>
              <a:ext uri="{FF2B5EF4-FFF2-40B4-BE49-F238E27FC236}">
                <a16:creationId xmlns:a16="http://schemas.microsoft.com/office/drawing/2014/main" id="{29FD16C9-9BF7-409D-A3D0-45463DC5DCA9}"/>
              </a:ext>
            </a:extLst>
          </p:cNvPr>
          <p:cNvSpPr txBox="1"/>
          <p:nvPr/>
        </p:nvSpPr>
        <p:spPr>
          <a:xfrm>
            <a:off x="484094" y="1524382"/>
            <a:ext cx="6266330" cy="646331"/>
          </a:xfrm>
          <a:prstGeom prst="rect">
            <a:avLst/>
          </a:prstGeom>
          <a:noFill/>
        </p:spPr>
        <p:txBody>
          <a:bodyPr wrap="square" rtlCol="0">
            <a:spAutoFit/>
          </a:bodyPr>
          <a:lstStyle/>
          <a:p>
            <a:r>
              <a:rPr lang="en-US" dirty="0"/>
              <a:t>In this layer the following structure shall be used to define modules and place the business objects within these modules</a:t>
            </a:r>
          </a:p>
        </p:txBody>
      </p:sp>
      <p:grpSp>
        <p:nvGrpSpPr>
          <p:cNvPr id="13" name="Gruppieren 12">
            <a:extLst>
              <a:ext uri="{FF2B5EF4-FFF2-40B4-BE49-F238E27FC236}">
                <a16:creationId xmlns:a16="http://schemas.microsoft.com/office/drawing/2014/main" id="{B19444D4-5675-4B61-BF76-DC41AA8E8D30}"/>
              </a:ext>
            </a:extLst>
          </p:cNvPr>
          <p:cNvGrpSpPr/>
          <p:nvPr/>
        </p:nvGrpSpPr>
        <p:grpSpPr>
          <a:xfrm>
            <a:off x="606124" y="2239702"/>
            <a:ext cx="8447804" cy="3852505"/>
            <a:chOff x="1910953" y="1471711"/>
            <a:chExt cx="8447804" cy="3852505"/>
          </a:xfrm>
        </p:grpSpPr>
        <p:sp>
          <p:nvSpPr>
            <p:cNvPr id="22" name="Rechteck: abgerundete Ecken 21">
              <a:extLst>
                <a:ext uri="{FF2B5EF4-FFF2-40B4-BE49-F238E27FC236}">
                  <a16:creationId xmlns:a16="http://schemas.microsoft.com/office/drawing/2014/main" id="{EF835BC9-C1B4-4AAA-AE1F-BECCD53C84D4}"/>
                </a:ext>
              </a:extLst>
            </p:cNvPr>
            <p:cNvSpPr/>
            <p:nvPr/>
          </p:nvSpPr>
          <p:spPr bwMode="gray">
            <a:xfrm>
              <a:off x="5447178" y="1495001"/>
              <a:ext cx="2792813" cy="1444369"/>
            </a:xfrm>
            <a:prstGeom prst="roundRect">
              <a:avLst>
                <a:gd name="adj" fmla="val 9504"/>
              </a:avLst>
            </a:prstGeom>
            <a:gradFill flip="none" rotWithShape="1">
              <a:gsLst>
                <a:gs pos="34000">
                  <a:srgbClr val="956DE1"/>
                </a:gs>
                <a:gs pos="100000">
                  <a:srgbClr val="89E3DA"/>
                </a:gs>
              </a:gsLst>
              <a:lin ang="27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35003" indent="-135003" algn="ctr">
                <a:spcBef>
                  <a:spcPts val="450"/>
                </a:spcBef>
                <a:spcAft>
                  <a:spcPts val="450"/>
                </a:spcAft>
                <a:buFont typeface="Wingdings" panose="05000000000000000000" pitchFamily="2" charset="2"/>
                <a:buChar char="§"/>
              </a:pPr>
              <a:endParaRPr lang="en-GB" sz="900" dirty="0" err="1"/>
            </a:p>
          </p:txBody>
        </p:sp>
        <p:sp>
          <p:nvSpPr>
            <p:cNvPr id="23" name="Rechteck: abgerundete Ecken 22">
              <a:extLst>
                <a:ext uri="{FF2B5EF4-FFF2-40B4-BE49-F238E27FC236}">
                  <a16:creationId xmlns:a16="http://schemas.microsoft.com/office/drawing/2014/main" id="{A1D00826-A82F-4F89-80E8-4CE77828B378}"/>
                </a:ext>
              </a:extLst>
            </p:cNvPr>
            <p:cNvSpPr/>
            <p:nvPr/>
          </p:nvSpPr>
          <p:spPr bwMode="gray">
            <a:xfrm>
              <a:off x="5581739" y="2569351"/>
              <a:ext cx="1328351" cy="289443"/>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Audit Evidence</a:t>
              </a:r>
              <a:r>
                <a:rPr lang="de-DE" sz="825"/>
                <a:t> </a:t>
              </a:r>
              <a:r>
                <a:rPr lang="de-DE" sz="825" dirty="0"/>
                <a:t>Management</a:t>
              </a:r>
              <a:endParaRPr lang="en-GB" sz="825" dirty="0" err="1"/>
            </a:p>
          </p:txBody>
        </p:sp>
        <p:sp>
          <p:nvSpPr>
            <p:cNvPr id="24" name="Rechteck: abgerundete Ecken 23">
              <a:extLst>
                <a:ext uri="{FF2B5EF4-FFF2-40B4-BE49-F238E27FC236}">
                  <a16:creationId xmlns:a16="http://schemas.microsoft.com/office/drawing/2014/main" id="{C8A5B1B8-31E2-45DD-AAE8-13D6D9525EBE}"/>
                </a:ext>
              </a:extLst>
            </p:cNvPr>
            <p:cNvSpPr/>
            <p:nvPr/>
          </p:nvSpPr>
          <p:spPr bwMode="gray">
            <a:xfrm>
              <a:off x="6981912" y="2580071"/>
              <a:ext cx="1159223" cy="280517"/>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de-DE" sz="825" dirty="0"/>
                <a:t>Audit Template Management</a:t>
              </a:r>
              <a:endParaRPr lang="en-GB" sz="825" dirty="0" err="1"/>
            </a:p>
          </p:txBody>
        </p:sp>
        <p:sp>
          <p:nvSpPr>
            <p:cNvPr id="25" name="Textfeld 24">
              <a:extLst>
                <a:ext uri="{FF2B5EF4-FFF2-40B4-BE49-F238E27FC236}">
                  <a16:creationId xmlns:a16="http://schemas.microsoft.com/office/drawing/2014/main" id="{5B37473F-E7FA-462F-B59C-0E5829896CD1}"/>
                </a:ext>
              </a:extLst>
            </p:cNvPr>
            <p:cNvSpPr txBox="1"/>
            <p:nvPr/>
          </p:nvSpPr>
          <p:spPr bwMode="gray">
            <a:xfrm>
              <a:off x="6274105" y="1546153"/>
              <a:ext cx="1174666" cy="161797"/>
            </a:xfrm>
            <a:prstGeom prst="rect">
              <a:avLst/>
            </a:prstGeom>
            <a:noFill/>
          </p:spPr>
          <p:txBody>
            <a:bodyPr vert="horz" wrap="square" lIns="0" tIns="0" rIns="0" bIns="0" rtlCol="0">
              <a:noAutofit/>
            </a:bodyPr>
            <a:lstStyle>
              <a:defPPr rtl="0">
                <a:defRPr lang="de-de"/>
              </a:defPPr>
              <a:lvl1pPr>
                <a:spcBef>
                  <a:spcPts val="450"/>
                </a:spcBef>
                <a:spcAft>
                  <a:spcPts val="450"/>
                </a:spcAft>
                <a:buClr>
                  <a:schemeClr val="accent1"/>
                </a:buClr>
                <a:defRPr sz="900">
                  <a:solidFill>
                    <a:schemeClr val="bg1"/>
                  </a:solidFill>
                  <a:latin typeface="Bahnschrift SemiBold" panose="020B0502040204020203" pitchFamily="34" charset="0"/>
                </a:defRPr>
              </a:lvl1pPr>
            </a:lstStyle>
            <a:p>
              <a:r>
                <a:rPr lang="de-DE" dirty="0"/>
                <a:t>Audit Management</a:t>
              </a:r>
              <a:endParaRPr lang="en-GB" dirty="0" err="1"/>
            </a:p>
          </p:txBody>
        </p:sp>
        <p:sp>
          <p:nvSpPr>
            <p:cNvPr id="26" name="Rechteck: abgerundete Ecken 25">
              <a:extLst>
                <a:ext uri="{FF2B5EF4-FFF2-40B4-BE49-F238E27FC236}">
                  <a16:creationId xmlns:a16="http://schemas.microsoft.com/office/drawing/2014/main" id="{06F91C9B-5FCC-4DBC-AE47-D130D4A320F4}"/>
                </a:ext>
              </a:extLst>
            </p:cNvPr>
            <p:cNvSpPr/>
            <p:nvPr/>
          </p:nvSpPr>
          <p:spPr bwMode="gray">
            <a:xfrm>
              <a:off x="5581739" y="1755723"/>
              <a:ext cx="2559396" cy="211669"/>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de-DE" sz="825" dirty="0"/>
                <a:t>Audit </a:t>
              </a:r>
              <a:r>
                <a:rPr lang="de-DE" sz="825"/>
                <a:t>Programm Management</a:t>
              </a:r>
              <a:endParaRPr lang="en-GB" sz="825" dirty="0" err="1"/>
            </a:p>
          </p:txBody>
        </p:sp>
        <p:sp>
          <p:nvSpPr>
            <p:cNvPr id="27" name="Rechteck: abgerundete Ecken 26">
              <a:extLst>
                <a:ext uri="{FF2B5EF4-FFF2-40B4-BE49-F238E27FC236}">
                  <a16:creationId xmlns:a16="http://schemas.microsoft.com/office/drawing/2014/main" id="{00799877-0575-4636-BB45-A050FC059A39}"/>
                </a:ext>
              </a:extLst>
            </p:cNvPr>
            <p:cNvSpPr/>
            <p:nvPr/>
          </p:nvSpPr>
          <p:spPr bwMode="gray">
            <a:xfrm>
              <a:off x="5586373" y="2350976"/>
              <a:ext cx="1328351" cy="179906"/>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de-DE" sz="825" dirty="0"/>
                <a:t>Audit Management</a:t>
              </a:r>
              <a:endParaRPr lang="en-GB" sz="825" dirty="0" err="1"/>
            </a:p>
          </p:txBody>
        </p:sp>
        <p:sp>
          <p:nvSpPr>
            <p:cNvPr id="28" name="Rechteck: abgerundete Ecken 27">
              <a:extLst>
                <a:ext uri="{FF2B5EF4-FFF2-40B4-BE49-F238E27FC236}">
                  <a16:creationId xmlns:a16="http://schemas.microsoft.com/office/drawing/2014/main" id="{0FBE9C08-B910-4FE3-B863-CAC8BB76FF85}"/>
                </a:ext>
              </a:extLst>
            </p:cNvPr>
            <p:cNvSpPr/>
            <p:nvPr/>
          </p:nvSpPr>
          <p:spPr bwMode="gray">
            <a:xfrm>
              <a:off x="5590238" y="2023520"/>
              <a:ext cx="1328351" cy="292064"/>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de-DE" sz="825" dirty="0"/>
                <a:t>Audit </a:t>
              </a:r>
              <a:r>
                <a:rPr lang="de-DE" sz="825"/>
                <a:t>Questions Management</a:t>
              </a:r>
              <a:endParaRPr lang="en-GB" sz="825" dirty="0" err="1"/>
            </a:p>
          </p:txBody>
        </p:sp>
        <p:sp>
          <p:nvSpPr>
            <p:cNvPr id="29" name="Rechteck: abgerundete Ecken 28">
              <a:extLst>
                <a:ext uri="{FF2B5EF4-FFF2-40B4-BE49-F238E27FC236}">
                  <a16:creationId xmlns:a16="http://schemas.microsoft.com/office/drawing/2014/main" id="{03CED449-73D4-423D-B119-4F023DAC1BBE}"/>
                </a:ext>
              </a:extLst>
            </p:cNvPr>
            <p:cNvSpPr/>
            <p:nvPr/>
          </p:nvSpPr>
          <p:spPr bwMode="gray">
            <a:xfrm>
              <a:off x="6981912" y="2023520"/>
              <a:ext cx="1167721" cy="545831"/>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Self Compliance Check evaluation engine </a:t>
              </a:r>
              <a:endParaRPr lang="en-US" sz="825" dirty="0"/>
            </a:p>
          </p:txBody>
        </p:sp>
        <p:sp>
          <p:nvSpPr>
            <p:cNvPr id="30" name="Rechteck: abgerundete Ecken 29">
              <a:extLst>
                <a:ext uri="{FF2B5EF4-FFF2-40B4-BE49-F238E27FC236}">
                  <a16:creationId xmlns:a16="http://schemas.microsoft.com/office/drawing/2014/main" id="{52F5747C-23C0-43D7-A1F6-ECA410A86DD0}"/>
                </a:ext>
              </a:extLst>
            </p:cNvPr>
            <p:cNvSpPr/>
            <p:nvPr/>
          </p:nvSpPr>
          <p:spPr bwMode="gray">
            <a:xfrm>
              <a:off x="1910954" y="1542414"/>
              <a:ext cx="2852479" cy="2006383"/>
            </a:xfrm>
            <a:prstGeom prst="roundRect">
              <a:avLst>
                <a:gd name="adj" fmla="val 9504"/>
              </a:avLst>
            </a:prstGeom>
            <a:gradFill flip="none" rotWithShape="1">
              <a:gsLst>
                <a:gs pos="34000">
                  <a:srgbClr val="956DE1"/>
                </a:gs>
                <a:gs pos="100000">
                  <a:srgbClr val="89E3DA"/>
                </a:gs>
              </a:gsLst>
              <a:lin ang="27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35003" indent="-135003" algn="ctr">
                <a:spcBef>
                  <a:spcPts val="450"/>
                </a:spcBef>
                <a:spcAft>
                  <a:spcPts val="450"/>
                </a:spcAft>
                <a:buFont typeface="Wingdings" panose="05000000000000000000" pitchFamily="2" charset="2"/>
                <a:buChar char="§"/>
              </a:pPr>
              <a:endParaRPr lang="en-GB" sz="900" dirty="0" err="1"/>
            </a:p>
          </p:txBody>
        </p:sp>
        <p:sp>
          <p:nvSpPr>
            <p:cNvPr id="31" name="Rechteck: abgerundete Ecken 30">
              <a:extLst>
                <a:ext uri="{FF2B5EF4-FFF2-40B4-BE49-F238E27FC236}">
                  <a16:creationId xmlns:a16="http://schemas.microsoft.com/office/drawing/2014/main" id="{3B583EA4-9BF2-4AC1-9858-E7E5B45F2161}"/>
                </a:ext>
              </a:extLst>
            </p:cNvPr>
            <p:cNvSpPr/>
            <p:nvPr/>
          </p:nvSpPr>
          <p:spPr bwMode="gray">
            <a:xfrm>
              <a:off x="2045515" y="2558405"/>
              <a:ext cx="1328351" cy="43867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de-DE" sz="825" dirty="0"/>
                <a:t>Customer Policy Lifecycle Management</a:t>
              </a:r>
              <a:endParaRPr lang="en-GB" sz="825" dirty="0" err="1"/>
            </a:p>
          </p:txBody>
        </p:sp>
        <p:sp>
          <p:nvSpPr>
            <p:cNvPr id="32" name="Rechteck: abgerundete Ecken 31">
              <a:extLst>
                <a:ext uri="{FF2B5EF4-FFF2-40B4-BE49-F238E27FC236}">
                  <a16:creationId xmlns:a16="http://schemas.microsoft.com/office/drawing/2014/main" id="{E66E2797-3109-49E6-B633-1C12C14BF733}"/>
                </a:ext>
              </a:extLst>
            </p:cNvPr>
            <p:cNvSpPr/>
            <p:nvPr/>
          </p:nvSpPr>
          <p:spPr bwMode="gray">
            <a:xfrm>
              <a:off x="3445688" y="2558405"/>
              <a:ext cx="1231023" cy="43867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Policy publication and communication management</a:t>
              </a:r>
            </a:p>
          </p:txBody>
        </p:sp>
        <p:sp>
          <p:nvSpPr>
            <p:cNvPr id="33" name="Textfeld 32">
              <a:extLst>
                <a:ext uri="{FF2B5EF4-FFF2-40B4-BE49-F238E27FC236}">
                  <a16:creationId xmlns:a16="http://schemas.microsoft.com/office/drawing/2014/main" id="{589BF759-801F-4D77-8737-2384D33970E5}"/>
                </a:ext>
              </a:extLst>
            </p:cNvPr>
            <p:cNvSpPr txBox="1"/>
            <p:nvPr/>
          </p:nvSpPr>
          <p:spPr bwMode="gray">
            <a:xfrm>
              <a:off x="2265622" y="1593567"/>
              <a:ext cx="2119184" cy="161797"/>
            </a:xfrm>
            <a:prstGeom prst="rect">
              <a:avLst/>
            </a:prstGeom>
            <a:noFill/>
          </p:spPr>
          <p:txBody>
            <a:bodyPr vert="horz" wrap="square" lIns="0" tIns="0" rIns="0" bIns="0" rtlCol="0">
              <a:noAutofit/>
            </a:bodyPr>
            <a:lstStyle/>
            <a:p>
              <a:pPr>
                <a:spcBef>
                  <a:spcPts val="450"/>
                </a:spcBef>
                <a:spcAft>
                  <a:spcPts val="450"/>
                </a:spcAft>
                <a:buClr>
                  <a:schemeClr val="accent1"/>
                </a:buClr>
              </a:pPr>
              <a:r>
                <a:rPr lang="de-DE" sz="900" dirty="0">
                  <a:solidFill>
                    <a:schemeClr val="bg1"/>
                  </a:solidFill>
                  <a:latin typeface="Bahnschrift SemiBold" panose="020B0502040204020203" pitchFamily="34" charset="0"/>
                </a:rPr>
                <a:t>Standards and Policy Management</a:t>
              </a:r>
              <a:endParaRPr lang="en-GB" sz="900" dirty="0" err="1">
                <a:solidFill>
                  <a:schemeClr val="bg1"/>
                </a:solidFill>
                <a:latin typeface="Bahnschrift SemiBold" panose="020B0502040204020203" pitchFamily="34" charset="0"/>
              </a:endParaRPr>
            </a:p>
          </p:txBody>
        </p:sp>
        <p:sp>
          <p:nvSpPr>
            <p:cNvPr id="34" name="Rechteck: abgerundete Ecken 33">
              <a:extLst>
                <a:ext uri="{FF2B5EF4-FFF2-40B4-BE49-F238E27FC236}">
                  <a16:creationId xmlns:a16="http://schemas.microsoft.com/office/drawing/2014/main" id="{EDA9AB20-592B-403B-9FD4-A345C1CECE74}"/>
                </a:ext>
              </a:extLst>
            </p:cNvPr>
            <p:cNvSpPr/>
            <p:nvPr/>
          </p:nvSpPr>
          <p:spPr bwMode="gray">
            <a:xfrm>
              <a:off x="2045515" y="1803137"/>
              <a:ext cx="2631197" cy="21167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Standard Registration and Provisioning</a:t>
              </a:r>
            </a:p>
          </p:txBody>
        </p:sp>
        <p:sp>
          <p:nvSpPr>
            <p:cNvPr id="35" name="Rechteck: abgerundete Ecken 34">
              <a:extLst>
                <a:ext uri="{FF2B5EF4-FFF2-40B4-BE49-F238E27FC236}">
                  <a16:creationId xmlns:a16="http://schemas.microsoft.com/office/drawing/2014/main" id="{E92850AB-CCAF-487E-A42E-B1024CC34879}"/>
                </a:ext>
              </a:extLst>
            </p:cNvPr>
            <p:cNvSpPr/>
            <p:nvPr/>
          </p:nvSpPr>
          <p:spPr bwMode="gray">
            <a:xfrm>
              <a:off x="2045516" y="2070934"/>
              <a:ext cx="1328351" cy="43867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Compliance Check Customer Policies against standards</a:t>
              </a:r>
            </a:p>
          </p:txBody>
        </p:sp>
        <p:sp>
          <p:nvSpPr>
            <p:cNvPr id="36" name="Rechteck: abgerundete Ecken 35">
              <a:extLst>
                <a:ext uri="{FF2B5EF4-FFF2-40B4-BE49-F238E27FC236}">
                  <a16:creationId xmlns:a16="http://schemas.microsoft.com/office/drawing/2014/main" id="{CB17007C-09AF-47BA-B332-64996CB3D12B}"/>
                </a:ext>
              </a:extLst>
            </p:cNvPr>
            <p:cNvSpPr/>
            <p:nvPr/>
          </p:nvSpPr>
          <p:spPr bwMode="gray">
            <a:xfrm>
              <a:off x="3437191" y="2070934"/>
              <a:ext cx="1240046" cy="43867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Direct and transitive standard mapping</a:t>
              </a:r>
            </a:p>
          </p:txBody>
        </p:sp>
        <p:sp>
          <p:nvSpPr>
            <p:cNvPr id="37" name="Rechteck: abgerundete Ecken 36">
              <a:extLst>
                <a:ext uri="{FF2B5EF4-FFF2-40B4-BE49-F238E27FC236}">
                  <a16:creationId xmlns:a16="http://schemas.microsoft.com/office/drawing/2014/main" id="{CEEE2184-6D35-44C7-94D2-BB91F21FB521}"/>
                </a:ext>
              </a:extLst>
            </p:cNvPr>
            <p:cNvSpPr/>
            <p:nvPr/>
          </p:nvSpPr>
          <p:spPr bwMode="gray">
            <a:xfrm>
              <a:off x="2045515" y="3045988"/>
              <a:ext cx="1328351" cy="43867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Policy localization management</a:t>
              </a:r>
            </a:p>
          </p:txBody>
        </p:sp>
        <p:sp>
          <p:nvSpPr>
            <p:cNvPr id="38" name="Rechteck: abgerundete Ecken 37">
              <a:extLst>
                <a:ext uri="{FF2B5EF4-FFF2-40B4-BE49-F238E27FC236}">
                  <a16:creationId xmlns:a16="http://schemas.microsoft.com/office/drawing/2014/main" id="{1039A664-6161-48BE-99E1-FD38EE58CCD3}"/>
                </a:ext>
              </a:extLst>
            </p:cNvPr>
            <p:cNvSpPr/>
            <p:nvPr/>
          </p:nvSpPr>
          <p:spPr bwMode="gray">
            <a:xfrm>
              <a:off x="3445688" y="3048688"/>
              <a:ext cx="1231023" cy="43867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Workflow support for Policy approvals, reviews etc. </a:t>
              </a:r>
            </a:p>
          </p:txBody>
        </p:sp>
        <p:cxnSp>
          <p:nvCxnSpPr>
            <p:cNvPr id="39" name="Verbinder: gewinkelt 38">
              <a:extLst>
                <a:ext uri="{FF2B5EF4-FFF2-40B4-BE49-F238E27FC236}">
                  <a16:creationId xmlns:a16="http://schemas.microsoft.com/office/drawing/2014/main" id="{E9B2C1D0-993C-4DCC-80FF-95A520DFD818}"/>
                </a:ext>
              </a:extLst>
            </p:cNvPr>
            <p:cNvCxnSpPr>
              <a:stCxn id="30" idx="3"/>
              <a:endCxn id="22" idx="1"/>
            </p:cNvCxnSpPr>
            <p:nvPr/>
          </p:nvCxnSpPr>
          <p:spPr bwMode="gray">
            <a:xfrm flipV="1">
              <a:off x="4763433" y="2217185"/>
              <a:ext cx="683746" cy="328421"/>
            </a:xfrm>
            <a:prstGeom prst="bentConnector3">
              <a:avLst/>
            </a:prstGeom>
            <a:ln w="19050" cap="rnd">
              <a:solidFill>
                <a:schemeClr val="bg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Rechteck: abgerundete Ecken 39">
              <a:extLst>
                <a:ext uri="{FF2B5EF4-FFF2-40B4-BE49-F238E27FC236}">
                  <a16:creationId xmlns:a16="http://schemas.microsoft.com/office/drawing/2014/main" id="{B073C939-289B-41AE-9FBA-7BC8B7938AA5}"/>
                </a:ext>
              </a:extLst>
            </p:cNvPr>
            <p:cNvSpPr/>
            <p:nvPr/>
          </p:nvSpPr>
          <p:spPr bwMode="gray">
            <a:xfrm>
              <a:off x="5447179" y="2998172"/>
              <a:ext cx="2792813" cy="2326044"/>
            </a:xfrm>
            <a:prstGeom prst="roundRect">
              <a:avLst>
                <a:gd name="adj" fmla="val 9504"/>
              </a:avLst>
            </a:prstGeom>
            <a:gradFill flip="none" rotWithShape="1">
              <a:gsLst>
                <a:gs pos="34000">
                  <a:srgbClr val="956DE1"/>
                </a:gs>
                <a:gs pos="100000">
                  <a:srgbClr val="89E3DA"/>
                </a:gs>
              </a:gsLst>
              <a:lin ang="27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35003" indent="-135003" algn="ctr">
                <a:spcBef>
                  <a:spcPts val="450"/>
                </a:spcBef>
                <a:spcAft>
                  <a:spcPts val="450"/>
                </a:spcAft>
                <a:buFont typeface="Wingdings" panose="05000000000000000000" pitchFamily="2" charset="2"/>
                <a:buChar char="§"/>
              </a:pPr>
              <a:endParaRPr lang="en-GB" sz="900" dirty="0" err="1"/>
            </a:p>
          </p:txBody>
        </p:sp>
        <p:sp>
          <p:nvSpPr>
            <p:cNvPr id="41" name="Rechteck: abgerundete Ecken 40">
              <a:extLst>
                <a:ext uri="{FF2B5EF4-FFF2-40B4-BE49-F238E27FC236}">
                  <a16:creationId xmlns:a16="http://schemas.microsoft.com/office/drawing/2014/main" id="{F4869EED-7EB6-4693-B679-4810D79F05FE}"/>
                </a:ext>
              </a:extLst>
            </p:cNvPr>
            <p:cNvSpPr/>
            <p:nvPr/>
          </p:nvSpPr>
          <p:spPr bwMode="gray">
            <a:xfrm>
              <a:off x="5581740" y="4604729"/>
              <a:ext cx="1271839" cy="347645"/>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Risk wording template management</a:t>
              </a:r>
              <a:endParaRPr lang="en-GB" sz="825" dirty="0" err="1"/>
            </a:p>
          </p:txBody>
        </p:sp>
        <p:sp>
          <p:nvSpPr>
            <p:cNvPr id="42" name="Rechteck: abgerundete Ecken 41">
              <a:extLst>
                <a:ext uri="{FF2B5EF4-FFF2-40B4-BE49-F238E27FC236}">
                  <a16:creationId xmlns:a16="http://schemas.microsoft.com/office/drawing/2014/main" id="{3CDD28F0-69F9-4F4D-9DE1-7B67A865A7CA}"/>
                </a:ext>
              </a:extLst>
            </p:cNvPr>
            <p:cNvSpPr/>
            <p:nvPr/>
          </p:nvSpPr>
          <p:spPr bwMode="gray">
            <a:xfrm>
              <a:off x="6895218" y="4388217"/>
              <a:ext cx="1212571" cy="552778"/>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Management and tracking of Risk mitigating measures</a:t>
              </a:r>
              <a:endParaRPr lang="en-US" sz="825" dirty="0"/>
            </a:p>
          </p:txBody>
        </p:sp>
        <p:sp>
          <p:nvSpPr>
            <p:cNvPr id="43" name="Textfeld 42">
              <a:extLst>
                <a:ext uri="{FF2B5EF4-FFF2-40B4-BE49-F238E27FC236}">
                  <a16:creationId xmlns:a16="http://schemas.microsoft.com/office/drawing/2014/main" id="{22ED49D0-B5B8-4E38-920A-E18B6A8CDA72}"/>
                </a:ext>
              </a:extLst>
            </p:cNvPr>
            <p:cNvSpPr txBox="1"/>
            <p:nvPr/>
          </p:nvSpPr>
          <p:spPr bwMode="gray">
            <a:xfrm>
              <a:off x="6274106" y="3049325"/>
              <a:ext cx="1174666" cy="161797"/>
            </a:xfrm>
            <a:prstGeom prst="rect">
              <a:avLst/>
            </a:prstGeom>
            <a:noFill/>
          </p:spPr>
          <p:txBody>
            <a:bodyPr vert="horz" wrap="square" lIns="0" tIns="0" rIns="0" bIns="0" rtlCol="0">
              <a:noAutofit/>
            </a:bodyPr>
            <a:lstStyle/>
            <a:p>
              <a:pPr>
                <a:spcBef>
                  <a:spcPts val="450"/>
                </a:spcBef>
                <a:spcAft>
                  <a:spcPts val="450"/>
                </a:spcAft>
                <a:buClr>
                  <a:schemeClr val="accent1"/>
                </a:buClr>
              </a:pPr>
              <a:r>
                <a:rPr lang="de-DE" sz="900" dirty="0">
                  <a:solidFill>
                    <a:schemeClr val="bg1"/>
                  </a:solidFill>
                  <a:latin typeface="Bahnschrift SemiBold" panose="020B0502040204020203" pitchFamily="34" charset="0"/>
                </a:rPr>
                <a:t>Risk Management</a:t>
              </a:r>
              <a:endParaRPr lang="en-GB" sz="900" dirty="0" err="1">
                <a:solidFill>
                  <a:schemeClr val="bg1"/>
                </a:solidFill>
                <a:latin typeface="Bahnschrift SemiBold" panose="020B0502040204020203" pitchFamily="34" charset="0"/>
              </a:endParaRPr>
            </a:p>
          </p:txBody>
        </p:sp>
        <p:sp>
          <p:nvSpPr>
            <p:cNvPr id="44" name="Rechteck: abgerundete Ecken 43">
              <a:extLst>
                <a:ext uri="{FF2B5EF4-FFF2-40B4-BE49-F238E27FC236}">
                  <a16:creationId xmlns:a16="http://schemas.microsoft.com/office/drawing/2014/main" id="{9647BEDC-2FBC-4B1D-8533-35163BE3E267}"/>
                </a:ext>
              </a:extLst>
            </p:cNvPr>
            <p:cNvSpPr/>
            <p:nvPr/>
          </p:nvSpPr>
          <p:spPr bwMode="gray">
            <a:xfrm>
              <a:off x="5581740" y="3258895"/>
              <a:ext cx="2526049" cy="477371"/>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Risk Assessment Support for different Risk Assessment Methods </a:t>
              </a:r>
              <a:br>
                <a:rPr lang="en-US" sz="825"/>
              </a:br>
              <a:r>
                <a:rPr lang="en-US" sz="825"/>
                <a:t>(Qualitative and quantitative)</a:t>
              </a:r>
              <a:endParaRPr lang="en-US" sz="825" dirty="0"/>
            </a:p>
          </p:txBody>
        </p:sp>
        <p:sp>
          <p:nvSpPr>
            <p:cNvPr id="45" name="Rechteck: abgerundete Ecken 44">
              <a:extLst>
                <a:ext uri="{FF2B5EF4-FFF2-40B4-BE49-F238E27FC236}">
                  <a16:creationId xmlns:a16="http://schemas.microsoft.com/office/drawing/2014/main" id="{1430C26B-E573-4F28-976C-6B39CF956DFE}"/>
                </a:ext>
              </a:extLst>
            </p:cNvPr>
            <p:cNvSpPr/>
            <p:nvPr/>
          </p:nvSpPr>
          <p:spPr bwMode="gray">
            <a:xfrm>
              <a:off x="5581740" y="4262636"/>
              <a:ext cx="1271839" cy="304397"/>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Risk category and scenario Management</a:t>
              </a:r>
              <a:endParaRPr lang="en-US" sz="825" dirty="0"/>
            </a:p>
          </p:txBody>
        </p:sp>
        <p:sp>
          <p:nvSpPr>
            <p:cNvPr id="46" name="Rechteck: abgerundete Ecken 45">
              <a:extLst>
                <a:ext uri="{FF2B5EF4-FFF2-40B4-BE49-F238E27FC236}">
                  <a16:creationId xmlns:a16="http://schemas.microsoft.com/office/drawing/2014/main" id="{965B790F-B965-45D3-8AD8-106A277FE93D}"/>
                </a:ext>
              </a:extLst>
            </p:cNvPr>
            <p:cNvSpPr/>
            <p:nvPr/>
          </p:nvSpPr>
          <p:spPr bwMode="gray">
            <a:xfrm>
              <a:off x="5581740" y="3773368"/>
              <a:ext cx="1271839" cy="445474"/>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Risk calculation engine (Qualitative and quantitative)</a:t>
              </a:r>
              <a:endParaRPr lang="en-US" sz="825" dirty="0"/>
            </a:p>
          </p:txBody>
        </p:sp>
        <p:sp>
          <p:nvSpPr>
            <p:cNvPr id="47" name="Rechteck: abgerundete Ecken 46">
              <a:extLst>
                <a:ext uri="{FF2B5EF4-FFF2-40B4-BE49-F238E27FC236}">
                  <a16:creationId xmlns:a16="http://schemas.microsoft.com/office/drawing/2014/main" id="{77392E96-7AB1-46C4-B36E-171F28BF9A55}"/>
                </a:ext>
              </a:extLst>
            </p:cNvPr>
            <p:cNvSpPr/>
            <p:nvPr/>
          </p:nvSpPr>
          <p:spPr bwMode="gray">
            <a:xfrm>
              <a:off x="6886720" y="3787379"/>
              <a:ext cx="1221068" cy="552778"/>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Risk Register Management on global, regional and local level</a:t>
              </a:r>
              <a:endParaRPr lang="en-US" sz="825" dirty="0"/>
            </a:p>
          </p:txBody>
        </p:sp>
        <p:sp>
          <p:nvSpPr>
            <p:cNvPr id="48" name="Rechteck: abgerundete Ecken 47">
              <a:extLst>
                <a:ext uri="{FF2B5EF4-FFF2-40B4-BE49-F238E27FC236}">
                  <a16:creationId xmlns:a16="http://schemas.microsoft.com/office/drawing/2014/main" id="{4FEA81CB-1FDB-4C94-96B2-4217EBAE2764}"/>
                </a:ext>
              </a:extLst>
            </p:cNvPr>
            <p:cNvSpPr/>
            <p:nvPr/>
          </p:nvSpPr>
          <p:spPr bwMode="gray">
            <a:xfrm>
              <a:off x="5581740" y="4990070"/>
              <a:ext cx="2526049" cy="28974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GB" sz="825"/>
                <a:t>Module for use of compliance audit results to generate risks</a:t>
              </a:r>
              <a:endParaRPr lang="en-US" sz="825" dirty="0"/>
            </a:p>
          </p:txBody>
        </p:sp>
        <p:cxnSp>
          <p:nvCxnSpPr>
            <p:cNvPr id="49" name="Verbinder: gewinkelt 48">
              <a:extLst>
                <a:ext uri="{FF2B5EF4-FFF2-40B4-BE49-F238E27FC236}">
                  <a16:creationId xmlns:a16="http://schemas.microsoft.com/office/drawing/2014/main" id="{F18D070C-283E-46F7-9C15-BC37C9E59AE7}"/>
                </a:ext>
              </a:extLst>
            </p:cNvPr>
            <p:cNvCxnSpPr>
              <a:cxnSpLocks/>
              <a:stCxn id="30" idx="3"/>
              <a:endCxn id="40" idx="1"/>
            </p:cNvCxnSpPr>
            <p:nvPr/>
          </p:nvCxnSpPr>
          <p:spPr bwMode="gray">
            <a:xfrm>
              <a:off x="4763433" y="2545606"/>
              <a:ext cx="683746" cy="1615589"/>
            </a:xfrm>
            <a:prstGeom prst="bentConnector3">
              <a:avLst>
                <a:gd name="adj1" fmla="val 50000"/>
              </a:avLst>
            </a:prstGeom>
            <a:ln w="19050" cap="rnd">
              <a:solidFill>
                <a:srgbClr val="6770E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 name="Verbinder: gewinkelt 50">
              <a:extLst>
                <a:ext uri="{FF2B5EF4-FFF2-40B4-BE49-F238E27FC236}">
                  <a16:creationId xmlns:a16="http://schemas.microsoft.com/office/drawing/2014/main" id="{B11FA568-9233-4378-BE4F-416BD643D5C2}"/>
                </a:ext>
              </a:extLst>
            </p:cNvPr>
            <p:cNvCxnSpPr>
              <a:cxnSpLocks/>
              <a:stCxn id="40" idx="3"/>
              <a:endCxn id="63" idx="1"/>
            </p:cNvCxnSpPr>
            <p:nvPr/>
          </p:nvCxnSpPr>
          <p:spPr bwMode="gray">
            <a:xfrm flipV="1">
              <a:off x="8239992" y="2442924"/>
              <a:ext cx="785157" cy="1718270"/>
            </a:xfrm>
            <a:prstGeom prst="bentConnector3">
              <a:avLst>
                <a:gd name="adj1" fmla="val 50000"/>
              </a:avLst>
            </a:prstGeom>
            <a:ln w="19050" cap="rnd">
              <a:solidFill>
                <a:schemeClr val="bg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Rechteck: abgerundete Ecken 51">
              <a:extLst>
                <a:ext uri="{FF2B5EF4-FFF2-40B4-BE49-F238E27FC236}">
                  <a16:creationId xmlns:a16="http://schemas.microsoft.com/office/drawing/2014/main" id="{7D6459EE-1390-4A13-A19A-134DDCD81B51}"/>
                </a:ext>
              </a:extLst>
            </p:cNvPr>
            <p:cNvSpPr/>
            <p:nvPr/>
          </p:nvSpPr>
          <p:spPr bwMode="gray">
            <a:xfrm>
              <a:off x="1910953" y="3589796"/>
              <a:ext cx="2871301" cy="1127969"/>
            </a:xfrm>
            <a:prstGeom prst="roundRect">
              <a:avLst>
                <a:gd name="adj" fmla="val 9504"/>
              </a:avLst>
            </a:prstGeom>
            <a:gradFill flip="none" rotWithShape="1">
              <a:gsLst>
                <a:gs pos="34000">
                  <a:srgbClr val="956DE1"/>
                </a:gs>
                <a:gs pos="100000">
                  <a:srgbClr val="89E3DA"/>
                </a:gs>
              </a:gsLst>
              <a:lin ang="27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35003" indent="-135003" algn="ctr">
                <a:spcBef>
                  <a:spcPts val="450"/>
                </a:spcBef>
                <a:spcAft>
                  <a:spcPts val="450"/>
                </a:spcAft>
                <a:buFont typeface="Wingdings" panose="05000000000000000000" pitchFamily="2" charset="2"/>
                <a:buChar char="§"/>
              </a:pPr>
              <a:endParaRPr lang="en-GB" sz="900" dirty="0" err="1"/>
            </a:p>
          </p:txBody>
        </p:sp>
        <p:sp>
          <p:nvSpPr>
            <p:cNvPr id="53" name="Rechteck: abgerundete Ecken 52">
              <a:extLst>
                <a:ext uri="{FF2B5EF4-FFF2-40B4-BE49-F238E27FC236}">
                  <a16:creationId xmlns:a16="http://schemas.microsoft.com/office/drawing/2014/main" id="{E5410697-932B-4930-ADF0-D13729BE6A46}"/>
                </a:ext>
              </a:extLst>
            </p:cNvPr>
            <p:cNvSpPr/>
            <p:nvPr/>
          </p:nvSpPr>
          <p:spPr bwMode="gray">
            <a:xfrm>
              <a:off x="2092995" y="3815529"/>
              <a:ext cx="2561740" cy="349832"/>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Organizational Structure and corresponding Responsibilities</a:t>
              </a:r>
              <a:endParaRPr lang="en-US" sz="825" dirty="0"/>
            </a:p>
          </p:txBody>
        </p:sp>
        <p:sp>
          <p:nvSpPr>
            <p:cNvPr id="54" name="Rechteck: abgerundete Ecken 53">
              <a:extLst>
                <a:ext uri="{FF2B5EF4-FFF2-40B4-BE49-F238E27FC236}">
                  <a16:creationId xmlns:a16="http://schemas.microsoft.com/office/drawing/2014/main" id="{8D2E13CA-D57F-439B-887E-48F58522E843}"/>
                </a:ext>
              </a:extLst>
            </p:cNvPr>
            <p:cNvSpPr/>
            <p:nvPr/>
          </p:nvSpPr>
          <p:spPr bwMode="gray">
            <a:xfrm>
              <a:off x="2083695" y="4184977"/>
              <a:ext cx="2561742" cy="212209"/>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Systems / System Compounds</a:t>
              </a:r>
              <a:endParaRPr lang="en-US" sz="825" dirty="0"/>
            </a:p>
          </p:txBody>
        </p:sp>
        <p:sp>
          <p:nvSpPr>
            <p:cNvPr id="55" name="Rechteck: abgerundete Ecken 54">
              <a:extLst>
                <a:ext uri="{FF2B5EF4-FFF2-40B4-BE49-F238E27FC236}">
                  <a16:creationId xmlns:a16="http://schemas.microsoft.com/office/drawing/2014/main" id="{C285D898-F50B-4F2F-A12A-628FD6F2EA62}"/>
                </a:ext>
              </a:extLst>
            </p:cNvPr>
            <p:cNvSpPr/>
            <p:nvPr/>
          </p:nvSpPr>
          <p:spPr bwMode="gray">
            <a:xfrm>
              <a:off x="2089438" y="4433042"/>
              <a:ext cx="2561740" cy="190008"/>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Business processes</a:t>
              </a:r>
              <a:endParaRPr lang="en-US" sz="825" dirty="0"/>
            </a:p>
          </p:txBody>
        </p:sp>
        <p:sp>
          <p:nvSpPr>
            <p:cNvPr id="56" name="Textfeld 55">
              <a:extLst>
                <a:ext uri="{FF2B5EF4-FFF2-40B4-BE49-F238E27FC236}">
                  <a16:creationId xmlns:a16="http://schemas.microsoft.com/office/drawing/2014/main" id="{2A2231B7-D90D-4C7B-81B6-615A5F5B44C8}"/>
                </a:ext>
              </a:extLst>
            </p:cNvPr>
            <p:cNvSpPr txBox="1"/>
            <p:nvPr/>
          </p:nvSpPr>
          <p:spPr bwMode="gray">
            <a:xfrm>
              <a:off x="2126302" y="3635836"/>
              <a:ext cx="2501174" cy="277792"/>
            </a:xfrm>
            <a:prstGeom prst="rect">
              <a:avLst/>
            </a:prstGeom>
            <a:noFill/>
          </p:spPr>
          <p:txBody>
            <a:bodyPr vert="horz" wrap="square" lIns="0" tIns="0" rIns="0" bIns="0" rtlCol="0">
              <a:noAutofit/>
            </a:bodyPr>
            <a:lstStyle/>
            <a:p>
              <a:pPr>
                <a:spcBef>
                  <a:spcPts val="450"/>
                </a:spcBef>
                <a:spcAft>
                  <a:spcPts val="450"/>
                </a:spcAft>
                <a:buClr>
                  <a:schemeClr val="accent1"/>
                </a:buClr>
              </a:pPr>
              <a:r>
                <a:rPr lang="en-US" sz="900">
                  <a:solidFill>
                    <a:schemeClr val="bg1"/>
                  </a:solidFill>
                  <a:latin typeface="Bahnschrift SemiBold" panose="020B0502040204020203" pitchFamily="34" charset="0"/>
                </a:rPr>
                <a:t>Risk relevant Asset Management</a:t>
              </a:r>
              <a:endParaRPr lang="en-US" sz="900" dirty="0">
                <a:solidFill>
                  <a:schemeClr val="bg1"/>
                </a:solidFill>
                <a:latin typeface="Bahnschrift SemiBold" panose="020B0502040204020203" pitchFamily="34" charset="0"/>
              </a:endParaRPr>
            </a:p>
          </p:txBody>
        </p:sp>
        <p:cxnSp>
          <p:nvCxnSpPr>
            <p:cNvPr id="57" name="Verbinder: gewinkelt 56">
              <a:extLst>
                <a:ext uri="{FF2B5EF4-FFF2-40B4-BE49-F238E27FC236}">
                  <a16:creationId xmlns:a16="http://schemas.microsoft.com/office/drawing/2014/main" id="{65D63D43-D151-4B30-AC24-5046C926B844}"/>
                </a:ext>
              </a:extLst>
            </p:cNvPr>
            <p:cNvCxnSpPr>
              <a:cxnSpLocks/>
              <a:stCxn id="22" idx="3"/>
              <a:endCxn id="63" idx="1"/>
            </p:cNvCxnSpPr>
            <p:nvPr/>
          </p:nvCxnSpPr>
          <p:spPr bwMode="gray">
            <a:xfrm>
              <a:off x="8239991" y="2217185"/>
              <a:ext cx="785158" cy="225739"/>
            </a:xfrm>
            <a:prstGeom prst="bentConnector3">
              <a:avLst>
                <a:gd name="adj1" fmla="val 50000"/>
              </a:avLst>
            </a:prstGeom>
            <a:ln w="19050" cap="rnd">
              <a:solidFill>
                <a:srgbClr val="6770E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Rechteck: abgerundete Ecken 62">
              <a:extLst>
                <a:ext uri="{FF2B5EF4-FFF2-40B4-BE49-F238E27FC236}">
                  <a16:creationId xmlns:a16="http://schemas.microsoft.com/office/drawing/2014/main" id="{427382E3-DDCE-4E1E-AA6B-4FE3923987E9}"/>
                </a:ext>
              </a:extLst>
            </p:cNvPr>
            <p:cNvSpPr/>
            <p:nvPr/>
          </p:nvSpPr>
          <p:spPr bwMode="gray">
            <a:xfrm>
              <a:off x="9025149" y="1471711"/>
              <a:ext cx="1318064" cy="1942427"/>
            </a:xfrm>
            <a:prstGeom prst="roundRect">
              <a:avLst>
                <a:gd name="adj" fmla="val 9504"/>
              </a:avLst>
            </a:prstGeom>
            <a:gradFill flip="none" rotWithShape="1">
              <a:gsLst>
                <a:gs pos="34000">
                  <a:srgbClr val="956DE1"/>
                </a:gs>
                <a:gs pos="100000">
                  <a:srgbClr val="89E3DA"/>
                </a:gs>
              </a:gsLst>
              <a:lin ang="27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35003" indent="-135003" algn="ctr">
                <a:spcBef>
                  <a:spcPts val="450"/>
                </a:spcBef>
                <a:spcAft>
                  <a:spcPts val="450"/>
                </a:spcAft>
                <a:buFont typeface="Wingdings" panose="05000000000000000000" pitchFamily="2" charset="2"/>
                <a:buChar char="§"/>
              </a:pPr>
              <a:endParaRPr lang="en-GB" sz="900" dirty="0" err="1"/>
            </a:p>
          </p:txBody>
        </p:sp>
        <p:sp>
          <p:nvSpPr>
            <p:cNvPr id="64" name="Rechteck: abgerundete Ecken 63">
              <a:extLst>
                <a:ext uri="{FF2B5EF4-FFF2-40B4-BE49-F238E27FC236}">
                  <a16:creationId xmlns:a16="http://schemas.microsoft.com/office/drawing/2014/main" id="{F2EA090C-77A9-416F-B21D-2F61DD18B311}"/>
                </a:ext>
              </a:extLst>
            </p:cNvPr>
            <p:cNvSpPr/>
            <p:nvPr/>
          </p:nvSpPr>
          <p:spPr bwMode="gray">
            <a:xfrm>
              <a:off x="9107130" y="1903495"/>
              <a:ext cx="1175961" cy="395700"/>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Measure approval, review and closure management</a:t>
              </a:r>
              <a:endParaRPr lang="en-US" sz="825" dirty="0"/>
            </a:p>
          </p:txBody>
        </p:sp>
        <p:sp>
          <p:nvSpPr>
            <p:cNvPr id="65" name="Rechteck: abgerundete Ecken 64">
              <a:extLst>
                <a:ext uri="{FF2B5EF4-FFF2-40B4-BE49-F238E27FC236}">
                  <a16:creationId xmlns:a16="http://schemas.microsoft.com/office/drawing/2014/main" id="{8FD34E5D-A64D-465E-9FFF-77CA683A0565}"/>
                </a:ext>
              </a:extLst>
            </p:cNvPr>
            <p:cNvSpPr/>
            <p:nvPr/>
          </p:nvSpPr>
          <p:spPr bwMode="gray">
            <a:xfrm>
              <a:off x="9107129" y="2337662"/>
              <a:ext cx="1175962" cy="531213"/>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RACI – Model implementation module for measure management</a:t>
              </a:r>
              <a:endParaRPr lang="en-US" sz="825" dirty="0"/>
            </a:p>
          </p:txBody>
        </p:sp>
        <p:sp>
          <p:nvSpPr>
            <p:cNvPr id="66" name="Rechteck: abgerundete Ecken 65">
              <a:extLst>
                <a:ext uri="{FF2B5EF4-FFF2-40B4-BE49-F238E27FC236}">
                  <a16:creationId xmlns:a16="http://schemas.microsoft.com/office/drawing/2014/main" id="{4C53D1F6-315A-4B03-9BE6-A19A6DEA9068}"/>
                </a:ext>
              </a:extLst>
            </p:cNvPr>
            <p:cNvSpPr/>
            <p:nvPr/>
          </p:nvSpPr>
          <p:spPr bwMode="gray">
            <a:xfrm>
              <a:off x="9107130" y="2901240"/>
              <a:ext cx="1175961" cy="418095"/>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a:t>Measure Tracking and RACI Information management</a:t>
              </a:r>
              <a:endParaRPr lang="en-US" sz="825" dirty="0"/>
            </a:p>
          </p:txBody>
        </p:sp>
        <p:sp>
          <p:nvSpPr>
            <p:cNvPr id="67" name="Textfeld 66">
              <a:extLst>
                <a:ext uri="{FF2B5EF4-FFF2-40B4-BE49-F238E27FC236}">
                  <a16:creationId xmlns:a16="http://schemas.microsoft.com/office/drawing/2014/main" id="{E05A7177-5DDE-474D-8D67-13D0E52D84F0}"/>
                </a:ext>
              </a:extLst>
            </p:cNvPr>
            <p:cNvSpPr txBox="1"/>
            <p:nvPr/>
          </p:nvSpPr>
          <p:spPr bwMode="gray">
            <a:xfrm>
              <a:off x="9133567" y="1564675"/>
              <a:ext cx="1130201" cy="267952"/>
            </a:xfrm>
            <a:prstGeom prst="rect">
              <a:avLst/>
            </a:prstGeom>
            <a:noFill/>
          </p:spPr>
          <p:txBody>
            <a:bodyPr vert="horz" wrap="square" lIns="0" tIns="0" rIns="0" bIns="0" rtlCol="0">
              <a:noAutofit/>
            </a:bodyPr>
            <a:lstStyle/>
            <a:p>
              <a:pPr algn="ctr">
                <a:spcBef>
                  <a:spcPts val="450"/>
                </a:spcBef>
                <a:spcAft>
                  <a:spcPts val="450"/>
                </a:spcAft>
                <a:buClr>
                  <a:schemeClr val="accent1"/>
                </a:buClr>
              </a:pPr>
              <a:r>
                <a:rPr lang="en-US" sz="900" dirty="0">
                  <a:solidFill>
                    <a:schemeClr val="bg1"/>
                  </a:solidFill>
                  <a:latin typeface="Bahnschrift SemiBold" panose="020B0502040204020203" pitchFamily="34" charset="0"/>
                </a:rPr>
                <a:t>Measure Management</a:t>
              </a:r>
            </a:p>
          </p:txBody>
        </p:sp>
        <p:cxnSp>
          <p:nvCxnSpPr>
            <p:cNvPr id="68" name="Verbinder: gewinkelt 67">
              <a:extLst>
                <a:ext uri="{FF2B5EF4-FFF2-40B4-BE49-F238E27FC236}">
                  <a16:creationId xmlns:a16="http://schemas.microsoft.com/office/drawing/2014/main" id="{C618CE97-7146-4682-A7C7-411C93D40FB3}"/>
                </a:ext>
              </a:extLst>
            </p:cNvPr>
            <p:cNvCxnSpPr>
              <a:stCxn id="52" idx="3"/>
              <a:endCxn id="22" idx="1"/>
            </p:cNvCxnSpPr>
            <p:nvPr/>
          </p:nvCxnSpPr>
          <p:spPr bwMode="gray">
            <a:xfrm flipV="1">
              <a:off x="4782254" y="2217185"/>
              <a:ext cx="664924" cy="1936596"/>
            </a:xfrm>
            <a:prstGeom prst="bentConnector3">
              <a:avLst/>
            </a:prstGeom>
            <a:ln w="19050" cap="rnd">
              <a:solidFill>
                <a:srgbClr val="8139E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Verbinder: gewinkelt 68">
              <a:extLst>
                <a:ext uri="{FF2B5EF4-FFF2-40B4-BE49-F238E27FC236}">
                  <a16:creationId xmlns:a16="http://schemas.microsoft.com/office/drawing/2014/main" id="{6B2B7C81-B5A6-401D-B9A4-129B7FEAE152}"/>
                </a:ext>
              </a:extLst>
            </p:cNvPr>
            <p:cNvCxnSpPr>
              <a:stCxn id="52" idx="3"/>
              <a:endCxn id="40" idx="1"/>
            </p:cNvCxnSpPr>
            <p:nvPr/>
          </p:nvCxnSpPr>
          <p:spPr bwMode="gray">
            <a:xfrm>
              <a:off x="4782255" y="4153781"/>
              <a:ext cx="664925" cy="7414"/>
            </a:xfrm>
            <a:prstGeom prst="bentConnector3">
              <a:avLst/>
            </a:prstGeom>
            <a:ln w="19050" cap="rnd">
              <a:solidFill>
                <a:srgbClr val="8139E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Rechteck: abgerundete Ecken 69">
              <a:extLst>
                <a:ext uri="{FF2B5EF4-FFF2-40B4-BE49-F238E27FC236}">
                  <a16:creationId xmlns:a16="http://schemas.microsoft.com/office/drawing/2014/main" id="{245A628D-C1D0-4AC7-A560-9F60B3033297}"/>
                </a:ext>
              </a:extLst>
            </p:cNvPr>
            <p:cNvSpPr/>
            <p:nvPr/>
          </p:nvSpPr>
          <p:spPr bwMode="gray">
            <a:xfrm>
              <a:off x="9040693" y="3521019"/>
              <a:ext cx="1318064" cy="1758791"/>
            </a:xfrm>
            <a:prstGeom prst="roundRect">
              <a:avLst>
                <a:gd name="adj" fmla="val 9504"/>
              </a:avLst>
            </a:prstGeom>
            <a:gradFill flip="none" rotWithShape="1">
              <a:gsLst>
                <a:gs pos="34000">
                  <a:srgbClr val="956DE1"/>
                </a:gs>
                <a:gs pos="100000">
                  <a:srgbClr val="89E3DA"/>
                </a:gs>
              </a:gsLst>
              <a:lin ang="27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35003" indent="-135003" algn="ctr">
                <a:spcBef>
                  <a:spcPts val="450"/>
                </a:spcBef>
                <a:spcAft>
                  <a:spcPts val="450"/>
                </a:spcAft>
                <a:buFont typeface="Wingdings" panose="05000000000000000000" pitchFamily="2" charset="2"/>
                <a:buChar char="§"/>
              </a:pPr>
              <a:endParaRPr lang="en-GB" sz="900" dirty="0" err="1"/>
            </a:p>
          </p:txBody>
        </p:sp>
        <p:sp>
          <p:nvSpPr>
            <p:cNvPr id="71" name="Rechteck: abgerundete Ecken 70">
              <a:extLst>
                <a:ext uri="{FF2B5EF4-FFF2-40B4-BE49-F238E27FC236}">
                  <a16:creationId xmlns:a16="http://schemas.microsoft.com/office/drawing/2014/main" id="{FEFF84C2-B6FF-4518-8FCB-9C407E61E4D0}"/>
                </a:ext>
              </a:extLst>
            </p:cNvPr>
            <p:cNvSpPr/>
            <p:nvPr/>
          </p:nvSpPr>
          <p:spPr bwMode="gray">
            <a:xfrm>
              <a:off x="9087807" y="3764193"/>
              <a:ext cx="1175961" cy="578977"/>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Reporting Info. Sec Status on global, regional and local level</a:t>
              </a:r>
            </a:p>
          </p:txBody>
        </p:sp>
        <p:sp>
          <p:nvSpPr>
            <p:cNvPr id="72" name="Rechteck: abgerundete Ecken 71">
              <a:extLst>
                <a:ext uri="{FF2B5EF4-FFF2-40B4-BE49-F238E27FC236}">
                  <a16:creationId xmlns:a16="http://schemas.microsoft.com/office/drawing/2014/main" id="{B758BABC-AF3C-4136-A971-EF2EAFC25802}"/>
                </a:ext>
              </a:extLst>
            </p:cNvPr>
            <p:cNvSpPr/>
            <p:nvPr/>
          </p:nvSpPr>
          <p:spPr bwMode="gray">
            <a:xfrm>
              <a:off x="9096305" y="4876935"/>
              <a:ext cx="1175962" cy="327084"/>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Report generation scheduling engine</a:t>
              </a:r>
            </a:p>
          </p:txBody>
        </p:sp>
        <p:sp>
          <p:nvSpPr>
            <p:cNvPr id="73" name="Rechteck: abgerundete Ecken 72">
              <a:extLst>
                <a:ext uri="{FF2B5EF4-FFF2-40B4-BE49-F238E27FC236}">
                  <a16:creationId xmlns:a16="http://schemas.microsoft.com/office/drawing/2014/main" id="{F7636BFA-77C6-451F-A5C1-19DE617CE160}"/>
                </a:ext>
              </a:extLst>
            </p:cNvPr>
            <p:cNvSpPr/>
            <p:nvPr/>
          </p:nvSpPr>
          <p:spPr bwMode="gray">
            <a:xfrm>
              <a:off x="9096305" y="4617981"/>
              <a:ext cx="1175961" cy="216139"/>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Customizable Reports</a:t>
              </a:r>
            </a:p>
          </p:txBody>
        </p:sp>
        <p:sp>
          <p:nvSpPr>
            <p:cNvPr id="74" name="Textfeld 73">
              <a:extLst>
                <a:ext uri="{FF2B5EF4-FFF2-40B4-BE49-F238E27FC236}">
                  <a16:creationId xmlns:a16="http://schemas.microsoft.com/office/drawing/2014/main" id="{A7873E09-A9CC-4455-8ABC-6D1476066CEA}"/>
                </a:ext>
              </a:extLst>
            </p:cNvPr>
            <p:cNvSpPr txBox="1"/>
            <p:nvPr/>
          </p:nvSpPr>
          <p:spPr bwMode="gray">
            <a:xfrm>
              <a:off x="8264017" y="3609587"/>
              <a:ext cx="1174666" cy="161796"/>
            </a:xfrm>
            <a:prstGeom prst="rect">
              <a:avLst/>
            </a:prstGeom>
            <a:noFill/>
          </p:spPr>
          <p:txBody>
            <a:bodyPr vert="horz" wrap="square" lIns="0" tIns="0" rIns="0" bIns="0" rtlCol="0">
              <a:noAutofit/>
            </a:bodyPr>
            <a:lstStyle/>
            <a:p>
              <a:pPr>
                <a:spcBef>
                  <a:spcPts val="450"/>
                </a:spcBef>
                <a:spcAft>
                  <a:spcPts val="450"/>
                </a:spcAft>
                <a:buClr>
                  <a:schemeClr val="accent1"/>
                </a:buClr>
              </a:pPr>
              <a:r>
                <a:rPr lang="de-DE" sz="900" dirty="0">
                  <a:solidFill>
                    <a:schemeClr val="bg1"/>
                  </a:solidFill>
                  <a:latin typeface="Bahnschrift SemiBold" panose="020B0502040204020203" pitchFamily="34" charset="0"/>
                </a:rPr>
                <a:t>Reporting</a:t>
              </a:r>
              <a:endParaRPr lang="en-GB" sz="900" dirty="0" err="1">
                <a:solidFill>
                  <a:schemeClr val="bg1"/>
                </a:solidFill>
                <a:latin typeface="Bahnschrift SemiBold" panose="020B0502040204020203" pitchFamily="34" charset="0"/>
              </a:endParaRPr>
            </a:p>
          </p:txBody>
        </p:sp>
        <p:sp>
          <p:nvSpPr>
            <p:cNvPr id="77" name="Rechteck: abgerundete Ecken 76">
              <a:extLst>
                <a:ext uri="{FF2B5EF4-FFF2-40B4-BE49-F238E27FC236}">
                  <a16:creationId xmlns:a16="http://schemas.microsoft.com/office/drawing/2014/main" id="{DA959321-135F-4934-A091-DA94F7693BFE}"/>
                </a:ext>
              </a:extLst>
            </p:cNvPr>
            <p:cNvSpPr/>
            <p:nvPr/>
          </p:nvSpPr>
          <p:spPr bwMode="gray">
            <a:xfrm>
              <a:off x="9102445" y="4367756"/>
              <a:ext cx="1175961" cy="216139"/>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Bef>
                  <a:spcPts val="450"/>
                </a:spcBef>
                <a:spcAft>
                  <a:spcPts val="450"/>
                </a:spcAft>
              </a:pPr>
              <a:r>
                <a:rPr lang="en-US" sz="825" dirty="0"/>
                <a:t>KPI definition &amp; Mgmt.</a:t>
              </a:r>
            </a:p>
          </p:txBody>
        </p:sp>
        <p:cxnSp>
          <p:nvCxnSpPr>
            <p:cNvPr id="78" name="Verbinder: gewinkelt 77">
              <a:extLst>
                <a:ext uri="{FF2B5EF4-FFF2-40B4-BE49-F238E27FC236}">
                  <a16:creationId xmlns:a16="http://schemas.microsoft.com/office/drawing/2014/main" id="{87D69493-CBB1-495D-83B6-281CAE28AACE}"/>
                </a:ext>
              </a:extLst>
            </p:cNvPr>
            <p:cNvCxnSpPr>
              <a:stCxn id="22" idx="3"/>
              <a:endCxn id="70" idx="1"/>
            </p:cNvCxnSpPr>
            <p:nvPr/>
          </p:nvCxnSpPr>
          <p:spPr bwMode="gray">
            <a:xfrm>
              <a:off x="8239991" y="2217185"/>
              <a:ext cx="800702" cy="2183230"/>
            </a:xfrm>
            <a:prstGeom prst="bentConnector3">
              <a:avLst/>
            </a:prstGeom>
            <a:ln w="19050" cap="rnd">
              <a:solidFill>
                <a:schemeClr val="bg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C887A189-052D-4D6D-B9EE-88DB5B785648}"/>
                </a:ext>
              </a:extLst>
            </p:cNvPr>
            <p:cNvCxnSpPr>
              <a:stCxn id="40" idx="3"/>
              <a:endCxn id="70" idx="1"/>
            </p:cNvCxnSpPr>
            <p:nvPr/>
          </p:nvCxnSpPr>
          <p:spPr bwMode="gray">
            <a:xfrm>
              <a:off x="8239992" y="4161194"/>
              <a:ext cx="800701" cy="239220"/>
            </a:xfrm>
            <a:prstGeom prst="bentConnector3">
              <a:avLst/>
            </a:prstGeom>
            <a:ln w="19050" cap="rnd">
              <a:solidFill>
                <a:srgbClr val="6770E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6" name="Geschweifte Klammer rechts 85">
              <a:extLst>
                <a:ext uri="{FF2B5EF4-FFF2-40B4-BE49-F238E27FC236}">
                  <a16:creationId xmlns:a16="http://schemas.microsoft.com/office/drawing/2014/main" id="{AA898277-3342-471F-8A33-B846D8709F20}"/>
                </a:ext>
              </a:extLst>
            </p:cNvPr>
            <p:cNvSpPr/>
            <p:nvPr/>
          </p:nvSpPr>
          <p:spPr bwMode="gray">
            <a:xfrm>
              <a:off x="4112087" y="4848212"/>
              <a:ext cx="98651" cy="321654"/>
            </a:xfrm>
            <a:prstGeom prst="rightBrace">
              <a:avLst/>
            </a:prstGeom>
            <a:ln w="19050" cap="rnd">
              <a:solidFill>
                <a:schemeClr val="bg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88" name="Verbinder: gewinkelt 87">
              <a:extLst>
                <a:ext uri="{FF2B5EF4-FFF2-40B4-BE49-F238E27FC236}">
                  <a16:creationId xmlns:a16="http://schemas.microsoft.com/office/drawing/2014/main" id="{1BCDE849-391C-458E-99DE-0D7782AB6231}"/>
                </a:ext>
              </a:extLst>
            </p:cNvPr>
            <p:cNvCxnSpPr>
              <a:cxnSpLocks/>
              <a:endCxn id="52" idx="2"/>
            </p:cNvCxnSpPr>
            <p:nvPr/>
          </p:nvCxnSpPr>
          <p:spPr bwMode="gray">
            <a:xfrm rot="5400000" flipH="1" flipV="1">
              <a:off x="2772258" y="4273868"/>
              <a:ext cx="130448" cy="1018243"/>
            </a:xfrm>
            <a:prstGeom prst="bentConnector3">
              <a:avLst/>
            </a:prstGeom>
            <a:ln w="19050" cap="rnd">
              <a:solidFill>
                <a:schemeClr val="bg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Verbinder: gewinkelt 88">
              <a:extLst>
                <a:ext uri="{FF2B5EF4-FFF2-40B4-BE49-F238E27FC236}">
                  <a16:creationId xmlns:a16="http://schemas.microsoft.com/office/drawing/2014/main" id="{36803826-1BFA-447D-8965-A3EFDD0CCDF0}"/>
                </a:ext>
              </a:extLst>
            </p:cNvPr>
            <p:cNvCxnSpPr>
              <a:cxnSpLocks/>
              <a:endCxn id="52" idx="2"/>
            </p:cNvCxnSpPr>
            <p:nvPr/>
          </p:nvCxnSpPr>
          <p:spPr bwMode="gray">
            <a:xfrm rot="5400000" flipH="1" flipV="1">
              <a:off x="3163271" y="4664878"/>
              <a:ext cx="130446" cy="236220"/>
            </a:xfrm>
            <a:prstGeom prst="bentConnector3">
              <a:avLst>
                <a:gd name="adj1" fmla="val 50000"/>
              </a:avLst>
            </a:prstGeom>
            <a:ln w="19050" cap="rnd">
              <a:solidFill>
                <a:schemeClr val="bg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Verbinder: gewinkelt 89">
              <a:extLst>
                <a:ext uri="{FF2B5EF4-FFF2-40B4-BE49-F238E27FC236}">
                  <a16:creationId xmlns:a16="http://schemas.microsoft.com/office/drawing/2014/main" id="{3ED1DA0F-5EEB-4A55-A0A0-6D9394D6E4F7}"/>
                </a:ext>
              </a:extLst>
            </p:cNvPr>
            <p:cNvCxnSpPr>
              <a:cxnSpLocks/>
              <a:endCxn id="52" idx="2"/>
            </p:cNvCxnSpPr>
            <p:nvPr/>
          </p:nvCxnSpPr>
          <p:spPr bwMode="gray">
            <a:xfrm rot="16200000" flipV="1">
              <a:off x="3591115" y="4473254"/>
              <a:ext cx="130446" cy="619468"/>
            </a:xfrm>
            <a:prstGeom prst="bentConnector3">
              <a:avLst>
                <a:gd name="adj1" fmla="val 50000"/>
              </a:avLst>
            </a:prstGeom>
            <a:ln w="19050" cap="rnd">
              <a:solidFill>
                <a:schemeClr val="bg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3" name="Textfeld 92">
              <a:extLst>
                <a:ext uri="{FF2B5EF4-FFF2-40B4-BE49-F238E27FC236}">
                  <a16:creationId xmlns:a16="http://schemas.microsoft.com/office/drawing/2014/main" id="{E592B78E-C6D4-4B60-81B9-F8F0CFC2713F}"/>
                </a:ext>
              </a:extLst>
            </p:cNvPr>
            <p:cNvSpPr txBox="1"/>
            <p:nvPr/>
          </p:nvSpPr>
          <p:spPr bwMode="gray">
            <a:xfrm>
              <a:off x="9133567" y="3561635"/>
              <a:ext cx="1144839" cy="267951"/>
            </a:xfrm>
            <a:prstGeom prst="rect">
              <a:avLst/>
            </a:prstGeom>
            <a:noFill/>
          </p:spPr>
          <p:txBody>
            <a:bodyPr vert="horz" wrap="square" lIns="0" tIns="0" rIns="0" bIns="0" rtlCol="0">
              <a:noAutofit/>
            </a:bodyPr>
            <a:lstStyle/>
            <a:p>
              <a:pPr algn="ctr">
                <a:spcBef>
                  <a:spcPts val="450"/>
                </a:spcBef>
                <a:spcAft>
                  <a:spcPts val="450"/>
                </a:spcAft>
                <a:buClr>
                  <a:schemeClr val="accent1"/>
                </a:buClr>
              </a:pPr>
              <a:r>
                <a:rPr lang="en-US" sz="900" dirty="0">
                  <a:solidFill>
                    <a:schemeClr val="bg1"/>
                  </a:solidFill>
                  <a:latin typeface="Bahnschrift SemiBold" panose="020B0502040204020203" pitchFamily="34" charset="0"/>
                </a:rPr>
                <a:t>Reporting</a:t>
              </a:r>
            </a:p>
          </p:txBody>
        </p:sp>
      </p:grpSp>
      <p:sp>
        <p:nvSpPr>
          <p:cNvPr id="4" name="Textfeld 3">
            <a:extLst>
              <a:ext uri="{FF2B5EF4-FFF2-40B4-BE49-F238E27FC236}">
                <a16:creationId xmlns:a16="http://schemas.microsoft.com/office/drawing/2014/main" id="{021DC3AA-A4C2-42B8-A011-60D86B74F9C3}"/>
              </a:ext>
            </a:extLst>
          </p:cNvPr>
          <p:cNvSpPr txBox="1"/>
          <p:nvPr/>
        </p:nvSpPr>
        <p:spPr>
          <a:xfrm>
            <a:off x="9619129" y="2328112"/>
            <a:ext cx="2294965" cy="1754326"/>
          </a:xfrm>
          <a:prstGeom prst="rect">
            <a:avLst/>
          </a:prstGeom>
          <a:noFill/>
        </p:spPr>
        <p:txBody>
          <a:bodyPr wrap="square" rtlCol="0">
            <a:spAutoFit/>
          </a:bodyPr>
          <a:lstStyle/>
          <a:p>
            <a:r>
              <a:rPr lang="en-US" dirty="0">
                <a:solidFill>
                  <a:schemeClr val="bg1"/>
                </a:solidFill>
              </a:rPr>
              <a:t>The Assignment of the business objects to modules are defined within the specification document</a:t>
            </a:r>
          </a:p>
        </p:txBody>
      </p:sp>
      <p:pic>
        <p:nvPicPr>
          <p:cNvPr id="6" name="Grafik 5">
            <a:extLst>
              <a:ext uri="{FF2B5EF4-FFF2-40B4-BE49-F238E27FC236}">
                <a16:creationId xmlns:a16="http://schemas.microsoft.com/office/drawing/2014/main" id="{7281EACB-BB13-4F2F-A8DD-CDE9FBD63A6E}"/>
              </a:ext>
            </a:extLst>
          </p:cNvPr>
          <p:cNvPicPr>
            <a:picLocks noChangeAspect="1"/>
          </p:cNvPicPr>
          <p:nvPr/>
        </p:nvPicPr>
        <p:blipFill>
          <a:blip r:embed="rId4"/>
          <a:stretch>
            <a:fillRect/>
          </a:stretch>
        </p:blipFill>
        <p:spPr>
          <a:xfrm>
            <a:off x="9382721" y="4179349"/>
            <a:ext cx="2847220" cy="2028857"/>
          </a:xfrm>
          <a:prstGeom prst="rect">
            <a:avLst/>
          </a:prstGeom>
        </p:spPr>
      </p:pic>
      <p:sp>
        <p:nvSpPr>
          <p:cNvPr id="7" name="Textfeld 6">
            <a:extLst>
              <a:ext uri="{FF2B5EF4-FFF2-40B4-BE49-F238E27FC236}">
                <a16:creationId xmlns:a16="http://schemas.microsoft.com/office/drawing/2014/main" id="{BF1AFDC8-0308-4075-9E03-1315D4214989}"/>
              </a:ext>
            </a:extLst>
          </p:cNvPr>
          <p:cNvSpPr txBox="1"/>
          <p:nvPr/>
        </p:nvSpPr>
        <p:spPr>
          <a:xfrm>
            <a:off x="697232" y="5779591"/>
            <a:ext cx="2792813" cy="861774"/>
          </a:xfrm>
          <a:prstGeom prst="rect">
            <a:avLst/>
          </a:prstGeom>
          <a:noFill/>
        </p:spPr>
        <p:txBody>
          <a:bodyPr wrap="square" rtlCol="0">
            <a:spAutoFit/>
          </a:bodyPr>
          <a:lstStyle/>
          <a:p>
            <a:r>
              <a:rPr lang="en-US" sz="1000" b="1"/>
              <a:t>A Discussion is also needed for Evidence Management. This functionality is needed by Standards and Policies, by Audits and also by Risk Assessments. Perhaps Evidence Management should be an own module</a:t>
            </a:r>
          </a:p>
        </p:txBody>
      </p:sp>
    </p:spTree>
    <p:extLst>
      <p:ext uri="{BB962C8B-B14F-4D97-AF65-F5344CB8AC3E}">
        <p14:creationId xmlns:p14="http://schemas.microsoft.com/office/powerpoint/2010/main" val="217064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706801" y="461458"/>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Database - Table creation</a:t>
            </a:r>
            <a:endParaRPr lang="en-US" sz="1800" dirty="0"/>
          </a:p>
        </p:txBody>
      </p:sp>
      <p:sp>
        <p:nvSpPr>
          <p:cNvPr id="8" name="Textfeld 7">
            <a:extLst>
              <a:ext uri="{FF2B5EF4-FFF2-40B4-BE49-F238E27FC236}">
                <a16:creationId xmlns:a16="http://schemas.microsoft.com/office/drawing/2014/main" id="{A1D9B2B5-3CA4-44F4-AC1A-1E705A1654B4}"/>
              </a:ext>
            </a:extLst>
          </p:cNvPr>
          <p:cNvSpPr txBox="1"/>
          <p:nvPr/>
        </p:nvSpPr>
        <p:spPr>
          <a:xfrm>
            <a:off x="633805" y="1323185"/>
            <a:ext cx="7530793"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t>Table Design for each module must be made in a Workshop with HT. The reason is, that based an experiences made with the current software, some structural changes must be made to data model.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current data model will be provided as pdf.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de-DE" sz="1600" b="1" dirty="0"/>
              <a:t>E</a:t>
            </a:r>
            <a:r>
              <a:rPr lang="en-US" sz="1600" b="1" dirty="0"/>
              <a:t>ach table within the database must get a versioning table</a:t>
            </a:r>
            <a:r>
              <a:rPr lang="en-US" sz="1600" dirty="0"/>
              <a:t>, so called temporary or history tables within MS SQL. We must be able to select a record constellation to a certain time for Getting Audit or Risk assessment information together for an audit in the past. </a:t>
            </a:r>
            <a:br>
              <a:rPr lang="en-US" sz="1600" dirty="0"/>
            </a:br>
            <a:endParaRPr lang="en-US" sz="1600" dirty="0"/>
          </a:p>
          <a:p>
            <a:pPr marL="285750" indent="-285750">
              <a:buFont typeface="Arial" panose="020B0604020202020204" pitchFamily="34" charset="0"/>
              <a:buChar char="•"/>
            </a:pPr>
            <a:r>
              <a:rPr lang="de-DE" sz="1600" dirty="0"/>
              <a:t>D</a:t>
            </a:r>
            <a:r>
              <a:rPr lang="en-US" sz="1600" dirty="0" err="1"/>
              <a:t>atabase</a:t>
            </a:r>
            <a:r>
              <a:rPr lang="en-US" sz="1600" dirty="0"/>
              <a:t> must be created so that UTF-8 Character set is used and the communication of Backend with Database must be encrypted</a:t>
            </a:r>
            <a:br>
              <a:rPr lang="en-US" sz="1600" dirty="0"/>
            </a:br>
            <a:endParaRPr lang="en-US" sz="1600" dirty="0"/>
          </a:p>
          <a:p>
            <a:pPr marL="285750" indent="-285750">
              <a:buFont typeface="Arial" panose="020B0604020202020204" pitchFamily="34" charset="0"/>
              <a:buChar char="•"/>
            </a:pPr>
            <a:r>
              <a:rPr lang="de-DE" sz="1600" dirty="0"/>
              <a:t>S</a:t>
            </a:r>
            <a:r>
              <a:rPr lang="en-US" sz="1600" dirty="0" err="1"/>
              <a:t>ome</a:t>
            </a:r>
            <a:r>
              <a:rPr lang="en-US" sz="1600" dirty="0"/>
              <a:t> tables such as users, ABAC Tables, Audit Results, Risks and Risk Register must be stored in the database as a encrypted table. </a:t>
            </a:r>
            <a:br>
              <a:rPr lang="en-US" sz="1600" dirty="0"/>
            </a:br>
            <a:endParaRPr lang="en-US" sz="1600" dirty="0"/>
          </a:p>
          <a:p>
            <a:pPr marL="285750" indent="-285750">
              <a:buFont typeface="Arial" panose="020B0604020202020204" pitchFamily="34" charset="0"/>
              <a:buChar char="•"/>
            </a:pPr>
            <a:r>
              <a:rPr lang="de-DE" sz="1600" dirty="0"/>
              <a:t>A</a:t>
            </a:r>
            <a:r>
              <a:rPr lang="en-US" sz="1600" dirty="0"/>
              <a:t> Password vault provided by Microsoft Production environment must be used to store technical user passwords! Password should be hard coded in the application or stored unencrypted somewhere on the file system</a:t>
            </a:r>
          </a:p>
          <a:p>
            <a:pPr marL="285750" indent="-285750">
              <a:buFont typeface="Arial" panose="020B0604020202020204" pitchFamily="34" charset="0"/>
              <a:buChar char="•"/>
            </a:pPr>
            <a:endParaRPr lang="en-US" sz="1600" dirty="0"/>
          </a:p>
        </p:txBody>
      </p:sp>
      <p:pic>
        <p:nvPicPr>
          <p:cNvPr id="9" name="Grafik 8">
            <a:extLst>
              <a:ext uri="{FF2B5EF4-FFF2-40B4-BE49-F238E27FC236}">
                <a16:creationId xmlns:a16="http://schemas.microsoft.com/office/drawing/2014/main" id="{E1202318-3373-4866-8F01-D6686BBABAAF}"/>
              </a:ext>
            </a:extLst>
          </p:cNvPr>
          <p:cNvPicPr>
            <a:picLocks noChangeAspect="1"/>
          </p:cNvPicPr>
          <p:nvPr/>
        </p:nvPicPr>
        <p:blipFill>
          <a:blip r:embed="rId4"/>
          <a:stretch>
            <a:fillRect/>
          </a:stretch>
        </p:blipFill>
        <p:spPr>
          <a:xfrm>
            <a:off x="8640764" y="1592724"/>
            <a:ext cx="3361765" cy="1836276"/>
          </a:xfrm>
          <a:prstGeom prst="rect">
            <a:avLst/>
          </a:prstGeom>
        </p:spPr>
      </p:pic>
    </p:spTree>
    <p:extLst>
      <p:ext uri="{BB962C8B-B14F-4D97-AF65-F5344CB8AC3E}">
        <p14:creationId xmlns:p14="http://schemas.microsoft.com/office/powerpoint/2010/main" val="345600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706801" y="461458"/>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Infrastructure - Layer</a:t>
            </a:r>
            <a:endParaRPr lang="en-US" sz="1800" dirty="0"/>
          </a:p>
        </p:txBody>
      </p:sp>
      <p:sp>
        <p:nvSpPr>
          <p:cNvPr id="8" name="Textfeld 7">
            <a:extLst>
              <a:ext uri="{FF2B5EF4-FFF2-40B4-BE49-F238E27FC236}">
                <a16:creationId xmlns:a16="http://schemas.microsoft.com/office/drawing/2014/main" id="{A1D9B2B5-3CA4-44F4-AC1A-1E705A1654B4}"/>
              </a:ext>
            </a:extLst>
          </p:cNvPr>
          <p:cNvSpPr txBox="1"/>
          <p:nvPr/>
        </p:nvSpPr>
        <p:spPr>
          <a:xfrm>
            <a:off x="706801" y="1272988"/>
            <a:ext cx="753079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Infrastructure following modules/Classes are needed</a:t>
            </a:r>
          </a:p>
          <a:p>
            <a:pPr marL="742950" lvl="1" indent="-285750">
              <a:buFont typeface="Arial" panose="020B0604020202020204" pitchFamily="34" charset="0"/>
              <a:buChar char="•"/>
            </a:pPr>
            <a:r>
              <a:rPr lang="en-US" b="1" dirty="0"/>
              <a:t>Database Access module: </a:t>
            </a:r>
            <a:r>
              <a:rPr lang="en-US" dirty="0"/>
              <a:t>Access to MS SQL Database, which implements the interfaces within the Layers 1 to 3 to exchange data with the database</a:t>
            </a:r>
          </a:p>
          <a:p>
            <a:pPr marL="742950" lvl="1" indent="-285750">
              <a:buFont typeface="Arial" panose="020B0604020202020204" pitchFamily="34" charset="0"/>
              <a:buChar char="•"/>
            </a:pPr>
            <a:r>
              <a:rPr lang="en-US" b="1" dirty="0"/>
              <a:t>Module to read and write files on Filesystem</a:t>
            </a:r>
          </a:p>
          <a:p>
            <a:pPr marL="742950" lvl="1" indent="-285750">
              <a:buFont typeface="Arial" panose="020B0604020202020204" pitchFamily="34" charset="0"/>
              <a:buChar char="•"/>
            </a:pPr>
            <a:r>
              <a:rPr lang="en-US" b="1" dirty="0"/>
              <a:t>Reporting generation Module / Print</a:t>
            </a:r>
          </a:p>
          <a:p>
            <a:pPr marL="742950" lvl="1" indent="-285750">
              <a:buFont typeface="Arial" panose="020B0604020202020204" pitchFamily="34" charset="0"/>
              <a:buChar char="•"/>
            </a:pPr>
            <a:r>
              <a:rPr lang="en-US" b="1" dirty="0"/>
              <a:t>Data Import and Export</a:t>
            </a:r>
          </a:p>
          <a:p>
            <a:pPr marL="742950" lvl="1" indent="-285750">
              <a:buFont typeface="Arial" panose="020B0604020202020204" pitchFamily="34" charset="0"/>
              <a:buChar char="•"/>
            </a:pPr>
            <a:r>
              <a:rPr lang="en-US" b="1" dirty="0"/>
              <a:t>Physical File storage on SharePoint Server</a:t>
            </a:r>
          </a:p>
          <a:p>
            <a:pPr marL="742950" lvl="1" indent="-285750">
              <a:buFont typeface="Arial" panose="020B0604020202020204" pitchFamily="34" charset="0"/>
              <a:buChar char="•"/>
            </a:pPr>
            <a:r>
              <a:rPr lang="de-DE" b="1" dirty="0"/>
              <a:t>G</a:t>
            </a:r>
            <a:r>
              <a:rPr lang="en-US" b="1" dirty="0"/>
              <a:t>UI Interface</a:t>
            </a:r>
          </a:p>
        </p:txBody>
      </p:sp>
    </p:spTree>
    <p:extLst>
      <p:ext uri="{BB962C8B-B14F-4D97-AF65-F5344CB8AC3E}">
        <p14:creationId xmlns:p14="http://schemas.microsoft.com/office/powerpoint/2010/main" val="26100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706801" y="461458"/>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Next Steps for Backend Development Team</a:t>
            </a:r>
            <a:endParaRPr lang="en-US" sz="1800" dirty="0"/>
          </a:p>
        </p:txBody>
      </p:sp>
      <p:sp>
        <p:nvSpPr>
          <p:cNvPr id="8" name="Textfeld 7">
            <a:extLst>
              <a:ext uri="{FF2B5EF4-FFF2-40B4-BE49-F238E27FC236}">
                <a16:creationId xmlns:a16="http://schemas.microsoft.com/office/drawing/2014/main" id="{A1D9B2B5-3CA4-44F4-AC1A-1E705A1654B4}"/>
              </a:ext>
            </a:extLst>
          </p:cNvPr>
          <p:cNvSpPr txBox="1"/>
          <p:nvPr/>
        </p:nvSpPr>
        <p:spPr>
          <a:xfrm>
            <a:off x="706801" y="1272988"/>
            <a:ext cx="753079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Workshop for creating the needed Tables and corresponding create and </a:t>
            </a:r>
            <a:r>
              <a:rPr lang="en-US" dirty="0" err="1"/>
              <a:t>init</a:t>
            </a:r>
            <a:r>
              <a:rPr lang="en-US" dirty="0"/>
              <a:t> scripts for</a:t>
            </a:r>
          </a:p>
          <a:p>
            <a:pPr marL="742950" lvl="1" indent="-285750">
              <a:buFont typeface="Arial" panose="020B0604020202020204" pitchFamily="34" charset="0"/>
              <a:buChar char="•"/>
            </a:pPr>
            <a:endParaRPr lang="en-US" dirty="0"/>
          </a:p>
          <a:p>
            <a:pPr marL="800100" lvl="1" indent="-342900">
              <a:buFont typeface="+mj-lt"/>
              <a:buAutoNum type="arabicPeriod"/>
            </a:pPr>
            <a:r>
              <a:rPr lang="en-US" dirty="0"/>
              <a:t>Language</a:t>
            </a:r>
          </a:p>
          <a:p>
            <a:pPr marL="800100" lvl="1" indent="-342900">
              <a:buFont typeface="+mj-lt"/>
              <a:buAutoNum type="arabicPeriod"/>
            </a:pPr>
            <a:r>
              <a:rPr lang="en-US" dirty="0"/>
              <a:t>Configuration</a:t>
            </a:r>
          </a:p>
          <a:p>
            <a:pPr marL="800100" lvl="1" indent="-342900">
              <a:buFont typeface="+mj-lt"/>
              <a:buAutoNum type="arabicPeriod"/>
            </a:pPr>
            <a:r>
              <a:rPr lang="en-US" dirty="0"/>
              <a:t>Client / Tenant</a:t>
            </a:r>
          </a:p>
          <a:p>
            <a:pPr marL="800100" lvl="1" indent="-342900">
              <a:buFont typeface="+mj-lt"/>
              <a:buAutoNum type="arabicPeriod"/>
            </a:pPr>
            <a:r>
              <a:rPr lang="en-US" dirty="0"/>
              <a:t>Organizational Unit</a:t>
            </a:r>
          </a:p>
          <a:p>
            <a:pPr marL="800100" lvl="1" indent="-342900">
              <a:buFont typeface="+mj-lt"/>
              <a:buAutoNum type="arabicPeriod"/>
            </a:pPr>
            <a:r>
              <a:rPr lang="en-US" dirty="0"/>
              <a:t>Provider</a:t>
            </a:r>
          </a:p>
          <a:p>
            <a:pPr marL="800100" lvl="1" indent="-342900">
              <a:buFont typeface="+mj-lt"/>
              <a:buAutoNum type="arabicPeriod"/>
            </a:pPr>
            <a:r>
              <a:rPr lang="en-US" dirty="0"/>
              <a:t>User</a:t>
            </a:r>
          </a:p>
          <a:p>
            <a:pPr marL="800100" lvl="1" indent="-342900">
              <a:buFont typeface="+mj-lt"/>
              <a:buAutoNum type="arabicPeriod"/>
            </a:pPr>
            <a:r>
              <a:rPr lang="en-US" dirty="0"/>
              <a:t>Asset (Types: IT Asset, Process, Project, Organization)</a:t>
            </a:r>
          </a:p>
          <a:p>
            <a:pPr marL="800100" lvl="1" indent="-342900">
              <a:buFont typeface="+mj-lt"/>
              <a:buAutoNum type="arabicPeriod"/>
            </a:pPr>
            <a:r>
              <a:rPr lang="en-US" dirty="0"/>
              <a:t>Standard</a:t>
            </a:r>
          </a:p>
          <a:p>
            <a:pPr marL="800100" lvl="1" indent="-342900">
              <a:buFont typeface="+mj-lt"/>
              <a:buAutoNum type="arabicPeriod"/>
            </a:pPr>
            <a:r>
              <a:rPr lang="en-US" dirty="0"/>
              <a:t>Audit Program</a:t>
            </a:r>
          </a:p>
          <a:p>
            <a:pPr marL="800100" lvl="1" indent="-342900">
              <a:buFont typeface="+mj-lt"/>
              <a:buAutoNum type="arabicPeriod"/>
            </a:pPr>
            <a:r>
              <a:rPr lang="en-US" dirty="0"/>
              <a:t>Audit Template</a:t>
            </a:r>
          </a:p>
          <a:p>
            <a:pPr marL="800100" lvl="1" indent="-342900">
              <a:buFont typeface="+mj-lt"/>
              <a:buAutoNum type="arabicPeriod"/>
            </a:pPr>
            <a:r>
              <a:rPr lang="en-US" dirty="0"/>
              <a:t>Audit</a:t>
            </a:r>
          </a:p>
          <a:p>
            <a:pPr marL="800100" lvl="1" indent="-342900">
              <a:buFont typeface="+mj-lt"/>
              <a:buAutoNum type="arabicPeriod"/>
            </a:pPr>
            <a:r>
              <a:rPr lang="en-US" dirty="0"/>
              <a:t>Measure</a:t>
            </a:r>
          </a:p>
          <a:p>
            <a:pPr marL="800100" lvl="1" indent="-342900">
              <a:buFont typeface="+mj-lt"/>
              <a:buAutoNum type="arabicPeriod"/>
            </a:pPr>
            <a:r>
              <a:rPr lang="en-US" dirty="0"/>
              <a:t>Evidence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79189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706801" y="461458"/>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Next Steps for Backend Development Team</a:t>
            </a:r>
            <a:endParaRPr lang="en-US" sz="1800" dirty="0"/>
          </a:p>
        </p:txBody>
      </p:sp>
      <p:sp>
        <p:nvSpPr>
          <p:cNvPr id="8" name="Textfeld 7">
            <a:extLst>
              <a:ext uri="{FF2B5EF4-FFF2-40B4-BE49-F238E27FC236}">
                <a16:creationId xmlns:a16="http://schemas.microsoft.com/office/drawing/2014/main" id="{A1D9B2B5-3CA4-44F4-AC1A-1E705A1654B4}"/>
              </a:ext>
            </a:extLst>
          </p:cNvPr>
          <p:cNvSpPr txBox="1"/>
          <p:nvPr/>
        </p:nvSpPr>
        <p:spPr>
          <a:xfrm>
            <a:off x="706801" y="1173198"/>
            <a:ext cx="7530793" cy="4770537"/>
          </a:xfrm>
          <a:prstGeom prst="rect">
            <a:avLst/>
          </a:prstGeom>
          <a:noFill/>
        </p:spPr>
        <p:txBody>
          <a:bodyPr wrap="square" rtlCol="0">
            <a:spAutoFit/>
          </a:bodyPr>
          <a:lstStyle>
            <a:defPPr rtl="0">
              <a:defRPr lang="de-de"/>
            </a:defPPr>
            <a:lvl1pPr marL="285750" indent="-285750">
              <a:buFont typeface="Arial" panose="020B0604020202020204" pitchFamily="34" charset="0"/>
              <a:buChar char="•"/>
              <a:defRPr sz="1600"/>
            </a:lvl1pPr>
            <a:lvl2pPr marL="742950" lvl="1" indent="-285750">
              <a:buFont typeface="Arial" panose="020B0604020202020204" pitchFamily="34" charset="0"/>
              <a:buChar char="•"/>
              <a:defRPr sz="1600"/>
            </a:lvl2pPr>
          </a:lstStyle>
          <a:p>
            <a:r>
              <a:rPr lang="en-US" dirty="0"/>
              <a:t>Creating Layer 1 and Layer 2 Objects ( 2 Developers)</a:t>
            </a:r>
          </a:p>
          <a:p>
            <a:pPr lvl="1"/>
            <a:endParaRPr lang="en-US" dirty="0"/>
          </a:p>
          <a:p>
            <a:pPr lvl="1"/>
            <a:r>
              <a:rPr lang="en-US" dirty="0"/>
              <a:t>ABAC</a:t>
            </a:r>
          </a:p>
          <a:p>
            <a:pPr lvl="1"/>
            <a:r>
              <a:rPr lang="en-US" dirty="0"/>
              <a:t>Error Management</a:t>
            </a:r>
          </a:p>
          <a:p>
            <a:pPr lvl="1"/>
            <a:r>
              <a:rPr lang="en-US" dirty="0"/>
              <a:t>Logging</a:t>
            </a:r>
          </a:p>
          <a:p>
            <a:pPr lvl="1"/>
            <a:r>
              <a:rPr lang="en-US" dirty="0"/>
              <a:t>Multilingual support</a:t>
            </a:r>
          </a:p>
          <a:p>
            <a:pPr lvl="1"/>
            <a:r>
              <a:rPr lang="en-US" dirty="0"/>
              <a:t>Data validation</a:t>
            </a:r>
          </a:p>
          <a:p>
            <a:pPr lvl="1"/>
            <a:r>
              <a:rPr lang="en-US" dirty="0"/>
              <a:t>Root object for inheritance</a:t>
            </a:r>
          </a:p>
          <a:p>
            <a:pPr lvl="1"/>
            <a:endParaRPr lang="en-US" dirty="0"/>
          </a:p>
          <a:p>
            <a:r>
              <a:rPr lang="en-US" dirty="0"/>
              <a:t>Creating Layer 3 Objects ( 1 Developers)</a:t>
            </a:r>
          </a:p>
          <a:p>
            <a:pPr lvl="1"/>
            <a:endParaRPr lang="en-US" dirty="0"/>
          </a:p>
          <a:p>
            <a:pPr lvl="1"/>
            <a:r>
              <a:rPr lang="en-US" dirty="0"/>
              <a:t>For defined business objects </a:t>
            </a:r>
          </a:p>
          <a:p>
            <a:pPr lvl="1"/>
            <a:r>
              <a:rPr lang="en-US" dirty="0"/>
              <a:t>Language, Configuration, Client / Tenant,  Organizational Unit, Provider</a:t>
            </a:r>
          </a:p>
          <a:p>
            <a:pPr lvl="1"/>
            <a:r>
              <a:rPr lang="en-US" dirty="0"/>
              <a:t>User, Asset (Types: IT Asset, Process, Project, Organization), Standard,</a:t>
            </a:r>
          </a:p>
          <a:p>
            <a:pPr lvl="1"/>
            <a:r>
              <a:rPr lang="en-US" dirty="0"/>
              <a:t>Audit Program, Audit Template, Audit, Measure, Evidence parallel to database creation. Sample data can be loaded manually in the corresponding repository. Interfaces must be defined for database connection.</a:t>
            </a:r>
            <a:br>
              <a:rPr lang="en-US" dirty="0"/>
            </a:br>
            <a:endParaRPr lang="en-US" dirty="0"/>
          </a:p>
          <a:p>
            <a:r>
              <a:rPr lang="en-US" dirty="0"/>
              <a:t>Creating GUI</a:t>
            </a:r>
          </a:p>
        </p:txBody>
      </p:sp>
    </p:spTree>
    <p:extLst>
      <p:ext uri="{BB962C8B-B14F-4D97-AF65-F5344CB8AC3E}">
        <p14:creationId xmlns:p14="http://schemas.microsoft.com/office/powerpoint/2010/main" val="371452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726780" y="273553"/>
            <a:ext cx="813713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Attribute based authentication (ABAC)</a:t>
            </a:r>
          </a:p>
        </p:txBody>
      </p:sp>
      <p:sp>
        <p:nvSpPr>
          <p:cNvPr id="4" name="Textfeld 3">
            <a:extLst>
              <a:ext uri="{FF2B5EF4-FFF2-40B4-BE49-F238E27FC236}">
                <a16:creationId xmlns:a16="http://schemas.microsoft.com/office/drawing/2014/main" id="{10726BA8-B02C-4B47-A05E-A87894B50492}"/>
              </a:ext>
            </a:extLst>
          </p:cNvPr>
          <p:cNvSpPr txBox="1"/>
          <p:nvPr/>
        </p:nvSpPr>
        <p:spPr>
          <a:xfrm>
            <a:off x="726781" y="1112108"/>
            <a:ext cx="6761414" cy="1754326"/>
          </a:xfrm>
          <a:prstGeom prst="rect">
            <a:avLst/>
          </a:prstGeom>
          <a:noFill/>
        </p:spPr>
        <p:txBody>
          <a:bodyPr wrap="square" rtlCol="0">
            <a:spAutoFit/>
          </a:bodyPr>
          <a:lstStyle/>
          <a:p>
            <a:pPr marL="342900" indent="-342900">
              <a:buFont typeface="+mj-lt"/>
              <a:buAutoNum type="arabicPeriod"/>
            </a:pPr>
            <a:r>
              <a:rPr lang="en-US" dirty="0"/>
              <a:t>Detail Definition of ABAC : NIST Special Publication 800-162 (</a:t>
            </a:r>
            <a:r>
              <a:rPr lang="en-US" dirty="0" err="1"/>
              <a:t>embadded</a:t>
            </a:r>
            <a:r>
              <a:rPr lang="en-US" dirty="0"/>
              <a:t> in this document, see right)  </a:t>
            </a:r>
          </a:p>
          <a:p>
            <a:pPr marL="342900" indent="-342900">
              <a:buFont typeface="+mj-lt"/>
              <a:buAutoNum type="arabicPeriod"/>
            </a:pPr>
            <a:r>
              <a:rPr lang="en-US" dirty="0"/>
              <a:t>Authentication over Active Directory (Cloud or on Premise)</a:t>
            </a:r>
          </a:p>
          <a:p>
            <a:pPr marL="342900" indent="-342900">
              <a:buFont typeface="+mj-lt"/>
              <a:buAutoNum type="arabicPeriod"/>
            </a:pPr>
            <a:r>
              <a:rPr lang="en-US" dirty="0"/>
              <a:t>XACML (</a:t>
            </a:r>
            <a:r>
              <a:rPr lang="en-US" dirty="0">
                <a:hlinkClick r:id="rId4"/>
              </a:rPr>
              <a:t>extensible Access Control Markup Language</a:t>
            </a:r>
            <a:r>
              <a:rPr lang="en-US" dirty="0"/>
              <a:t>). Concept is in detail described under xacml-3.0-core-spec-os-en.pdf</a:t>
            </a:r>
          </a:p>
          <a:p>
            <a:pPr marL="342900" indent="-342900">
              <a:buFont typeface="+mj-lt"/>
              <a:buAutoNum type="arabicPeriod"/>
            </a:pPr>
            <a:endParaRPr lang="en-US" dirty="0"/>
          </a:p>
        </p:txBody>
      </p:sp>
      <p:graphicFrame>
        <p:nvGraphicFramePr>
          <p:cNvPr id="5" name="Objekt 4">
            <a:extLst>
              <a:ext uri="{FF2B5EF4-FFF2-40B4-BE49-F238E27FC236}">
                <a16:creationId xmlns:a16="http://schemas.microsoft.com/office/drawing/2014/main" id="{E9346E95-AC97-45EC-8540-43219E355EF8}"/>
              </a:ext>
            </a:extLst>
          </p:cNvPr>
          <p:cNvGraphicFramePr>
            <a:graphicFrameLocks noChangeAspect="1"/>
          </p:cNvGraphicFramePr>
          <p:nvPr>
            <p:extLst>
              <p:ext uri="{D42A27DB-BD31-4B8C-83A1-F6EECF244321}">
                <p14:modId xmlns:p14="http://schemas.microsoft.com/office/powerpoint/2010/main" val="1838843812"/>
              </p:ext>
            </p:extLst>
          </p:nvPr>
        </p:nvGraphicFramePr>
        <p:xfrm>
          <a:off x="8488168" y="1091889"/>
          <a:ext cx="3192756" cy="4132301"/>
        </p:xfrm>
        <a:graphic>
          <a:graphicData uri="http://schemas.openxmlformats.org/presentationml/2006/ole">
            <mc:AlternateContent xmlns:mc="http://schemas.openxmlformats.org/markup-compatibility/2006">
              <mc:Choice xmlns:v="urn:schemas-microsoft-com:vml" Requires="v">
                <p:oleObj name="Acrobat Document" r:id="rId5" imgW="5829212" imgH="7543800" progId="Acrobat.Document.DC">
                  <p:embed/>
                </p:oleObj>
              </mc:Choice>
              <mc:Fallback>
                <p:oleObj name="Acrobat Document" r:id="rId5" imgW="5829212" imgH="7543800" progId="Acrobat.Document.DC">
                  <p:embed/>
                  <p:pic>
                    <p:nvPicPr>
                      <p:cNvPr id="5" name="Objekt 4">
                        <a:extLst>
                          <a:ext uri="{FF2B5EF4-FFF2-40B4-BE49-F238E27FC236}">
                            <a16:creationId xmlns:a16="http://schemas.microsoft.com/office/drawing/2014/main" id="{E9346E95-AC97-45EC-8540-43219E355EF8}"/>
                          </a:ext>
                        </a:extLst>
                      </p:cNvPr>
                      <p:cNvPicPr/>
                      <p:nvPr/>
                    </p:nvPicPr>
                    <p:blipFill>
                      <a:blip r:embed="rId6"/>
                      <a:stretch>
                        <a:fillRect/>
                      </a:stretch>
                    </p:blipFill>
                    <p:spPr>
                      <a:xfrm>
                        <a:off x="8488168" y="1091889"/>
                        <a:ext cx="3192756" cy="4132301"/>
                      </a:xfrm>
                      <a:prstGeom prst="rect">
                        <a:avLst/>
                      </a:prstGeom>
                    </p:spPr>
                  </p:pic>
                </p:oleObj>
              </mc:Fallback>
            </mc:AlternateContent>
          </a:graphicData>
        </a:graphic>
      </p:graphicFrame>
    </p:spTree>
    <p:extLst>
      <p:ext uri="{BB962C8B-B14F-4D97-AF65-F5344CB8AC3E}">
        <p14:creationId xmlns:p14="http://schemas.microsoft.com/office/powerpoint/2010/main" val="262880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362465" y="258856"/>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Base requirement  - Clean Architecture</a:t>
            </a:r>
            <a:endParaRPr lang="en-US" sz="1800" dirty="0"/>
          </a:p>
        </p:txBody>
      </p:sp>
      <p:sp>
        <p:nvSpPr>
          <p:cNvPr id="17" name="Rechteck: abgerundete Ecken 16">
            <a:extLst>
              <a:ext uri="{FF2B5EF4-FFF2-40B4-BE49-F238E27FC236}">
                <a16:creationId xmlns:a16="http://schemas.microsoft.com/office/drawing/2014/main" id="{39196DE4-4D77-4C65-9835-BCA96A6EE59D}"/>
              </a:ext>
            </a:extLst>
          </p:cNvPr>
          <p:cNvSpPr/>
          <p:nvPr/>
        </p:nvSpPr>
        <p:spPr>
          <a:xfrm>
            <a:off x="362465" y="912880"/>
            <a:ext cx="5074114" cy="3061231"/>
          </a:xfrm>
          <a:prstGeom prst="roundRect">
            <a:avLst/>
          </a:prstGeom>
          <a:solidFill>
            <a:srgbClr val="1D1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hteck: abgerundete Ecken 22">
            <a:extLst>
              <a:ext uri="{FF2B5EF4-FFF2-40B4-BE49-F238E27FC236}">
                <a16:creationId xmlns:a16="http://schemas.microsoft.com/office/drawing/2014/main" id="{04347FCB-39A0-4A24-8283-71467C922B72}"/>
              </a:ext>
            </a:extLst>
          </p:cNvPr>
          <p:cNvSpPr/>
          <p:nvPr/>
        </p:nvSpPr>
        <p:spPr>
          <a:xfrm>
            <a:off x="1090495" y="1418482"/>
            <a:ext cx="3653647" cy="1992259"/>
          </a:xfrm>
          <a:prstGeom prst="roundRect">
            <a:avLst>
              <a:gd name="adj" fmla="val 9842"/>
            </a:avLst>
          </a:prstGeom>
          <a:gradFill>
            <a:gsLst>
              <a:gs pos="56000">
                <a:srgbClr val="6770E4"/>
              </a:gs>
              <a:gs pos="70000">
                <a:srgbClr val="8139E5">
                  <a:alpha val="46000"/>
                </a:srgb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hteck: abgerundete Ecken 23">
            <a:extLst>
              <a:ext uri="{FF2B5EF4-FFF2-40B4-BE49-F238E27FC236}">
                <a16:creationId xmlns:a16="http://schemas.microsoft.com/office/drawing/2014/main" id="{B5457654-642F-46B7-9786-332AA3B7C6E7}"/>
              </a:ext>
            </a:extLst>
          </p:cNvPr>
          <p:cNvSpPr/>
          <p:nvPr/>
        </p:nvSpPr>
        <p:spPr>
          <a:xfrm>
            <a:off x="1194476" y="1534773"/>
            <a:ext cx="3390938" cy="1368505"/>
          </a:xfrm>
          <a:prstGeom prst="roundRect">
            <a:avLst/>
          </a:prstGeom>
          <a:gradFill>
            <a:gsLst>
              <a:gs pos="45000">
                <a:srgbClr val="6770E4"/>
              </a:gs>
              <a:gs pos="52000">
                <a:srgbClr val="8139E5">
                  <a:alpha val="46000"/>
                </a:srgb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hteck: abgerundete Ecken 24">
            <a:extLst>
              <a:ext uri="{FF2B5EF4-FFF2-40B4-BE49-F238E27FC236}">
                <a16:creationId xmlns:a16="http://schemas.microsoft.com/office/drawing/2014/main" id="{8D0E0A45-9B07-44A4-8037-78E580CFE7D7}"/>
              </a:ext>
            </a:extLst>
          </p:cNvPr>
          <p:cNvSpPr/>
          <p:nvPr/>
        </p:nvSpPr>
        <p:spPr>
          <a:xfrm>
            <a:off x="1325326" y="1660496"/>
            <a:ext cx="2949354" cy="742541"/>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spcBef>
                <a:spcPts val="200"/>
              </a:spcBef>
              <a:spcAft>
                <a:spcPts val="200"/>
              </a:spcAft>
              <a:buFont typeface="Arial" panose="020B0604020202020204" pitchFamily="34" charset="0"/>
              <a:buChar char="•"/>
            </a:pPr>
            <a:r>
              <a:rPr lang="en-US" sz="825" dirty="0"/>
              <a:t>Error Management</a:t>
            </a:r>
          </a:p>
          <a:p>
            <a:pPr marL="171450" indent="-171450">
              <a:spcBef>
                <a:spcPts val="200"/>
              </a:spcBef>
              <a:spcAft>
                <a:spcPts val="200"/>
              </a:spcAft>
              <a:buFont typeface="Arial" panose="020B0604020202020204" pitchFamily="34" charset="0"/>
              <a:buChar char="•"/>
            </a:pPr>
            <a:r>
              <a:rPr lang="en-US" sz="825" dirty="0"/>
              <a:t>Logging</a:t>
            </a:r>
          </a:p>
          <a:p>
            <a:pPr marL="171450" indent="-171450">
              <a:spcBef>
                <a:spcPts val="200"/>
              </a:spcBef>
              <a:spcAft>
                <a:spcPts val="200"/>
              </a:spcAft>
              <a:buFont typeface="Arial" panose="020B0604020202020204" pitchFamily="34" charset="0"/>
              <a:buChar char="•"/>
            </a:pPr>
            <a:r>
              <a:rPr lang="en-US" sz="825" dirty="0"/>
              <a:t>Multilingual support</a:t>
            </a:r>
          </a:p>
          <a:p>
            <a:pPr marL="171450" indent="-171450">
              <a:spcBef>
                <a:spcPts val="200"/>
              </a:spcBef>
              <a:spcAft>
                <a:spcPts val="200"/>
              </a:spcAft>
              <a:buFont typeface="Arial" panose="020B0604020202020204" pitchFamily="34" charset="0"/>
              <a:buChar char="•"/>
            </a:pPr>
            <a:r>
              <a:rPr lang="en-US" sz="825" dirty="0"/>
              <a:t>Authentication &amp; authorization</a:t>
            </a:r>
          </a:p>
        </p:txBody>
      </p:sp>
      <p:sp>
        <p:nvSpPr>
          <p:cNvPr id="26" name="Textfeld 25">
            <a:extLst>
              <a:ext uri="{FF2B5EF4-FFF2-40B4-BE49-F238E27FC236}">
                <a16:creationId xmlns:a16="http://schemas.microsoft.com/office/drawing/2014/main" id="{BD96DCC0-CC71-40B9-8B0C-EF998118B9E4}"/>
              </a:ext>
            </a:extLst>
          </p:cNvPr>
          <p:cNvSpPr txBox="1"/>
          <p:nvPr/>
        </p:nvSpPr>
        <p:spPr>
          <a:xfrm>
            <a:off x="1353054" y="2500863"/>
            <a:ext cx="1812909" cy="318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defPPr rtl="0">
              <a:defRPr lang="de-de"/>
            </a:defPPr>
            <a:lvl1pPr marL="171450" indent="-171450">
              <a:spcBef>
                <a:spcPts val="200"/>
              </a:spcBef>
              <a:spcAft>
                <a:spcPts val="200"/>
              </a:spcAft>
              <a:buFont typeface="Arial" panose="020B0604020202020204" pitchFamily="34" charset="0"/>
              <a:buChar char="•"/>
              <a:defRPr sz="82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Cross application Object </a:t>
            </a:r>
            <a:br>
              <a:rPr lang="en-US" dirty="0"/>
            </a:br>
            <a:r>
              <a:rPr lang="en-US" dirty="0"/>
              <a:t>(such as  </a:t>
            </a:r>
            <a:r>
              <a:rPr lang="en-US" dirty="0" err="1"/>
              <a:t>Organisation</a:t>
            </a:r>
            <a:r>
              <a:rPr lang="en-US" dirty="0"/>
              <a:t> / Service Provider / Address, etc.)</a:t>
            </a:r>
          </a:p>
        </p:txBody>
      </p:sp>
      <p:sp>
        <p:nvSpPr>
          <p:cNvPr id="27" name="Textfeld 26">
            <a:extLst>
              <a:ext uri="{FF2B5EF4-FFF2-40B4-BE49-F238E27FC236}">
                <a16:creationId xmlns:a16="http://schemas.microsoft.com/office/drawing/2014/main" id="{40FAC372-7E8F-4DB0-BBEB-79589F7233C5}"/>
              </a:ext>
            </a:extLst>
          </p:cNvPr>
          <p:cNvSpPr txBox="1"/>
          <p:nvPr/>
        </p:nvSpPr>
        <p:spPr>
          <a:xfrm>
            <a:off x="3165963" y="1825411"/>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1</a:t>
            </a:r>
          </a:p>
        </p:txBody>
      </p:sp>
      <p:sp>
        <p:nvSpPr>
          <p:cNvPr id="28" name="Textfeld 27">
            <a:extLst>
              <a:ext uri="{FF2B5EF4-FFF2-40B4-BE49-F238E27FC236}">
                <a16:creationId xmlns:a16="http://schemas.microsoft.com/office/drawing/2014/main" id="{80177ABB-14B6-44FC-AC8F-C8079471F9FD}"/>
              </a:ext>
            </a:extLst>
          </p:cNvPr>
          <p:cNvSpPr txBox="1"/>
          <p:nvPr/>
        </p:nvSpPr>
        <p:spPr>
          <a:xfrm>
            <a:off x="3167334" y="2474040"/>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2</a:t>
            </a:r>
          </a:p>
        </p:txBody>
      </p:sp>
      <p:sp>
        <p:nvSpPr>
          <p:cNvPr id="29" name="Textfeld 28">
            <a:extLst>
              <a:ext uri="{FF2B5EF4-FFF2-40B4-BE49-F238E27FC236}">
                <a16:creationId xmlns:a16="http://schemas.microsoft.com/office/drawing/2014/main" id="{F5323917-7050-44CE-B046-89F394387F41}"/>
              </a:ext>
            </a:extLst>
          </p:cNvPr>
          <p:cNvSpPr txBox="1"/>
          <p:nvPr/>
        </p:nvSpPr>
        <p:spPr>
          <a:xfrm>
            <a:off x="1353054" y="2974147"/>
            <a:ext cx="1812909" cy="318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defPPr rtl="0">
              <a:defRPr lang="de-de"/>
            </a:defPPr>
            <a:lvl1pPr marL="171450" indent="-171450">
              <a:spcBef>
                <a:spcPts val="200"/>
              </a:spcBef>
              <a:spcAft>
                <a:spcPts val="200"/>
              </a:spcAft>
              <a:buFont typeface="Arial" panose="020B0604020202020204" pitchFamily="34" charset="0"/>
              <a:buChar char="•"/>
              <a:defRPr sz="82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Application specific business Functionality (See slide needed modules)</a:t>
            </a:r>
          </a:p>
        </p:txBody>
      </p:sp>
      <p:sp>
        <p:nvSpPr>
          <p:cNvPr id="30" name="Textfeld 29">
            <a:extLst>
              <a:ext uri="{FF2B5EF4-FFF2-40B4-BE49-F238E27FC236}">
                <a16:creationId xmlns:a16="http://schemas.microsoft.com/office/drawing/2014/main" id="{EF5F1F59-F8BE-4A90-AAD1-6FB39FD6BE23}"/>
              </a:ext>
            </a:extLst>
          </p:cNvPr>
          <p:cNvSpPr txBox="1"/>
          <p:nvPr/>
        </p:nvSpPr>
        <p:spPr>
          <a:xfrm>
            <a:off x="3165963" y="2930866"/>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3</a:t>
            </a:r>
          </a:p>
        </p:txBody>
      </p:sp>
      <p:cxnSp>
        <p:nvCxnSpPr>
          <p:cNvPr id="31" name="Gerader Verbinder 30">
            <a:extLst>
              <a:ext uri="{FF2B5EF4-FFF2-40B4-BE49-F238E27FC236}">
                <a16:creationId xmlns:a16="http://schemas.microsoft.com/office/drawing/2014/main" id="{8802D516-EBAD-47F5-A886-E500584487EC}"/>
              </a:ext>
            </a:extLst>
          </p:cNvPr>
          <p:cNvCxnSpPr>
            <a:cxnSpLocks/>
          </p:cNvCxnSpPr>
          <p:nvPr/>
        </p:nvCxnSpPr>
        <p:spPr>
          <a:xfrm>
            <a:off x="2817212" y="936360"/>
            <a:ext cx="0" cy="49244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27D632FF-CFA1-4ACD-96EC-6B93DF4BA0A4}"/>
              </a:ext>
            </a:extLst>
          </p:cNvPr>
          <p:cNvCxnSpPr/>
          <p:nvPr/>
        </p:nvCxnSpPr>
        <p:spPr>
          <a:xfrm>
            <a:off x="2808041" y="3445784"/>
            <a:ext cx="9171" cy="51592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2E2FED2-B5FA-447C-A8CF-C45CE03BFDAC}"/>
              </a:ext>
            </a:extLst>
          </p:cNvPr>
          <p:cNvCxnSpPr>
            <a:cxnSpLocks/>
          </p:cNvCxnSpPr>
          <p:nvPr/>
        </p:nvCxnSpPr>
        <p:spPr>
          <a:xfrm flipH="1">
            <a:off x="4738315" y="2414611"/>
            <a:ext cx="69826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17DF4A8A-CB46-4472-A46A-1F0ABBCA1AD8}"/>
              </a:ext>
            </a:extLst>
          </p:cNvPr>
          <p:cNvCxnSpPr>
            <a:cxnSpLocks/>
          </p:cNvCxnSpPr>
          <p:nvPr/>
        </p:nvCxnSpPr>
        <p:spPr>
          <a:xfrm flipH="1">
            <a:off x="362464" y="2393357"/>
            <a:ext cx="69826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FC2EC467-EE96-4F31-BBC6-6E73BE1E053A}"/>
              </a:ext>
            </a:extLst>
          </p:cNvPr>
          <p:cNvSpPr txBox="1"/>
          <p:nvPr/>
        </p:nvSpPr>
        <p:spPr>
          <a:xfrm>
            <a:off x="3257081" y="1005670"/>
            <a:ext cx="1589902"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Database</a:t>
            </a:r>
          </a:p>
        </p:txBody>
      </p:sp>
      <p:sp>
        <p:nvSpPr>
          <p:cNvPr id="36" name="Textfeld 35">
            <a:extLst>
              <a:ext uri="{FF2B5EF4-FFF2-40B4-BE49-F238E27FC236}">
                <a16:creationId xmlns:a16="http://schemas.microsoft.com/office/drawing/2014/main" id="{712C203F-A4EF-420D-969E-590BFCC0BB02}"/>
              </a:ext>
            </a:extLst>
          </p:cNvPr>
          <p:cNvSpPr txBox="1"/>
          <p:nvPr/>
        </p:nvSpPr>
        <p:spPr>
          <a:xfrm>
            <a:off x="680232" y="1005670"/>
            <a:ext cx="2127807"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Report generation / Print</a:t>
            </a:r>
          </a:p>
        </p:txBody>
      </p:sp>
      <p:sp>
        <p:nvSpPr>
          <p:cNvPr id="37" name="Textfeld 36">
            <a:extLst>
              <a:ext uri="{FF2B5EF4-FFF2-40B4-BE49-F238E27FC236}">
                <a16:creationId xmlns:a16="http://schemas.microsoft.com/office/drawing/2014/main" id="{B4F1BCA9-A6D2-4EAD-86BF-798DD737618C}"/>
              </a:ext>
            </a:extLst>
          </p:cNvPr>
          <p:cNvSpPr txBox="1"/>
          <p:nvPr/>
        </p:nvSpPr>
        <p:spPr>
          <a:xfrm>
            <a:off x="790302" y="3447407"/>
            <a:ext cx="1589902"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GUI</a:t>
            </a:r>
          </a:p>
        </p:txBody>
      </p:sp>
      <p:sp>
        <p:nvSpPr>
          <p:cNvPr id="38" name="Textfeld 37">
            <a:extLst>
              <a:ext uri="{FF2B5EF4-FFF2-40B4-BE49-F238E27FC236}">
                <a16:creationId xmlns:a16="http://schemas.microsoft.com/office/drawing/2014/main" id="{B22C5AF5-F27D-4C4B-9370-3B0ABC43EFA9}"/>
              </a:ext>
            </a:extLst>
          </p:cNvPr>
          <p:cNvSpPr txBox="1"/>
          <p:nvPr/>
        </p:nvSpPr>
        <p:spPr>
          <a:xfrm>
            <a:off x="3338589" y="3476195"/>
            <a:ext cx="1589902"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Interfaces*</a:t>
            </a:r>
          </a:p>
        </p:txBody>
      </p:sp>
      <p:sp>
        <p:nvSpPr>
          <p:cNvPr id="39" name="Textfeld 38">
            <a:extLst>
              <a:ext uri="{FF2B5EF4-FFF2-40B4-BE49-F238E27FC236}">
                <a16:creationId xmlns:a16="http://schemas.microsoft.com/office/drawing/2014/main" id="{1F9B928C-E47C-4BE6-BA21-CF208B2FAA54}"/>
              </a:ext>
            </a:extLst>
          </p:cNvPr>
          <p:cNvSpPr txBox="1"/>
          <p:nvPr/>
        </p:nvSpPr>
        <p:spPr>
          <a:xfrm>
            <a:off x="4711152" y="2563936"/>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4</a:t>
            </a:r>
          </a:p>
        </p:txBody>
      </p:sp>
      <p:sp>
        <p:nvSpPr>
          <p:cNvPr id="5" name="Textfeld 4">
            <a:extLst>
              <a:ext uri="{FF2B5EF4-FFF2-40B4-BE49-F238E27FC236}">
                <a16:creationId xmlns:a16="http://schemas.microsoft.com/office/drawing/2014/main" id="{288DE35C-142E-4693-945E-5C52548A5547}"/>
              </a:ext>
            </a:extLst>
          </p:cNvPr>
          <p:cNvSpPr txBox="1"/>
          <p:nvPr/>
        </p:nvSpPr>
        <p:spPr>
          <a:xfrm>
            <a:off x="933898" y="4109828"/>
            <a:ext cx="541327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To be independent from the infrastructure the repository pattern shall be used in combination with the latest entity framework</a:t>
            </a:r>
          </a:p>
          <a:p>
            <a:pPr marL="285750" indent="-285750">
              <a:buFont typeface="Arial" panose="020B0604020202020204" pitchFamily="34" charset="0"/>
              <a:buChar char="•"/>
            </a:pPr>
            <a:r>
              <a:rPr lang="en-US" dirty="0"/>
              <a:t>For business objects the proxy pattern should be used for object level authorization</a:t>
            </a:r>
          </a:p>
          <a:p>
            <a:pPr marL="285750" indent="-285750">
              <a:buFont typeface="Arial" panose="020B0604020202020204" pitchFamily="34" charset="0"/>
              <a:buChar char="•"/>
            </a:pPr>
            <a:r>
              <a:rPr lang="en-US" dirty="0"/>
              <a:t>For main business object functionality the strategy pattern should be used, due to the fact, that calculation can change depending on customer needs</a:t>
            </a:r>
          </a:p>
        </p:txBody>
      </p:sp>
    </p:spTree>
    <p:extLst>
      <p:ext uri="{BB962C8B-B14F-4D97-AF65-F5344CB8AC3E}">
        <p14:creationId xmlns:p14="http://schemas.microsoft.com/office/powerpoint/2010/main" val="131289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726779" y="273553"/>
            <a:ext cx="9784701"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Attribute based authentication (ABAC) - </a:t>
            </a:r>
            <a:r>
              <a:rPr lang="de-DE" sz="1800" dirty="0"/>
              <a:t>M</a:t>
            </a:r>
            <a:r>
              <a:rPr lang="en-US" sz="1800" dirty="0" err="1"/>
              <a:t>ain</a:t>
            </a:r>
            <a:r>
              <a:rPr lang="en-US" sz="1800" dirty="0"/>
              <a:t> Concept</a:t>
            </a:r>
          </a:p>
        </p:txBody>
      </p:sp>
      <p:graphicFrame>
        <p:nvGraphicFramePr>
          <p:cNvPr id="7" name="Tabelle 6">
            <a:extLst>
              <a:ext uri="{FF2B5EF4-FFF2-40B4-BE49-F238E27FC236}">
                <a16:creationId xmlns:a16="http://schemas.microsoft.com/office/drawing/2014/main" id="{AC5F1B7E-30F9-469A-9FC3-A6BC9BD6D7EF}"/>
              </a:ext>
            </a:extLst>
          </p:cNvPr>
          <p:cNvGraphicFramePr>
            <a:graphicFrameLocks noGrp="1"/>
          </p:cNvGraphicFramePr>
          <p:nvPr/>
        </p:nvGraphicFramePr>
        <p:xfrm>
          <a:off x="558113" y="1225802"/>
          <a:ext cx="5029757" cy="5362644"/>
        </p:xfrm>
        <a:graphic>
          <a:graphicData uri="http://schemas.openxmlformats.org/drawingml/2006/table">
            <a:tbl>
              <a:tblPr firstRow="1" firstCol="1" bandRow="1">
                <a:tableStyleId>{5C22544A-7EE6-4342-B048-85BDC9FD1C3A}</a:tableStyleId>
              </a:tblPr>
              <a:tblGrid>
                <a:gridCol w="1691004">
                  <a:extLst>
                    <a:ext uri="{9D8B030D-6E8A-4147-A177-3AD203B41FA5}">
                      <a16:colId xmlns:a16="http://schemas.microsoft.com/office/drawing/2014/main" val="1187780001"/>
                    </a:ext>
                  </a:extLst>
                </a:gridCol>
                <a:gridCol w="3338753">
                  <a:extLst>
                    <a:ext uri="{9D8B030D-6E8A-4147-A177-3AD203B41FA5}">
                      <a16:colId xmlns:a16="http://schemas.microsoft.com/office/drawing/2014/main" val="1241188024"/>
                    </a:ext>
                  </a:extLst>
                </a:gridCol>
              </a:tblGrid>
              <a:tr h="0">
                <a:tc>
                  <a:txBody>
                    <a:bodyPr/>
                    <a:lstStyle/>
                    <a:p>
                      <a:pPr algn="just">
                        <a:lnSpc>
                          <a:spcPts val="1500"/>
                        </a:lnSpc>
                        <a:spcBef>
                          <a:spcPts val="600"/>
                        </a:spcBef>
                        <a:spcAft>
                          <a:spcPts val="600"/>
                        </a:spcAft>
                      </a:pPr>
                      <a:r>
                        <a:rPr lang="en-GB" sz="1000" dirty="0">
                          <a:effectLst/>
                        </a:rPr>
                        <a:t>Module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Bef>
                          <a:spcPts val="600"/>
                        </a:spcBef>
                        <a:spcAft>
                          <a:spcPts val="600"/>
                        </a:spcAft>
                      </a:pPr>
                      <a:r>
                        <a:rPr lang="en-GB" sz="1000">
                          <a:effectLst/>
                        </a:rPr>
                        <a:t>Business Object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550996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administration point (PAP)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Bef>
                          <a:spcPts val="400"/>
                        </a:spcBef>
                        <a:spcAft>
                          <a:spcPts val="400"/>
                        </a:spcAft>
                      </a:pPr>
                      <a:r>
                        <a:rPr lang="en-US" sz="1000">
                          <a:effectLst/>
                        </a:rPr>
                        <a:t>The system entity that creates a policy or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4569034"/>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decision point (PDP)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evaluates applicable policy and renders an</a:t>
                      </a:r>
                    </a:p>
                    <a:p>
                      <a:pPr algn="just">
                        <a:lnSpc>
                          <a:spcPts val="1500"/>
                        </a:lnSpc>
                        <a:spcBef>
                          <a:spcPts val="400"/>
                        </a:spcBef>
                        <a:spcAft>
                          <a:spcPts val="400"/>
                        </a:spcAft>
                      </a:pPr>
                      <a:r>
                        <a:rPr lang="en-US" sz="1000">
                          <a:effectLst/>
                        </a:rPr>
                        <a:t>authorization decision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9762905"/>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enforcement point (PEP)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performs access control, by making decision requests and enforcing authorization decisions</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202314"/>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information point (PIP)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acts as a source of attribute values</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4070862"/>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Context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canonical representation of a decision request and an authorization decision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1675311"/>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Context handler</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converts decision requests in the native request format to the XACML canonical form and converts authorization decisions in the XACML canonical form to the native response format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7686763"/>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Target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set of decision requests, identified by definitions for resource, subject and action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574064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Effect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intended consequence of a satisfied rule (either "Permit" or "Deny")</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130947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set of rules, an identifier for the rule-combining algorithm and (optionally) a set of obligations. May be a component of a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979875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set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set of policies, other policy sets, a policy-combining algorithm and (optionally) a set of obligations. May be a component of another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052383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Rule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target, an effect and a condition. A component of a policy</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069007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Resource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Data, service or system component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397821"/>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Predicate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dirty="0">
                          <a:effectLst/>
                        </a:rPr>
                        <a:t>A statement about attributes whose truth can be evaluated</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1427183"/>
                  </a:ext>
                </a:extLst>
              </a:tr>
            </a:tbl>
          </a:graphicData>
        </a:graphic>
      </p:graphicFrame>
      <p:pic>
        <p:nvPicPr>
          <p:cNvPr id="4" name="Grafik 3">
            <a:extLst>
              <a:ext uri="{FF2B5EF4-FFF2-40B4-BE49-F238E27FC236}">
                <a16:creationId xmlns:a16="http://schemas.microsoft.com/office/drawing/2014/main" id="{F3BF2AF8-42E6-4323-9C69-ADC89C9E13ED}"/>
              </a:ext>
            </a:extLst>
          </p:cNvPr>
          <p:cNvPicPr>
            <a:picLocks noChangeAspect="1"/>
          </p:cNvPicPr>
          <p:nvPr/>
        </p:nvPicPr>
        <p:blipFill>
          <a:blip r:embed="rId4"/>
          <a:stretch>
            <a:fillRect/>
          </a:stretch>
        </p:blipFill>
        <p:spPr>
          <a:xfrm>
            <a:off x="6017477" y="1455888"/>
            <a:ext cx="6100382" cy="3946223"/>
          </a:xfrm>
          <a:prstGeom prst="rect">
            <a:avLst/>
          </a:prstGeom>
        </p:spPr>
      </p:pic>
    </p:spTree>
    <p:extLst>
      <p:ext uri="{BB962C8B-B14F-4D97-AF65-F5344CB8AC3E}">
        <p14:creationId xmlns:p14="http://schemas.microsoft.com/office/powerpoint/2010/main" val="405156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726779" y="273553"/>
            <a:ext cx="9784701"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Attribute based authentication (ABAC) – </a:t>
            </a:r>
            <a:r>
              <a:rPr lang="de-DE" sz="1800" dirty="0"/>
              <a:t>Information </a:t>
            </a:r>
            <a:r>
              <a:rPr lang="de-DE" sz="1800" dirty="0" err="1"/>
              <a:t>flows</a:t>
            </a:r>
            <a:endParaRPr lang="en-US" sz="1800" dirty="0"/>
          </a:p>
        </p:txBody>
      </p:sp>
      <p:pic>
        <p:nvPicPr>
          <p:cNvPr id="6" name="Grafik 5">
            <a:extLst>
              <a:ext uri="{FF2B5EF4-FFF2-40B4-BE49-F238E27FC236}">
                <a16:creationId xmlns:a16="http://schemas.microsoft.com/office/drawing/2014/main" id="{4ACA3EDC-5194-4F7D-91E8-A5E2944D1B21}"/>
              </a:ext>
            </a:extLst>
          </p:cNvPr>
          <p:cNvPicPr>
            <a:picLocks noChangeAspect="1"/>
          </p:cNvPicPr>
          <p:nvPr/>
        </p:nvPicPr>
        <p:blipFill>
          <a:blip r:embed="rId4"/>
          <a:stretch>
            <a:fillRect/>
          </a:stretch>
        </p:blipFill>
        <p:spPr>
          <a:xfrm>
            <a:off x="5991052" y="1091889"/>
            <a:ext cx="6512003" cy="5546144"/>
          </a:xfrm>
          <a:prstGeom prst="rect">
            <a:avLst/>
          </a:prstGeom>
        </p:spPr>
      </p:pic>
      <p:graphicFrame>
        <p:nvGraphicFramePr>
          <p:cNvPr id="7" name="Tabelle 6">
            <a:extLst>
              <a:ext uri="{FF2B5EF4-FFF2-40B4-BE49-F238E27FC236}">
                <a16:creationId xmlns:a16="http://schemas.microsoft.com/office/drawing/2014/main" id="{AC5F1B7E-30F9-469A-9FC3-A6BC9BD6D7EF}"/>
              </a:ext>
            </a:extLst>
          </p:cNvPr>
          <p:cNvGraphicFramePr>
            <a:graphicFrameLocks noGrp="1"/>
          </p:cNvGraphicFramePr>
          <p:nvPr>
            <p:extLst>
              <p:ext uri="{D42A27DB-BD31-4B8C-83A1-F6EECF244321}">
                <p14:modId xmlns:p14="http://schemas.microsoft.com/office/powerpoint/2010/main" val="1426294617"/>
              </p:ext>
            </p:extLst>
          </p:nvPr>
        </p:nvGraphicFramePr>
        <p:xfrm>
          <a:off x="558113" y="1225802"/>
          <a:ext cx="5029757" cy="5362644"/>
        </p:xfrm>
        <a:graphic>
          <a:graphicData uri="http://schemas.openxmlformats.org/drawingml/2006/table">
            <a:tbl>
              <a:tblPr firstRow="1" firstCol="1" bandRow="1">
                <a:tableStyleId>{5C22544A-7EE6-4342-B048-85BDC9FD1C3A}</a:tableStyleId>
              </a:tblPr>
              <a:tblGrid>
                <a:gridCol w="1691004">
                  <a:extLst>
                    <a:ext uri="{9D8B030D-6E8A-4147-A177-3AD203B41FA5}">
                      <a16:colId xmlns:a16="http://schemas.microsoft.com/office/drawing/2014/main" val="1187780001"/>
                    </a:ext>
                  </a:extLst>
                </a:gridCol>
                <a:gridCol w="3338753">
                  <a:extLst>
                    <a:ext uri="{9D8B030D-6E8A-4147-A177-3AD203B41FA5}">
                      <a16:colId xmlns:a16="http://schemas.microsoft.com/office/drawing/2014/main" val="1241188024"/>
                    </a:ext>
                  </a:extLst>
                </a:gridCol>
              </a:tblGrid>
              <a:tr h="0">
                <a:tc>
                  <a:txBody>
                    <a:bodyPr/>
                    <a:lstStyle/>
                    <a:p>
                      <a:pPr algn="just">
                        <a:lnSpc>
                          <a:spcPts val="1500"/>
                        </a:lnSpc>
                        <a:spcBef>
                          <a:spcPts val="600"/>
                        </a:spcBef>
                        <a:spcAft>
                          <a:spcPts val="600"/>
                        </a:spcAft>
                      </a:pPr>
                      <a:r>
                        <a:rPr lang="en-GB" sz="1000" dirty="0">
                          <a:effectLst/>
                        </a:rPr>
                        <a:t>Module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Bef>
                          <a:spcPts val="600"/>
                        </a:spcBef>
                        <a:spcAft>
                          <a:spcPts val="600"/>
                        </a:spcAft>
                      </a:pPr>
                      <a:r>
                        <a:rPr lang="en-GB" sz="1000">
                          <a:effectLst/>
                        </a:rPr>
                        <a:t>Business Object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550996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administration point (PAP)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Bef>
                          <a:spcPts val="400"/>
                        </a:spcBef>
                        <a:spcAft>
                          <a:spcPts val="400"/>
                        </a:spcAft>
                      </a:pPr>
                      <a:r>
                        <a:rPr lang="en-US" sz="1000">
                          <a:effectLst/>
                        </a:rPr>
                        <a:t>The system entity that creates a policy or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4569034"/>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decision point (PDP)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evaluates applicable policy and renders an</a:t>
                      </a:r>
                    </a:p>
                    <a:p>
                      <a:pPr algn="just">
                        <a:lnSpc>
                          <a:spcPts val="1500"/>
                        </a:lnSpc>
                        <a:spcBef>
                          <a:spcPts val="400"/>
                        </a:spcBef>
                        <a:spcAft>
                          <a:spcPts val="400"/>
                        </a:spcAft>
                      </a:pPr>
                      <a:r>
                        <a:rPr lang="en-US" sz="1000">
                          <a:effectLst/>
                        </a:rPr>
                        <a:t>authorization decision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9762905"/>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enforcement point (PEP)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performs access control, by making decision requests and enforcing authorization decisions</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202314"/>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information point (PIP)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acts as a source of attribute values</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4070862"/>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Context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canonical representation of a decision request and an authorization decision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1675311"/>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Context handler</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converts decision requests in the native request format to the XACML canonical form and converts authorization decisions in the XACML canonical form to the native response format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7686763"/>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Target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set of decision requests, identified by definitions for resource, subject and action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574064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Effect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intended consequence of a satisfied rule (either "Permit" or "Deny")</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130947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set of rules, an identifier for the rule-combining algorithm and (optionally) a set of obligations. May be a component of a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979875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set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set of policies, other policy sets, a policy-combining algorithm and (optionally) a set of obligations. May be a component of another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052383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Rule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target, an effect and a condition. A component of a policy</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069007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Resource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Data, service or system component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397821"/>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Predicate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dirty="0">
                          <a:effectLst/>
                        </a:rPr>
                        <a:t>A statement about attributes whose truth can be evaluated</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1427183"/>
                  </a:ext>
                </a:extLst>
              </a:tr>
            </a:tbl>
          </a:graphicData>
        </a:graphic>
      </p:graphicFrame>
    </p:spTree>
    <p:extLst>
      <p:ext uri="{BB962C8B-B14F-4D97-AF65-F5344CB8AC3E}">
        <p14:creationId xmlns:p14="http://schemas.microsoft.com/office/powerpoint/2010/main" val="67423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726779" y="273553"/>
            <a:ext cx="9784701"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Attribute based authentication (ABAC) – </a:t>
            </a:r>
            <a:r>
              <a:rPr lang="de-DE" sz="1800" dirty="0"/>
              <a:t>Model</a:t>
            </a:r>
            <a:endParaRPr lang="en-US" sz="1800" dirty="0"/>
          </a:p>
        </p:txBody>
      </p:sp>
      <p:graphicFrame>
        <p:nvGraphicFramePr>
          <p:cNvPr id="7" name="Tabelle 6">
            <a:extLst>
              <a:ext uri="{FF2B5EF4-FFF2-40B4-BE49-F238E27FC236}">
                <a16:creationId xmlns:a16="http://schemas.microsoft.com/office/drawing/2014/main" id="{AC5F1B7E-30F9-469A-9FC3-A6BC9BD6D7EF}"/>
              </a:ext>
            </a:extLst>
          </p:cNvPr>
          <p:cNvGraphicFramePr>
            <a:graphicFrameLocks noGrp="1"/>
          </p:cNvGraphicFramePr>
          <p:nvPr>
            <p:extLst>
              <p:ext uri="{D42A27DB-BD31-4B8C-83A1-F6EECF244321}">
                <p14:modId xmlns:p14="http://schemas.microsoft.com/office/powerpoint/2010/main" val="216936970"/>
              </p:ext>
            </p:extLst>
          </p:nvPr>
        </p:nvGraphicFramePr>
        <p:xfrm>
          <a:off x="596667" y="787366"/>
          <a:ext cx="5029757" cy="5362644"/>
        </p:xfrm>
        <a:graphic>
          <a:graphicData uri="http://schemas.openxmlformats.org/drawingml/2006/table">
            <a:tbl>
              <a:tblPr firstRow="1" firstCol="1" bandRow="1">
                <a:tableStyleId>{5C22544A-7EE6-4342-B048-85BDC9FD1C3A}</a:tableStyleId>
              </a:tblPr>
              <a:tblGrid>
                <a:gridCol w="1691004">
                  <a:extLst>
                    <a:ext uri="{9D8B030D-6E8A-4147-A177-3AD203B41FA5}">
                      <a16:colId xmlns:a16="http://schemas.microsoft.com/office/drawing/2014/main" val="1187780001"/>
                    </a:ext>
                  </a:extLst>
                </a:gridCol>
                <a:gridCol w="3338753">
                  <a:extLst>
                    <a:ext uri="{9D8B030D-6E8A-4147-A177-3AD203B41FA5}">
                      <a16:colId xmlns:a16="http://schemas.microsoft.com/office/drawing/2014/main" val="1241188024"/>
                    </a:ext>
                  </a:extLst>
                </a:gridCol>
              </a:tblGrid>
              <a:tr h="0">
                <a:tc>
                  <a:txBody>
                    <a:bodyPr/>
                    <a:lstStyle/>
                    <a:p>
                      <a:pPr algn="just">
                        <a:lnSpc>
                          <a:spcPts val="1500"/>
                        </a:lnSpc>
                        <a:spcBef>
                          <a:spcPts val="600"/>
                        </a:spcBef>
                        <a:spcAft>
                          <a:spcPts val="600"/>
                        </a:spcAft>
                      </a:pPr>
                      <a:r>
                        <a:rPr lang="en-GB" sz="1000" dirty="0">
                          <a:effectLst/>
                        </a:rPr>
                        <a:t>Module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Bef>
                          <a:spcPts val="600"/>
                        </a:spcBef>
                        <a:spcAft>
                          <a:spcPts val="600"/>
                        </a:spcAft>
                      </a:pPr>
                      <a:r>
                        <a:rPr lang="en-GB" sz="1000" dirty="0">
                          <a:effectLst/>
                        </a:rPr>
                        <a:t>Business Object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550996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administration point (PAP)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Bef>
                          <a:spcPts val="400"/>
                        </a:spcBef>
                        <a:spcAft>
                          <a:spcPts val="400"/>
                        </a:spcAft>
                      </a:pPr>
                      <a:r>
                        <a:rPr lang="en-US" sz="1000">
                          <a:effectLst/>
                        </a:rPr>
                        <a:t>The system entity that creates a policy or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4569034"/>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decision point (PDP)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evaluates applicable policy and renders an</a:t>
                      </a:r>
                    </a:p>
                    <a:p>
                      <a:pPr algn="just">
                        <a:lnSpc>
                          <a:spcPts val="1500"/>
                        </a:lnSpc>
                        <a:spcBef>
                          <a:spcPts val="400"/>
                        </a:spcBef>
                        <a:spcAft>
                          <a:spcPts val="400"/>
                        </a:spcAft>
                      </a:pPr>
                      <a:r>
                        <a:rPr lang="en-US" sz="1000">
                          <a:effectLst/>
                        </a:rPr>
                        <a:t>authorization decision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9762905"/>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enforcement point (PEP)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performs access control, by making decision requests and enforcing authorization decisions</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202314"/>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information point (PIP)</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acts as a source of attribute values</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4070862"/>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Context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canonical representation of a decision request and an authorization decision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1675311"/>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Context handler</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system entity that converts decision requests in the native request format to the XACML canonical form and converts authorization decisions in the XACML canonical form to the native response format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7686763"/>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Target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set of decision requests, identified by definitions for resource, subject and action</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574064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Effect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The intended consequence of a satisfied rule (either "Permit" or "Deny")</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130947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set of rules, an identifier for the rule-combining algorithm and (optionally) a set of obligations. May be a component of a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9798757"/>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Policy set</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set of policies, other policy sets, a policy-combining algorithm and (optionally) a set of obligations. May be a component of another policy set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052383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Rule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A target, an effect and a condition. A component of a policy</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0690076"/>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Resource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a:effectLst/>
                        </a:rPr>
                        <a:t>Data, service or system component</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397821"/>
                  </a:ext>
                </a:extLst>
              </a:tr>
              <a:tr h="0">
                <a:tc>
                  <a:txBody>
                    <a:bodyPr/>
                    <a:lstStyle/>
                    <a:p>
                      <a:pPr marL="144000" indent="16510" algn="l">
                        <a:lnSpc>
                          <a:spcPts val="1500"/>
                        </a:lnSpc>
                        <a:spcBef>
                          <a:spcPts val="400"/>
                        </a:spcBef>
                        <a:spcAft>
                          <a:spcPts val="400"/>
                        </a:spcAft>
                        <a:tabLst>
                          <a:tab pos="467360" algn="l"/>
                          <a:tab pos="457200" algn="l"/>
                        </a:tabLst>
                      </a:pPr>
                      <a:r>
                        <a:rPr lang="en-US" sz="1000" dirty="0">
                          <a:effectLst/>
                        </a:rPr>
                        <a:t>Predicate</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500"/>
                        </a:lnSpc>
                        <a:spcAft>
                          <a:spcPts val="0"/>
                        </a:spcAft>
                      </a:pPr>
                      <a:r>
                        <a:rPr lang="en-US" sz="1000" dirty="0">
                          <a:effectLst/>
                        </a:rPr>
                        <a:t>A statement about attributes whose truth can be evaluated</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1427183"/>
                  </a:ext>
                </a:extLst>
              </a:tr>
            </a:tbl>
          </a:graphicData>
        </a:graphic>
      </p:graphicFrame>
      <p:pic>
        <p:nvPicPr>
          <p:cNvPr id="12" name="Grafik 11">
            <a:extLst>
              <a:ext uri="{FF2B5EF4-FFF2-40B4-BE49-F238E27FC236}">
                <a16:creationId xmlns:a16="http://schemas.microsoft.com/office/drawing/2014/main" id="{2D049DC1-A7CE-452A-A294-6DA72A3F225D}"/>
              </a:ext>
            </a:extLst>
          </p:cNvPr>
          <p:cNvPicPr/>
          <p:nvPr/>
        </p:nvPicPr>
        <p:blipFill>
          <a:blip r:embed="rId4"/>
          <a:stretch>
            <a:fillRect/>
          </a:stretch>
        </p:blipFill>
        <p:spPr>
          <a:xfrm>
            <a:off x="5932206" y="787366"/>
            <a:ext cx="5940425" cy="5925820"/>
          </a:xfrm>
          <a:prstGeom prst="rect">
            <a:avLst/>
          </a:prstGeom>
        </p:spPr>
      </p:pic>
    </p:spTree>
    <p:extLst>
      <p:ext uri="{BB962C8B-B14F-4D97-AF65-F5344CB8AC3E}">
        <p14:creationId xmlns:p14="http://schemas.microsoft.com/office/powerpoint/2010/main" val="199867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362465" y="258856"/>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Attribute based authentication (ABAC) – </a:t>
            </a:r>
            <a:r>
              <a:rPr lang="de-DE" sz="1800" dirty="0"/>
              <a:t>Attributes </a:t>
            </a:r>
            <a:r>
              <a:rPr lang="de-DE" sz="1800" dirty="0" err="1"/>
              <a:t>for</a:t>
            </a:r>
            <a:r>
              <a:rPr lang="de-DE" sz="1800" dirty="0"/>
              <a:t> </a:t>
            </a:r>
            <a:r>
              <a:rPr lang="de-DE" sz="1800" dirty="0" err="1"/>
              <a:t>granting</a:t>
            </a:r>
            <a:r>
              <a:rPr lang="de-DE" sz="1800" dirty="0"/>
              <a:t>  </a:t>
            </a:r>
            <a:r>
              <a:rPr lang="de-DE" sz="1800" dirty="0" err="1"/>
              <a:t>access</a:t>
            </a:r>
            <a:endParaRPr lang="en-US" sz="1800" dirty="0"/>
          </a:p>
        </p:txBody>
      </p:sp>
      <p:sp>
        <p:nvSpPr>
          <p:cNvPr id="4" name="Textfeld 3">
            <a:extLst>
              <a:ext uri="{FF2B5EF4-FFF2-40B4-BE49-F238E27FC236}">
                <a16:creationId xmlns:a16="http://schemas.microsoft.com/office/drawing/2014/main" id="{111D04B3-9CA0-4EBD-A96C-6D7DB554112F}"/>
              </a:ext>
            </a:extLst>
          </p:cNvPr>
          <p:cNvSpPr txBox="1"/>
          <p:nvPr/>
        </p:nvSpPr>
        <p:spPr>
          <a:xfrm>
            <a:off x="362465" y="906162"/>
            <a:ext cx="8690919" cy="369332"/>
          </a:xfrm>
          <a:prstGeom prst="rect">
            <a:avLst/>
          </a:prstGeom>
          <a:noFill/>
        </p:spPr>
        <p:txBody>
          <a:bodyPr wrap="square" rtlCol="0">
            <a:spAutoFit/>
          </a:bodyPr>
          <a:lstStyle/>
          <a:p>
            <a:r>
              <a:rPr lang="en-US" dirty="0"/>
              <a:t>Following attributes shall be used to grant access to a subject (user) in the first step</a:t>
            </a:r>
          </a:p>
        </p:txBody>
      </p:sp>
      <p:sp>
        <p:nvSpPr>
          <p:cNvPr id="13" name="Textfeld 12">
            <a:extLst>
              <a:ext uri="{FF2B5EF4-FFF2-40B4-BE49-F238E27FC236}">
                <a16:creationId xmlns:a16="http://schemas.microsoft.com/office/drawing/2014/main" id="{5FFC6E7C-0E70-4C40-9077-77994E0DAA26}"/>
              </a:ext>
            </a:extLst>
          </p:cNvPr>
          <p:cNvSpPr txBox="1"/>
          <p:nvPr/>
        </p:nvSpPr>
        <p:spPr>
          <a:xfrm>
            <a:off x="362465" y="1315174"/>
            <a:ext cx="3492359" cy="369332"/>
          </a:xfrm>
          <a:prstGeom prst="rect">
            <a:avLst/>
          </a:prstGeom>
          <a:noFill/>
        </p:spPr>
        <p:txBody>
          <a:bodyPr wrap="square" rtlCol="0">
            <a:spAutoFit/>
          </a:bodyPr>
          <a:lstStyle/>
          <a:p>
            <a:r>
              <a:rPr lang="en-US" b="1" dirty="0"/>
              <a:t>Business object related attributes</a:t>
            </a:r>
          </a:p>
        </p:txBody>
      </p:sp>
      <p:sp>
        <p:nvSpPr>
          <p:cNvPr id="6" name="Textfeld 5">
            <a:extLst>
              <a:ext uri="{FF2B5EF4-FFF2-40B4-BE49-F238E27FC236}">
                <a16:creationId xmlns:a16="http://schemas.microsoft.com/office/drawing/2014/main" id="{0CA6B850-1F2B-49D6-BB30-443E938F6864}"/>
              </a:ext>
            </a:extLst>
          </p:cNvPr>
          <p:cNvSpPr txBox="1"/>
          <p:nvPr/>
        </p:nvSpPr>
        <p:spPr>
          <a:xfrm>
            <a:off x="362465" y="1891553"/>
            <a:ext cx="365602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Client</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Asset (Types: IT Asset, Process, Project, Organization)</a:t>
            </a:r>
          </a:p>
          <a:p>
            <a:pPr marL="285750" indent="-285750">
              <a:buFont typeface="Arial" panose="020B0604020202020204" pitchFamily="34" charset="0"/>
              <a:buChar char="•"/>
            </a:pPr>
            <a:r>
              <a:rPr lang="en-US" dirty="0"/>
              <a:t>Standard</a:t>
            </a:r>
          </a:p>
          <a:p>
            <a:pPr marL="285750" indent="-285750">
              <a:buFont typeface="Arial" panose="020B0604020202020204" pitchFamily="34" charset="0"/>
              <a:buChar char="•"/>
            </a:pPr>
            <a:r>
              <a:rPr lang="en-US" dirty="0"/>
              <a:t>Audit Program</a:t>
            </a:r>
          </a:p>
          <a:p>
            <a:pPr marL="285750" indent="-285750">
              <a:buFont typeface="Arial" panose="020B0604020202020204" pitchFamily="34" charset="0"/>
              <a:buChar char="•"/>
            </a:pPr>
            <a:r>
              <a:rPr lang="en-US" dirty="0"/>
              <a:t>Audit Template</a:t>
            </a:r>
          </a:p>
          <a:p>
            <a:pPr marL="285750" indent="-285750">
              <a:buFont typeface="Arial" panose="020B0604020202020204" pitchFamily="34" charset="0"/>
              <a:buChar char="•"/>
            </a:pPr>
            <a:r>
              <a:rPr lang="en-US" dirty="0"/>
              <a:t>Audit</a:t>
            </a:r>
          </a:p>
          <a:p>
            <a:pPr marL="285750" indent="-285750">
              <a:buFont typeface="Arial" panose="020B0604020202020204" pitchFamily="34" charset="0"/>
              <a:buChar char="•"/>
            </a:pPr>
            <a:r>
              <a:rPr lang="en-US" dirty="0"/>
              <a:t>Measure</a:t>
            </a:r>
          </a:p>
          <a:p>
            <a:pPr marL="285750" indent="-285750">
              <a:buFont typeface="Arial" panose="020B0604020202020204" pitchFamily="34" charset="0"/>
              <a:buChar char="•"/>
            </a:pPr>
            <a:r>
              <a:rPr lang="en-US" dirty="0"/>
              <a:t>Evidence</a:t>
            </a:r>
          </a:p>
          <a:p>
            <a:pPr marL="285750" indent="-285750">
              <a:buFont typeface="Arial" panose="020B0604020202020204" pitchFamily="34" charset="0"/>
              <a:buChar char="•"/>
            </a:pPr>
            <a:r>
              <a:rPr lang="en-US" dirty="0"/>
              <a:t>Risk Assessment</a:t>
            </a:r>
          </a:p>
          <a:p>
            <a:pPr marL="285750" indent="-285750">
              <a:buFont typeface="Arial" panose="020B0604020202020204" pitchFamily="34" charset="0"/>
              <a:buChar char="•"/>
            </a:pPr>
            <a:r>
              <a:rPr lang="en-US" dirty="0"/>
              <a:t>Risk</a:t>
            </a:r>
          </a:p>
          <a:p>
            <a:pPr marL="285750" indent="-285750">
              <a:buFont typeface="Arial" panose="020B0604020202020204" pitchFamily="34" charset="0"/>
              <a:buChar char="•"/>
            </a:pPr>
            <a:r>
              <a:rPr lang="en-US" dirty="0"/>
              <a:t>Risk Register</a:t>
            </a:r>
          </a:p>
          <a:p>
            <a:pPr marL="285750" indent="-285750">
              <a:buFont typeface="Arial" panose="020B0604020202020204" pitchFamily="34" charset="0"/>
              <a:buChar char="•"/>
            </a:pPr>
            <a:r>
              <a:rPr lang="en-US" dirty="0"/>
              <a:t>Report</a:t>
            </a:r>
          </a:p>
          <a:p>
            <a:pPr marL="285750" indent="-285750">
              <a:buFont typeface="Arial" panose="020B0604020202020204" pitchFamily="34" charset="0"/>
              <a:buChar char="•"/>
            </a:pPr>
            <a:r>
              <a:rPr lang="en-US" dirty="0"/>
              <a:t>Configuration parameters</a:t>
            </a:r>
          </a:p>
          <a:p>
            <a:pPr marL="285750" indent="-285750">
              <a:buFont typeface="Arial" panose="020B0604020202020204" pitchFamily="34" charset="0"/>
              <a:buChar char="•"/>
            </a:pPr>
            <a:r>
              <a:rPr lang="de-DE" dirty="0"/>
              <a:t>R</a:t>
            </a:r>
            <a:r>
              <a:rPr lang="en-US" dirty="0"/>
              <a:t>ole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cxnSp>
        <p:nvCxnSpPr>
          <p:cNvPr id="9" name="Gerader Verbinder 8">
            <a:extLst>
              <a:ext uri="{FF2B5EF4-FFF2-40B4-BE49-F238E27FC236}">
                <a16:creationId xmlns:a16="http://schemas.microsoft.com/office/drawing/2014/main" id="{927EF780-6A97-4521-B9BA-3077ABD8919D}"/>
              </a:ext>
            </a:extLst>
          </p:cNvPr>
          <p:cNvCxnSpPr/>
          <p:nvPr/>
        </p:nvCxnSpPr>
        <p:spPr>
          <a:xfrm>
            <a:off x="448235" y="1748118"/>
            <a:ext cx="10856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2C47CE40-F8C6-4CA2-8D9F-7B16CA6B32CF}"/>
              </a:ext>
            </a:extLst>
          </p:cNvPr>
          <p:cNvCxnSpPr/>
          <p:nvPr/>
        </p:nvCxnSpPr>
        <p:spPr>
          <a:xfrm>
            <a:off x="4018485" y="1425388"/>
            <a:ext cx="0" cy="46257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426C936-9431-465A-A4AC-4B883A8A9BB7}"/>
              </a:ext>
            </a:extLst>
          </p:cNvPr>
          <p:cNvSpPr txBox="1"/>
          <p:nvPr/>
        </p:nvSpPr>
        <p:spPr>
          <a:xfrm>
            <a:off x="4018485" y="1315174"/>
            <a:ext cx="3492359" cy="369332"/>
          </a:xfrm>
          <a:prstGeom prst="rect">
            <a:avLst/>
          </a:prstGeom>
          <a:noFill/>
        </p:spPr>
        <p:txBody>
          <a:bodyPr wrap="square" rtlCol="0">
            <a:spAutoFit/>
          </a:bodyPr>
          <a:lstStyle/>
          <a:p>
            <a:r>
              <a:rPr lang="en-US" b="1" dirty="0"/>
              <a:t>Environmental attributes</a:t>
            </a:r>
          </a:p>
        </p:txBody>
      </p:sp>
      <p:sp>
        <p:nvSpPr>
          <p:cNvPr id="22" name="Textfeld 21">
            <a:extLst>
              <a:ext uri="{FF2B5EF4-FFF2-40B4-BE49-F238E27FC236}">
                <a16:creationId xmlns:a16="http://schemas.microsoft.com/office/drawing/2014/main" id="{0D6B398C-9E72-4BEB-B224-519710588363}"/>
              </a:ext>
            </a:extLst>
          </p:cNvPr>
          <p:cNvSpPr txBox="1"/>
          <p:nvPr/>
        </p:nvSpPr>
        <p:spPr>
          <a:xfrm>
            <a:off x="4048354" y="1825349"/>
            <a:ext cx="3656020" cy="923330"/>
          </a:xfrm>
          <a:prstGeom prst="rect">
            <a:avLst/>
          </a:prstGeom>
          <a:noFill/>
        </p:spPr>
        <p:txBody>
          <a:bodyPr wrap="square" rtlCol="0">
            <a:spAutoFit/>
          </a:bodyPr>
          <a:lstStyle/>
          <a:p>
            <a:pPr marL="285750" indent="-285750">
              <a:buFont typeface="Arial" panose="020B0604020202020204" pitchFamily="34" charset="0"/>
              <a:buChar char="•"/>
            </a:pPr>
            <a:r>
              <a:rPr lang="de-DE" dirty="0"/>
              <a:t>Country</a:t>
            </a:r>
            <a:endParaRPr lang="en-US" dirty="0"/>
          </a:p>
          <a:p>
            <a:pPr marL="285750" indent="-285750">
              <a:buFont typeface="Arial" panose="020B0604020202020204" pitchFamily="34" charset="0"/>
              <a:buChar char="•"/>
            </a:pPr>
            <a:r>
              <a:rPr lang="en-US" dirty="0"/>
              <a:t>Region</a:t>
            </a:r>
          </a:p>
          <a:p>
            <a:pPr marL="285750" indent="-285750">
              <a:buFont typeface="Arial" panose="020B0604020202020204" pitchFamily="34" charset="0"/>
              <a:buChar char="•"/>
            </a:pPr>
            <a:r>
              <a:rPr lang="en-US" dirty="0"/>
              <a:t>time</a:t>
            </a:r>
          </a:p>
        </p:txBody>
      </p:sp>
      <p:sp>
        <p:nvSpPr>
          <p:cNvPr id="16" name="Textfeld 15">
            <a:extLst>
              <a:ext uri="{FF2B5EF4-FFF2-40B4-BE49-F238E27FC236}">
                <a16:creationId xmlns:a16="http://schemas.microsoft.com/office/drawing/2014/main" id="{AD516F4E-A093-4A36-AD02-D88979E2E440}"/>
              </a:ext>
            </a:extLst>
          </p:cNvPr>
          <p:cNvSpPr txBox="1"/>
          <p:nvPr/>
        </p:nvSpPr>
        <p:spPr>
          <a:xfrm>
            <a:off x="6060118" y="1961171"/>
            <a:ext cx="54684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Objects must be assigned individually to standard users. For example: Employees answering questions within an audit for a legal entity, can be employed by different legal entities of the client/tenant.</a:t>
            </a:r>
            <a:br>
              <a:rPr lang="en-US" dirty="0"/>
            </a:br>
            <a:endParaRPr lang="en-US" dirty="0"/>
          </a:p>
          <a:p>
            <a:pPr marL="285750" indent="-285750">
              <a:buFont typeface="Arial" panose="020B0604020202020204" pitchFamily="34" charset="0"/>
              <a:buChar char="•"/>
            </a:pPr>
            <a:r>
              <a:rPr lang="en-US" dirty="0"/>
              <a:t>Legal Entities shall have administrators who can change predefined set of parameters and create new users in the system</a:t>
            </a:r>
            <a:br>
              <a:rPr lang="en-US" dirty="0"/>
            </a:br>
            <a:endParaRPr lang="en-US" dirty="0"/>
          </a:p>
          <a:p>
            <a:pPr marL="285750" indent="-285750">
              <a:buFont typeface="Arial" panose="020B0604020202020204" pitchFamily="34" charset="0"/>
              <a:buChar char="•"/>
            </a:pPr>
            <a:r>
              <a:rPr lang="en-US" dirty="0"/>
              <a:t>Board may have access to aggregated data on global level and region manager can have access on regional level for all data of legal entities</a:t>
            </a:r>
            <a:br>
              <a:rPr lang="en-US" dirty="0"/>
            </a:br>
            <a:endParaRPr lang="en-US" dirty="0"/>
          </a:p>
          <a:p>
            <a:pPr marL="285750" indent="-285750">
              <a:buFont typeface="Arial" panose="020B0604020202020204" pitchFamily="34" charset="0"/>
              <a:buChar char="•"/>
            </a:pPr>
            <a:r>
              <a:rPr lang="en-US" dirty="0"/>
              <a:t>A Syntax shall be found for allowing users access to e.g. all Risk Assessments of a legal entity. </a:t>
            </a:r>
          </a:p>
        </p:txBody>
      </p:sp>
    </p:spTree>
    <p:extLst>
      <p:ext uri="{BB962C8B-B14F-4D97-AF65-F5344CB8AC3E}">
        <p14:creationId xmlns:p14="http://schemas.microsoft.com/office/powerpoint/2010/main" val="142833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362465" y="258856"/>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Base requirement  - Clean Architecture</a:t>
            </a:r>
            <a:endParaRPr lang="en-US" sz="1800" dirty="0"/>
          </a:p>
        </p:txBody>
      </p:sp>
      <p:sp>
        <p:nvSpPr>
          <p:cNvPr id="25" name="Rechteck: abgerundete Ecken 24">
            <a:extLst>
              <a:ext uri="{FF2B5EF4-FFF2-40B4-BE49-F238E27FC236}">
                <a16:creationId xmlns:a16="http://schemas.microsoft.com/office/drawing/2014/main" id="{8D0E0A45-9B07-44A4-8037-78E580CFE7D7}"/>
              </a:ext>
            </a:extLst>
          </p:cNvPr>
          <p:cNvSpPr/>
          <p:nvPr/>
        </p:nvSpPr>
        <p:spPr>
          <a:xfrm>
            <a:off x="605253" y="979179"/>
            <a:ext cx="2949354" cy="742541"/>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spcBef>
                <a:spcPts val="200"/>
              </a:spcBef>
              <a:spcAft>
                <a:spcPts val="200"/>
              </a:spcAft>
              <a:buFont typeface="Arial" panose="020B0604020202020204" pitchFamily="34" charset="0"/>
              <a:buChar char="•"/>
            </a:pPr>
            <a:r>
              <a:rPr lang="en-US" sz="825" dirty="0"/>
              <a:t>Error Management</a:t>
            </a:r>
          </a:p>
          <a:p>
            <a:pPr marL="171450" indent="-171450">
              <a:spcBef>
                <a:spcPts val="200"/>
              </a:spcBef>
              <a:spcAft>
                <a:spcPts val="200"/>
              </a:spcAft>
              <a:buFont typeface="Arial" panose="020B0604020202020204" pitchFamily="34" charset="0"/>
              <a:buChar char="•"/>
            </a:pPr>
            <a:r>
              <a:rPr lang="en-US" sz="825" dirty="0"/>
              <a:t>Logging</a:t>
            </a:r>
          </a:p>
          <a:p>
            <a:pPr marL="171450" indent="-171450">
              <a:spcBef>
                <a:spcPts val="200"/>
              </a:spcBef>
              <a:spcAft>
                <a:spcPts val="200"/>
              </a:spcAft>
              <a:buFont typeface="Arial" panose="020B0604020202020204" pitchFamily="34" charset="0"/>
              <a:buChar char="•"/>
            </a:pPr>
            <a:r>
              <a:rPr lang="en-US" sz="825" dirty="0"/>
              <a:t>Multilingual support</a:t>
            </a:r>
          </a:p>
          <a:p>
            <a:pPr marL="171450" indent="-171450">
              <a:spcBef>
                <a:spcPts val="200"/>
              </a:spcBef>
              <a:spcAft>
                <a:spcPts val="200"/>
              </a:spcAft>
              <a:buFont typeface="Arial" panose="020B0604020202020204" pitchFamily="34" charset="0"/>
              <a:buChar char="•"/>
            </a:pPr>
            <a:r>
              <a:rPr lang="en-US" sz="825" dirty="0"/>
              <a:t>Authentication &amp; authorization</a:t>
            </a:r>
          </a:p>
        </p:txBody>
      </p:sp>
      <p:sp>
        <p:nvSpPr>
          <p:cNvPr id="27" name="Textfeld 26">
            <a:extLst>
              <a:ext uri="{FF2B5EF4-FFF2-40B4-BE49-F238E27FC236}">
                <a16:creationId xmlns:a16="http://schemas.microsoft.com/office/drawing/2014/main" id="{40FAC372-7E8F-4DB0-BBEB-79589F7233C5}"/>
              </a:ext>
            </a:extLst>
          </p:cNvPr>
          <p:cNvSpPr txBox="1"/>
          <p:nvPr/>
        </p:nvSpPr>
        <p:spPr>
          <a:xfrm>
            <a:off x="2445890" y="1144094"/>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1</a:t>
            </a:r>
          </a:p>
        </p:txBody>
      </p:sp>
      <p:sp>
        <p:nvSpPr>
          <p:cNvPr id="5" name="Textfeld 4">
            <a:extLst>
              <a:ext uri="{FF2B5EF4-FFF2-40B4-BE49-F238E27FC236}">
                <a16:creationId xmlns:a16="http://schemas.microsoft.com/office/drawing/2014/main" id="{288DE35C-142E-4693-945E-5C52548A5547}"/>
              </a:ext>
            </a:extLst>
          </p:cNvPr>
          <p:cNvSpPr txBox="1"/>
          <p:nvPr/>
        </p:nvSpPr>
        <p:spPr>
          <a:xfrm>
            <a:off x="6473926" y="888784"/>
            <a:ext cx="541327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Detailed requirements for Error Management, Logging, Multilingual support are described within the specification document</a:t>
            </a:r>
          </a:p>
        </p:txBody>
      </p:sp>
      <p:pic>
        <p:nvPicPr>
          <p:cNvPr id="4" name="Grafik 3">
            <a:extLst>
              <a:ext uri="{FF2B5EF4-FFF2-40B4-BE49-F238E27FC236}">
                <a16:creationId xmlns:a16="http://schemas.microsoft.com/office/drawing/2014/main" id="{6C5CB208-6480-4378-A438-7856271A469F}"/>
              </a:ext>
            </a:extLst>
          </p:cNvPr>
          <p:cNvPicPr>
            <a:picLocks noChangeAspect="1"/>
          </p:cNvPicPr>
          <p:nvPr/>
        </p:nvPicPr>
        <p:blipFill>
          <a:blip r:embed="rId4"/>
          <a:stretch>
            <a:fillRect/>
          </a:stretch>
        </p:blipFill>
        <p:spPr>
          <a:xfrm>
            <a:off x="8707406" y="2036837"/>
            <a:ext cx="2734974" cy="3052388"/>
          </a:xfrm>
          <a:prstGeom prst="rect">
            <a:avLst/>
          </a:prstGeom>
        </p:spPr>
      </p:pic>
      <p:sp>
        <p:nvSpPr>
          <p:cNvPr id="6" name="Textfeld 5">
            <a:extLst>
              <a:ext uri="{FF2B5EF4-FFF2-40B4-BE49-F238E27FC236}">
                <a16:creationId xmlns:a16="http://schemas.microsoft.com/office/drawing/2014/main" id="{D9425790-D1FC-43F8-B15F-A8F4CC483BFE}"/>
              </a:ext>
            </a:extLst>
          </p:cNvPr>
          <p:cNvSpPr txBox="1"/>
          <p:nvPr/>
        </p:nvSpPr>
        <p:spPr>
          <a:xfrm>
            <a:off x="605253" y="1882028"/>
            <a:ext cx="5549153" cy="4832092"/>
          </a:xfrm>
          <a:prstGeom prst="rect">
            <a:avLst/>
          </a:prstGeom>
          <a:noFill/>
        </p:spPr>
        <p:txBody>
          <a:bodyPr wrap="square" rtlCol="0">
            <a:spAutoFit/>
          </a:bodyPr>
          <a:lstStyle/>
          <a:p>
            <a:pPr marL="342900" indent="-342900">
              <a:buFont typeface="+mj-lt"/>
              <a:buAutoNum type="alphaLcParenR"/>
            </a:pPr>
            <a:r>
              <a:rPr lang="en-US" sz="1400" dirty="0"/>
              <a:t>Within the application there must be </a:t>
            </a:r>
            <a:r>
              <a:rPr lang="en-US" sz="1400" b="1" dirty="0"/>
              <a:t>only one place </a:t>
            </a:r>
            <a:r>
              <a:rPr lang="en-US" sz="1400" dirty="0"/>
              <a:t>where</a:t>
            </a:r>
          </a:p>
          <a:p>
            <a:pPr marL="800100" lvl="1" indent="-342900">
              <a:buFont typeface="Wingdings" panose="05000000000000000000" pitchFamily="2" charset="2"/>
              <a:buChar char="§"/>
            </a:pPr>
            <a:r>
              <a:rPr lang="en-US" sz="1400" dirty="0"/>
              <a:t>Logging is done</a:t>
            </a:r>
          </a:p>
          <a:p>
            <a:pPr marL="800100" lvl="1" indent="-342900">
              <a:buFont typeface="Wingdings" panose="05000000000000000000" pitchFamily="2" charset="2"/>
              <a:buChar char="§"/>
            </a:pPr>
            <a:r>
              <a:rPr lang="en-US" sz="1400" dirty="0"/>
              <a:t>Errors are managed</a:t>
            </a:r>
          </a:p>
          <a:p>
            <a:pPr marL="800100" lvl="1" indent="-342900">
              <a:buFont typeface="Wingdings" panose="05000000000000000000" pitchFamily="2" charset="2"/>
              <a:buChar char="§"/>
            </a:pPr>
            <a:r>
              <a:rPr lang="en-US" sz="1400" dirty="0"/>
              <a:t>Multilingual support is provided for the GUI</a:t>
            </a:r>
          </a:p>
          <a:p>
            <a:pPr marL="800100" lvl="1" indent="-342900">
              <a:buFont typeface="Wingdings" panose="05000000000000000000" pitchFamily="2" charset="2"/>
              <a:buChar char="§"/>
            </a:pPr>
            <a:r>
              <a:rPr lang="en-US" sz="1400" dirty="0"/>
              <a:t>Authentication und authorization is done</a:t>
            </a:r>
          </a:p>
          <a:p>
            <a:pPr marL="342900" indent="-342900">
              <a:buFont typeface="+mj-lt"/>
              <a:buAutoNum type="alphaLcParenR"/>
            </a:pPr>
            <a:endParaRPr lang="en-US" sz="1400" dirty="0"/>
          </a:p>
          <a:p>
            <a:pPr marL="342900" indent="-342900">
              <a:buFont typeface="+mj-lt"/>
              <a:buAutoNum type="alphaLcParenR"/>
            </a:pPr>
            <a:r>
              <a:rPr lang="en-US" sz="1400" dirty="0"/>
              <a:t>Each written object shall inherit from a Base class, where logging, error management and other needed functionality is written once</a:t>
            </a:r>
            <a:br>
              <a:rPr lang="en-US" sz="1400" dirty="0"/>
            </a:br>
            <a:endParaRPr lang="en-US" sz="1400" dirty="0"/>
          </a:p>
          <a:p>
            <a:pPr marL="342900" indent="-342900">
              <a:buFont typeface="+mj-lt"/>
              <a:buAutoNum type="alphaLcParenR"/>
            </a:pPr>
            <a:r>
              <a:rPr lang="en-US" sz="1400" dirty="0"/>
              <a:t>For each data type, used in the application, a class shall be created, which handles the null values, </a:t>
            </a:r>
            <a:r>
              <a:rPr lang="en-US" sz="1400" dirty="0" err="1"/>
              <a:t>init</a:t>
            </a:r>
            <a:r>
              <a:rPr lang="en-US" sz="1400" dirty="0"/>
              <a:t> the objects, makes data type checks etc. This shall avoid programming this kind of checks multiple times</a:t>
            </a:r>
            <a:br>
              <a:rPr lang="en-US" sz="1400" dirty="0"/>
            </a:br>
            <a:endParaRPr lang="en-US" sz="1400" dirty="0"/>
          </a:p>
          <a:p>
            <a:pPr marL="342900" indent="-342900">
              <a:buFont typeface="+mj-lt"/>
              <a:buAutoNum type="alphaLcParenR"/>
            </a:pPr>
            <a:r>
              <a:rPr lang="en-US" sz="1400" dirty="0"/>
              <a:t>Each Function shall have a try catch block to handle errors without program breaks</a:t>
            </a:r>
            <a:br>
              <a:rPr lang="en-US" sz="1400" dirty="0"/>
            </a:br>
            <a:endParaRPr lang="en-US" sz="1400" dirty="0"/>
          </a:p>
          <a:p>
            <a:pPr marL="342900" indent="-342900">
              <a:buFont typeface="+mj-lt"/>
              <a:buAutoNum type="alphaLcParenR"/>
            </a:pPr>
            <a:r>
              <a:rPr lang="en-US" sz="1400" dirty="0"/>
              <a:t>Tree search, rebuilding,  Path-Finding, etc. algorithms shall be implemented once on layer 1. Especially to provide information if for example a legal entity inherits configuration from its parent entity, region or group</a:t>
            </a:r>
          </a:p>
          <a:p>
            <a:pPr marL="342900" indent="-342900">
              <a:buFont typeface="+mj-lt"/>
              <a:buAutoNum type="alphaLcParenR"/>
            </a:pPr>
            <a:endParaRPr lang="en-US" sz="1400" dirty="0"/>
          </a:p>
        </p:txBody>
      </p:sp>
    </p:spTree>
    <p:extLst>
      <p:ext uri="{BB962C8B-B14F-4D97-AF65-F5344CB8AC3E}">
        <p14:creationId xmlns:p14="http://schemas.microsoft.com/office/powerpoint/2010/main" val="341749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descr="Dieses Bild ist eine abstrakte dekorative Form. ">
            <a:extLst>
              <a:ext uri="{FF2B5EF4-FFF2-40B4-BE49-F238E27FC236}">
                <a16:creationId xmlns:a16="http://schemas.microsoft.com/office/drawing/2014/main" id="{8E504344-8563-476C-9EF9-4200B272FDC1}"/>
              </a:ext>
            </a:extLst>
          </p:cNvPr>
          <p:cNvGrpSpPr/>
          <p:nvPr/>
        </p:nvGrpSpPr>
        <p:grpSpPr>
          <a:xfrm>
            <a:off x="6634295" y="-3138265"/>
            <a:ext cx="8948964" cy="12105059"/>
            <a:chOff x="4855953" y="-2833465"/>
            <a:chExt cx="8948964" cy="12105059"/>
          </a:xfrm>
        </p:grpSpPr>
        <p:sp>
          <p:nvSpPr>
            <p:cNvPr id="18" name="Freihand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Titel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de-DE" dirty="0"/>
              <a:t>Personal – Folie1</a:t>
            </a:r>
          </a:p>
        </p:txBody>
      </p:sp>
      <p:pic>
        <p:nvPicPr>
          <p:cNvPr id="11" name="Grafik 10">
            <a:extLst>
              <a:ext uri="{FF2B5EF4-FFF2-40B4-BE49-F238E27FC236}">
                <a16:creationId xmlns:a16="http://schemas.microsoft.com/office/drawing/2014/main" id="{16C2D036-7721-4B5F-9ABA-4BE61DADCEFB}"/>
              </a:ext>
            </a:extLst>
          </p:cNvPr>
          <p:cNvPicPr>
            <a:picLocks noChangeAspect="1"/>
          </p:cNvPicPr>
          <p:nvPr/>
        </p:nvPicPr>
        <p:blipFill>
          <a:blip r:embed="rId3">
            <a:clrChange>
              <a:clrFrom>
                <a:srgbClr val="FEFFFE"/>
              </a:clrFrom>
              <a:clrTo>
                <a:srgbClr val="FEFFFE">
                  <a:alpha val="0"/>
                </a:srgbClr>
              </a:clrTo>
            </a:clrChange>
            <a:extLst>
              <a:ext uri="{28A0092B-C50C-407E-A947-70E740481C1C}">
                <a14:useLocalDpi xmlns:a14="http://schemas.microsoft.com/office/drawing/2010/main" val="0"/>
              </a:ext>
            </a:extLst>
          </a:blip>
          <a:stretch>
            <a:fillRect/>
          </a:stretch>
        </p:blipFill>
        <p:spPr>
          <a:xfrm>
            <a:off x="11442380" y="6250270"/>
            <a:ext cx="560149" cy="348874"/>
          </a:xfrm>
          <a:prstGeom prst="rect">
            <a:avLst/>
          </a:prstGeom>
        </p:spPr>
      </p:pic>
      <p:sp>
        <p:nvSpPr>
          <p:cNvPr id="10" name="Textfeld 9">
            <a:extLst>
              <a:ext uri="{FF2B5EF4-FFF2-40B4-BE49-F238E27FC236}">
                <a16:creationId xmlns:a16="http://schemas.microsoft.com/office/drawing/2014/main" id="{D6BBECC7-4D35-4438-BF08-7E1013B6FD07}"/>
              </a:ext>
            </a:extLst>
          </p:cNvPr>
          <p:cNvSpPr txBox="1"/>
          <p:nvPr/>
        </p:nvSpPr>
        <p:spPr>
          <a:xfrm>
            <a:off x="362465" y="258856"/>
            <a:ext cx="11185135"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sz="3200" dirty="0"/>
              <a:t>Backend – Base requirement  - Multi Lingual Support and Adding new Fields to application without program change </a:t>
            </a:r>
            <a:endParaRPr lang="en-US" sz="1800" dirty="0"/>
          </a:p>
        </p:txBody>
      </p:sp>
      <p:grpSp>
        <p:nvGrpSpPr>
          <p:cNvPr id="7" name="Gruppieren 6">
            <a:extLst>
              <a:ext uri="{FF2B5EF4-FFF2-40B4-BE49-F238E27FC236}">
                <a16:creationId xmlns:a16="http://schemas.microsoft.com/office/drawing/2014/main" id="{871D81CB-EE10-42B9-B8F2-C42C0D8D7816}"/>
              </a:ext>
            </a:extLst>
          </p:cNvPr>
          <p:cNvGrpSpPr/>
          <p:nvPr/>
        </p:nvGrpSpPr>
        <p:grpSpPr>
          <a:xfrm>
            <a:off x="8762241" y="1431386"/>
            <a:ext cx="3053455" cy="742541"/>
            <a:chOff x="1471766" y="1239408"/>
            <a:chExt cx="3053455" cy="742541"/>
          </a:xfrm>
        </p:grpSpPr>
        <p:sp>
          <p:nvSpPr>
            <p:cNvPr id="25" name="Rechteck: abgerundete Ecken 24">
              <a:extLst>
                <a:ext uri="{FF2B5EF4-FFF2-40B4-BE49-F238E27FC236}">
                  <a16:creationId xmlns:a16="http://schemas.microsoft.com/office/drawing/2014/main" id="{8D0E0A45-9B07-44A4-8037-78E580CFE7D7}"/>
                </a:ext>
              </a:extLst>
            </p:cNvPr>
            <p:cNvSpPr/>
            <p:nvPr/>
          </p:nvSpPr>
          <p:spPr>
            <a:xfrm>
              <a:off x="1471766" y="1239408"/>
              <a:ext cx="2949354" cy="742541"/>
            </a:xfrm>
            <a:prstGeom prst="roundRect">
              <a:avLst/>
            </a:prstGeom>
            <a:gradFill flip="none" rotWithShape="1">
              <a:gsLst>
                <a:gs pos="7000">
                  <a:srgbClr val="6770E4"/>
                </a:gs>
                <a:gs pos="100000">
                  <a:srgbClr val="8139E5"/>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spcBef>
                  <a:spcPts val="200"/>
                </a:spcBef>
                <a:spcAft>
                  <a:spcPts val="200"/>
                </a:spcAft>
                <a:buFont typeface="Arial" panose="020B0604020202020204" pitchFamily="34" charset="0"/>
                <a:buChar char="•"/>
              </a:pPr>
              <a:r>
                <a:rPr lang="en-US" sz="825" dirty="0"/>
                <a:t>Error Management</a:t>
              </a:r>
            </a:p>
            <a:p>
              <a:pPr marL="171450" indent="-171450">
                <a:spcBef>
                  <a:spcPts val="200"/>
                </a:spcBef>
                <a:spcAft>
                  <a:spcPts val="200"/>
                </a:spcAft>
                <a:buFont typeface="Arial" panose="020B0604020202020204" pitchFamily="34" charset="0"/>
                <a:buChar char="•"/>
              </a:pPr>
              <a:r>
                <a:rPr lang="en-US" sz="825" dirty="0"/>
                <a:t>Logging</a:t>
              </a:r>
            </a:p>
            <a:p>
              <a:pPr marL="171450" indent="-171450">
                <a:spcBef>
                  <a:spcPts val="200"/>
                </a:spcBef>
                <a:spcAft>
                  <a:spcPts val="200"/>
                </a:spcAft>
                <a:buFont typeface="Arial" panose="020B0604020202020204" pitchFamily="34" charset="0"/>
                <a:buChar char="•"/>
              </a:pPr>
              <a:r>
                <a:rPr lang="en-US" sz="825" dirty="0"/>
                <a:t>Multilingual support</a:t>
              </a:r>
            </a:p>
            <a:p>
              <a:pPr marL="171450" indent="-171450">
                <a:spcBef>
                  <a:spcPts val="200"/>
                </a:spcBef>
                <a:spcAft>
                  <a:spcPts val="200"/>
                </a:spcAft>
                <a:buFont typeface="Arial" panose="020B0604020202020204" pitchFamily="34" charset="0"/>
                <a:buChar char="•"/>
              </a:pPr>
              <a:r>
                <a:rPr lang="en-US" sz="825" dirty="0"/>
                <a:t>Authentication &amp; authorization</a:t>
              </a:r>
            </a:p>
          </p:txBody>
        </p:sp>
        <p:sp>
          <p:nvSpPr>
            <p:cNvPr id="27" name="Textfeld 26">
              <a:extLst>
                <a:ext uri="{FF2B5EF4-FFF2-40B4-BE49-F238E27FC236}">
                  <a16:creationId xmlns:a16="http://schemas.microsoft.com/office/drawing/2014/main" id="{40FAC372-7E8F-4DB0-BBEB-79589F7233C5}"/>
                </a:ext>
              </a:extLst>
            </p:cNvPr>
            <p:cNvSpPr txBox="1"/>
            <p:nvPr/>
          </p:nvSpPr>
          <p:spPr>
            <a:xfrm>
              <a:off x="3663587" y="1438240"/>
              <a:ext cx="861634" cy="369332"/>
            </a:xfrm>
            <a:prstGeom prst="rect">
              <a:avLst/>
            </a:prstGeom>
            <a:noFill/>
          </p:spPr>
          <p:txBody>
            <a:bodyPr wrap="square" rtlCol="0">
              <a:spAutoFit/>
            </a:bodyPr>
            <a:lstStyle/>
            <a:p>
              <a:r>
                <a:rPr lang="en-US" b="1" dirty="0">
                  <a:solidFill>
                    <a:schemeClr val="bg1"/>
                  </a:solidFill>
                  <a:latin typeface="Bahnschrift Condensed" panose="020B0502040204020203" pitchFamily="34" charset="0"/>
                </a:rPr>
                <a:t>Layer 1</a:t>
              </a:r>
            </a:p>
          </p:txBody>
        </p:sp>
      </p:grpSp>
      <p:pic>
        <p:nvPicPr>
          <p:cNvPr id="8" name="Grafik 7">
            <a:extLst>
              <a:ext uri="{FF2B5EF4-FFF2-40B4-BE49-F238E27FC236}">
                <a16:creationId xmlns:a16="http://schemas.microsoft.com/office/drawing/2014/main" id="{2567ABCA-69E5-4A51-9BCB-179112F2E9D9}"/>
              </a:ext>
            </a:extLst>
          </p:cNvPr>
          <p:cNvPicPr>
            <a:picLocks noChangeAspect="1"/>
          </p:cNvPicPr>
          <p:nvPr/>
        </p:nvPicPr>
        <p:blipFill>
          <a:blip r:embed="rId4"/>
          <a:stretch>
            <a:fillRect/>
          </a:stretch>
        </p:blipFill>
        <p:spPr>
          <a:xfrm>
            <a:off x="376304" y="1336072"/>
            <a:ext cx="8041601" cy="5297383"/>
          </a:xfrm>
          <a:prstGeom prst="rect">
            <a:avLst/>
          </a:prstGeom>
        </p:spPr>
      </p:pic>
      <p:sp>
        <p:nvSpPr>
          <p:cNvPr id="9" name="Textfeld 8">
            <a:extLst>
              <a:ext uri="{FF2B5EF4-FFF2-40B4-BE49-F238E27FC236}">
                <a16:creationId xmlns:a16="http://schemas.microsoft.com/office/drawing/2014/main" id="{CE4FD8AD-59DA-4984-B83B-4935AE40A1D5}"/>
              </a:ext>
            </a:extLst>
          </p:cNvPr>
          <p:cNvSpPr txBox="1"/>
          <p:nvPr/>
        </p:nvSpPr>
        <p:spPr>
          <a:xfrm>
            <a:off x="8839200" y="2922494"/>
            <a:ext cx="2976496" cy="2031325"/>
          </a:xfrm>
          <a:prstGeom prst="rect">
            <a:avLst/>
          </a:prstGeom>
          <a:noFill/>
        </p:spPr>
        <p:txBody>
          <a:bodyPr wrap="square" rtlCol="0">
            <a:spAutoFit/>
          </a:bodyPr>
          <a:lstStyle/>
          <a:p>
            <a:pPr marL="342900" indent="-342900">
              <a:buFont typeface="+mj-lt"/>
              <a:buAutoNum type="arabicPeriod"/>
            </a:pPr>
            <a:r>
              <a:rPr lang="en-US">
                <a:solidFill>
                  <a:schemeClr val="bg1"/>
                </a:solidFill>
              </a:rPr>
              <a:t>Only user entered Information can be let not translated. Each Information such standards, Audit Questions, selection values must be translated</a:t>
            </a:r>
          </a:p>
        </p:txBody>
      </p:sp>
    </p:spTree>
    <p:extLst>
      <p:ext uri="{BB962C8B-B14F-4D97-AF65-F5344CB8AC3E}">
        <p14:creationId xmlns:p14="http://schemas.microsoft.com/office/powerpoint/2010/main" val="3376534824"/>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07_TF33668227.potx" id="{27F7F3F4-991D-4F44-A633-F1300BF7031E}" vid="{26CEDC4D-E37A-4142-AA21-388080BEF1E3}"/>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3525A7A728D24493B3C6EF4C70AF55" ma:contentTypeVersion="2" ma:contentTypeDescription="Create a new document." ma:contentTypeScope="" ma:versionID="d850a1712452dcf42990fe8c1eb41484">
  <xsd:schema xmlns:xsd="http://www.w3.org/2001/XMLSchema" xmlns:xs="http://www.w3.org/2001/XMLSchema" xmlns:p="http://schemas.microsoft.com/office/2006/metadata/properties" xmlns:ns2="584f5ab9-4bf1-481f-9164-67c100759e5a" targetNamespace="http://schemas.microsoft.com/office/2006/metadata/properties" ma:root="true" ma:fieldsID="b840d0fde150568f28ae4c9d0a314b7c" ns2:_="">
    <xsd:import namespace="584f5ab9-4bf1-481f-9164-67c100759e5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4f5ab9-4bf1-481f-9164-67c100759e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7B4A56-C102-4875-AF9D-85CE09475105}">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21BB0426-6745-4907-A201-0EF30D507E00}">
  <ds:schemaRefs>
    <ds:schemaRef ds:uri="http://schemas.microsoft.com/sharepoint/v3/contenttype/forms"/>
  </ds:schemaRefs>
</ds:datastoreItem>
</file>

<file path=customXml/itemProps3.xml><?xml version="1.0" encoding="utf-8"?>
<ds:datastoreItem xmlns:ds="http://schemas.openxmlformats.org/officeDocument/2006/customXml" ds:itemID="{BC44B683-D4B6-4D61-B847-1E385B6AA848}"/>
</file>

<file path=docProps/app.xml><?xml version="1.0" encoding="utf-8"?>
<Properties xmlns="http://schemas.openxmlformats.org/officeDocument/2006/extended-properties" xmlns:vt="http://schemas.openxmlformats.org/officeDocument/2006/docPropsVTypes">
  <Template>Personalwesen von 24Slides</Template>
  <TotalTime>0</TotalTime>
  <Words>2241</Words>
  <Application>Microsoft Office PowerPoint</Application>
  <PresentationFormat>Widescreen</PresentationFormat>
  <Paragraphs>315</Paragraphs>
  <Slides>17</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Arial Narrow</vt:lpstr>
      <vt:lpstr>Bahnschrift Condensed</vt:lpstr>
      <vt:lpstr>Bahnschrift SemiBold</vt:lpstr>
      <vt:lpstr>Calibri</vt:lpstr>
      <vt:lpstr>Calibri Light</vt:lpstr>
      <vt:lpstr>Segoe UI</vt:lpstr>
      <vt:lpstr>Wingdings</vt:lpstr>
      <vt:lpstr>Office-Design</vt:lpstr>
      <vt:lpstr>Acrobat Document</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lpstr>Personal – Folie1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2022-03-08T21:41:35Z</dcterms:created>
  <dcterms:modified xsi:type="dcterms:W3CDTF">2022-06-14T18:44:32Z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0x010100873525A7A728D24493B3C6EF4C70AF55</vt:lpwstr>
  </property>
</Properties>
</file>