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29CBF-3034-433E-B2F0-6CEC51104D8E}"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70AF7-23D3-464D-B745-D46388250C09}" type="slidenum">
              <a:rPr lang="en-US" smtClean="0"/>
              <a:t>‹#›</a:t>
            </a:fld>
            <a:endParaRPr lang="en-US"/>
          </a:p>
        </p:txBody>
      </p:sp>
    </p:spTree>
    <p:extLst>
      <p:ext uri="{BB962C8B-B14F-4D97-AF65-F5344CB8AC3E}">
        <p14:creationId xmlns:p14="http://schemas.microsoft.com/office/powerpoint/2010/main" val="70075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DE0038-DD94-4CD6-A1BF-BA7C7B9E0F6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21046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DE0038-DD94-4CD6-A1BF-BA7C7B9E0F6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1299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246429" cy="6845120"/>
          </a:xfrm>
          <a:prstGeom prst="rect">
            <a:avLst/>
          </a:prstGeom>
        </p:spPr>
      </p:pic>
      <p:sp>
        <p:nvSpPr>
          <p:cNvPr id="2" name="Title 1"/>
          <p:cNvSpPr>
            <a:spLocks noGrp="1"/>
          </p:cNvSpPr>
          <p:nvPr>
            <p:ph type="ctrTitle"/>
          </p:nvPr>
        </p:nvSpPr>
        <p:spPr>
          <a:xfrm>
            <a:off x="0" y="1338263"/>
            <a:ext cx="7899400" cy="2387600"/>
          </a:xfrm>
          <a:prstGeom prst="rect">
            <a:avLst/>
          </a:prstGeom>
        </p:spPr>
        <p:txBody>
          <a:bodyPr anchor="ctr">
            <a:normAutofit/>
          </a:bodyPr>
          <a:lstStyle>
            <a:lvl1pPr algn="ctr">
              <a:defRPr sz="3600">
                <a:solidFill>
                  <a:schemeClr val="bg2">
                    <a:lumMod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267111"/>
            <a:ext cx="7899400" cy="1655762"/>
          </a:xfrm>
        </p:spPr>
        <p:txBody>
          <a:bodyPr/>
          <a:lstStyle>
            <a:lvl1pPr marL="0" indent="0" algn="ctr">
              <a:buNone/>
              <a:defRPr sz="24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941087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615952"/>
            <a:ext cx="4971836" cy="226546"/>
          </a:xfrm>
        </p:spPr>
        <p:txBody>
          <a:bodyPr/>
          <a:lstStyle/>
          <a:p>
            <a:r>
              <a:rPr lang="en-US" smtClean="0">
                <a:solidFill>
                  <a:srgbClr val="44546A">
                    <a:lumMod val="75000"/>
                  </a:srgbClr>
                </a:solidFill>
              </a:rPr>
              <a:t>Reliance Jio Confidential</a:t>
            </a:r>
            <a:endParaRPr lang="en-IN" dirty="0"/>
          </a:p>
        </p:txBody>
      </p:sp>
      <p:sp>
        <p:nvSpPr>
          <p:cNvPr id="6" name="Slide Number Placeholder 5"/>
          <p:cNvSpPr>
            <a:spLocks noGrp="1"/>
          </p:cNvSpPr>
          <p:nvPr>
            <p:ph type="sldNum" sz="quarter" idx="12"/>
          </p:nvPr>
        </p:nvSpPr>
        <p:spPr>
          <a:xfrm>
            <a:off x="9448800" y="6631454"/>
            <a:ext cx="2743200" cy="226546"/>
          </a:xfrm>
        </p:spPr>
        <p:txBody>
          <a:bodyPr/>
          <a:lstStyle>
            <a:lvl1pPr>
              <a:defRPr>
                <a:solidFill>
                  <a:schemeClr val="bg2">
                    <a:lumMod val="25000"/>
                  </a:schemeClr>
                </a:solidFill>
              </a:defRPr>
            </a:lvl1pPr>
          </a:lstStyle>
          <a:p>
            <a:fld id="{CCCA095A-9E34-4562-B461-F7B1FA72DA13}" type="slidenum">
              <a:rPr lang="en-IN" smtClean="0"/>
              <a:pPr/>
              <a:t>‹#›</a:t>
            </a:fld>
            <a:endParaRPr lang="en-IN"/>
          </a:p>
        </p:txBody>
      </p:sp>
      <p:cxnSp>
        <p:nvCxnSpPr>
          <p:cNvPr id="12" name="Straight Connector 11"/>
          <p:cNvCxnSpPr/>
          <p:nvPr/>
        </p:nvCxnSpPr>
        <p:spPr>
          <a:xfrm flipV="1">
            <a:off x="241300" y="6504267"/>
            <a:ext cx="11379200" cy="12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10362802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149263" cy="48913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0" y="6641432"/>
            <a:ext cx="2743200" cy="202111"/>
          </a:xfrm>
          <a:prstGeom prst="rect">
            <a:avLst/>
          </a:prstGeom>
        </p:spPr>
        <p:txBody>
          <a:bodyPr/>
          <a:lstStyle/>
          <a:p>
            <a:fld id="{BD886C90-487F-4A49-A88C-DF1D978CBDC4}" type="datetime1">
              <a:rPr lang="en-US" smtClean="0"/>
              <a:t>5/18/2020</a:t>
            </a:fld>
            <a:endParaRPr lang="en-IN"/>
          </a:p>
        </p:txBody>
      </p:sp>
      <p:sp>
        <p:nvSpPr>
          <p:cNvPr id="4" name="Footer Placeholder 3"/>
          <p:cNvSpPr>
            <a:spLocks noGrp="1"/>
          </p:cNvSpPr>
          <p:nvPr>
            <p:ph type="ftr" sz="quarter" idx="11"/>
          </p:nvPr>
        </p:nvSpPr>
        <p:spPr/>
        <p:txBody>
          <a:bodyPr/>
          <a:lstStyle/>
          <a:p>
            <a:r>
              <a:rPr lang="en-US" smtClean="0">
                <a:solidFill>
                  <a:srgbClr val="44546A">
                    <a:lumMod val="75000"/>
                  </a:srgbClr>
                </a:solidFill>
              </a:rPr>
              <a:t>Reliance Jio Confidential</a:t>
            </a:r>
            <a:endParaRPr lang="en-IN" dirty="0"/>
          </a:p>
        </p:txBody>
      </p:sp>
      <p:sp>
        <p:nvSpPr>
          <p:cNvPr id="5" name="Slide Number Placeholder 4"/>
          <p:cNvSpPr>
            <a:spLocks noGrp="1"/>
          </p:cNvSpPr>
          <p:nvPr>
            <p:ph type="sldNum" sz="quarter" idx="12"/>
          </p:nvPr>
        </p:nvSpPr>
        <p:spPr/>
        <p:txBody>
          <a:bodyPr/>
          <a:lstStyle/>
          <a:p>
            <a:fld id="{CCCA095A-9E34-4562-B461-F7B1FA72DA13}" type="slidenum">
              <a:rPr lang="en-IN" smtClean="0"/>
              <a:t>‹#›</a:t>
            </a:fld>
            <a:endParaRPr lang="en-IN"/>
          </a:p>
        </p:txBody>
      </p:sp>
    </p:spTree>
    <p:extLst>
      <p:ext uri="{BB962C8B-B14F-4D97-AF65-F5344CB8AC3E}">
        <p14:creationId xmlns:p14="http://schemas.microsoft.com/office/powerpoint/2010/main" val="230493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srgbClr val="44546A">
                    <a:lumMod val="75000"/>
                  </a:srgbClr>
                </a:solidFill>
              </a:rPr>
              <a:t>Reliance Jio Confidential</a:t>
            </a:r>
            <a:endParaRPr lang="en-IN" dirty="0"/>
          </a:p>
        </p:txBody>
      </p:sp>
      <p:sp>
        <p:nvSpPr>
          <p:cNvPr id="4" name="Slide Number Placeholder 3"/>
          <p:cNvSpPr>
            <a:spLocks noGrp="1"/>
          </p:cNvSpPr>
          <p:nvPr>
            <p:ph type="sldNum" sz="quarter" idx="12"/>
          </p:nvPr>
        </p:nvSpPr>
        <p:spPr/>
        <p:txBody>
          <a:bodyPr/>
          <a:lstStyle/>
          <a:p>
            <a:fld id="{CCCA095A-9E34-4562-B461-F7B1FA72DA13}" type="slidenum">
              <a:rPr lang="en-IN" smtClean="0"/>
              <a:t>‹#›</a:t>
            </a:fld>
            <a:endParaRPr lang="en-IN"/>
          </a:p>
        </p:txBody>
      </p:sp>
    </p:spTree>
    <p:extLst>
      <p:ext uri="{BB962C8B-B14F-4D97-AF65-F5344CB8AC3E}">
        <p14:creationId xmlns:p14="http://schemas.microsoft.com/office/powerpoint/2010/main" val="3097151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11197"/>
            <a:ext cx="12192000" cy="581930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 y="6641432"/>
            <a:ext cx="8153401" cy="217986"/>
          </a:xfrm>
          <a:prstGeom prst="rect">
            <a:avLst/>
          </a:prstGeom>
        </p:spPr>
        <p:txBody>
          <a:bodyPr vert="horz" lIns="91440" tIns="45720" rIns="91440" bIns="45720" rtlCol="0" anchor="ctr"/>
          <a:lstStyle>
            <a:lvl1pPr algn="ctr">
              <a:defRPr sz="1200" b="0">
                <a:solidFill>
                  <a:schemeClr val="tx2">
                    <a:lumMod val="75000"/>
                  </a:schemeClr>
                </a:solidFill>
              </a:defRPr>
            </a:lvl1pPr>
          </a:lstStyle>
          <a:p>
            <a:r>
              <a:rPr lang="en-US" smtClean="0">
                <a:solidFill>
                  <a:srgbClr val="44546A">
                    <a:lumMod val="75000"/>
                  </a:srgbClr>
                </a:solidFill>
              </a:rPr>
              <a:t>Reliance Jio Confidential</a:t>
            </a:r>
            <a:endParaRPr lang="en-IN" dirty="0"/>
          </a:p>
        </p:txBody>
      </p:sp>
      <p:sp>
        <p:nvSpPr>
          <p:cNvPr id="6" name="Slide Number Placeholder 5"/>
          <p:cNvSpPr>
            <a:spLocks noGrp="1"/>
          </p:cNvSpPr>
          <p:nvPr>
            <p:ph type="sldNum" sz="quarter" idx="4"/>
          </p:nvPr>
        </p:nvSpPr>
        <p:spPr>
          <a:xfrm>
            <a:off x="9448800" y="6657307"/>
            <a:ext cx="2743200" cy="202111"/>
          </a:xfrm>
          <a:prstGeom prst="rect">
            <a:avLst/>
          </a:prstGeom>
        </p:spPr>
        <p:txBody>
          <a:bodyPr vert="horz" lIns="91440" tIns="45720" rIns="91440" bIns="45720" rtlCol="0" anchor="ctr"/>
          <a:lstStyle>
            <a:lvl1pPr algn="r">
              <a:defRPr sz="1200" b="0">
                <a:solidFill>
                  <a:schemeClr val="tx2">
                    <a:lumMod val="75000"/>
                  </a:schemeClr>
                </a:solidFill>
              </a:defRPr>
            </a:lvl1pPr>
          </a:lstStyle>
          <a:p>
            <a:fld id="{CCCA095A-9E34-4562-B461-F7B1FA72DA13}" type="slidenum">
              <a:rPr lang="en-IN" smtClean="0"/>
              <a:pPr/>
              <a:t>‹#›</a:t>
            </a:fld>
            <a:endParaRPr lang="en-IN"/>
          </a:p>
        </p:txBody>
      </p:sp>
      <p:cxnSp>
        <p:nvCxnSpPr>
          <p:cNvPr id="9" name="Straight Connector 8"/>
          <p:cNvCxnSpPr/>
          <p:nvPr/>
        </p:nvCxnSpPr>
        <p:spPr>
          <a:xfrm flipH="1">
            <a:off x="0" y="6481011"/>
            <a:ext cx="12192000" cy="1293"/>
          </a:xfrm>
          <a:prstGeom prst="line">
            <a:avLst/>
          </a:prstGeom>
          <a:ln w="9525">
            <a:solidFill>
              <a:schemeClr val="bg2">
                <a:lumMod val="75000"/>
              </a:schemeClr>
            </a:solidFill>
            <a:prstDash val="sysDash"/>
          </a:ln>
        </p:spPr>
        <p:style>
          <a:lnRef idx="1">
            <a:schemeClr val="dk1"/>
          </a:lnRef>
          <a:fillRef idx="0">
            <a:schemeClr val="dk1"/>
          </a:fillRef>
          <a:effectRef idx="0">
            <a:schemeClr val="dk1"/>
          </a:effectRef>
          <a:fontRef idx="minor">
            <a:schemeClr val="tx1"/>
          </a:fontRef>
        </p:style>
      </p:cxnSp>
      <p:grpSp>
        <p:nvGrpSpPr>
          <p:cNvPr id="29" name="Group 28"/>
          <p:cNvGrpSpPr/>
          <p:nvPr/>
        </p:nvGrpSpPr>
        <p:grpSpPr>
          <a:xfrm>
            <a:off x="11020927" y="15231"/>
            <a:ext cx="1171073" cy="489941"/>
            <a:chOff x="11020926" y="0"/>
            <a:chExt cx="1171073" cy="489941"/>
          </a:xfrm>
        </p:grpSpPr>
        <p:pic>
          <p:nvPicPr>
            <p:cNvPr id="30" name="Picture 29"/>
            <p:cNvPicPr>
              <a:picLocks noChangeAspect="1"/>
            </p:cNvPicPr>
            <p:nvPr userDrawn="1"/>
          </p:nvPicPr>
          <p:blipFill>
            <a:blip r:embed="rId6">
              <a:extLst>
                <a:ext uri="{BEBA8EAE-BF5A-486C-A8C5-ECC9F3942E4B}">
                  <a14:imgProps xmlns:a14="http://schemas.microsoft.com/office/drawing/2010/main">
                    <a14:imgLayer r:embed="rId7">
                      <a14:imgEffect>
                        <a14:backgroundRemoval t="2961" b="95066" l="0" r="100000">
                          <a14:foregroundMark x1="58423" y1="23026" x2="56878" y2="68750"/>
                          <a14:foregroundMark x1="69243" y1="16447" x2="70788" y2="62171"/>
                          <a14:foregroundMark x1="90726" y1="26316" x2="84544" y2="58882"/>
                          <a14:foregroundMark x1="84544" y1="23026" x2="78516" y2="52303"/>
                          <a14:foregroundMark x1="87635" y1="29605" x2="93818" y2="32895"/>
                          <a14:foregroundMark x1="15456" y1="72039" x2="16847" y2="95066"/>
                        </a14:backgroundRemoval>
                      </a14:imgEffect>
                    </a14:imgLayer>
                  </a14:imgProps>
                </a:ext>
              </a:extLst>
            </a:blip>
            <a:stretch>
              <a:fillRect/>
            </a:stretch>
          </p:blipFill>
          <p:spPr>
            <a:xfrm>
              <a:off x="11149262" y="0"/>
              <a:ext cx="1042737" cy="489941"/>
            </a:xfrm>
            <a:prstGeom prst="rect">
              <a:avLst/>
            </a:prstGeom>
          </p:spPr>
        </p:pic>
        <p:sp>
          <p:nvSpPr>
            <p:cNvPr id="31" name="Moon 30"/>
            <p:cNvSpPr/>
            <p:nvPr userDrawn="1"/>
          </p:nvSpPr>
          <p:spPr>
            <a:xfrm>
              <a:off x="11020926" y="0"/>
              <a:ext cx="208546" cy="489941"/>
            </a:xfrm>
            <a:prstGeom prst="moon">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sp>
        <p:nvSpPr>
          <p:cNvPr id="32" name="Title Placeholder 31"/>
          <p:cNvSpPr>
            <a:spLocks noGrp="1"/>
          </p:cNvSpPr>
          <p:nvPr>
            <p:ph type="title"/>
          </p:nvPr>
        </p:nvSpPr>
        <p:spPr>
          <a:xfrm>
            <a:off x="-1" y="10663"/>
            <a:ext cx="11085095" cy="441406"/>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57118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800" b="1" kern="1200">
          <a:solidFill>
            <a:schemeClr val="tx2">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tx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tx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tx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94085" y="3406538"/>
            <a:ext cx="7158790" cy="169277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w="0"/>
                <a:solidFill>
                  <a:prstClr val="black"/>
                </a:solidFill>
                <a:effectLst>
                  <a:outerShdw blurRad="38100" dist="38100" dir="2700000" algn="tl">
                    <a:srgbClr val="000000">
                      <a:alpha val="43137"/>
                    </a:srgbClr>
                  </a:outerShdw>
                </a:effectLst>
                <a:uLnTx/>
                <a:uFillTx/>
                <a:latin typeface="Calibri"/>
                <a:ea typeface="+mn-ea"/>
                <a:cs typeface="+mn-cs"/>
              </a:rPr>
              <a:t>JAM – Discovery</a:t>
            </a:r>
            <a:r>
              <a:rPr kumimoji="0" lang="en-US" sz="2400" b="0" i="0" u="none" strike="noStrike" kern="1200" cap="none" spc="0" normalizeH="0" noProof="0" dirty="0" smtClean="0">
                <a:ln w="0"/>
                <a:solidFill>
                  <a:prstClr val="black"/>
                </a:solidFill>
                <a:effectLst>
                  <a:outerShdw blurRad="38100" dist="38100" dir="2700000" algn="tl">
                    <a:srgbClr val="000000">
                      <a:alpha val="43137"/>
                    </a:srgbClr>
                  </a:outerShdw>
                </a:effectLst>
                <a:uLnTx/>
                <a:uFillTx/>
                <a:latin typeface="Calibri"/>
                <a:ea typeface="+mn-ea"/>
                <a:cs typeface="+mn-cs"/>
              </a:rPr>
              <a:t> of Assets (PHY + VIR) Compute Servers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n w="0"/>
                <a:solidFill>
                  <a:prstClr val="black"/>
                </a:solidFill>
                <a:effectLst>
                  <a:outerShdw blurRad="38100" dist="38100" dir="2700000" algn="tl">
                    <a:srgbClr val="000000">
                      <a:alpha val="43137"/>
                    </a:srgbClr>
                  </a:outerShdw>
                </a:effectLst>
                <a:latin typeface="Calibri"/>
              </a:rPr>
              <a:t>High Level Design</a:t>
            </a:r>
            <a:endParaRPr kumimoji="0" lang="en-US" sz="2400" b="0" i="0" u="none" strike="noStrike" kern="1200" cap="none" spc="0" normalizeH="0" noProof="0" dirty="0" smtClean="0">
              <a:ln w="0"/>
              <a:solidFill>
                <a:prstClr val="black"/>
              </a:solidFill>
              <a:effectLst>
                <a:outerShdw blurRad="38100" dist="38100" dir="2700000" algn="tl">
                  <a:srgbClr val="000000">
                    <a:alpha val="43137"/>
                  </a:srgbClr>
                </a:outerShdw>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ln w="0"/>
              <a:solidFill>
                <a:prstClr val="black"/>
              </a:solidFill>
              <a:effectLst>
                <a:outerShdw blurRad="38100" dist="19050" dir="2700000" algn="tl" rotWithShape="0">
                  <a:prstClr val="black">
                    <a:alpha val="40000"/>
                  </a:prstClr>
                </a:outerShdw>
              </a:effectLst>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n w="0"/>
                <a:solidFill>
                  <a:prstClr val="black"/>
                </a:solidFill>
                <a:effectLst>
                  <a:outerShdw blurRad="38100" dist="19050" dir="2700000" algn="tl" rotWithShape="0">
                    <a:prstClr val="black">
                      <a:alpha val="40000"/>
                    </a:prstClr>
                  </a:outerShdw>
                </a:effectLst>
                <a:latin typeface="Calibri"/>
              </a:rPr>
              <a:t>Author</a:t>
            </a:r>
            <a:r>
              <a:rPr kumimoji="0" lang="en-US" sz="2400" b="0" i="0" u="none" strike="noStrike" kern="1200" cap="none" spc="0" normalizeH="0" baseline="0" noProof="0" dirty="0" smtClean="0">
                <a:ln w="0"/>
                <a:solidFill>
                  <a:prstClr val="black"/>
                </a:solidFill>
                <a:effectLst>
                  <a:outerShdw blurRad="38100" dist="19050" dir="2700000" algn="tl" rotWithShape="0">
                    <a:prstClr val="black">
                      <a:alpha val="40000"/>
                    </a:prstClr>
                  </a:outerShdw>
                </a:effectLst>
                <a:uLnTx/>
                <a:uFillTx/>
                <a:latin typeface="Calibri"/>
                <a:ea typeface="+mn-ea"/>
                <a:cs typeface="+mn-cs"/>
              </a:rPr>
              <a:t>	-	Vimal Kumar</a:t>
            </a:r>
          </a:p>
        </p:txBody>
      </p:sp>
      <p:cxnSp>
        <p:nvCxnSpPr>
          <p:cNvPr id="12" name="Straight Connector 11"/>
          <p:cNvCxnSpPr/>
          <p:nvPr/>
        </p:nvCxnSpPr>
        <p:spPr>
          <a:xfrm>
            <a:off x="794084" y="1828800"/>
            <a:ext cx="0" cy="3200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4695" y="4427621"/>
            <a:ext cx="7688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173533" y="6488668"/>
            <a:ext cx="14355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Calibri"/>
              </a:rPr>
              <a:t>17</a:t>
            </a: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-May-2020</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255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6591300"/>
            <a:ext cx="12192000" cy="266700"/>
          </a:xfrm>
          <a:prstGeom prst="rect">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Footer Placeholder 24"/>
          <p:cNvSpPr>
            <a:spLocks noGrp="1"/>
          </p:cNvSpPr>
          <p:nvPr>
            <p:ph type="ftr" sz="quarter" idx="11"/>
          </p:nvPr>
        </p:nvSpPr>
        <p:spPr>
          <a:xfrm>
            <a:off x="5016499" y="6649539"/>
            <a:ext cx="1905001" cy="18832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ea typeface="+mn-ea"/>
                <a:cs typeface="+mn-cs"/>
              </a:rPr>
              <a:t>Reliance Jio Confidential</a:t>
            </a:r>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Slide Number Placeholder 25"/>
          <p:cNvSpPr>
            <a:spLocks noGrp="1"/>
          </p:cNvSpPr>
          <p:nvPr>
            <p:ph type="sldNum" sz="quarter" idx="12"/>
          </p:nvPr>
        </p:nvSpPr>
        <p:spPr>
          <a:xfrm>
            <a:off x="11753181" y="6653068"/>
            <a:ext cx="393699" cy="215356"/>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CA095A-9E34-4562-B461-F7B1FA72DA1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Date Placeholder 26"/>
          <p:cNvSpPr>
            <a:spLocks noGrp="1"/>
          </p:cNvSpPr>
          <p:nvPr>
            <p:ph type="dt" sz="half" idx="10"/>
          </p:nvPr>
        </p:nvSpPr>
        <p:spPr>
          <a:xfrm>
            <a:off x="0" y="6627396"/>
            <a:ext cx="1231900" cy="2286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8F9695A-482F-4668-95CA-0A1CA39DCBCE}"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5/18/2020</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1" name="Rectangle 30"/>
          <p:cNvSpPr/>
          <p:nvPr/>
        </p:nvSpPr>
        <p:spPr>
          <a:xfrm>
            <a:off x="228600" y="698865"/>
            <a:ext cx="10198100" cy="18288"/>
          </a:xfrm>
          <a:prstGeom prst="rect">
            <a:avLst/>
          </a:prstGeom>
          <a:ln>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8"/>
          <p:cNvSpPr txBox="1"/>
          <p:nvPr/>
        </p:nvSpPr>
        <p:spPr>
          <a:xfrm>
            <a:off x="120313" y="127635"/>
            <a:ext cx="10922000"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3200" b="0" i="0" u="none" strike="noStrike" kern="1200" cap="none" spc="0" normalizeH="0" baseline="0" noProof="0" dirty="0" smtClean="0">
                <a:ln>
                  <a:noFill/>
                </a:ln>
                <a:solidFill>
                  <a:prstClr val="black"/>
                </a:solidFill>
                <a:effectLst/>
                <a:uLnTx/>
                <a:uFillTx/>
                <a:latin typeface="Calibri"/>
                <a:ea typeface="+mn-ea"/>
                <a:cs typeface="+mn-cs"/>
              </a:rPr>
              <a:t> </a:t>
            </a:r>
            <a:r>
              <a:rPr lang="en-US" sz="3200" dirty="0" smtClean="0">
                <a:solidFill>
                  <a:prstClr val="black"/>
                </a:solidFill>
                <a:latin typeface="Calibri"/>
              </a:rPr>
              <a:t>JAM </a:t>
            </a:r>
            <a:r>
              <a:rPr kumimoji="0" lang="en-US" sz="3200" b="0" i="0" u="none" strike="noStrike" kern="1200" cap="none" spc="0" normalizeH="0" baseline="0" noProof="0" dirty="0" smtClean="0">
                <a:ln>
                  <a:noFill/>
                </a:ln>
                <a:solidFill>
                  <a:prstClr val="black"/>
                </a:solidFill>
                <a:effectLst/>
                <a:uLnTx/>
                <a:uFillTx/>
                <a:latin typeface="Calibri"/>
                <a:ea typeface="+mn-ea"/>
                <a:cs typeface="CiscoSans Thin"/>
              </a:rPr>
              <a:t>Asset Discovery - HLD</a:t>
            </a:r>
            <a:endParaRPr kumimoji="0" lang="en-IN" sz="3200" b="0" i="0" u="none" strike="noStrike" kern="1200" cap="none" spc="0" normalizeH="0" baseline="0" noProof="0" dirty="0">
              <a:ln>
                <a:noFill/>
              </a:ln>
              <a:solidFill>
                <a:prstClr val="black"/>
              </a:solidFill>
              <a:effectLst/>
              <a:uLnTx/>
              <a:uFillTx/>
              <a:latin typeface="Calibri"/>
              <a:ea typeface="+mn-ea"/>
              <a:cs typeface="CiscoSans Thin"/>
            </a:endParaRPr>
          </a:p>
        </p:txBody>
      </p:sp>
      <p:sp>
        <p:nvSpPr>
          <p:cNvPr id="5" name="Cube 4"/>
          <p:cNvSpPr/>
          <p:nvPr/>
        </p:nvSpPr>
        <p:spPr>
          <a:xfrm>
            <a:off x="1212305" y="980580"/>
            <a:ext cx="404948" cy="770709"/>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Cube 12"/>
          <p:cNvSpPr/>
          <p:nvPr/>
        </p:nvSpPr>
        <p:spPr>
          <a:xfrm>
            <a:off x="1212305" y="1880583"/>
            <a:ext cx="404948" cy="770709"/>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Cube 13"/>
          <p:cNvSpPr/>
          <p:nvPr/>
        </p:nvSpPr>
        <p:spPr>
          <a:xfrm>
            <a:off x="1212305" y="2794639"/>
            <a:ext cx="404948" cy="770709"/>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Cube 14"/>
          <p:cNvSpPr/>
          <p:nvPr/>
        </p:nvSpPr>
        <p:spPr>
          <a:xfrm>
            <a:off x="1212305" y="3708695"/>
            <a:ext cx="404948" cy="770709"/>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Cube 18"/>
          <p:cNvSpPr/>
          <p:nvPr/>
        </p:nvSpPr>
        <p:spPr>
          <a:xfrm>
            <a:off x="1212305" y="4622751"/>
            <a:ext cx="404948" cy="770709"/>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TextBox 5"/>
          <p:cNvSpPr txBox="1"/>
          <p:nvPr/>
        </p:nvSpPr>
        <p:spPr>
          <a:xfrm>
            <a:off x="1050480" y="736451"/>
            <a:ext cx="1590500" cy="261610"/>
          </a:xfrm>
          <a:prstGeom prst="rect">
            <a:avLst/>
          </a:prstGeom>
          <a:noFill/>
        </p:spPr>
        <p:txBody>
          <a:bodyPr wrap="none" rtlCol="0">
            <a:spAutoFit/>
          </a:bodyPr>
          <a:lstStyle/>
          <a:p>
            <a:r>
              <a:rPr lang="en-US" sz="1100" dirty="0" smtClean="0"/>
              <a:t>Servers to be discovered</a:t>
            </a:r>
            <a:endParaRPr lang="en-US" sz="1100" dirty="0"/>
          </a:p>
        </p:txBody>
      </p:sp>
      <p:sp>
        <p:nvSpPr>
          <p:cNvPr id="7" name="Rounded Rectangle 6"/>
          <p:cNvSpPr/>
          <p:nvPr/>
        </p:nvSpPr>
        <p:spPr>
          <a:xfrm>
            <a:off x="2788252" y="2801858"/>
            <a:ext cx="3263308" cy="10241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/opt/</a:t>
            </a:r>
            <a:r>
              <a:rPr lang="en-US" sz="1400" dirty="0" err="1" smtClean="0">
                <a:solidFill>
                  <a:schemeClr val="tx1"/>
                </a:solidFill>
              </a:rPr>
              <a:t>filebeat</a:t>
            </a:r>
            <a:r>
              <a:rPr lang="en-US" sz="1400" dirty="0" smtClean="0">
                <a:solidFill>
                  <a:schemeClr val="tx1"/>
                </a:solidFill>
              </a:rPr>
              <a:t>/binary</a:t>
            </a:r>
          </a:p>
          <a:p>
            <a:r>
              <a:rPr lang="en-US" sz="1400" dirty="0" smtClean="0">
                <a:solidFill>
                  <a:schemeClr val="tx1"/>
                </a:solidFill>
              </a:rPr>
              <a:t>/opt/</a:t>
            </a:r>
            <a:r>
              <a:rPr lang="en-US" sz="1400" dirty="0" err="1" smtClean="0">
                <a:solidFill>
                  <a:schemeClr val="tx1"/>
                </a:solidFill>
              </a:rPr>
              <a:t>filebeat</a:t>
            </a:r>
            <a:r>
              <a:rPr lang="en-US" sz="1400" dirty="0" smtClean="0">
                <a:solidFill>
                  <a:schemeClr val="tx1"/>
                </a:solidFill>
              </a:rPr>
              <a:t>/data/*.csv</a:t>
            </a:r>
          </a:p>
          <a:p>
            <a:r>
              <a:rPr lang="en-US" sz="1400" dirty="0" smtClean="0">
                <a:solidFill>
                  <a:schemeClr val="tx1"/>
                </a:solidFill>
              </a:rPr>
              <a:t>/opt/</a:t>
            </a:r>
            <a:r>
              <a:rPr lang="en-US" sz="1400" dirty="0" err="1" smtClean="0">
                <a:solidFill>
                  <a:schemeClr val="tx1"/>
                </a:solidFill>
              </a:rPr>
              <a:t>filebeat</a:t>
            </a:r>
            <a:r>
              <a:rPr lang="en-US" sz="1400" dirty="0" smtClean="0">
                <a:solidFill>
                  <a:schemeClr val="tx1"/>
                </a:solidFill>
              </a:rPr>
              <a:t>/error_exception.log</a:t>
            </a:r>
          </a:p>
          <a:p>
            <a:r>
              <a:rPr lang="en-US" sz="1400" dirty="0" smtClean="0">
                <a:solidFill>
                  <a:schemeClr val="tx1"/>
                </a:solidFill>
              </a:rPr>
              <a:t>/opt/</a:t>
            </a:r>
            <a:r>
              <a:rPr lang="en-US" sz="1400" dirty="0" err="1" smtClean="0">
                <a:solidFill>
                  <a:schemeClr val="tx1"/>
                </a:solidFill>
              </a:rPr>
              <a:t>filebeat</a:t>
            </a:r>
            <a:r>
              <a:rPr lang="en-US" sz="1400" dirty="0" smtClean="0">
                <a:solidFill>
                  <a:schemeClr val="tx1"/>
                </a:solidFill>
              </a:rPr>
              <a:t>/log/version_checksum.csv</a:t>
            </a:r>
            <a:endParaRPr lang="en-US" sz="1400" dirty="0">
              <a:solidFill>
                <a:schemeClr val="tx1"/>
              </a:solidFill>
            </a:endParaRPr>
          </a:p>
        </p:txBody>
      </p:sp>
      <p:sp>
        <p:nvSpPr>
          <p:cNvPr id="22" name="Rounded Rectangle 21"/>
          <p:cNvSpPr/>
          <p:nvPr/>
        </p:nvSpPr>
        <p:spPr>
          <a:xfrm>
            <a:off x="7168480" y="1528215"/>
            <a:ext cx="4584701" cy="137999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Scripts to find CI details like HW / OS / NW / DB / MW </a:t>
            </a:r>
            <a:r>
              <a:rPr lang="en-US" sz="1400" dirty="0" err="1" smtClean="0">
                <a:solidFill>
                  <a:schemeClr val="tx1"/>
                </a:solidFill>
              </a:rPr>
              <a:t>etc</a:t>
            </a:r>
            <a:endParaRPr lang="en-US" sz="1400" dirty="0" smtClean="0">
              <a:solidFill>
                <a:schemeClr val="tx1"/>
              </a:solidFill>
            </a:endParaRPr>
          </a:p>
          <a:p>
            <a:pPr marL="285750" indent="-285750">
              <a:buFont typeface="Arial" panose="020B0604020202020204" pitchFamily="34" charset="0"/>
              <a:buChar char="•"/>
            </a:pPr>
            <a:r>
              <a:rPr lang="en-US" sz="1400" dirty="0" smtClean="0">
                <a:solidFill>
                  <a:schemeClr val="tx1"/>
                </a:solidFill>
              </a:rPr>
              <a:t>Scheduler (</a:t>
            </a:r>
            <a:r>
              <a:rPr lang="en-US" sz="1400" dirty="0" err="1" smtClean="0">
                <a:solidFill>
                  <a:schemeClr val="tx1"/>
                </a:solidFill>
              </a:rPr>
              <a:t>crontab</a:t>
            </a:r>
            <a:r>
              <a:rPr lang="en-US" sz="1400" dirty="0" smtClean="0">
                <a:solidFill>
                  <a:schemeClr val="tx1"/>
                </a:solidFill>
              </a:rPr>
              <a:t>)</a:t>
            </a:r>
          </a:p>
          <a:p>
            <a:pPr marL="285750" indent="-285750">
              <a:buFont typeface="Arial" panose="020B0604020202020204" pitchFamily="34" charset="0"/>
              <a:buChar char="•"/>
            </a:pPr>
            <a:r>
              <a:rPr lang="en-US" sz="1400" dirty="0" smtClean="0">
                <a:solidFill>
                  <a:schemeClr val="tx1"/>
                </a:solidFill>
              </a:rPr>
              <a:t>Run (6-7) - Shell/Python scripts</a:t>
            </a:r>
          </a:p>
          <a:p>
            <a:pPr marL="285750" indent="-285750">
              <a:buFont typeface="Arial" panose="020B0604020202020204" pitchFamily="34" charset="0"/>
              <a:buChar char="•"/>
            </a:pPr>
            <a:r>
              <a:rPr lang="en-US" sz="1400" dirty="0" smtClean="0">
                <a:solidFill>
                  <a:schemeClr val="tx1"/>
                </a:solidFill>
              </a:rPr>
              <a:t> At 00:00/6:00/12:00/18:00 </a:t>
            </a:r>
            <a:r>
              <a:rPr lang="en-US" sz="1400" dirty="0" err="1" smtClean="0">
                <a:solidFill>
                  <a:schemeClr val="tx1"/>
                </a:solidFill>
              </a:rPr>
              <a:t>hrs</a:t>
            </a:r>
            <a:r>
              <a:rPr lang="en-US" sz="1400" dirty="0" smtClean="0">
                <a:solidFill>
                  <a:schemeClr val="tx1"/>
                </a:solidFill>
              </a:rPr>
              <a:t> everyday</a:t>
            </a:r>
          </a:p>
          <a:p>
            <a:pPr marL="285750" indent="-285750">
              <a:buFont typeface="Arial" panose="020B0604020202020204" pitchFamily="34" charset="0"/>
              <a:buChar char="•"/>
            </a:pPr>
            <a:r>
              <a:rPr lang="en-US" sz="1400" dirty="0" smtClean="0">
                <a:solidFill>
                  <a:schemeClr val="tx1"/>
                </a:solidFill>
              </a:rPr>
              <a:t>Output -&gt; /opt/</a:t>
            </a:r>
            <a:r>
              <a:rPr lang="en-US" sz="1400" dirty="0" err="1" smtClean="0">
                <a:solidFill>
                  <a:schemeClr val="tx1"/>
                </a:solidFill>
              </a:rPr>
              <a:t>filebeat</a:t>
            </a:r>
            <a:r>
              <a:rPr lang="en-US" sz="1400" dirty="0" smtClean="0">
                <a:solidFill>
                  <a:schemeClr val="tx1"/>
                </a:solidFill>
              </a:rPr>
              <a:t>/csv</a:t>
            </a:r>
          </a:p>
          <a:p>
            <a:pPr marL="285750" indent="-285750">
              <a:buFont typeface="Arial" panose="020B0604020202020204" pitchFamily="34" charset="0"/>
              <a:buChar char="•"/>
            </a:pPr>
            <a:r>
              <a:rPr lang="en-US" sz="1400" dirty="0" smtClean="0">
                <a:solidFill>
                  <a:schemeClr val="tx1"/>
                </a:solidFill>
              </a:rPr>
              <a:t>Output -&gt; /opt/</a:t>
            </a:r>
            <a:r>
              <a:rPr lang="en-US" sz="1400" dirty="0" err="1" smtClean="0">
                <a:solidFill>
                  <a:schemeClr val="tx1"/>
                </a:solidFill>
              </a:rPr>
              <a:t>filebeat</a:t>
            </a:r>
            <a:r>
              <a:rPr lang="en-US" sz="1400" dirty="0" smtClean="0">
                <a:solidFill>
                  <a:schemeClr val="tx1"/>
                </a:solidFill>
              </a:rPr>
              <a:t>/error_exception.log</a:t>
            </a:r>
            <a:endParaRPr lang="en-US" sz="1400" dirty="0">
              <a:solidFill>
                <a:schemeClr val="tx1"/>
              </a:solidFill>
            </a:endParaRPr>
          </a:p>
        </p:txBody>
      </p:sp>
      <p:sp>
        <p:nvSpPr>
          <p:cNvPr id="38" name="Rounded Rectangle 37"/>
          <p:cNvSpPr/>
          <p:nvPr/>
        </p:nvSpPr>
        <p:spPr>
          <a:xfrm>
            <a:off x="7168480" y="4132680"/>
            <a:ext cx="4584702" cy="136870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Scripts to find the version of running scripts, timestamp  and checksum</a:t>
            </a:r>
          </a:p>
          <a:p>
            <a:pPr marL="285750" indent="-285750">
              <a:buFont typeface="Arial" panose="020B0604020202020204" pitchFamily="34" charset="0"/>
              <a:buChar char="•"/>
            </a:pPr>
            <a:r>
              <a:rPr lang="en-US" sz="1400" dirty="0" smtClean="0">
                <a:solidFill>
                  <a:schemeClr val="tx1"/>
                </a:solidFill>
              </a:rPr>
              <a:t>Scheduler (</a:t>
            </a:r>
            <a:r>
              <a:rPr lang="en-US" sz="1400" dirty="0" err="1" smtClean="0">
                <a:solidFill>
                  <a:schemeClr val="tx1"/>
                </a:solidFill>
              </a:rPr>
              <a:t>crontab</a:t>
            </a:r>
            <a:r>
              <a:rPr lang="en-US" sz="1400" dirty="0" smtClean="0">
                <a:solidFill>
                  <a:schemeClr val="tx1"/>
                </a:solidFill>
              </a:rPr>
              <a:t>)</a:t>
            </a:r>
          </a:p>
          <a:p>
            <a:pPr marL="285750" indent="-285750">
              <a:buFont typeface="Arial" panose="020B0604020202020204" pitchFamily="34" charset="0"/>
              <a:buChar char="•"/>
            </a:pPr>
            <a:r>
              <a:rPr lang="en-US" sz="1400" dirty="0" smtClean="0">
                <a:solidFill>
                  <a:schemeClr val="tx1"/>
                </a:solidFill>
              </a:rPr>
              <a:t>Run (2-3) - Shell/Python scripts</a:t>
            </a:r>
          </a:p>
          <a:p>
            <a:pPr marL="285750" indent="-285750">
              <a:buFont typeface="Arial" panose="020B0604020202020204" pitchFamily="34" charset="0"/>
              <a:buChar char="•"/>
            </a:pPr>
            <a:r>
              <a:rPr lang="en-US" sz="1400" dirty="0" smtClean="0">
                <a:solidFill>
                  <a:schemeClr val="tx1"/>
                </a:solidFill>
              </a:rPr>
              <a:t> At 00:00/6:00/12:00/18:00 </a:t>
            </a:r>
            <a:r>
              <a:rPr lang="en-US" sz="1400" dirty="0" err="1" smtClean="0">
                <a:solidFill>
                  <a:schemeClr val="tx1"/>
                </a:solidFill>
              </a:rPr>
              <a:t>hrs</a:t>
            </a:r>
            <a:r>
              <a:rPr lang="en-US" sz="1400" dirty="0" smtClean="0">
                <a:solidFill>
                  <a:schemeClr val="tx1"/>
                </a:solidFill>
              </a:rPr>
              <a:t> everyday</a:t>
            </a:r>
          </a:p>
          <a:p>
            <a:pPr marL="285750" indent="-285750">
              <a:buFont typeface="Arial" panose="020B0604020202020204" pitchFamily="34" charset="0"/>
              <a:buChar char="•"/>
            </a:pPr>
            <a:r>
              <a:rPr lang="en-US" sz="1400" dirty="0" smtClean="0">
                <a:solidFill>
                  <a:schemeClr val="tx1"/>
                </a:solidFill>
              </a:rPr>
              <a:t>Output -&gt; /opt/</a:t>
            </a:r>
            <a:r>
              <a:rPr lang="en-US" sz="1400" dirty="0" err="1" smtClean="0">
                <a:solidFill>
                  <a:schemeClr val="tx1"/>
                </a:solidFill>
              </a:rPr>
              <a:t>filebeat</a:t>
            </a:r>
            <a:r>
              <a:rPr lang="en-US" sz="1400" dirty="0" smtClean="0">
                <a:solidFill>
                  <a:schemeClr val="tx1"/>
                </a:solidFill>
              </a:rPr>
              <a:t>/log/version_checksum.csv</a:t>
            </a:r>
            <a:endParaRPr lang="en-US" sz="1400" dirty="0">
              <a:solidFill>
                <a:schemeClr val="tx1"/>
              </a:solidFill>
            </a:endParaRPr>
          </a:p>
        </p:txBody>
      </p:sp>
      <p:sp>
        <p:nvSpPr>
          <p:cNvPr id="56" name="Cube 55"/>
          <p:cNvSpPr/>
          <p:nvPr/>
        </p:nvSpPr>
        <p:spPr>
          <a:xfrm>
            <a:off x="276328" y="5061437"/>
            <a:ext cx="483326" cy="851923"/>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65" name="Straight Connector 64"/>
          <p:cNvCxnSpPr/>
          <p:nvPr/>
        </p:nvCxnSpPr>
        <p:spPr>
          <a:xfrm>
            <a:off x="6701246" y="2206154"/>
            <a:ext cx="0" cy="2620102"/>
          </a:xfrm>
          <a:prstGeom prst="line">
            <a:avLst/>
          </a:prstGeom>
          <a:ln w="22225">
            <a:solidFill>
              <a:schemeClr val="dk1"/>
            </a:solidFill>
          </a:ln>
        </p:spPr>
        <p:style>
          <a:lnRef idx="3">
            <a:schemeClr val="dk1"/>
          </a:lnRef>
          <a:fillRef idx="0">
            <a:schemeClr val="dk1"/>
          </a:fillRef>
          <a:effectRef idx="2">
            <a:schemeClr val="dk1"/>
          </a:effectRef>
          <a:fontRef idx="minor">
            <a:schemeClr val="tx1"/>
          </a:fontRef>
        </p:style>
      </p:cxnSp>
      <p:cxnSp>
        <p:nvCxnSpPr>
          <p:cNvPr id="69" name="Straight Arrow Connector 68"/>
          <p:cNvCxnSpPr>
            <a:endCxn id="22" idx="1"/>
          </p:cNvCxnSpPr>
          <p:nvPr/>
        </p:nvCxnSpPr>
        <p:spPr>
          <a:xfrm>
            <a:off x="6701246" y="2218210"/>
            <a:ext cx="467234"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V="1">
            <a:off x="6706386" y="4813367"/>
            <a:ext cx="488441" cy="12889"/>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a:off x="6051560" y="3313922"/>
            <a:ext cx="649686" cy="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5" idx="5"/>
          </p:cNvCxnSpPr>
          <p:nvPr/>
        </p:nvCxnSpPr>
        <p:spPr>
          <a:xfrm flipV="1">
            <a:off x="1617253" y="1307675"/>
            <a:ext cx="467233" cy="7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1617252" y="2235578"/>
            <a:ext cx="467233" cy="7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1611176" y="3174757"/>
            <a:ext cx="467233" cy="7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1612114" y="4072988"/>
            <a:ext cx="467233" cy="7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1602671" y="4983223"/>
            <a:ext cx="467233" cy="7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20313" y="6036384"/>
            <a:ext cx="1003801" cy="261610"/>
          </a:xfrm>
          <a:prstGeom prst="rect">
            <a:avLst/>
          </a:prstGeom>
          <a:noFill/>
        </p:spPr>
        <p:txBody>
          <a:bodyPr wrap="none" rtlCol="0">
            <a:spAutoFit/>
          </a:bodyPr>
          <a:lstStyle/>
          <a:p>
            <a:r>
              <a:rPr lang="en-US" sz="1100" dirty="0" err="1" smtClean="0"/>
              <a:t>Ansible</a:t>
            </a:r>
            <a:r>
              <a:rPr lang="en-US" sz="1100" dirty="0" smtClean="0"/>
              <a:t> Server</a:t>
            </a:r>
            <a:endParaRPr lang="en-US" sz="1100" dirty="0"/>
          </a:p>
        </p:txBody>
      </p:sp>
      <p:cxnSp>
        <p:nvCxnSpPr>
          <p:cNvPr id="90" name="Straight Arrow Connector 89"/>
          <p:cNvCxnSpPr/>
          <p:nvPr/>
        </p:nvCxnSpPr>
        <p:spPr>
          <a:xfrm>
            <a:off x="897776" y="1365934"/>
            <a:ext cx="32911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881363" y="2277987"/>
            <a:ext cx="32911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81364" y="3192387"/>
            <a:ext cx="32911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897776" y="4158877"/>
            <a:ext cx="32911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913823" y="5006445"/>
            <a:ext cx="32911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079347" y="1307675"/>
            <a:ext cx="0" cy="36831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072770" y="3310517"/>
            <a:ext cx="70547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909382" y="1333463"/>
            <a:ext cx="0" cy="36831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538351" y="3154203"/>
            <a:ext cx="15980" cy="1917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54763" y="3149269"/>
            <a:ext cx="34750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2788252" y="5160767"/>
            <a:ext cx="3263308" cy="10241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New Shell / Python Script</a:t>
            </a:r>
          </a:p>
          <a:p>
            <a:r>
              <a:rPr lang="en-US" sz="1400" dirty="0" smtClean="0">
                <a:solidFill>
                  <a:schemeClr val="tx1"/>
                </a:solidFill>
              </a:rPr>
              <a:t>Or </a:t>
            </a:r>
          </a:p>
          <a:p>
            <a:r>
              <a:rPr lang="en-US" sz="1400" dirty="0" smtClean="0">
                <a:solidFill>
                  <a:schemeClr val="tx1"/>
                </a:solidFill>
              </a:rPr>
              <a:t>Mismatch Version / Checksum script</a:t>
            </a:r>
          </a:p>
          <a:p>
            <a:r>
              <a:rPr lang="en-US" sz="1400" dirty="0" smtClean="0">
                <a:solidFill>
                  <a:schemeClr val="tx1"/>
                </a:solidFill>
              </a:rPr>
              <a:t>Will be pushed to All / specific server</a:t>
            </a:r>
            <a:endParaRPr lang="en-US" sz="1400" dirty="0">
              <a:solidFill>
                <a:schemeClr val="tx1"/>
              </a:solidFill>
            </a:endParaRPr>
          </a:p>
        </p:txBody>
      </p:sp>
      <p:cxnSp>
        <p:nvCxnSpPr>
          <p:cNvPr id="109" name="Straight Arrow Connector 108"/>
          <p:cNvCxnSpPr>
            <a:stCxn id="107" idx="1"/>
          </p:cNvCxnSpPr>
          <p:nvPr/>
        </p:nvCxnSpPr>
        <p:spPr>
          <a:xfrm flipH="1" flipV="1">
            <a:off x="759654" y="5672831"/>
            <a:ext cx="2028598"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44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591300"/>
            <a:ext cx="12192000" cy="266700"/>
          </a:xfrm>
          <a:prstGeom prst="rect">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Footer Placeholder 1"/>
          <p:cNvSpPr>
            <a:spLocks noGrp="1"/>
          </p:cNvSpPr>
          <p:nvPr>
            <p:ph type="ftr" sz="quarter" idx="11"/>
          </p:nvPr>
        </p:nvSpPr>
        <p:spPr/>
        <p:txBody>
          <a:bodyPr/>
          <a:lstStyle/>
          <a:p>
            <a:r>
              <a:rPr lang="en-US" smtClean="0">
                <a:solidFill>
                  <a:srgbClr val="44546A">
                    <a:lumMod val="75000"/>
                  </a:srgbClr>
                </a:solidFill>
              </a:rPr>
              <a:t>Reliance Jio Confidential</a:t>
            </a:r>
            <a:endParaRPr lang="en-IN" dirty="0"/>
          </a:p>
        </p:txBody>
      </p:sp>
      <p:sp>
        <p:nvSpPr>
          <p:cNvPr id="3" name="Slide Number Placeholder 2"/>
          <p:cNvSpPr>
            <a:spLocks noGrp="1"/>
          </p:cNvSpPr>
          <p:nvPr>
            <p:ph type="sldNum" sz="quarter" idx="12"/>
          </p:nvPr>
        </p:nvSpPr>
        <p:spPr/>
        <p:txBody>
          <a:bodyPr/>
          <a:lstStyle/>
          <a:p>
            <a:fld id="{CCCA095A-9E34-4562-B461-F7B1FA72DA13}" type="slidenum">
              <a:rPr lang="en-IN" smtClean="0"/>
              <a:t>3</a:t>
            </a:fld>
            <a:endParaRPr lang="en-IN"/>
          </a:p>
        </p:txBody>
      </p:sp>
      <p:sp>
        <p:nvSpPr>
          <p:cNvPr id="4" name="TextBox 3"/>
          <p:cNvSpPr txBox="1"/>
          <p:nvPr/>
        </p:nvSpPr>
        <p:spPr>
          <a:xfrm>
            <a:off x="120313" y="127635"/>
            <a:ext cx="10922000" cy="584775"/>
          </a:xfrm>
          <a:prstGeom prst="rect">
            <a:avLst/>
          </a:prstGeom>
          <a:noFill/>
        </p:spPr>
        <p:txBody>
          <a:bodyPr wrap="square" rtlCol="0">
            <a:spAutoFit/>
          </a:bodyPr>
          <a:lstStyle/>
          <a:p>
            <a:pPr marL="457200" lvl="0" indent="-457200">
              <a:buFont typeface="Wingdings" panose="05000000000000000000" pitchFamily="2" charset="2"/>
              <a:buChar char="q"/>
              <a:defRPr/>
            </a:pPr>
            <a:r>
              <a:rPr lang="en-US" sz="3200" dirty="0">
                <a:solidFill>
                  <a:prstClr val="black"/>
                </a:solidFill>
              </a:rPr>
              <a:t>  JAM </a:t>
            </a:r>
            <a:r>
              <a:rPr lang="en-US" sz="3200" dirty="0">
                <a:solidFill>
                  <a:prstClr val="black"/>
                </a:solidFill>
                <a:cs typeface="CiscoSans Thin"/>
              </a:rPr>
              <a:t>Asset Discovery - HLD</a:t>
            </a:r>
            <a:endParaRPr lang="en-IN" sz="3200" dirty="0">
              <a:solidFill>
                <a:prstClr val="black"/>
              </a:solidFill>
              <a:cs typeface="CiscoSans Thin"/>
            </a:endParaRPr>
          </a:p>
        </p:txBody>
      </p:sp>
      <p:sp>
        <p:nvSpPr>
          <p:cNvPr id="5" name="Rectangle 4"/>
          <p:cNvSpPr/>
          <p:nvPr/>
        </p:nvSpPr>
        <p:spPr>
          <a:xfrm>
            <a:off x="228600" y="698865"/>
            <a:ext cx="10198100" cy="18288"/>
          </a:xfrm>
          <a:prstGeom prst="rect">
            <a:avLst/>
          </a:prstGeom>
          <a:ln>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Date Placeholder 26"/>
          <p:cNvSpPr txBox="1">
            <a:spLocks/>
          </p:cNvSpPr>
          <p:nvPr/>
        </p:nvSpPr>
        <p:spPr>
          <a:xfrm>
            <a:off x="0" y="6627396"/>
            <a:ext cx="12319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F9695A-482F-4668-95CA-0A1CA39DCBCE}" type="datetime1">
              <a:rPr lang="en-US" sz="1200" smtClean="0">
                <a:solidFill>
                  <a:prstClr val="black"/>
                </a:solidFill>
                <a:latin typeface="Calibri"/>
              </a:rPr>
              <a:pPr/>
              <a:t>5/18/2020</a:t>
            </a:fld>
            <a:endParaRPr lang="en-IN" sz="1200" dirty="0">
              <a:solidFill>
                <a:prstClr val="black"/>
              </a:solidFill>
              <a:latin typeface="Calibri"/>
            </a:endParaRPr>
          </a:p>
        </p:txBody>
      </p:sp>
      <p:sp>
        <p:nvSpPr>
          <p:cNvPr id="8" name="Rounded Rectangle 7"/>
          <p:cNvSpPr/>
          <p:nvPr/>
        </p:nvSpPr>
        <p:spPr>
          <a:xfrm>
            <a:off x="228600" y="2625354"/>
            <a:ext cx="3190516" cy="102412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/opt/</a:t>
            </a:r>
            <a:r>
              <a:rPr lang="en-US" sz="1400" dirty="0" err="1" smtClean="0">
                <a:solidFill>
                  <a:schemeClr val="tx1"/>
                </a:solidFill>
              </a:rPr>
              <a:t>filebeat</a:t>
            </a:r>
            <a:r>
              <a:rPr lang="en-US" sz="1400" dirty="0" smtClean="0">
                <a:solidFill>
                  <a:schemeClr val="tx1"/>
                </a:solidFill>
              </a:rPr>
              <a:t>/data/*.csv</a:t>
            </a:r>
          </a:p>
          <a:p>
            <a:r>
              <a:rPr lang="en-US" sz="1400" dirty="0" smtClean="0">
                <a:solidFill>
                  <a:schemeClr val="tx1"/>
                </a:solidFill>
              </a:rPr>
              <a:t>/opt/</a:t>
            </a:r>
            <a:r>
              <a:rPr lang="en-US" sz="1400" dirty="0" err="1" smtClean="0">
                <a:solidFill>
                  <a:schemeClr val="tx1"/>
                </a:solidFill>
              </a:rPr>
              <a:t>filebeat</a:t>
            </a:r>
            <a:r>
              <a:rPr lang="en-US" sz="1400" dirty="0" smtClean="0">
                <a:solidFill>
                  <a:schemeClr val="tx1"/>
                </a:solidFill>
              </a:rPr>
              <a:t>/error_exception.log</a:t>
            </a:r>
          </a:p>
          <a:p>
            <a:r>
              <a:rPr lang="en-US" sz="1400" dirty="0" smtClean="0">
                <a:solidFill>
                  <a:schemeClr val="tx1"/>
                </a:solidFill>
              </a:rPr>
              <a:t>/opt/</a:t>
            </a:r>
            <a:r>
              <a:rPr lang="en-US" sz="1400" dirty="0" err="1" smtClean="0">
                <a:solidFill>
                  <a:schemeClr val="tx1"/>
                </a:solidFill>
              </a:rPr>
              <a:t>filebeat</a:t>
            </a:r>
            <a:r>
              <a:rPr lang="en-US" sz="1400" dirty="0" smtClean="0">
                <a:solidFill>
                  <a:schemeClr val="tx1"/>
                </a:solidFill>
              </a:rPr>
              <a:t>/log/version_checksum.csv</a:t>
            </a:r>
            <a:endParaRPr lang="en-US" sz="1400" dirty="0">
              <a:solidFill>
                <a:schemeClr val="tx1"/>
              </a:solidFill>
            </a:endParaRPr>
          </a:p>
        </p:txBody>
      </p:sp>
      <p:sp>
        <p:nvSpPr>
          <p:cNvPr id="9" name="Rounded Rectangle 8"/>
          <p:cNvSpPr/>
          <p:nvPr/>
        </p:nvSpPr>
        <p:spPr>
          <a:xfrm>
            <a:off x="4389120" y="956603"/>
            <a:ext cx="422031" cy="514877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LOG</a:t>
            </a:r>
          </a:p>
          <a:p>
            <a:pPr algn="ctr"/>
            <a:endParaRPr lang="en-US" dirty="0"/>
          </a:p>
          <a:p>
            <a:pPr algn="ctr"/>
            <a:endParaRPr lang="en-US" dirty="0" smtClean="0"/>
          </a:p>
          <a:p>
            <a:pPr algn="ctr"/>
            <a:endParaRPr lang="en-US" dirty="0"/>
          </a:p>
          <a:p>
            <a:pPr algn="ctr"/>
            <a:r>
              <a:rPr lang="en-US" dirty="0" smtClean="0"/>
              <a:t>STASH</a:t>
            </a:r>
            <a:endParaRPr lang="en-US" dirty="0"/>
          </a:p>
        </p:txBody>
      </p:sp>
      <p:sp>
        <p:nvSpPr>
          <p:cNvPr id="10" name="Flowchart: Magnetic Disk 9"/>
          <p:cNvSpPr/>
          <p:nvPr/>
        </p:nvSpPr>
        <p:spPr>
          <a:xfrm>
            <a:off x="3938954" y="1283640"/>
            <a:ext cx="1294228" cy="601431"/>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INPUT</a:t>
            </a:r>
            <a:endParaRPr lang="en-US" dirty="0"/>
          </a:p>
        </p:txBody>
      </p:sp>
      <p:sp>
        <p:nvSpPr>
          <p:cNvPr id="11" name="Flowchart: Magnetic Disk 10"/>
          <p:cNvSpPr/>
          <p:nvPr/>
        </p:nvSpPr>
        <p:spPr>
          <a:xfrm>
            <a:off x="3938954" y="2836702"/>
            <a:ext cx="1294228" cy="601431"/>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FILTER</a:t>
            </a:r>
            <a:endParaRPr lang="en-US" dirty="0"/>
          </a:p>
        </p:txBody>
      </p:sp>
      <p:sp>
        <p:nvSpPr>
          <p:cNvPr id="12" name="Flowchart: Magnetic Disk 11"/>
          <p:cNvSpPr/>
          <p:nvPr/>
        </p:nvSpPr>
        <p:spPr>
          <a:xfrm>
            <a:off x="3938954" y="4826888"/>
            <a:ext cx="1294228" cy="601431"/>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OUTPUT</a:t>
            </a:r>
            <a:endParaRPr lang="en-US" dirty="0"/>
          </a:p>
        </p:txBody>
      </p:sp>
      <p:cxnSp>
        <p:nvCxnSpPr>
          <p:cNvPr id="14" name="Straight Connector 13"/>
          <p:cNvCxnSpPr>
            <a:stCxn id="8" idx="0"/>
          </p:cNvCxnSpPr>
          <p:nvPr/>
        </p:nvCxnSpPr>
        <p:spPr>
          <a:xfrm flipV="1">
            <a:off x="1823858" y="1584355"/>
            <a:ext cx="0" cy="1040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2"/>
          </p:cNvCxnSpPr>
          <p:nvPr/>
        </p:nvCxnSpPr>
        <p:spPr>
          <a:xfrm>
            <a:off x="1823858" y="1584355"/>
            <a:ext cx="2115096"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Stored Data 16"/>
          <p:cNvSpPr/>
          <p:nvPr/>
        </p:nvSpPr>
        <p:spPr>
          <a:xfrm>
            <a:off x="5305122" y="2701992"/>
            <a:ext cx="1503641" cy="1024129"/>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Logstash</a:t>
            </a:r>
            <a:r>
              <a:rPr lang="en-US" sz="1200" dirty="0" smtClean="0"/>
              <a:t> Configuration File</a:t>
            </a:r>
            <a:endParaRPr lang="en-US" sz="1200" dirty="0"/>
          </a:p>
        </p:txBody>
      </p:sp>
      <p:sp>
        <p:nvSpPr>
          <p:cNvPr id="18" name="Cube 17"/>
          <p:cNvSpPr/>
          <p:nvPr/>
        </p:nvSpPr>
        <p:spPr>
          <a:xfrm>
            <a:off x="7632895" y="1743147"/>
            <a:ext cx="1041009" cy="2941817"/>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ELASTIC</a:t>
            </a:r>
          </a:p>
          <a:p>
            <a:pPr algn="ctr"/>
            <a:r>
              <a:rPr lang="en-US" sz="1400" dirty="0" smtClean="0"/>
              <a:t>SEARCH</a:t>
            </a:r>
            <a:endParaRPr lang="en-US" sz="1400" dirty="0"/>
          </a:p>
        </p:txBody>
      </p:sp>
      <p:cxnSp>
        <p:nvCxnSpPr>
          <p:cNvPr id="20" name="Straight Connector 19"/>
          <p:cNvCxnSpPr>
            <a:stCxn id="12" idx="4"/>
          </p:cNvCxnSpPr>
          <p:nvPr/>
        </p:nvCxnSpPr>
        <p:spPr>
          <a:xfrm flipV="1">
            <a:off x="5233182" y="5127603"/>
            <a:ext cx="278540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8" idx="3"/>
          </p:cNvCxnSpPr>
          <p:nvPr/>
        </p:nvCxnSpPr>
        <p:spPr>
          <a:xfrm flipV="1">
            <a:off x="8018585" y="4684964"/>
            <a:ext cx="4688" cy="4299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Magnetic Disk 22"/>
          <p:cNvSpPr/>
          <p:nvPr/>
        </p:nvSpPr>
        <p:spPr>
          <a:xfrm>
            <a:off x="9695180" y="3815039"/>
            <a:ext cx="1463040" cy="7613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 DB</a:t>
            </a:r>
            <a:endParaRPr lang="en-US" dirty="0"/>
          </a:p>
        </p:txBody>
      </p:sp>
      <p:sp>
        <p:nvSpPr>
          <p:cNvPr id="24" name="Bevel 23"/>
          <p:cNvSpPr/>
          <p:nvPr/>
        </p:nvSpPr>
        <p:spPr>
          <a:xfrm>
            <a:off x="9566031" y="1546270"/>
            <a:ext cx="1659988" cy="114545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KIBANA</a:t>
            </a:r>
            <a:endParaRPr lang="en-US" dirty="0"/>
          </a:p>
        </p:txBody>
      </p:sp>
      <p:cxnSp>
        <p:nvCxnSpPr>
          <p:cNvPr id="26" name="Straight Arrow Connector 25"/>
          <p:cNvCxnSpPr/>
          <p:nvPr/>
        </p:nvCxnSpPr>
        <p:spPr>
          <a:xfrm>
            <a:off x="8673904" y="2104854"/>
            <a:ext cx="89212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634154" y="4212666"/>
            <a:ext cx="10794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97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591300"/>
            <a:ext cx="12192000" cy="266700"/>
          </a:xfrm>
          <a:prstGeom prst="rect">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Footer Placeholder 1"/>
          <p:cNvSpPr>
            <a:spLocks noGrp="1"/>
          </p:cNvSpPr>
          <p:nvPr>
            <p:ph type="ftr" sz="quarter" idx="11"/>
          </p:nvPr>
        </p:nvSpPr>
        <p:spPr/>
        <p:txBody>
          <a:bodyPr/>
          <a:lstStyle/>
          <a:p>
            <a:r>
              <a:rPr lang="en-US" smtClean="0">
                <a:solidFill>
                  <a:srgbClr val="44546A">
                    <a:lumMod val="75000"/>
                  </a:srgbClr>
                </a:solidFill>
              </a:rPr>
              <a:t>Reliance Jio Confidential</a:t>
            </a:r>
            <a:endParaRPr lang="en-IN" dirty="0"/>
          </a:p>
        </p:txBody>
      </p:sp>
      <p:sp>
        <p:nvSpPr>
          <p:cNvPr id="3" name="Slide Number Placeholder 2"/>
          <p:cNvSpPr>
            <a:spLocks noGrp="1"/>
          </p:cNvSpPr>
          <p:nvPr>
            <p:ph type="sldNum" sz="quarter" idx="12"/>
          </p:nvPr>
        </p:nvSpPr>
        <p:spPr/>
        <p:txBody>
          <a:bodyPr/>
          <a:lstStyle/>
          <a:p>
            <a:fld id="{CCCA095A-9E34-4562-B461-F7B1FA72DA13}" type="slidenum">
              <a:rPr lang="en-IN" smtClean="0"/>
              <a:t>4</a:t>
            </a:fld>
            <a:endParaRPr lang="en-IN"/>
          </a:p>
        </p:txBody>
      </p:sp>
      <p:sp>
        <p:nvSpPr>
          <p:cNvPr id="4" name="TextBox 3"/>
          <p:cNvSpPr txBox="1"/>
          <p:nvPr/>
        </p:nvSpPr>
        <p:spPr>
          <a:xfrm>
            <a:off x="120313" y="127635"/>
            <a:ext cx="10922000" cy="584775"/>
          </a:xfrm>
          <a:prstGeom prst="rect">
            <a:avLst/>
          </a:prstGeom>
          <a:noFill/>
        </p:spPr>
        <p:txBody>
          <a:bodyPr wrap="square" rtlCol="0">
            <a:spAutoFit/>
          </a:bodyPr>
          <a:lstStyle/>
          <a:p>
            <a:pPr marL="457200" lvl="0" indent="-457200">
              <a:buFont typeface="Wingdings" panose="05000000000000000000" pitchFamily="2" charset="2"/>
              <a:buChar char="q"/>
              <a:defRPr/>
            </a:pPr>
            <a:r>
              <a:rPr lang="en-US" sz="3200" dirty="0">
                <a:solidFill>
                  <a:prstClr val="black"/>
                </a:solidFill>
              </a:rPr>
              <a:t>  JAM </a:t>
            </a:r>
            <a:r>
              <a:rPr lang="en-US" sz="3200" dirty="0">
                <a:solidFill>
                  <a:prstClr val="black"/>
                </a:solidFill>
                <a:cs typeface="CiscoSans Thin"/>
              </a:rPr>
              <a:t>Asset Discovery - HLD</a:t>
            </a:r>
            <a:endParaRPr lang="en-IN" sz="3200" dirty="0">
              <a:solidFill>
                <a:prstClr val="black"/>
              </a:solidFill>
              <a:cs typeface="CiscoSans Thin"/>
            </a:endParaRPr>
          </a:p>
        </p:txBody>
      </p:sp>
      <p:sp>
        <p:nvSpPr>
          <p:cNvPr id="5" name="Rectangle 4"/>
          <p:cNvSpPr/>
          <p:nvPr/>
        </p:nvSpPr>
        <p:spPr>
          <a:xfrm>
            <a:off x="228600" y="698865"/>
            <a:ext cx="10198100" cy="18288"/>
          </a:xfrm>
          <a:prstGeom prst="rect">
            <a:avLst/>
          </a:prstGeom>
          <a:ln>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Date Placeholder 26"/>
          <p:cNvSpPr txBox="1">
            <a:spLocks/>
          </p:cNvSpPr>
          <p:nvPr/>
        </p:nvSpPr>
        <p:spPr>
          <a:xfrm>
            <a:off x="0" y="6627396"/>
            <a:ext cx="12319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F9695A-482F-4668-95CA-0A1CA39DCBCE}" type="datetime1">
              <a:rPr lang="en-US" sz="1200" smtClean="0">
                <a:solidFill>
                  <a:prstClr val="black"/>
                </a:solidFill>
                <a:latin typeface="Calibri"/>
              </a:rPr>
              <a:pPr/>
              <a:t>5/18/2020</a:t>
            </a:fld>
            <a:endParaRPr lang="en-IN" sz="1200" dirty="0">
              <a:solidFill>
                <a:prstClr val="black"/>
              </a:solidFill>
              <a:latin typeface="Calibri"/>
            </a:endParaRPr>
          </a:p>
        </p:txBody>
      </p:sp>
      <p:sp>
        <p:nvSpPr>
          <p:cNvPr id="8" name="Flowchart: Magnetic Disk 7"/>
          <p:cNvSpPr/>
          <p:nvPr/>
        </p:nvSpPr>
        <p:spPr>
          <a:xfrm>
            <a:off x="4316451" y="1219038"/>
            <a:ext cx="1535137" cy="98810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Discovery</a:t>
            </a:r>
          </a:p>
          <a:p>
            <a:pPr algn="ctr"/>
            <a:r>
              <a:rPr lang="en-US" sz="1600" dirty="0" smtClean="0"/>
              <a:t>MYSQL DB</a:t>
            </a:r>
            <a:endParaRPr lang="en-US" sz="1600" dirty="0"/>
          </a:p>
        </p:txBody>
      </p:sp>
      <p:sp>
        <p:nvSpPr>
          <p:cNvPr id="10" name="Flowchart: Predefined Process 9"/>
          <p:cNvSpPr/>
          <p:nvPr/>
        </p:nvSpPr>
        <p:spPr>
          <a:xfrm>
            <a:off x="228600" y="1045522"/>
            <a:ext cx="2950698" cy="1335134"/>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Different csv data get inserted into different temp tables through Microservices defined at </a:t>
            </a:r>
            <a:r>
              <a:rPr lang="en-US" sz="1400" dirty="0" smtClean="0"/>
              <a:t>Kubernetes</a:t>
            </a:r>
            <a:endParaRPr lang="en-US" sz="1400" dirty="0"/>
          </a:p>
        </p:txBody>
      </p:sp>
      <p:sp>
        <p:nvSpPr>
          <p:cNvPr id="13" name="Flowchart: Predefined Process 12"/>
          <p:cNvSpPr/>
          <p:nvPr/>
        </p:nvSpPr>
        <p:spPr>
          <a:xfrm>
            <a:off x="353449" y="3256365"/>
            <a:ext cx="2950698" cy="1335134"/>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Set of Scripts will be fired to Validate from Masters / Encapsulation and standard pseudo naming from various sources. </a:t>
            </a:r>
            <a:r>
              <a:rPr lang="en-US" sz="1400" dirty="0" err="1" smtClean="0"/>
              <a:t>Updation</a:t>
            </a:r>
            <a:r>
              <a:rPr lang="en-US" sz="1400" dirty="0" smtClean="0"/>
              <a:t> of Respected Temp Tables.</a:t>
            </a:r>
            <a:endParaRPr lang="en-US" sz="1400" dirty="0"/>
          </a:p>
        </p:txBody>
      </p:sp>
      <p:sp>
        <p:nvSpPr>
          <p:cNvPr id="17" name="Cube 16"/>
          <p:cNvSpPr/>
          <p:nvPr/>
        </p:nvSpPr>
        <p:spPr>
          <a:xfrm>
            <a:off x="1183443" y="5173059"/>
            <a:ext cx="478302" cy="988611"/>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TextBox 17"/>
          <p:cNvSpPr txBox="1"/>
          <p:nvPr/>
        </p:nvSpPr>
        <p:spPr>
          <a:xfrm>
            <a:off x="737791" y="6175706"/>
            <a:ext cx="1369606" cy="276999"/>
          </a:xfrm>
          <a:prstGeom prst="rect">
            <a:avLst/>
          </a:prstGeom>
          <a:noFill/>
        </p:spPr>
        <p:txBody>
          <a:bodyPr wrap="none" rtlCol="0">
            <a:spAutoFit/>
          </a:bodyPr>
          <a:lstStyle/>
          <a:p>
            <a:r>
              <a:rPr lang="en-US" sz="1200" dirty="0" smtClean="0"/>
              <a:t>Application Master</a:t>
            </a:r>
            <a:endParaRPr lang="en-US" sz="1200" dirty="0"/>
          </a:p>
        </p:txBody>
      </p:sp>
      <p:sp>
        <p:nvSpPr>
          <p:cNvPr id="19" name="Cube 18"/>
          <p:cNvSpPr/>
          <p:nvPr/>
        </p:nvSpPr>
        <p:spPr>
          <a:xfrm>
            <a:off x="2423159" y="5171942"/>
            <a:ext cx="478302" cy="988611"/>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TextBox 19"/>
          <p:cNvSpPr txBox="1"/>
          <p:nvPr/>
        </p:nvSpPr>
        <p:spPr>
          <a:xfrm>
            <a:off x="2258994" y="6160044"/>
            <a:ext cx="806631" cy="276999"/>
          </a:xfrm>
          <a:prstGeom prst="rect">
            <a:avLst/>
          </a:prstGeom>
          <a:noFill/>
        </p:spPr>
        <p:txBody>
          <a:bodyPr wrap="none" rtlCol="0">
            <a:spAutoFit/>
          </a:bodyPr>
          <a:lstStyle/>
          <a:p>
            <a:r>
              <a:rPr lang="en-US" sz="1200" dirty="0" smtClean="0"/>
              <a:t>AD – User</a:t>
            </a:r>
            <a:endParaRPr lang="en-US" sz="1200" dirty="0"/>
          </a:p>
        </p:txBody>
      </p:sp>
      <p:sp>
        <p:nvSpPr>
          <p:cNvPr id="22" name="Flowchart: Terminator 21"/>
          <p:cNvSpPr/>
          <p:nvPr/>
        </p:nvSpPr>
        <p:spPr>
          <a:xfrm>
            <a:off x="3134163" y="5780216"/>
            <a:ext cx="942536" cy="37982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API</a:t>
            </a:r>
            <a:endParaRPr lang="en-US" sz="1400" dirty="0"/>
          </a:p>
        </p:txBody>
      </p:sp>
      <p:sp>
        <p:nvSpPr>
          <p:cNvPr id="23" name="TextBox 22"/>
          <p:cNvSpPr txBox="1"/>
          <p:nvPr/>
        </p:nvSpPr>
        <p:spPr>
          <a:xfrm>
            <a:off x="3142915" y="6185837"/>
            <a:ext cx="948401" cy="276999"/>
          </a:xfrm>
          <a:prstGeom prst="rect">
            <a:avLst/>
          </a:prstGeom>
          <a:noFill/>
        </p:spPr>
        <p:txBody>
          <a:bodyPr wrap="none" rtlCol="0">
            <a:spAutoFit/>
          </a:bodyPr>
          <a:lstStyle/>
          <a:p>
            <a:r>
              <a:rPr lang="en-US" sz="1200" dirty="0" smtClean="0"/>
              <a:t>Subnet Data</a:t>
            </a:r>
            <a:endParaRPr lang="en-US" sz="1200" dirty="0"/>
          </a:p>
        </p:txBody>
      </p:sp>
      <p:sp>
        <p:nvSpPr>
          <p:cNvPr id="24" name="Cube 23"/>
          <p:cNvSpPr/>
          <p:nvPr/>
        </p:nvSpPr>
        <p:spPr>
          <a:xfrm>
            <a:off x="4309401" y="5165969"/>
            <a:ext cx="478302" cy="988611"/>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TextBox 24"/>
          <p:cNvSpPr txBox="1"/>
          <p:nvPr/>
        </p:nvSpPr>
        <p:spPr>
          <a:xfrm>
            <a:off x="4112279" y="6157700"/>
            <a:ext cx="971741" cy="276999"/>
          </a:xfrm>
          <a:prstGeom prst="rect">
            <a:avLst/>
          </a:prstGeom>
          <a:noFill/>
        </p:spPr>
        <p:txBody>
          <a:bodyPr wrap="none" rtlCol="0">
            <a:spAutoFit/>
          </a:bodyPr>
          <a:lstStyle/>
          <a:p>
            <a:r>
              <a:rPr lang="en-US" sz="1200" dirty="0" smtClean="0"/>
              <a:t>HP Amplifier</a:t>
            </a:r>
            <a:endParaRPr lang="en-US" sz="1200" dirty="0"/>
          </a:p>
        </p:txBody>
      </p:sp>
      <p:sp>
        <p:nvSpPr>
          <p:cNvPr id="26" name="Cube 25"/>
          <p:cNvSpPr/>
          <p:nvPr/>
        </p:nvSpPr>
        <p:spPr>
          <a:xfrm>
            <a:off x="5249586" y="5177692"/>
            <a:ext cx="478302" cy="988611"/>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TextBox 26"/>
          <p:cNvSpPr txBox="1"/>
          <p:nvPr/>
        </p:nvSpPr>
        <p:spPr>
          <a:xfrm>
            <a:off x="5150940" y="6183491"/>
            <a:ext cx="628826" cy="276999"/>
          </a:xfrm>
          <a:prstGeom prst="rect">
            <a:avLst/>
          </a:prstGeom>
          <a:noFill/>
        </p:spPr>
        <p:txBody>
          <a:bodyPr wrap="none" rtlCol="0">
            <a:spAutoFit/>
          </a:bodyPr>
          <a:lstStyle/>
          <a:p>
            <a:r>
              <a:rPr lang="en-US" sz="1200" dirty="0" err="1" smtClean="0"/>
              <a:t>Flexera</a:t>
            </a:r>
            <a:endParaRPr lang="en-US" sz="1200" dirty="0"/>
          </a:p>
        </p:txBody>
      </p:sp>
      <p:sp>
        <p:nvSpPr>
          <p:cNvPr id="28" name="Cube 27"/>
          <p:cNvSpPr/>
          <p:nvPr/>
        </p:nvSpPr>
        <p:spPr>
          <a:xfrm>
            <a:off x="6130674" y="5164308"/>
            <a:ext cx="478302" cy="988611"/>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9" name="TextBox 28"/>
          <p:cNvSpPr txBox="1"/>
          <p:nvPr/>
        </p:nvSpPr>
        <p:spPr>
          <a:xfrm>
            <a:off x="6032028" y="6170107"/>
            <a:ext cx="664349" cy="276999"/>
          </a:xfrm>
          <a:prstGeom prst="rect">
            <a:avLst/>
          </a:prstGeom>
          <a:noFill/>
        </p:spPr>
        <p:txBody>
          <a:bodyPr wrap="none" rtlCol="0">
            <a:spAutoFit/>
          </a:bodyPr>
          <a:lstStyle/>
          <a:p>
            <a:r>
              <a:rPr lang="en-US" sz="1200" dirty="0" err="1" smtClean="0"/>
              <a:t>Vcenter</a:t>
            </a:r>
            <a:endParaRPr lang="en-US" sz="1200" dirty="0"/>
          </a:p>
        </p:txBody>
      </p:sp>
      <p:sp>
        <p:nvSpPr>
          <p:cNvPr id="32" name="Flowchart: Terminator 31"/>
          <p:cNvSpPr/>
          <p:nvPr/>
        </p:nvSpPr>
        <p:spPr>
          <a:xfrm>
            <a:off x="6775352" y="5777871"/>
            <a:ext cx="942536" cy="37982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API</a:t>
            </a:r>
            <a:endParaRPr lang="en-US" sz="1400" dirty="0"/>
          </a:p>
        </p:txBody>
      </p:sp>
      <p:sp>
        <p:nvSpPr>
          <p:cNvPr id="33" name="TextBox 32"/>
          <p:cNvSpPr txBox="1"/>
          <p:nvPr/>
        </p:nvSpPr>
        <p:spPr>
          <a:xfrm>
            <a:off x="6866580" y="6170106"/>
            <a:ext cx="760080" cy="276999"/>
          </a:xfrm>
          <a:prstGeom prst="rect">
            <a:avLst/>
          </a:prstGeom>
          <a:noFill/>
        </p:spPr>
        <p:txBody>
          <a:bodyPr wrap="none" rtlCol="0">
            <a:spAutoFit/>
          </a:bodyPr>
          <a:lstStyle/>
          <a:p>
            <a:r>
              <a:rPr lang="en-US" sz="1200" dirty="0" smtClean="0"/>
              <a:t>PIM Data</a:t>
            </a:r>
            <a:endParaRPr lang="en-US" sz="1200" dirty="0"/>
          </a:p>
        </p:txBody>
      </p:sp>
      <p:sp>
        <p:nvSpPr>
          <p:cNvPr id="34" name="Flowchart: Terminator 33"/>
          <p:cNvSpPr/>
          <p:nvPr/>
        </p:nvSpPr>
        <p:spPr>
          <a:xfrm>
            <a:off x="7898419" y="5775525"/>
            <a:ext cx="942536" cy="37982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API</a:t>
            </a:r>
            <a:endParaRPr lang="en-US" sz="1400" dirty="0"/>
          </a:p>
        </p:txBody>
      </p:sp>
      <p:sp>
        <p:nvSpPr>
          <p:cNvPr id="35" name="TextBox 34"/>
          <p:cNvSpPr txBox="1"/>
          <p:nvPr/>
        </p:nvSpPr>
        <p:spPr>
          <a:xfrm>
            <a:off x="8083743" y="6169389"/>
            <a:ext cx="571888" cy="276999"/>
          </a:xfrm>
          <a:prstGeom prst="rect">
            <a:avLst/>
          </a:prstGeom>
          <a:noFill/>
        </p:spPr>
        <p:txBody>
          <a:bodyPr wrap="none" rtlCol="0">
            <a:spAutoFit/>
          </a:bodyPr>
          <a:lstStyle/>
          <a:p>
            <a:r>
              <a:rPr lang="en-US" sz="1200" dirty="0" smtClean="0"/>
              <a:t>BA-VA</a:t>
            </a:r>
            <a:endParaRPr lang="en-US" sz="1200" dirty="0"/>
          </a:p>
        </p:txBody>
      </p:sp>
      <p:cxnSp>
        <p:nvCxnSpPr>
          <p:cNvPr id="37" name="Straight Connector 36"/>
          <p:cNvCxnSpPr/>
          <p:nvPr/>
        </p:nvCxnSpPr>
        <p:spPr>
          <a:xfrm>
            <a:off x="1461618" y="4838056"/>
            <a:ext cx="6908069" cy="29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V="1">
            <a:off x="8369687" y="4874047"/>
            <a:ext cx="0" cy="9014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0"/>
          </p:cNvCxnSpPr>
          <p:nvPr/>
        </p:nvCxnSpPr>
        <p:spPr>
          <a:xfrm flipV="1">
            <a:off x="7246620" y="4846320"/>
            <a:ext cx="0" cy="9315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406406" y="4840411"/>
            <a:ext cx="0" cy="307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531865" y="4852131"/>
            <a:ext cx="0" cy="307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586986" y="4849783"/>
            <a:ext cx="0" cy="307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1491509" y="4836726"/>
            <a:ext cx="0" cy="338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70846" y="4820314"/>
            <a:ext cx="0" cy="338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614806" y="4858040"/>
            <a:ext cx="0" cy="9315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0" idx="3"/>
            <a:endCxn id="8" idx="2"/>
          </p:cNvCxnSpPr>
          <p:nvPr/>
        </p:nvCxnSpPr>
        <p:spPr>
          <a:xfrm>
            <a:off x="3179298" y="1713089"/>
            <a:ext cx="11371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5084019" y="3913986"/>
            <a:ext cx="0" cy="9225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3304147" y="3902089"/>
            <a:ext cx="17798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304147" y="3460652"/>
            <a:ext cx="1779872" cy="10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084019" y="2249344"/>
            <a:ext cx="1" cy="12244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Flowchart: Magnetic Disk 71"/>
          <p:cNvSpPr/>
          <p:nvPr/>
        </p:nvSpPr>
        <p:spPr>
          <a:xfrm>
            <a:off x="7738398" y="3086930"/>
            <a:ext cx="1535137" cy="98810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JIO ASSET</a:t>
            </a:r>
          </a:p>
          <a:p>
            <a:pPr algn="ctr"/>
            <a:r>
              <a:rPr lang="en-US" sz="1600" dirty="0" smtClean="0"/>
              <a:t>MYSQL DB</a:t>
            </a:r>
            <a:endParaRPr lang="en-US" sz="1600" dirty="0"/>
          </a:p>
        </p:txBody>
      </p:sp>
      <p:sp>
        <p:nvSpPr>
          <p:cNvPr id="73" name="Flowchart: Predefined Process 72"/>
          <p:cNvSpPr/>
          <p:nvPr/>
        </p:nvSpPr>
        <p:spPr>
          <a:xfrm>
            <a:off x="6696377" y="916763"/>
            <a:ext cx="3618299" cy="1632137"/>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Set of script will be fired to Insert and assign Asset Tag to new discovered CI and Updated the existing CI on any change on CI Values. With Updated Scan date the whole set of data will be inserted to Asset Set of Table</a:t>
            </a:r>
            <a:endParaRPr lang="en-US" sz="1400" dirty="0"/>
          </a:p>
        </p:txBody>
      </p:sp>
      <p:cxnSp>
        <p:nvCxnSpPr>
          <p:cNvPr id="75" name="Straight Arrow Connector 74"/>
          <p:cNvCxnSpPr>
            <a:stCxn id="8" idx="4"/>
          </p:cNvCxnSpPr>
          <p:nvPr/>
        </p:nvCxnSpPr>
        <p:spPr>
          <a:xfrm>
            <a:off x="5851588" y="1713089"/>
            <a:ext cx="8447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3" idx="2"/>
            <a:endCxn id="72" idx="1"/>
          </p:cNvCxnSpPr>
          <p:nvPr/>
        </p:nvCxnSpPr>
        <p:spPr>
          <a:xfrm>
            <a:off x="8505527" y="2548900"/>
            <a:ext cx="440" cy="53803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8" name="Cloud 77"/>
          <p:cNvSpPr/>
          <p:nvPr/>
        </p:nvSpPr>
        <p:spPr>
          <a:xfrm>
            <a:off x="9071679" y="3352882"/>
            <a:ext cx="3037353" cy="3096561"/>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CI Data from </a:t>
            </a:r>
            <a:r>
              <a:rPr lang="en-US" sz="1600" dirty="0" err="1" smtClean="0"/>
              <a:t>Jio</a:t>
            </a:r>
            <a:r>
              <a:rPr lang="en-US" sz="1600" dirty="0" smtClean="0"/>
              <a:t> Asset Master is ready for consumption to other </a:t>
            </a:r>
            <a:r>
              <a:rPr lang="en-US" sz="1600" dirty="0" err="1" smtClean="0"/>
              <a:t>valida</a:t>
            </a:r>
            <a:r>
              <a:rPr lang="en-US" sz="1600" dirty="0" smtClean="0"/>
              <a:t> sources like NGO, Tableau, JBDL, Backup, Operations, Re-provisioning etc.</a:t>
            </a:r>
          </a:p>
        </p:txBody>
      </p:sp>
      <p:cxnSp>
        <p:nvCxnSpPr>
          <p:cNvPr id="80" name="Straight Connector 79"/>
          <p:cNvCxnSpPr>
            <a:stCxn id="72" idx="3"/>
          </p:cNvCxnSpPr>
          <p:nvPr/>
        </p:nvCxnSpPr>
        <p:spPr>
          <a:xfrm flipH="1">
            <a:off x="8505526" y="4075032"/>
            <a:ext cx="441" cy="3002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8504653" y="4375269"/>
            <a:ext cx="8354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2" idx="4"/>
          </p:cNvCxnSpPr>
          <p:nvPr/>
        </p:nvCxnSpPr>
        <p:spPr>
          <a:xfrm>
            <a:off x="9273535" y="3580981"/>
            <a:ext cx="85520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335951"/>
      </p:ext>
    </p:extLst>
  </p:cSld>
  <p:clrMapOvr>
    <a:masterClrMapping/>
  </p:clrMapOvr>
</p:sld>
</file>

<file path=ppt/theme/theme1.xml><?xml version="1.0" encoding="utf-8"?>
<a:theme xmlns:a="http://schemas.openxmlformats.org/drawingml/2006/main" name="1_ISO Program Review_20Jan15 Compiled-Final-Ver-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322</Words>
  <Application>Microsoft Office PowerPoint</Application>
  <PresentationFormat>Widescreen</PresentationFormat>
  <Paragraphs>75</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CiscoSans Thin</vt:lpstr>
      <vt:lpstr>Wingdings</vt:lpstr>
      <vt:lpstr>1_ISO Program Review_20Jan15 Compiled-Final-Ver-2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Vimal Kumar</dc:creator>
  <cp:lastModifiedBy>Vimal Kumar</cp:lastModifiedBy>
  <cp:revision>13</cp:revision>
  <dcterms:created xsi:type="dcterms:W3CDTF">2020-05-17T19:06:03Z</dcterms:created>
  <dcterms:modified xsi:type="dcterms:W3CDTF">2020-05-17T21:09:32Z</dcterms:modified>
</cp:coreProperties>
</file>