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2" r:id="rId3"/>
    <p:sldId id="261" r:id="rId4"/>
    <p:sldId id="263" r:id="rId5"/>
    <p:sldId id="264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9CBF-3034-433E-B2F0-6CEC51104D8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70AF7-23D3-464D-B745-D4638825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DE0038-DD94-4CD6-A1BF-BA7C7B9E0F6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4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6429" cy="6845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8263"/>
            <a:ext cx="78994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7111"/>
            <a:ext cx="7899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0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5952"/>
            <a:ext cx="4971836" cy="226546"/>
          </a:xfrm>
        </p:spPr>
        <p:txBody>
          <a:bodyPr/>
          <a:lstStyle/>
          <a:p>
            <a:r>
              <a:rPr lang="en-US" smtClean="0">
                <a:solidFill>
                  <a:srgbClr val="44546A">
                    <a:lumMod val="75000"/>
                  </a:srgbClr>
                </a:solidFill>
              </a:rPr>
              <a:t>Reliance Jio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31454"/>
            <a:ext cx="2743200" cy="22654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CCCA095A-9E34-4562-B461-F7B1FA72DA1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1300" y="6504267"/>
            <a:ext cx="11379200" cy="12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8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149263" cy="48913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641432"/>
            <a:ext cx="2743200" cy="202111"/>
          </a:xfrm>
          <a:prstGeom prst="rect">
            <a:avLst/>
          </a:prstGeom>
        </p:spPr>
        <p:txBody>
          <a:bodyPr/>
          <a:lstStyle/>
          <a:p>
            <a:fld id="{BD886C90-487F-4A49-A88C-DF1D978CBDC4}" type="datetime1">
              <a:rPr lang="en-US" smtClean="0"/>
              <a:t>7/1/2020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46A">
                    <a:lumMod val="75000"/>
                  </a:srgbClr>
                </a:solidFill>
              </a:rPr>
              <a:t>Reliance Jio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095A-9E34-4562-B461-F7B1FA72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46A">
                    <a:lumMod val="75000"/>
                  </a:srgbClr>
                </a:solidFill>
              </a:rPr>
              <a:t>Reliance Jio Confidential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095A-9E34-4562-B461-F7B1FA72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5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11197"/>
            <a:ext cx="12192000" cy="5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41432"/>
            <a:ext cx="8153401" cy="217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4546A">
                    <a:lumMod val="75000"/>
                  </a:srgbClr>
                </a:solidFill>
              </a:rPr>
              <a:t>Reliance Jio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57307"/>
            <a:ext cx="2743200" cy="202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CCA095A-9E34-4562-B461-F7B1FA72DA1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6481011"/>
            <a:ext cx="12192000" cy="1293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020927" y="15231"/>
            <a:ext cx="1171073" cy="489941"/>
            <a:chOff x="11020926" y="0"/>
            <a:chExt cx="1171073" cy="489941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961" b="95066" l="0" r="100000">
                          <a14:foregroundMark x1="58423" y1="23026" x2="56878" y2="68750"/>
                          <a14:foregroundMark x1="69243" y1="16447" x2="70788" y2="62171"/>
                          <a14:foregroundMark x1="90726" y1="26316" x2="84544" y2="58882"/>
                          <a14:foregroundMark x1="84544" y1="23026" x2="78516" y2="52303"/>
                          <a14:foregroundMark x1="87635" y1="29605" x2="93818" y2="32895"/>
                          <a14:foregroundMark x1="15456" y1="72039" x2="16847" y2="950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49262" y="0"/>
              <a:ext cx="1042737" cy="489941"/>
            </a:xfrm>
            <a:prstGeom prst="rect">
              <a:avLst/>
            </a:prstGeom>
          </p:spPr>
        </p:pic>
        <p:sp>
          <p:nvSpPr>
            <p:cNvPr id="31" name="Moon 30"/>
            <p:cNvSpPr/>
            <p:nvPr userDrawn="1"/>
          </p:nvSpPr>
          <p:spPr>
            <a:xfrm>
              <a:off x="11020926" y="0"/>
              <a:ext cx="208546" cy="489941"/>
            </a:xfrm>
            <a:prstGeom prst="mo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itle Placeholder 31"/>
          <p:cNvSpPr>
            <a:spLocks noGrp="1"/>
          </p:cNvSpPr>
          <p:nvPr>
            <p:ph type="title"/>
          </p:nvPr>
        </p:nvSpPr>
        <p:spPr>
          <a:xfrm>
            <a:off x="-1" y="10663"/>
            <a:ext cx="11085095" cy="441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4085" y="3406538"/>
            <a:ext cx="715879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JAM – Discovery</a:t>
            </a:r>
            <a:r>
              <a:rPr kumimoji="0" lang="en-US" sz="2400" b="0" i="0" u="none" strike="noStrike" kern="1200" cap="none" spc="0" normalizeH="0" noProof="0" dirty="0" smtClean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of Assets (PHY + VIR) Compute Servers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Data Transport  - High </a:t>
            </a:r>
            <a:r>
              <a:rPr lang="en-US" sz="2400" dirty="0" smtClean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Level Design</a:t>
            </a:r>
            <a:endParaRPr kumimoji="0" lang="en-US" sz="2400" b="0" i="0" u="none" strike="noStrike" kern="1200" cap="none" spc="0" normalizeH="0" noProof="0" dirty="0" smtClean="0">
              <a:ln w="0"/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Author</a:t>
            </a:r>
            <a:r>
              <a:rPr kumimoji="0" lang="en-US" sz="2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	-	Vimal Kumar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94084" y="1828800"/>
            <a:ext cx="0" cy="3200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4695" y="4427621"/>
            <a:ext cx="768817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73533" y="648866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01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-Jun-2020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5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4676"/>
            <a:ext cx="1332411" cy="358865"/>
          </a:xfrm>
        </p:spPr>
        <p:txBody>
          <a:bodyPr/>
          <a:lstStyle/>
          <a:p>
            <a:fld id="{BD886C90-487F-4A49-A88C-DF1D978CBDC4}" type="datetime1">
              <a:rPr lang="en-US" sz="1200" smtClean="0"/>
              <a:t>7/1/2020</a:t>
            </a:fld>
            <a:endParaRPr lang="en-IN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9509" y="6536927"/>
            <a:ext cx="7565572" cy="280489"/>
          </a:xfrm>
        </p:spPr>
        <p:txBody>
          <a:bodyPr/>
          <a:lstStyle/>
          <a:p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Reliance </a:t>
            </a:r>
            <a:r>
              <a:rPr lang="en-US" dirty="0" err="1" smtClean="0">
                <a:solidFill>
                  <a:srgbClr val="44546A">
                    <a:lumMod val="75000"/>
                  </a:srgbClr>
                </a:solidFill>
              </a:rPr>
              <a:t>Jio</a:t>
            </a:r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095A-9E34-4562-B461-F7B1FA72DA13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0313" y="127635"/>
            <a:ext cx="1092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JAM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Asset Discovery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– HLD 	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iscoSans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309" y="1554480"/>
            <a:ext cx="88571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Major Flow Steps – Compute Discovery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Push the Scripts to the discoverable Nodes – Through ANSIBLE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To all environment servers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Device Type – Physical and Virtual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To all Technology – Jaws, Cloud server, Azure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Excluded – Ag3, Telco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Schedule the script and run with </a:t>
            </a:r>
            <a:r>
              <a:rPr lang="en-US" dirty="0" err="1" smtClean="0"/>
              <a:t>sudo</a:t>
            </a:r>
            <a:r>
              <a:rPr lang="en-US" dirty="0" smtClean="0"/>
              <a:t> to root. Output of the scripts are JSON output files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JSON output file data to be travelled from Node to KAFKA to MYSQL /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Conversion of JSON to normal text for MySQL landing table insertion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698865"/>
            <a:ext cx="10198100" cy="18288"/>
          </a:xfrm>
          <a:prstGeom prst="rect">
            <a:avLst/>
          </a:prstGeom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4676"/>
            <a:ext cx="1332411" cy="358865"/>
          </a:xfrm>
        </p:spPr>
        <p:txBody>
          <a:bodyPr/>
          <a:lstStyle/>
          <a:p>
            <a:fld id="{BD886C90-487F-4A49-A88C-DF1D978CBDC4}" type="datetime1">
              <a:rPr lang="en-US" sz="1200" smtClean="0"/>
              <a:t>7/1/2020</a:t>
            </a:fld>
            <a:endParaRPr lang="en-IN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9509" y="6536927"/>
            <a:ext cx="7565572" cy="280489"/>
          </a:xfrm>
        </p:spPr>
        <p:txBody>
          <a:bodyPr/>
          <a:lstStyle/>
          <a:p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Reliance </a:t>
            </a:r>
            <a:r>
              <a:rPr lang="en-US" dirty="0" err="1" smtClean="0">
                <a:solidFill>
                  <a:srgbClr val="44546A">
                    <a:lumMod val="75000"/>
                  </a:srgbClr>
                </a:solidFill>
              </a:rPr>
              <a:t>Jio</a:t>
            </a:r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095A-9E34-4562-B461-F7B1FA72DA13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0313" y="127635"/>
            <a:ext cx="1092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JAM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Asset Discovery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– HLD 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Compute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 	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iscoSans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836023"/>
            <a:ext cx="57095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Major Flow Steps – Compute Discovery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Push the Scripts to the discoverable Nodes – Through ANSIBLE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698865"/>
            <a:ext cx="10198100" cy="18288"/>
          </a:xfrm>
          <a:prstGeom prst="rect">
            <a:avLst/>
          </a:prstGeom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be 9"/>
          <p:cNvSpPr/>
          <p:nvPr/>
        </p:nvSpPr>
        <p:spPr>
          <a:xfrm>
            <a:off x="2035541" y="1618394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2268707" y="1618393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555086" y="1617577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2788252" y="1617576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039340" y="1622937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3272506" y="1622936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3524523" y="1618394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3757689" y="1618393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4020320" y="1618394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253486" y="1618393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93960" y="1617577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4727126" y="1617576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4977069" y="1618666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5210235" y="1618665"/>
            <a:ext cx="156125" cy="29714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4365" y="1635341"/>
            <a:ext cx="1590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Servers to be </a:t>
            </a:r>
            <a:r>
              <a:rPr lang="en-US" sz="1100" dirty="0" smtClean="0"/>
              <a:t>discovered</a:t>
            </a:r>
            <a:endParaRPr lang="en-US" sz="1100" dirty="0"/>
          </a:p>
        </p:txBody>
      </p:sp>
      <p:sp>
        <p:nvSpPr>
          <p:cNvPr id="25" name="Cube 24"/>
          <p:cNvSpPr/>
          <p:nvPr/>
        </p:nvSpPr>
        <p:spPr>
          <a:xfrm>
            <a:off x="3602585" y="2660487"/>
            <a:ext cx="304244" cy="63695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4" y="2862670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ANSIBLE Server</a:t>
            </a:r>
            <a:endParaRPr lang="en-US" sz="1100" dirty="0"/>
          </a:p>
        </p:txBody>
      </p:sp>
      <p:sp>
        <p:nvSpPr>
          <p:cNvPr id="27" name="Cube 26"/>
          <p:cNvSpPr/>
          <p:nvPr/>
        </p:nvSpPr>
        <p:spPr>
          <a:xfrm>
            <a:off x="3524523" y="4255048"/>
            <a:ext cx="304244" cy="63695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83399" y="4400531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GIT HUB</a:t>
            </a:r>
          </a:p>
          <a:p>
            <a:r>
              <a:rPr lang="en-US" sz="1100" dirty="0" smtClean="0"/>
              <a:t>All version controlled scripts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7" idx="0"/>
            <a:endCxn id="25" idx="3"/>
          </p:cNvCxnSpPr>
          <p:nvPr/>
        </p:nvCxnSpPr>
        <p:spPr>
          <a:xfrm flipV="1">
            <a:off x="3714676" y="3297438"/>
            <a:ext cx="2001" cy="95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10" idx="3"/>
          </p:cNvCxnSpPr>
          <p:nvPr/>
        </p:nvCxnSpPr>
        <p:spPr>
          <a:xfrm flipH="1" flipV="1">
            <a:off x="2094088" y="1915535"/>
            <a:ext cx="1698650" cy="7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23" idx="3"/>
          </p:cNvCxnSpPr>
          <p:nvPr/>
        </p:nvCxnSpPr>
        <p:spPr>
          <a:xfrm flipV="1">
            <a:off x="3792738" y="1915806"/>
            <a:ext cx="1476044" cy="7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38176" y="2993475"/>
            <a:ext cx="6118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Scripts has been written OS / DB / MW wise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ANSIBLE will pick script and push to respective Node folders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Defined placeholder of script folder: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/opt/</a:t>
            </a:r>
            <a:r>
              <a:rPr lang="en-US" sz="1600" dirty="0" err="1" smtClean="0"/>
              <a:t>ngoagent</a:t>
            </a:r>
            <a:r>
              <a:rPr lang="en-US" sz="1600" dirty="0" smtClean="0"/>
              <a:t>/JAM/Discovery/script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/opt/</a:t>
            </a:r>
            <a:r>
              <a:rPr lang="en-US" sz="1600" dirty="0" err="1" smtClean="0"/>
              <a:t>ngoagent</a:t>
            </a:r>
            <a:r>
              <a:rPr lang="en-US" sz="1600" dirty="0" smtClean="0"/>
              <a:t>/JAM/Status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600" dirty="0" smtClean="0"/>
              <a:t>All </a:t>
            </a:r>
            <a:r>
              <a:rPr lang="en-US" sz="1600" dirty="0" err="1" smtClean="0"/>
              <a:t>ouput</a:t>
            </a:r>
            <a:r>
              <a:rPr lang="en-US" sz="1600" dirty="0" smtClean="0"/>
              <a:t> file will be generated in the script folder except the status.log, that will generate into Status folder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600" dirty="0" smtClean="0"/>
              <a:t>All output file is in JSON format.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600" dirty="0" smtClean="0"/>
              <a:t>Latest version controlled and APPSEC approved script will be on the </a:t>
            </a:r>
            <a:r>
              <a:rPr lang="en-US" sz="1600" dirty="0" err="1" smtClean="0"/>
              <a:t>GitHUB</a:t>
            </a:r>
            <a:r>
              <a:rPr lang="en-US" sz="1600" dirty="0" smtClean="0"/>
              <a:t>.</a:t>
            </a:r>
          </a:p>
          <a:p>
            <a:pPr marL="400050" indent="-400050">
              <a:buFont typeface="+mj-lt"/>
              <a:buAutoNum type="arabicPeriod"/>
            </a:pPr>
            <a:endParaRPr lang="en-US" sz="1600" dirty="0" smtClean="0"/>
          </a:p>
          <a:p>
            <a:pPr marL="857250" lvl="1" indent="-400050">
              <a:buFont typeface="+mj-lt"/>
              <a:buAutoNum type="romanLcPeriod"/>
            </a:pPr>
            <a:endParaRPr lang="en-US" sz="1600" dirty="0"/>
          </a:p>
        </p:txBody>
      </p:sp>
      <p:sp>
        <p:nvSpPr>
          <p:cNvPr id="36" name="Cube 35"/>
          <p:cNvSpPr/>
          <p:nvPr/>
        </p:nvSpPr>
        <p:spPr>
          <a:xfrm>
            <a:off x="1188933" y="4333426"/>
            <a:ext cx="304244" cy="636951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3912" y="5065939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Application Security</a:t>
            </a:r>
          </a:p>
          <a:p>
            <a:r>
              <a:rPr lang="en-US" sz="1100" dirty="0" smtClean="0"/>
              <a:t>Approval on script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27" idx="2"/>
            <a:endCxn id="36" idx="5"/>
          </p:cNvCxnSpPr>
          <p:nvPr/>
        </p:nvCxnSpPr>
        <p:spPr>
          <a:xfrm flipH="1">
            <a:off x="1493177" y="4611554"/>
            <a:ext cx="2031346" cy="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93177" y="4831418"/>
            <a:ext cx="203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15246" y="4970377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Application Security</a:t>
            </a:r>
          </a:p>
          <a:p>
            <a:r>
              <a:rPr lang="en-US" sz="1100" dirty="0" smtClean="0"/>
              <a:t>approval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39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4676"/>
            <a:ext cx="1332411" cy="358865"/>
          </a:xfrm>
        </p:spPr>
        <p:txBody>
          <a:bodyPr/>
          <a:lstStyle/>
          <a:p>
            <a:fld id="{BD886C90-487F-4A49-A88C-DF1D978CBDC4}" type="datetime1">
              <a:rPr lang="en-US" sz="1200" smtClean="0"/>
              <a:t>7/1/2020</a:t>
            </a:fld>
            <a:endParaRPr lang="en-IN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9509" y="6536927"/>
            <a:ext cx="7565572" cy="280489"/>
          </a:xfrm>
        </p:spPr>
        <p:txBody>
          <a:bodyPr/>
          <a:lstStyle/>
          <a:p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Reliance </a:t>
            </a:r>
            <a:r>
              <a:rPr lang="en-US" dirty="0" err="1" smtClean="0">
                <a:solidFill>
                  <a:srgbClr val="44546A">
                    <a:lumMod val="75000"/>
                  </a:srgbClr>
                </a:solidFill>
              </a:rPr>
              <a:t>Jio</a:t>
            </a:r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095A-9E34-4562-B461-F7B1FA72DA13}" type="slidenum">
              <a:rPr lang="en-IN" smtClean="0"/>
              <a:t>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4187" y="-32692"/>
            <a:ext cx="1092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JAM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Asset Discovery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– HLD </a:t>
            </a:r>
            <a:r>
              <a:rPr lang="en-US" sz="4400" dirty="0">
                <a:solidFill>
                  <a:prstClr val="black"/>
                </a:solidFill>
                <a:cs typeface="CiscoSans Thin"/>
              </a:rPr>
              <a:t>	</a:t>
            </a:r>
            <a:r>
              <a:rPr lang="en-US" sz="2000" dirty="0">
                <a:solidFill>
                  <a:prstClr val="black"/>
                </a:solidFill>
                <a:cs typeface="CiscoSans Thin"/>
              </a:rPr>
              <a:t>Compute</a:t>
            </a:r>
            <a:r>
              <a:rPr lang="en-US" sz="4400" dirty="0">
                <a:solidFill>
                  <a:prstClr val="black"/>
                </a:solidFill>
                <a:cs typeface="CiscoSans Thin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	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iscoSans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60474"/>
            <a:ext cx="885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Major Flow Steps – Compute Discovery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Schedule the script and run with </a:t>
            </a:r>
            <a:r>
              <a:rPr lang="en-US" dirty="0" err="1" smtClean="0"/>
              <a:t>sudo</a:t>
            </a:r>
            <a:r>
              <a:rPr lang="en-US" dirty="0" smtClean="0"/>
              <a:t> to root. Output of the scripts are JSON output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698865"/>
            <a:ext cx="10198100" cy="18288"/>
          </a:xfrm>
          <a:prstGeom prst="rect">
            <a:avLst/>
          </a:prstGeom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463" y="2272937"/>
            <a:ext cx="102151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ANSIBLE will upload the script files to specific folder on the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 of upload will happen based on OS , DB and 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ANSIBLE Team will get the List of IP and scripts name to be uploaded (initially manual, Later auto in CSV)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4676"/>
            <a:ext cx="1332411" cy="358865"/>
          </a:xfrm>
        </p:spPr>
        <p:txBody>
          <a:bodyPr/>
          <a:lstStyle/>
          <a:p>
            <a:fld id="{BD886C90-487F-4A49-A88C-DF1D978CBDC4}" type="datetime1">
              <a:rPr lang="en-US" sz="1200" smtClean="0"/>
              <a:t>7/1/2020</a:t>
            </a:fld>
            <a:endParaRPr lang="en-IN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9509" y="6536927"/>
            <a:ext cx="7565572" cy="280489"/>
          </a:xfrm>
        </p:spPr>
        <p:txBody>
          <a:bodyPr/>
          <a:lstStyle/>
          <a:p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Reliance </a:t>
            </a:r>
            <a:r>
              <a:rPr lang="en-US" dirty="0" err="1" smtClean="0">
                <a:solidFill>
                  <a:srgbClr val="44546A">
                    <a:lumMod val="75000"/>
                  </a:srgbClr>
                </a:solidFill>
              </a:rPr>
              <a:t>Jio</a:t>
            </a:r>
            <a:r>
              <a:rPr lang="en-US" dirty="0" smtClean="0">
                <a:solidFill>
                  <a:srgbClr val="44546A">
                    <a:lumMod val="75000"/>
                  </a:srgbClr>
                </a:solidFill>
              </a:rPr>
              <a:t>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095A-9E34-4562-B461-F7B1FA72DA13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0313" y="127635"/>
            <a:ext cx="1092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JAM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Asset Discovery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– HLD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Compute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	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iscoSans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60474"/>
            <a:ext cx="8295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Major Flow Steps – Compute Discovery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JSON output file data to be travelled from Node to KAFKA to MYSQL /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698865"/>
            <a:ext cx="10198100" cy="18288"/>
          </a:xfrm>
          <a:prstGeom prst="rect">
            <a:avLst/>
          </a:prstGeom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463" y="2272937"/>
            <a:ext cx="72361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will have </a:t>
            </a:r>
            <a:r>
              <a:rPr lang="en-US" dirty="0" err="1" smtClean="0"/>
              <a:t>Filebeat</a:t>
            </a:r>
            <a:r>
              <a:rPr lang="en-US" dirty="0" smtClean="0"/>
              <a:t>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Filebeat</a:t>
            </a:r>
            <a:r>
              <a:rPr lang="en-US" dirty="0" smtClean="0"/>
              <a:t> to be configure for the scripts output file to Kafka destination.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file will have defined JSON format. ( Iteration for repeated lines).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flow should start and visible to Kafka.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4676"/>
            <a:ext cx="1332411" cy="35886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86C90-487F-4A49-A88C-DF1D978CBDC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9509" y="6536927"/>
            <a:ext cx="7565572" cy="28048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Reliance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Confidential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CA095A-9E34-4562-B461-F7B1FA72DA1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313" y="127635"/>
            <a:ext cx="1092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JAM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Asset Discovery – HLD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Compute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	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iscoSans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60474"/>
            <a:ext cx="6935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Flow Steps – Compute Discovery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Conversion of JSON to normal text for MySQL landing table insertion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698865"/>
            <a:ext cx="10198100" cy="18288"/>
          </a:xfrm>
          <a:prstGeom prst="rect">
            <a:avLst/>
          </a:prstGeom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463" y="2272937"/>
            <a:ext cx="91025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Spark script is used to take the data from Kafka and write to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Mysql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DB.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Mysql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 will have landing tables each for respective script.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will write in merge fashion: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records does not present, then insert the records as New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records are present, then if there are no changes to all the columns then discard 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records are present, then if there are changes then it will update the existing records.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05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4676"/>
            <a:ext cx="1332411" cy="35886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86C90-487F-4A49-A88C-DF1D978CBDC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7/1/2020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9509" y="6536927"/>
            <a:ext cx="7565572" cy="28048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Reliance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Confidential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CA095A-9E34-4562-B461-F7B1FA72DA1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313" y="127635"/>
            <a:ext cx="1092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JAM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Asset Discovery – HLD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Compute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iscoSans Thin"/>
              </a:rPr>
              <a:t>	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iscoSans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60474"/>
            <a:ext cx="391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Flow Steps – Compute Discovery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698865"/>
            <a:ext cx="10198100" cy="18288"/>
          </a:xfrm>
          <a:prstGeom prst="rect">
            <a:avLst/>
          </a:prstGeom>
          <a:ln>
            <a:gradFill>
              <a:gsLst>
                <a:gs pos="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29749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309843"/>
      </p:ext>
    </p:extLst>
  </p:cSld>
  <p:clrMapOvr>
    <a:masterClrMapping/>
  </p:clrMapOvr>
</p:sld>
</file>

<file path=ppt/theme/theme1.xml><?xml version="1.0" encoding="utf-8"?>
<a:theme xmlns:a="http://schemas.openxmlformats.org/drawingml/2006/main" name="1_ISO Program Review_20Jan15 Compiled-Final-Ver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542</Words>
  <Application>Microsoft Office PowerPoint</Application>
  <PresentationFormat>Widescreen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CiscoSans Thin</vt:lpstr>
      <vt:lpstr>Wingdings</vt:lpstr>
      <vt:lpstr>1_ISO Program Review_20Jan15 Compiled-Final-Ver-2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Kumar</dc:creator>
  <cp:lastModifiedBy>Vimal Kumar</cp:lastModifiedBy>
  <cp:revision>24</cp:revision>
  <dcterms:created xsi:type="dcterms:W3CDTF">2020-05-17T19:06:03Z</dcterms:created>
  <dcterms:modified xsi:type="dcterms:W3CDTF">2020-07-01T10:38:02Z</dcterms:modified>
</cp:coreProperties>
</file>