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25"/>
  </p:notesMasterIdLst>
  <p:handoutMasterIdLst>
    <p:handoutMasterId r:id="rId26"/>
  </p:handoutMasterIdLst>
  <p:sldIdLst>
    <p:sldId id="1520" r:id="rId5"/>
    <p:sldId id="5804" r:id="rId6"/>
    <p:sldId id="5806" r:id="rId7"/>
    <p:sldId id="5805" r:id="rId8"/>
    <p:sldId id="5788" r:id="rId9"/>
    <p:sldId id="5789" r:id="rId10"/>
    <p:sldId id="5799" r:id="rId11"/>
    <p:sldId id="5798" r:id="rId12"/>
    <p:sldId id="5790" r:id="rId13"/>
    <p:sldId id="5800" r:id="rId14"/>
    <p:sldId id="5791" r:id="rId15"/>
    <p:sldId id="5792" r:id="rId16"/>
    <p:sldId id="5793" r:id="rId17"/>
    <p:sldId id="5794" r:id="rId18"/>
    <p:sldId id="5795" r:id="rId19"/>
    <p:sldId id="5796" r:id="rId20"/>
    <p:sldId id="5797" r:id="rId21"/>
    <p:sldId id="5801" r:id="rId22"/>
    <p:sldId id="5802" r:id="rId23"/>
    <p:sldId id="5803" r:id="rId24"/>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EE"/>
    <a:srgbClr val="0078D7"/>
    <a:srgbClr val="66FF66"/>
    <a:srgbClr val="D1A14D"/>
    <a:srgbClr val="00188F"/>
    <a:srgbClr val="000000"/>
    <a:srgbClr val="002050"/>
    <a:srgbClr val="00BCF2"/>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86811C-4E16-43B2-ADA3-960A6D718FCA}" v="148" dt="2025-04-11T14:41:36.043"/>
    <p1510:client id="{2C0803A6-4AAE-4270-8B20-16DFF358C4A9}" v="315" dt="2025-04-12T11:12:58.6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77" d="100"/>
          <a:sy n="77" d="100"/>
        </p:scale>
        <p:origin x="782" y="58"/>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TextViewPr>
    <p:cViewPr>
      <p:scale>
        <a:sx n="1" d="1"/>
        <a:sy n="1" d="1"/>
      </p:scale>
      <p:origin x="0" y="0"/>
    </p:cViewPr>
  </p:notesTextViewPr>
  <p:notesViewPr>
    <p:cSldViewPr snapToGrid="0">
      <p:cViewPr>
        <p:scale>
          <a:sx n="1" d="2"/>
          <a:sy n="1" d="2"/>
        </p:scale>
        <p:origin x="4614" y="1050"/>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4/12/2025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4/12/2025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4/12/2025 6:56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dirty="0"/>
              <a:t>Microsoft 365</a:t>
            </a:r>
            <a:br>
              <a:rPr lang="en-US" dirty="0"/>
            </a:br>
            <a:r>
              <a:rPr lang="en-US" dirty="0"/>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dirty="0"/>
              <a:t>Author name</a:t>
            </a:r>
          </a:p>
          <a:p>
            <a:pPr lvl="0"/>
            <a:r>
              <a:rPr lang="en-US" dirty="0"/>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dirty="0"/>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dirty="0"/>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endParaRPr lang="en-US" dirty="0"/>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dirty="0"/>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dirty="0"/>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4/12/2025</a:t>
            </a:fld>
            <a:endParaRPr lang="en-US" noProof="0" dirty="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dirty="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dirty="0"/>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dirty="0"/>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dirty="0"/>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hyperlink" Target="https://www.namespacecomm.in/webd" TargetMode="External"/><Relationship Id="rId5" Type="http://schemas.openxmlformats.org/officeDocument/2006/relationships/image" Target="../media/image15.png"/><Relationship Id="rId4" Type="http://schemas.openxmlformats.org/officeDocument/2006/relationships/hyperlink" Target="https://www.fundsforngos.org/proposals/what-is-a-problem-statemen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7" Type="http://schemas.microsoft.com/office/2007/relationships/hdphoto" Target="../media/hdphoto3.wdp"/><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10643952" cy="1793104"/>
          </a:xfrm>
        </p:spPr>
        <p:txBody>
          <a:bodyPr/>
          <a:lstStyle/>
          <a:p>
            <a:r>
              <a:rPr lang="en-US" sz="3200" dirty="0">
                <a:solidFill>
                  <a:srgbClr val="0078D7"/>
                </a:solidFill>
                <a:latin typeface="Segoe UI Semibold"/>
                <a:cs typeface="Segoe UI Semibold"/>
              </a:rPr>
              <a:t>CS 1010: Introduction to Programming with Python</a:t>
            </a:r>
            <a:br>
              <a:rPr lang="en-US" sz="5250" dirty="0">
                <a:latin typeface="Segoe UI Semibold" panose="020B0702040204020203" pitchFamily="34" charset="0"/>
                <a:cs typeface="Segoe UI Semibold" panose="020B0702040204020203" pitchFamily="34" charset="0"/>
              </a:rPr>
            </a:br>
            <a:r>
              <a:rPr lang="en-US" sz="4400" dirty="0" err="1">
                <a:latin typeface="Segoe UI Semibold" panose="020B0702040204020203" pitchFamily="34" charset="0"/>
                <a:cs typeface="Segoe UI Semibold" panose="020B0702040204020203" pitchFamily="34" charset="0"/>
              </a:rPr>
              <a:t>Lec</a:t>
            </a:r>
            <a:r>
              <a:rPr lang="en-US" sz="4400" dirty="0">
                <a:latin typeface="Segoe UI Semibold" panose="020B0702040204020203" pitchFamily="34" charset="0"/>
                <a:cs typeface="Segoe UI Semibold" panose="020B0702040204020203" pitchFamily="34" charset="0"/>
              </a:rPr>
              <a:t> 01: Introduction to Python</a:t>
            </a:r>
            <a:endParaRPr lang="en-US" sz="4400" dirty="0">
              <a:solidFill>
                <a:srgbClr val="0078D7"/>
              </a:solidFill>
              <a:latin typeface="Segoe UI Semibold" panose="020B0702040204020203" pitchFamily="34" charset="0"/>
              <a:cs typeface="Segoe UI Semibold" panose="020B0702040204020203" pitchFamily="34" charset="0"/>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dirty="0"/>
              <a:t>Dr. Madhavi Vaidya</a:t>
            </a:r>
          </a:p>
          <a:p>
            <a:r>
              <a:rPr lang="en-US" dirty="0"/>
              <a:t>Instructor</a:t>
            </a:r>
          </a:p>
          <a:p>
            <a:r>
              <a:rPr lang="en-US" dirty="0"/>
              <a:t>Department of Electrical Engineering &amp; Computer Sciences </a:t>
            </a:r>
          </a:p>
          <a:p>
            <a:r>
              <a:rPr lang="en-US" dirty="0"/>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dirty="0">
                <a:gradFill>
                  <a:gsLst>
                    <a:gs pos="2917">
                      <a:schemeClr val="tx1"/>
                    </a:gs>
                    <a:gs pos="30000">
                      <a:schemeClr val="tx1"/>
                    </a:gs>
                  </a:gsLst>
                  <a:lin ang="5400000" scaled="0"/>
                </a:gradFill>
              </a:rPr>
              <a:t>Ms. Syeda Faaiza Afreen </a:t>
            </a:r>
            <a:r>
              <a:rPr lang="en-US" sz="1550" dirty="0">
                <a:gradFill>
                  <a:gsLst>
                    <a:gs pos="2917">
                      <a:schemeClr val="tx1"/>
                    </a:gs>
                    <a:gs pos="30000">
                      <a:schemeClr val="tx1"/>
                    </a:gs>
                  </a:gsLst>
                  <a:lin ang="5400000" scaled="0"/>
                </a:gradFill>
              </a:rPr>
              <a:t>(EE2502102)</a:t>
            </a:r>
            <a:br>
              <a:rPr lang="en-US" sz="1550" dirty="0"/>
            </a:br>
            <a:r>
              <a:rPr lang="en-US" sz="1550" dirty="0">
                <a:gradFill>
                  <a:gsLst>
                    <a:gs pos="2917">
                      <a:schemeClr val="tx1"/>
                    </a:gs>
                    <a:gs pos="30000">
                      <a:schemeClr val="tx1"/>
                    </a:gs>
                  </a:gsLst>
                  <a:lin ang="5400000" scaled="0"/>
                </a:gradFill>
              </a:rPr>
              <a:t>TA</a:t>
            </a:r>
            <a:br>
              <a:rPr lang="en-IN" sz="1550" dirty="0"/>
            </a:br>
            <a:r>
              <a:rPr lang="en-IN" sz="1550" dirty="0">
                <a:gradFill>
                  <a:gsLst>
                    <a:gs pos="2917">
                      <a:schemeClr val="tx1"/>
                    </a:gs>
                    <a:gs pos="30000">
                      <a:schemeClr val="tx1"/>
                    </a:gs>
                  </a:gsLst>
                  <a:lin ang="5400000" scaled="0"/>
                </a:gradFill>
              </a:rPr>
              <a:t>Department of EECS</a:t>
            </a:r>
            <a:br>
              <a:rPr lang="en-IN" sz="1550" dirty="0"/>
            </a:br>
            <a:r>
              <a:rPr lang="en-IN" sz="1550" dirty="0" err="1">
                <a:gradFill>
                  <a:gsLst>
                    <a:gs pos="2917">
                      <a:schemeClr val="tx1"/>
                    </a:gs>
                    <a:gs pos="30000">
                      <a:schemeClr val="tx1"/>
                    </a:gs>
                  </a:gsLst>
                  <a:lin ang="5400000" scaled="0"/>
                </a:gradFill>
              </a:rPr>
              <a:t>Finessefleet</a:t>
            </a:r>
            <a:r>
              <a:rPr lang="en-IN" sz="1550" dirty="0">
                <a:gradFill>
                  <a:gsLst>
                    <a:gs pos="2917">
                      <a:schemeClr val="tx1"/>
                    </a:gs>
                    <a:gs pos="30000">
                      <a:schemeClr val="tx1"/>
                    </a:gs>
                  </a:gsLst>
                  <a:lin ang="5400000" scaled="0"/>
                </a:gradFill>
              </a:rPr>
              <a:t> Foundation, Bangalore</a:t>
            </a:r>
            <a:endParaRPr lang="en-US" sz="1550" dirty="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AD4F68-642D-2B3E-0256-9B80BDE6758D}"/>
              </a:ext>
            </a:extLst>
          </p:cNvPr>
          <p:cNvSpPr>
            <a:spLocks noGrp="1"/>
          </p:cNvSpPr>
          <p:nvPr>
            <p:ph type="body" sz="quarter" idx="10"/>
          </p:nvPr>
        </p:nvSpPr>
        <p:spPr>
          <a:xfrm>
            <a:off x="426313" y="1550422"/>
            <a:ext cx="7955687" cy="4362698"/>
          </a:xfrm>
        </p:spPr>
        <p:txBody>
          <a:bodyPr/>
          <a:lstStyle/>
          <a:p>
            <a:r>
              <a:rPr lang="en-US" sz="2000" dirty="0"/>
              <a:t>Python was conceived in the late 1980s by </a:t>
            </a:r>
            <a:r>
              <a:rPr lang="en-US" sz="2000" b="1" dirty="0"/>
              <a:t>Guido van Rossum</a:t>
            </a:r>
            <a:r>
              <a:rPr lang="en-US" sz="2000" dirty="0"/>
              <a:t> at the Centrum </a:t>
            </a:r>
            <a:r>
              <a:rPr lang="en-US" sz="2000" dirty="0" err="1"/>
              <a:t>Wiskunde</a:t>
            </a:r>
            <a:r>
              <a:rPr lang="en-US" sz="2000" dirty="0"/>
              <a:t> &amp; Informatica (CWI) in the Netherlands. Its development began as a successor to the ABC language, aiming to address limitations in scripting and automation. Python was officially released as </a:t>
            </a:r>
            <a:r>
              <a:rPr lang="en-US" sz="2000" b="1" dirty="0"/>
              <a:t>version 0.9.0 in 1991</a:t>
            </a:r>
            <a:r>
              <a:rPr lang="en-US" sz="2000" dirty="0"/>
              <a:t>, introducing core features such as functions, modules, and exception handling. With time, Python evolved into a versatile, high-level language known for its clear syntax and wide applicability. Major milestones include </a:t>
            </a:r>
            <a:r>
              <a:rPr lang="en-US" sz="2000" b="1" dirty="0"/>
              <a:t>Python 2.0 (2000)</a:t>
            </a:r>
            <a:r>
              <a:rPr lang="en-US" sz="2000" dirty="0"/>
              <a:t>, which introduced list comprehensions and garbage collection, and </a:t>
            </a:r>
            <a:r>
              <a:rPr lang="en-US" sz="2000" b="1" dirty="0"/>
              <a:t>Python 3.0 (2008)</a:t>
            </a:r>
            <a:r>
              <a:rPr lang="en-US" sz="2000" dirty="0"/>
              <a:t>, a forward-looking release that improved consistency at the cost of backward compatibility. Today, Python stands among the most widely used programming languages across academia, industry, and government sectors.</a:t>
            </a:r>
          </a:p>
        </p:txBody>
      </p:sp>
      <p:sp>
        <p:nvSpPr>
          <p:cNvPr id="3" name="Title 2">
            <a:extLst>
              <a:ext uri="{FF2B5EF4-FFF2-40B4-BE49-F238E27FC236}">
                <a16:creationId xmlns:a16="http://schemas.microsoft.com/office/drawing/2014/main" id="{3B21A5E4-480D-F0FA-65A4-68048FE2DAD8}"/>
              </a:ext>
            </a:extLst>
          </p:cNvPr>
          <p:cNvSpPr>
            <a:spLocks noGrp="1"/>
          </p:cNvSpPr>
          <p:nvPr>
            <p:ph type="title"/>
          </p:nvPr>
        </p:nvSpPr>
        <p:spPr/>
        <p:txBody>
          <a:bodyPr/>
          <a:lstStyle/>
          <a:p>
            <a:r>
              <a:rPr lang="en-US" dirty="0"/>
              <a:t>Historic Overview of Python</a:t>
            </a:r>
          </a:p>
        </p:txBody>
      </p:sp>
      <p:pic>
        <p:nvPicPr>
          <p:cNvPr id="5122" name="Picture 2" descr="python_logo – metinsaylan">
            <a:extLst>
              <a:ext uri="{FF2B5EF4-FFF2-40B4-BE49-F238E27FC236}">
                <a16:creationId xmlns:a16="http://schemas.microsoft.com/office/drawing/2014/main" id="{3B864DBB-1FE4-7E88-52C6-8B960DA01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7756" y="1343968"/>
            <a:ext cx="2931643" cy="123698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rvice &amp; Support - Digital Projection">
            <a:extLst>
              <a:ext uri="{FF2B5EF4-FFF2-40B4-BE49-F238E27FC236}">
                <a16:creationId xmlns:a16="http://schemas.microsoft.com/office/drawing/2014/main" id="{82888CFB-8F4F-E5D0-19AA-BA542545F5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6" t="-314" r="171" b="314"/>
          <a:stretch/>
        </p:blipFill>
        <p:spPr bwMode="auto">
          <a:xfrm>
            <a:off x="9212172" y="2459990"/>
            <a:ext cx="2162810" cy="2162810"/>
          </a:xfrm>
          <a:prstGeom prst="ellipse">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E82699-FC3C-8A34-D6E7-5ECBD15333FC}"/>
              </a:ext>
            </a:extLst>
          </p:cNvPr>
          <p:cNvSpPr txBox="1"/>
          <p:nvPr/>
        </p:nvSpPr>
        <p:spPr>
          <a:xfrm>
            <a:off x="9019964" y="4622800"/>
            <a:ext cx="2547226" cy="766364"/>
          </a:xfrm>
          <a:prstGeom prst="rect">
            <a:avLst/>
          </a:prstGeom>
          <a:noFill/>
        </p:spPr>
        <p:txBody>
          <a:bodyPr wrap="square" lIns="182880" tIns="146304" rIns="182880" bIns="146304" rtlCol="0">
            <a:spAutoFit/>
          </a:bodyPr>
          <a:lstStyle/>
          <a:p>
            <a:pPr algn="ctr">
              <a:lnSpc>
                <a:spcPct val="90000"/>
              </a:lnSpc>
              <a:spcAft>
                <a:spcPts val="600"/>
              </a:spcAft>
            </a:pPr>
            <a:r>
              <a:rPr lang="en-US" b="1" dirty="0"/>
              <a:t>Guido van Rossum</a:t>
            </a:r>
            <a:br>
              <a:rPr lang="en-US" b="1" dirty="0"/>
            </a:br>
            <a:r>
              <a:rPr lang="en-US" sz="1600" dirty="0"/>
              <a:t>Dutch Programmer</a:t>
            </a:r>
            <a:endParaRPr lang="en-US"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971132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759082-FC63-B1E2-69C5-A813BD596E88}"/>
              </a:ext>
            </a:extLst>
          </p:cNvPr>
          <p:cNvSpPr>
            <a:spLocks noGrp="1"/>
          </p:cNvSpPr>
          <p:nvPr>
            <p:ph type="title"/>
          </p:nvPr>
        </p:nvSpPr>
        <p:spPr/>
        <p:txBody>
          <a:bodyPr/>
          <a:lstStyle/>
          <a:p>
            <a:r>
              <a:rPr lang="en-US" dirty="0"/>
              <a:t>Python vs Other Languages</a:t>
            </a:r>
          </a:p>
        </p:txBody>
      </p:sp>
      <p:graphicFrame>
        <p:nvGraphicFramePr>
          <p:cNvPr id="5" name="Table 4">
            <a:extLst>
              <a:ext uri="{FF2B5EF4-FFF2-40B4-BE49-F238E27FC236}">
                <a16:creationId xmlns:a16="http://schemas.microsoft.com/office/drawing/2014/main" id="{EE5A9630-429E-C9C2-C68A-3B85C2C732F3}"/>
              </a:ext>
            </a:extLst>
          </p:cNvPr>
          <p:cNvGraphicFramePr>
            <a:graphicFrameLocks noGrp="1"/>
          </p:cNvGraphicFramePr>
          <p:nvPr>
            <p:extLst>
              <p:ext uri="{D42A27DB-BD31-4B8C-83A1-F6EECF244321}">
                <p14:modId xmlns:p14="http://schemas.microsoft.com/office/powerpoint/2010/main" val="132899603"/>
              </p:ext>
            </p:extLst>
          </p:nvPr>
        </p:nvGraphicFramePr>
        <p:xfrm>
          <a:off x="1192696" y="1506318"/>
          <a:ext cx="6758608" cy="1238570"/>
        </p:xfrm>
        <a:graphic>
          <a:graphicData uri="http://schemas.openxmlformats.org/drawingml/2006/table">
            <a:tbl>
              <a:tblPr firstRow="1" firstCol="1" bandRow="1">
                <a:tableStyleId>{5C22544A-7EE6-4342-B048-85BDC9FD1C3A}</a:tableStyleId>
              </a:tblPr>
              <a:tblGrid>
                <a:gridCol w="1689652">
                  <a:extLst>
                    <a:ext uri="{9D8B030D-6E8A-4147-A177-3AD203B41FA5}">
                      <a16:colId xmlns:a16="http://schemas.microsoft.com/office/drawing/2014/main" val="2109948787"/>
                    </a:ext>
                  </a:extLst>
                </a:gridCol>
                <a:gridCol w="1689652">
                  <a:extLst>
                    <a:ext uri="{9D8B030D-6E8A-4147-A177-3AD203B41FA5}">
                      <a16:colId xmlns:a16="http://schemas.microsoft.com/office/drawing/2014/main" val="68952016"/>
                    </a:ext>
                  </a:extLst>
                </a:gridCol>
                <a:gridCol w="1689652">
                  <a:extLst>
                    <a:ext uri="{9D8B030D-6E8A-4147-A177-3AD203B41FA5}">
                      <a16:colId xmlns:a16="http://schemas.microsoft.com/office/drawing/2014/main" val="2558491895"/>
                    </a:ext>
                  </a:extLst>
                </a:gridCol>
                <a:gridCol w="1689652">
                  <a:extLst>
                    <a:ext uri="{9D8B030D-6E8A-4147-A177-3AD203B41FA5}">
                      <a16:colId xmlns:a16="http://schemas.microsoft.com/office/drawing/2014/main" val="1070940520"/>
                    </a:ext>
                  </a:extLst>
                </a:gridCol>
              </a:tblGrid>
              <a:tr h="246888">
                <a:tc>
                  <a:txBody>
                    <a:bodyPr/>
                    <a:lstStyle/>
                    <a:p>
                      <a:pPr marL="0" marR="0" algn="ctr">
                        <a:lnSpc>
                          <a:spcPct val="107000"/>
                        </a:lnSpc>
                        <a:spcBef>
                          <a:spcPts val="0"/>
                        </a:spcBef>
                        <a:spcAft>
                          <a:spcPts val="0"/>
                        </a:spcAft>
                      </a:pPr>
                      <a:r>
                        <a:rPr lang="en-US" sz="1600" kern="0">
                          <a:effectLst/>
                        </a:rPr>
                        <a:t>Feature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Python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dirty="0">
                          <a:effectLst/>
                        </a:rPr>
                        <a:t>C++</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Java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20377449"/>
                  </a:ext>
                </a:extLst>
              </a:tr>
              <a:tr h="246888">
                <a:tc>
                  <a:txBody>
                    <a:bodyPr/>
                    <a:lstStyle/>
                    <a:p>
                      <a:pPr marL="0" marR="0" algn="ctr">
                        <a:lnSpc>
                          <a:spcPct val="107000"/>
                        </a:lnSpc>
                        <a:spcBef>
                          <a:spcPts val="0"/>
                        </a:spcBef>
                        <a:spcAft>
                          <a:spcPts val="0"/>
                        </a:spcAft>
                      </a:pPr>
                      <a:r>
                        <a:rPr lang="en-US" sz="1600" kern="0" dirty="0">
                          <a:effectLst/>
                        </a:rPr>
                        <a:t>Syntax</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Simple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dirty="0">
                          <a:effectLst/>
                        </a:rPr>
                        <a:t>Complex</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Verbose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078996"/>
                  </a:ext>
                </a:extLst>
              </a:tr>
              <a:tr h="246888">
                <a:tc>
                  <a:txBody>
                    <a:bodyPr/>
                    <a:lstStyle/>
                    <a:p>
                      <a:pPr marL="0" marR="0" algn="ctr">
                        <a:lnSpc>
                          <a:spcPct val="107000"/>
                        </a:lnSpc>
                        <a:spcBef>
                          <a:spcPts val="0"/>
                        </a:spcBef>
                        <a:spcAft>
                          <a:spcPts val="0"/>
                        </a:spcAft>
                      </a:pPr>
                      <a:r>
                        <a:rPr lang="en-US" sz="1600" kern="0">
                          <a:effectLst/>
                        </a:rPr>
                        <a:t>Compilation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Interpreted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Compiled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Compiled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2889287"/>
                  </a:ext>
                </a:extLst>
              </a:tr>
              <a:tr h="246888">
                <a:tc>
                  <a:txBody>
                    <a:bodyPr/>
                    <a:lstStyle/>
                    <a:p>
                      <a:pPr marL="0" marR="0" algn="ctr">
                        <a:lnSpc>
                          <a:spcPct val="107000"/>
                        </a:lnSpc>
                        <a:spcBef>
                          <a:spcPts val="0"/>
                        </a:spcBef>
                        <a:spcAft>
                          <a:spcPts val="0"/>
                        </a:spcAft>
                      </a:pPr>
                      <a:r>
                        <a:rPr lang="en-US" sz="1600" kern="0">
                          <a:effectLst/>
                        </a:rPr>
                        <a:t>Use Cases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Versatile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System Apps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dirty="0">
                          <a:effectLst/>
                        </a:rPr>
                        <a:t>Enterprise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0754919"/>
                  </a:ext>
                </a:extLst>
              </a:tr>
              <a:tr h="246888">
                <a:tc>
                  <a:txBody>
                    <a:bodyPr/>
                    <a:lstStyle/>
                    <a:p>
                      <a:pPr marL="0" marR="0" algn="ctr">
                        <a:lnSpc>
                          <a:spcPct val="107000"/>
                        </a:lnSpc>
                        <a:spcBef>
                          <a:spcPts val="0"/>
                        </a:spcBef>
                        <a:spcAft>
                          <a:spcPts val="0"/>
                        </a:spcAft>
                      </a:pPr>
                      <a:r>
                        <a:rPr lang="en-US" sz="1600" kern="0">
                          <a:effectLst/>
                        </a:rPr>
                        <a:t>Learning Curve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Easy</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a:effectLst/>
                        </a:rPr>
                        <a:t>Steep</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kern="0" dirty="0">
                          <a:effectLst/>
                        </a:rPr>
                        <a:t>Moderate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8848341"/>
                  </a:ext>
                </a:extLst>
              </a:tr>
            </a:tbl>
          </a:graphicData>
        </a:graphic>
      </p:graphicFrame>
      <p:sp>
        <p:nvSpPr>
          <p:cNvPr id="6" name="TextBox 5">
            <a:extLst>
              <a:ext uri="{FF2B5EF4-FFF2-40B4-BE49-F238E27FC236}">
                <a16:creationId xmlns:a16="http://schemas.microsoft.com/office/drawing/2014/main" id="{0E73FDD6-430F-15B3-5ADC-EC517E7287D6}"/>
              </a:ext>
            </a:extLst>
          </p:cNvPr>
          <p:cNvSpPr txBox="1"/>
          <p:nvPr/>
        </p:nvSpPr>
        <p:spPr>
          <a:xfrm>
            <a:off x="4398065" y="3081484"/>
            <a:ext cx="6271592" cy="3016210"/>
          </a:xfrm>
          <a:prstGeom prst="rect">
            <a:avLst/>
          </a:prstGeom>
          <a:noFill/>
        </p:spPr>
        <p:txBody>
          <a:bodyPr wrap="squar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List of Prominent Programming Languages</a:t>
            </a:r>
          </a:p>
          <a:p>
            <a:pPr marL="57626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Python</a:t>
            </a:r>
          </a:p>
          <a:p>
            <a:pPr marL="57626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Java</a:t>
            </a:r>
          </a:p>
          <a:p>
            <a:pPr marL="57626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C</a:t>
            </a:r>
          </a:p>
          <a:p>
            <a:pPr marL="57626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C++</a:t>
            </a:r>
          </a:p>
          <a:p>
            <a:pPr marL="57626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JavaScript</a:t>
            </a:r>
          </a:p>
          <a:p>
            <a:pPr marL="57626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C# (C-Sharp)</a:t>
            </a:r>
          </a:p>
          <a:p>
            <a:pPr marL="57626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Go (Golang)</a:t>
            </a:r>
          </a:p>
          <a:p>
            <a:pPr marL="576263" lvl="1" indent="-34290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Swift, etc. </a:t>
            </a:r>
          </a:p>
        </p:txBody>
      </p:sp>
    </p:spTree>
    <p:extLst>
      <p:ext uri="{BB962C8B-B14F-4D97-AF65-F5344CB8AC3E}">
        <p14:creationId xmlns:p14="http://schemas.microsoft.com/office/powerpoint/2010/main" val="21995838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E6DE19-BB5D-77B4-F66D-F446DACDB0D5}"/>
              </a:ext>
            </a:extLst>
          </p:cNvPr>
          <p:cNvSpPr>
            <a:spLocks noGrp="1"/>
          </p:cNvSpPr>
          <p:nvPr>
            <p:ph type="body" sz="quarter" idx="10"/>
          </p:nvPr>
        </p:nvSpPr>
        <p:spPr>
          <a:xfrm>
            <a:off x="535644" y="1848311"/>
            <a:ext cx="10934114" cy="3382977"/>
          </a:xfrm>
        </p:spPr>
        <p:txBody>
          <a:bodyPr/>
          <a:lstStyle/>
          <a:p>
            <a:r>
              <a:rPr lang="en-US" sz="2000" dirty="0"/>
              <a:t>Python is widely used in:</a:t>
            </a:r>
          </a:p>
          <a:p>
            <a:pPr marL="681251" lvl="1" indent="-457200">
              <a:buFont typeface="Arial" panose="020B0604020202020204" pitchFamily="34" charset="0"/>
              <a:buChar char="•"/>
            </a:pPr>
            <a:r>
              <a:rPr lang="en-US" sz="2000" b="1" dirty="0"/>
              <a:t>Web Development:</a:t>
            </a:r>
            <a:r>
              <a:rPr lang="en-US" sz="2000" dirty="0"/>
              <a:t> Django, Flask</a:t>
            </a:r>
          </a:p>
          <a:p>
            <a:pPr marL="681251" lvl="1" indent="-457200">
              <a:buFont typeface="Arial" panose="020B0604020202020204" pitchFamily="34" charset="0"/>
              <a:buChar char="•"/>
            </a:pPr>
            <a:r>
              <a:rPr lang="en-US" sz="2000" b="1" dirty="0"/>
              <a:t>Data Science &amp; ML:</a:t>
            </a:r>
            <a:r>
              <a:rPr lang="en-US" sz="2000" dirty="0"/>
              <a:t> Pandas, NumPy, Scikit-Learn</a:t>
            </a:r>
          </a:p>
          <a:p>
            <a:pPr marL="681251" lvl="1" indent="-457200">
              <a:buFont typeface="Arial" panose="020B0604020202020204" pitchFamily="34" charset="0"/>
              <a:buChar char="•"/>
            </a:pPr>
            <a:r>
              <a:rPr lang="en-US" sz="2000" b="1" dirty="0"/>
              <a:t>Automation &amp; Scripting:</a:t>
            </a:r>
            <a:r>
              <a:rPr lang="en-US" sz="2000" dirty="0"/>
              <a:t> Cron jobs, bots</a:t>
            </a:r>
          </a:p>
          <a:p>
            <a:pPr marL="681251" lvl="1" indent="-457200">
              <a:buFont typeface="Arial" panose="020B0604020202020204" pitchFamily="34" charset="0"/>
              <a:buChar char="•"/>
            </a:pPr>
            <a:r>
              <a:rPr lang="en-US" sz="2000" b="1" dirty="0"/>
              <a:t>Desktop Applications:</a:t>
            </a:r>
            <a:r>
              <a:rPr lang="en-US" sz="2000" dirty="0"/>
              <a:t> </a:t>
            </a:r>
            <a:r>
              <a:rPr lang="en-US" sz="2000" dirty="0" err="1"/>
              <a:t>Tkinter</a:t>
            </a:r>
            <a:r>
              <a:rPr lang="en-US" sz="2000" dirty="0"/>
              <a:t>, </a:t>
            </a:r>
            <a:r>
              <a:rPr lang="en-US" sz="2000" dirty="0" err="1"/>
              <a:t>PyQt</a:t>
            </a:r>
            <a:endParaRPr lang="en-US" sz="2000" dirty="0"/>
          </a:p>
          <a:p>
            <a:pPr marL="681251" lvl="1" indent="-457200">
              <a:buFont typeface="Arial" panose="020B0604020202020204" pitchFamily="34" charset="0"/>
              <a:buChar char="•"/>
            </a:pPr>
            <a:r>
              <a:rPr lang="en-US" sz="2000" b="1" dirty="0"/>
              <a:t>Game Development:</a:t>
            </a:r>
            <a:r>
              <a:rPr lang="en-US" sz="2000" dirty="0"/>
              <a:t> </a:t>
            </a:r>
            <a:r>
              <a:rPr lang="en-US" sz="2000" dirty="0" err="1"/>
              <a:t>Pygame</a:t>
            </a:r>
            <a:endParaRPr lang="en-US" sz="2000" dirty="0"/>
          </a:p>
          <a:p>
            <a:pPr marL="681251" lvl="1" indent="-457200">
              <a:buFont typeface="Arial" panose="020B0604020202020204" pitchFamily="34" charset="0"/>
              <a:buChar char="•"/>
            </a:pPr>
            <a:r>
              <a:rPr lang="en-US" sz="2000" b="1" dirty="0"/>
              <a:t>Cybersecurity &amp; Forensics:</a:t>
            </a:r>
            <a:r>
              <a:rPr lang="en-US" sz="2000" dirty="0"/>
              <a:t> Scripting tools, automation</a:t>
            </a:r>
          </a:p>
          <a:p>
            <a:pPr marL="681251" lvl="1" indent="-457200">
              <a:buFont typeface="Arial" panose="020B0604020202020204" pitchFamily="34" charset="0"/>
              <a:buChar char="•"/>
            </a:pPr>
            <a:r>
              <a:rPr lang="en-US" sz="2000" b="1" dirty="0"/>
              <a:t>Scientific Computing:</a:t>
            </a:r>
            <a:r>
              <a:rPr lang="en-US" sz="2000" dirty="0"/>
              <a:t> SciPy, </a:t>
            </a:r>
            <a:r>
              <a:rPr lang="en-US" sz="2000" dirty="0" err="1"/>
              <a:t>SymPy</a:t>
            </a:r>
            <a:endParaRPr lang="en-US" sz="2000" dirty="0"/>
          </a:p>
        </p:txBody>
      </p:sp>
      <p:sp>
        <p:nvSpPr>
          <p:cNvPr id="3" name="Title 2">
            <a:extLst>
              <a:ext uri="{FF2B5EF4-FFF2-40B4-BE49-F238E27FC236}">
                <a16:creationId xmlns:a16="http://schemas.microsoft.com/office/drawing/2014/main" id="{5EC6B714-FD83-41B0-3818-876B15E8B28B}"/>
              </a:ext>
            </a:extLst>
          </p:cNvPr>
          <p:cNvSpPr>
            <a:spLocks noGrp="1"/>
          </p:cNvSpPr>
          <p:nvPr>
            <p:ph type="title"/>
          </p:nvPr>
        </p:nvSpPr>
        <p:spPr/>
        <p:txBody>
          <a:bodyPr/>
          <a:lstStyle/>
          <a:p>
            <a:r>
              <a:rPr lang="en-US" dirty="0"/>
              <a:t>Applications of Python</a:t>
            </a:r>
          </a:p>
        </p:txBody>
      </p:sp>
    </p:spTree>
    <p:extLst>
      <p:ext uri="{BB962C8B-B14F-4D97-AF65-F5344CB8AC3E}">
        <p14:creationId xmlns:p14="http://schemas.microsoft.com/office/powerpoint/2010/main" val="18034052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7215BA-0AB7-3216-2FA6-5754853FCC71}"/>
              </a:ext>
            </a:extLst>
          </p:cNvPr>
          <p:cNvSpPr>
            <a:spLocks noGrp="1"/>
          </p:cNvSpPr>
          <p:nvPr>
            <p:ph type="body" sz="quarter" idx="10"/>
          </p:nvPr>
        </p:nvSpPr>
        <p:spPr>
          <a:xfrm>
            <a:off x="426313" y="1632807"/>
            <a:ext cx="11336821" cy="2495555"/>
          </a:xfrm>
        </p:spPr>
        <p:txBody>
          <a:bodyPr/>
          <a:lstStyle/>
          <a:p>
            <a:r>
              <a:rPr lang="en-US" sz="2000" dirty="0"/>
              <a:t>Step-by-step guide:</a:t>
            </a:r>
          </a:p>
          <a:p>
            <a:pPr marL="681251" lvl="1" indent="-457200">
              <a:buFont typeface="+mj-lt"/>
              <a:buAutoNum type="arabicPeriod"/>
            </a:pPr>
            <a:r>
              <a:rPr lang="en-US" sz="2000" dirty="0"/>
              <a:t>Visit </a:t>
            </a:r>
            <a:r>
              <a:rPr lang="en-US" sz="2000" dirty="0">
                <a:hlinkClick r:id="rId2"/>
              </a:rPr>
              <a:t>https://www.python.org</a:t>
            </a:r>
            <a:r>
              <a:rPr lang="en-US" sz="2000" dirty="0"/>
              <a:t> </a:t>
            </a:r>
          </a:p>
          <a:p>
            <a:pPr marL="681251" lvl="1" indent="-457200">
              <a:buFont typeface="+mj-lt"/>
              <a:buAutoNum type="arabicPeriod"/>
            </a:pPr>
            <a:r>
              <a:rPr lang="en-US" sz="2000" dirty="0"/>
              <a:t>Go to the “Downloads” section.</a:t>
            </a:r>
          </a:p>
          <a:p>
            <a:pPr marL="681251" lvl="1" indent="-457200">
              <a:buFont typeface="+mj-lt"/>
              <a:buAutoNum type="arabicPeriod"/>
            </a:pPr>
            <a:r>
              <a:rPr lang="en-US" sz="2000" dirty="0"/>
              <a:t>Choose the appropriate version for your operating system.</a:t>
            </a:r>
          </a:p>
          <a:p>
            <a:pPr marL="681251" lvl="1" indent="-457200">
              <a:buFont typeface="+mj-lt"/>
              <a:buAutoNum type="arabicPeriod"/>
            </a:pPr>
            <a:r>
              <a:rPr lang="en-US" sz="2000" dirty="0"/>
              <a:t>Run the installer and check "Add Python to PATH" before installation.</a:t>
            </a:r>
          </a:p>
          <a:p>
            <a:pPr marL="681251" lvl="1" indent="-457200">
              <a:buFont typeface="+mj-lt"/>
              <a:buAutoNum type="arabicPeriod"/>
            </a:pPr>
            <a:r>
              <a:rPr lang="en-US" sz="2000" dirty="0"/>
              <a:t>Finish the setup.</a:t>
            </a:r>
          </a:p>
        </p:txBody>
      </p:sp>
      <p:sp>
        <p:nvSpPr>
          <p:cNvPr id="3" name="Title 2">
            <a:extLst>
              <a:ext uri="{FF2B5EF4-FFF2-40B4-BE49-F238E27FC236}">
                <a16:creationId xmlns:a16="http://schemas.microsoft.com/office/drawing/2014/main" id="{A977303D-730A-E19D-35B5-82AF76CCA70F}"/>
              </a:ext>
            </a:extLst>
          </p:cNvPr>
          <p:cNvSpPr>
            <a:spLocks noGrp="1"/>
          </p:cNvSpPr>
          <p:nvPr>
            <p:ph type="title"/>
          </p:nvPr>
        </p:nvSpPr>
        <p:spPr/>
        <p:txBody>
          <a:bodyPr/>
          <a:lstStyle/>
          <a:p>
            <a:r>
              <a:rPr lang="en-US" dirty="0"/>
              <a:t>Installing Python</a:t>
            </a:r>
          </a:p>
        </p:txBody>
      </p:sp>
    </p:spTree>
    <p:extLst>
      <p:ext uri="{BB962C8B-B14F-4D97-AF65-F5344CB8AC3E}">
        <p14:creationId xmlns:p14="http://schemas.microsoft.com/office/powerpoint/2010/main" val="165717980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36B8C-F513-91B4-38EC-6217697D0679}"/>
              </a:ext>
            </a:extLst>
          </p:cNvPr>
          <p:cNvSpPr>
            <a:spLocks noGrp="1"/>
          </p:cNvSpPr>
          <p:nvPr>
            <p:ph type="title"/>
          </p:nvPr>
        </p:nvSpPr>
        <p:spPr/>
        <p:txBody>
          <a:bodyPr/>
          <a:lstStyle/>
          <a:p>
            <a:r>
              <a:rPr lang="en-US" dirty="0"/>
              <a:t>Demo 1: Installation of Python</a:t>
            </a:r>
          </a:p>
        </p:txBody>
      </p:sp>
    </p:spTree>
    <p:extLst>
      <p:ext uri="{BB962C8B-B14F-4D97-AF65-F5344CB8AC3E}">
        <p14:creationId xmlns:p14="http://schemas.microsoft.com/office/powerpoint/2010/main" val="38828716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0428F34-C3F7-1DD6-33A2-194CE326FADB}"/>
              </a:ext>
            </a:extLst>
          </p:cNvPr>
          <p:cNvSpPr>
            <a:spLocks noGrp="1"/>
          </p:cNvSpPr>
          <p:nvPr>
            <p:ph type="body" sz="quarter" idx="10"/>
          </p:nvPr>
        </p:nvSpPr>
        <p:spPr>
          <a:xfrm>
            <a:off x="437204" y="2139702"/>
            <a:ext cx="11336821" cy="2051844"/>
          </a:xfrm>
        </p:spPr>
        <p:txBody>
          <a:bodyPr/>
          <a:lstStyle/>
          <a:p>
            <a:pPr marL="738401" lvl="1" indent="-514350">
              <a:buFont typeface="+mj-lt"/>
              <a:buAutoNum type="arabicPeriod"/>
            </a:pPr>
            <a:r>
              <a:rPr lang="en-US" sz="2000" dirty="0"/>
              <a:t>Open Terminal/Command Prompt. </a:t>
            </a:r>
          </a:p>
          <a:p>
            <a:pPr marL="738401" lvl="1" indent="-514350">
              <a:buFont typeface="+mj-lt"/>
              <a:buAutoNum type="arabicPeriod"/>
            </a:pPr>
            <a:r>
              <a:rPr lang="en-US" sz="2000" dirty="0"/>
              <a:t>Type: </a:t>
            </a:r>
            <a:r>
              <a:rPr lang="en-US" sz="2000" dirty="0">
                <a:latin typeface="Consolas" panose="020B0609020204030204" pitchFamily="49" charset="0"/>
              </a:rPr>
              <a:t>python –version</a:t>
            </a:r>
          </a:p>
          <a:p>
            <a:pPr marL="738401" lvl="1" indent="-514350">
              <a:buFont typeface="+mj-lt"/>
              <a:buAutoNum type="arabicPeriod"/>
            </a:pPr>
            <a:r>
              <a:rPr lang="en-US" sz="2000" dirty="0"/>
              <a:t>Expected Output: </a:t>
            </a:r>
            <a:r>
              <a:rPr lang="en-US" sz="2000" dirty="0">
                <a:latin typeface="Consolas" panose="020B0609020204030204" pitchFamily="49" charset="0"/>
              </a:rPr>
              <a:t>Python 3.x.x</a:t>
            </a:r>
          </a:p>
          <a:p>
            <a:pPr marL="738401" lvl="1" indent="-514350">
              <a:buFont typeface="+mj-lt"/>
              <a:buAutoNum type="arabicPeriod"/>
            </a:pPr>
            <a:r>
              <a:rPr lang="en-US" sz="2000" dirty="0"/>
              <a:t>To open the interactive shell: </a:t>
            </a:r>
            <a:r>
              <a:rPr lang="en-US" sz="2000" dirty="0">
                <a:latin typeface="Consolas" panose="020B0609020204030204" pitchFamily="49" charset="0"/>
              </a:rPr>
              <a:t>python</a:t>
            </a:r>
          </a:p>
          <a:p>
            <a:r>
              <a:rPr lang="en-US" sz="2000" dirty="0"/>
              <a:t>This opens the </a:t>
            </a:r>
            <a:r>
              <a:rPr lang="en-US" sz="2000" b="1" dirty="0"/>
              <a:t>Python Interpreter (REPL).</a:t>
            </a:r>
            <a:endParaRPr lang="en-US" sz="2000" dirty="0"/>
          </a:p>
        </p:txBody>
      </p:sp>
      <p:sp>
        <p:nvSpPr>
          <p:cNvPr id="3" name="Title 2">
            <a:extLst>
              <a:ext uri="{FF2B5EF4-FFF2-40B4-BE49-F238E27FC236}">
                <a16:creationId xmlns:a16="http://schemas.microsoft.com/office/drawing/2014/main" id="{E85B7EFD-C10C-168B-4431-2EEB5B2928C8}"/>
              </a:ext>
            </a:extLst>
          </p:cNvPr>
          <p:cNvSpPr>
            <a:spLocks noGrp="1"/>
          </p:cNvSpPr>
          <p:nvPr>
            <p:ph type="title"/>
          </p:nvPr>
        </p:nvSpPr>
        <p:spPr/>
        <p:txBody>
          <a:bodyPr/>
          <a:lstStyle/>
          <a:p>
            <a:r>
              <a:rPr lang="en-US" dirty="0"/>
              <a:t>Checking Installation</a:t>
            </a:r>
          </a:p>
        </p:txBody>
      </p:sp>
    </p:spTree>
    <p:extLst>
      <p:ext uri="{BB962C8B-B14F-4D97-AF65-F5344CB8AC3E}">
        <p14:creationId xmlns:p14="http://schemas.microsoft.com/office/powerpoint/2010/main" val="362112701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DC547B-5447-99A5-39D9-7F27085242D9}"/>
              </a:ext>
            </a:extLst>
          </p:cNvPr>
          <p:cNvSpPr>
            <a:spLocks noGrp="1"/>
          </p:cNvSpPr>
          <p:nvPr>
            <p:ph type="body" sz="quarter" idx="10"/>
          </p:nvPr>
        </p:nvSpPr>
        <p:spPr>
          <a:xfrm>
            <a:off x="437205" y="2139702"/>
            <a:ext cx="11322196" cy="2051844"/>
          </a:xfrm>
        </p:spPr>
        <p:txBody>
          <a:bodyPr/>
          <a:lstStyle/>
          <a:p>
            <a:r>
              <a:rPr lang="en-US" sz="2000" b="1" dirty="0"/>
              <a:t>Recommended IDEs:</a:t>
            </a:r>
            <a:endParaRPr lang="en-US" sz="2000" dirty="0"/>
          </a:p>
          <a:p>
            <a:pPr marL="566951" lvl="1" indent="-342900">
              <a:buFont typeface="Arial" panose="020B0604020202020204" pitchFamily="34" charset="0"/>
              <a:buChar char="•"/>
            </a:pPr>
            <a:r>
              <a:rPr lang="en-US" sz="2000" b="1" dirty="0"/>
              <a:t>IDLE:</a:t>
            </a:r>
            <a:r>
              <a:rPr lang="en-US" sz="2000" dirty="0"/>
              <a:t> Comes with Python installation.</a:t>
            </a:r>
          </a:p>
          <a:p>
            <a:pPr marL="566951" lvl="1" indent="-342900">
              <a:buFont typeface="Arial" panose="020B0604020202020204" pitchFamily="34" charset="0"/>
              <a:buChar char="•"/>
            </a:pPr>
            <a:r>
              <a:rPr lang="en-US" sz="2000" b="1" dirty="0"/>
              <a:t>VS Code:</a:t>
            </a:r>
            <a:r>
              <a:rPr lang="en-US" sz="2000" dirty="0"/>
              <a:t> Lightweight, powerful editor with Python extensions.</a:t>
            </a:r>
          </a:p>
          <a:p>
            <a:pPr marL="566951" lvl="1" indent="-342900">
              <a:buFont typeface="Arial" panose="020B0604020202020204" pitchFamily="34" charset="0"/>
              <a:buChar char="•"/>
            </a:pPr>
            <a:r>
              <a:rPr lang="en-US" sz="2000" b="1" dirty="0"/>
              <a:t>PyCharm:</a:t>
            </a:r>
            <a:r>
              <a:rPr lang="en-US" sz="2000" dirty="0"/>
              <a:t> Professional Python IDE (Community edition is free).</a:t>
            </a:r>
          </a:p>
          <a:p>
            <a:pPr marL="0" lvl="1"/>
            <a:r>
              <a:rPr lang="en-US" sz="2000" dirty="0"/>
              <a:t>For this course, we shall take IDLE into consideration and proceed further with the same. </a:t>
            </a:r>
          </a:p>
        </p:txBody>
      </p:sp>
      <p:sp>
        <p:nvSpPr>
          <p:cNvPr id="3" name="Title 2">
            <a:extLst>
              <a:ext uri="{FF2B5EF4-FFF2-40B4-BE49-F238E27FC236}">
                <a16:creationId xmlns:a16="http://schemas.microsoft.com/office/drawing/2014/main" id="{A06A798C-31B6-4330-DEF0-6CCA8933BB22}"/>
              </a:ext>
            </a:extLst>
          </p:cNvPr>
          <p:cNvSpPr>
            <a:spLocks noGrp="1"/>
          </p:cNvSpPr>
          <p:nvPr>
            <p:ph type="title"/>
          </p:nvPr>
        </p:nvSpPr>
        <p:spPr/>
        <p:txBody>
          <a:bodyPr/>
          <a:lstStyle/>
          <a:p>
            <a:r>
              <a:rPr lang="en-US" dirty="0"/>
              <a:t>Installing IDE</a:t>
            </a:r>
          </a:p>
        </p:txBody>
      </p:sp>
    </p:spTree>
    <p:extLst>
      <p:ext uri="{BB962C8B-B14F-4D97-AF65-F5344CB8AC3E}">
        <p14:creationId xmlns:p14="http://schemas.microsoft.com/office/powerpoint/2010/main" val="27527102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AC233D3-C2E2-79C4-A963-29D00BC41A01}"/>
              </a:ext>
            </a:extLst>
          </p:cNvPr>
          <p:cNvSpPr>
            <a:spLocks noGrp="1"/>
          </p:cNvSpPr>
          <p:nvPr>
            <p:ph type="title"/>
          </p:nvPr>
        </p:nvSpPr>
        <p:spPr/>
        <p:txBody>
          <a:bodyPr/>
          <a:lstStyle/>
          <a:p>
            <a:r>
              <a:rPr lang="en-US" dirty="0"/>
              <a:t>Demo 2: Installation of IDLE</a:t>
            </a:r>
          </a:p>
        </p:txBody>
      </p:sp>
    </p:spTree>
    <p:extLst>
      <p:ext uri="{BB962C8B-B14F-4D97-AF65-F5344CB8AC3E}">
        <p14:creationId xmlns:p14="http://schemas.microsoft.com/office/powerpoint/2010/main" val="33673249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E456FF-5BC2-DC72-FA5D-A6E641E60AEB}"/>
              </a:ext>
            </a:extLst>
          </p:cNvPr>
          <p:cNvSpPr>
            <a:spLocks noGrp="1"/>
          </p:cNvSpPr>
          <p:nvPr>
            <p:ph type="body" sz="quarter" idx="10"/>
          </p:nvPr>
        </p:nvSpPr>
        <p:spPr>
          <a:xfrm>
            <a:off x="437204" y="2139702"/>
            <a:ext cx="11336821" cy="3216265"/>
          </a:xfrm>
        </p:spPr>
        <p:txBody>
          <a:bodyPr/>
          <a:lstStyle/>
          <a:p>
            <a:pPr marL="681114" lvl="1" indent="-457063">
              <a:buFont typeface="Arial" panose="020B0604020202020204" pitchFamily="34" charset="0"/>
              <a:buChar char="•"/>
            </a:pPr>
            <a:r>
              <a:rPr lang="en-US" sz="2000" dirty="0"/>
              <a:t>Learn the difference between front-end and back-end. </a:t>
            </a:r>
          </a:p>
          <a:p>
            <a:pPr marL="681114" lvl="1" indent="-457063">
              <a:buFont typeface="Arial" panose="020B0604020202020204" pitchFamily="34" charset="0"/>
              <a:buChar char="•"/>
            </a:pPr>
            <a:r>
              <a:rPr lang="en-US" sz="2000" dirty="0"/>
              <a:t>Understand what you can do with Python. </a:t>
            </a:r>
          </a:p>
          <a:p>
            <a:pPr marL="681114" lvl="1" indent="-457063">
              <a:buFont typeface="Arial" panose="020B0604020202020204" pitchFamily="34" charset="0"/>
              <a:buChar char="•"/>
            </a:pPr>
            <a:r>
              <a:rPr lang="en-US" sz="2000" dirty="0"/>
              <a:t>Python is great for building the back-end of websites, data analysis, accessing API data, machine learning, and automating repetitive tasks.</a:t>
            </a:r>
          </a:p>
          <a:p>
            <a:pPr marL="681114" lvl="1" indent="-457063">
              <a:buFont typeface="Arial" panose="020B0604020202020204" pitchFamily="34" charset="0"/>
              <a:buChar char="•"/>
            </a:pPr>
            <a:r>
              <a:rPr lang="en-US" sz="2000" dirty="0"/>
              <a:t>Install Python on your machine. </a:t>
            </a:r>
          </a:p>
          <a:p>
            <a:pPr marL="681114" lvl="1" indent="-457063">
              <a:buFont typeface="Arial" panose="020B0604020202020204" pitchFamily="34" charset="0"/>
              <a:buChar char="•"/>
            </a:pPr>
            <a:r>
              <a:rPr lang="en-US" sz="2000" dirty="0"/>
              <a:t>Python 2 vs. Python 3 — Know the difference.</a:t>
            </a:r>
          </a:p>
          <a:p>
            <a:pPr marL="681114" lvl="1" indent="-457063">
              <a:buFont typeface="Arial" panose="020B0604020202020204" pitchFamily="34" charset="0"/>
              <a:buChar char="•"/>
            </a:pPr>
            <a:r>
              <a:rPr lang="en-US" sz="2000" dirty="0"/>
              <a:t>Understand where you can apply this knowledge in professional settings.   </a:t>
            </a:r>
          </a:p>
          <a:p>
            <a:pPr marL="681114" lvl="1" indent="-457063">
              <a:buFont typeface="Arial" panose="020B0604020202020204" pitchFamily="34" charset="0"/>
              <a:buChar char="•"/>
            </a:pPr>
            <a:r>
              <a:rPr lang="en-US" sz="2000" dirty="0"/>
              <a:t>You can be a Python developer without knowing “everything” about Python. </a:t>
            </a:r>
          </a:p>
        </p:txBody>
      </p:sp>
      <p:sp>
        <p:nvSpPr>
          <p:cNvPr id="3" name="Title 2">
            <a:extLst>
              <a:ext uri="{FF2B5EF4-FFF2-40B4-BE49-F238E27FC236}">
                <a16:creationId xmlns:a16="http://schemas.microsoft.com/office/drawing/2014/main" id="{32CFF96A-B3D4-D23B-9E1D-F0F15F679E7E}"/>
              </a:ext>
            </a:extLst>
          </p:cNvPr>
          <p:cNvSpPr>
            <a:spLocks noGrp="1"/>
          </p:cNvSpPr>
          <p:nvPr>
            <p:ph type="title"/>
          </p:nvPr>
        </p:nvSpPr>
        <p:spPr/>
        <p:txBody>
          <a:bodyPr/>
          <a:lstStyle/>
          <a:p>
            <a:r>
              <a:rPr lang="en-US" dirty="0"/>
              <a:t>Things to Know Before Getting Started with Python</a:t>
            </a:r>
          </a:p>
        </p:txBody>
      </p:sp>
    </p:spTree>
    <p:extLst>
      <p:ext uri="{BB962C8B-B14F-4D97-AF65-F5344CB8AC3E}">
        <p14:creationId xmlns:p14="http://schemas.microsoft.com/office/powerpoint/2010/main" val="17582391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D3B7F5-B66D-CED1-8015-79E4C8C6908A}"/>
              </a:ext>
            </a:extLst>
          </p:cNvPr>
          <p:cNvSpPr>
            <a:spLocks noGrp="1"/>
          </p:cNvSpPr>
          <p:nvPr>
            <p:ph type="body" sz="quarter" idx="10"/>
          </p:nvPr>
        </p:nvSpPr>
        <p:spPr>
          <a:xfrm>
            <a:off x="437204" y="2139702"/>
            <a:ext cx="11336821" cy="2051844"/>
          </a:xfrm>
        </p:spPr>
        <p:txBody>
          <a:bodyPr/>
          <a:lstStyle/>
          <a:p>
            <a:pPr marL="681251" lvl="1" indent="-457200">
              <a:buFont typeface="Arial" panose="020B0604020202020204" pitchFamily="34" charset="0"/>
              <a:buChar char="•"/>
            </a:pPr>
            <a:r>
              <a:rPr lang="en-US" sz="2000" dirty="0"/>
              <a:t>Full Stack Developer</a:t>
            </a:r>
          </a:p>
          <a:p>
            <a:pPr marL="681251" lvl="1" indent="-457200">
              <a:buFont typeface="Arial" panose="020B0604020202020204" pitchFamily="34" charset="0"/>
              <a:buChar char="•"/>
            </a:pPr>
            <a:r>
              <a:rPr lang="en-US" sz="2000" dirty="0"/>
              <a:t>Data Scientist / Data Analyst (with added knowledge of Data Science)</a:t>
            </a:r>
          </a:p>
          <a:p>
            <a:pPr marL="681251" lvl="1" indent="-457200">
              <a:buFont typeface="Arial" panose="020B0604020202020204" pitchFamily="34" charset="0"/>
              <a:buChar char="•"/>
            </a:pPr>
            <a:r>
              <a:rPr lang="en-US" sz="2000" dirty="0"/>
              <a:t>Data Engineer</a:t>
            </a:r>
          </a:p>
          <a:p>
            <a:pPr marL="681251" lvl="1" indent="-457200">
              <a:buFont typeface="Arial" panose="020B0604020202020204" pitchFamily="34" charset="0"/>
              <a:buChar char="•"/>
            </a:pPr>
            <a:r>
              <a:rPr lang="en-US" sz="2000" dirty="0"/>
              <a:t>IoT Engineer</a:t>
            </a:r>
          </a:p>
          <a:p>
            <a:pPr marL="681251" lvl="1" indent="-457200">
              <a:buFont typeface="Arial" panose="020B0604020202020204" pitchFamily="34" charset="0"/>
              <a:buChar char="•"/>
            </a:pPr>
            <a:r>
              <a:rPr lang="en-US" sz="2000" dirty="0"/>
              <a:t>AI Engineer (with added knowledge of AI/ML), others. </a:t>
            </a:r>
          </a:p>
        </p:txBody>
      </p:sp>
      <p:sp>
        <p:nvSpPr>
          <p:cNvPr id="3" name="Title 2">
            <a:extLst>
              <a:ext uri="{FF2B5EF4-FFF2-40B4-BE49-F238E27FC236}">
                <a16:creationId xmlns:a16="http://schemas.microsoft.com/office/drawing/2014/main" id="{3112CF3E-9EEE-F77F-2264-160A233E01C7}"/>
              </a:ext>
            </a:extLst>
          </p:cNvPr>
          <p:cNvSpPr>
            <a:spLocks noGrp="1"/>
          </p:cNvSpPr>
          <p:nvPr>
            <p:ph type="title"/>
          </p:nvPr>
        </p:nvSpPr>
        <p:spPr/>
        <p:txBody>
          <a:bodyPr/>
          <a:lstStyle/>
          <a:p>
            <a:r>
              <a:rPr lang="en-US" dirty="0"/>
              <a:t>Roles</a:t>
            </a:r>
          </a:p>
        </p:txBody>
      </p:sp>
    </p:spTree>
    <p:extLst>
      <p:ext uri="{BB962C8B-B14F-4D97-AF65-F5344CB8AC3E}">
        <p14:creationId xmlns:p14="http://schemas.microsoft.com/office/powerpoint/2010/main" val="83619737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DF91754-3F8C-FF45-90A2-EB94D3F34765}"/>
              </a:ext>
            </a:extLst>
          </p:cNvPr>
          <p:cNvSpPr>
            <a:spLocks noGrp="1"/>
          </p:cNvSpPr>
          <p:nvPr>
            <p:ph type="body" sz="quarter" idx="10"/>
          </p:nvPr>
        </p:nvSpPr>
        <p:spPr>
          <a:xfrm>
            <a:off x="422579" y="1316742"/>
            <a:ext cx="11336821" cy="2659702"/>
          </a:xfrm>
        </p:spPr>
        <p:txBody>
          <a:bodyPr/>
          <a:lstStyle/>
          <a:p>
            <a:pPr algn="l" rtl="0" fontAlgn="base"/>
            <a:r>
              <a:rPr lang="en-US" sz="2000" b="0" i="0" u="none" strike="noStrike" dirty="0">
                <a:solidFill>
                  <a:srgbClr val="282828"/>
                </a:solidFill>
                <a:effectLst/>
                <a:latin typeface="Segoe UI" panose="020B0502040204020203" pitchFamily="34" charset="0"/>
              </a:rPr>
              <a:t>Finessefleet Foundation (founded: October 10, 2024) is a volunteer-driven, nonprofit organization based in Bangalore, India, dedicated to transforming education and empowering learners through high-quality educational initiatives. The foundation is committed to fostering academic excellence and promoting research and development across various domains, including AI, ML, NLP, Theory CS, and others. </a:t>
            </a:r>
            <a:endParaRPr lang="en-US" sz="2800" b="0" i="0" dirty="0">
              <a:solidFill>
                <a:srgbClr val="282828"/>
              </a:solidFill>
              <a:effectLst/>
              <a:latin typeface="Segoe UI" panose="020B0502040204020203" pitchFamily="34" charset="0"/>
            </a:endParaRPr>
          </a:p>
          <a:p>
            <a:pPr algn="l" rtl="0" fontAlgn="base"/>
            <a:r>
              <a:rPr lang="en-US" sz="2000" b="0" i="0" u="none" strike="noStrike" dirty="0">
                <a:solidFill>
                  <a:srgbClr val="282828"/>
                </a:solidFill>
                <a:effectLst/>
                <a:latin typeface="Segoe UI" panose="020B0502040204020203" pitchFamily="34" charset="0"/>
              </a:rPr>
              <a:t>As a volunteer-driven organization, this Foundation operates through the collective efforts of individuals who contribute their expertise and time towards societal betterment. It serves as a platform for those who aspire to make meaningful contributions to education and research, thereby advancing knowledge dissemination and fostering intellectual growth within the community.</a:t>
            </a:r>
            <a:r>
              <a:rPr lang="en-IN" sz="2000" b="0" i="0" dirty="0">
                <a:solidFill>
                  <a:srgbClr val="282828"/>
                </a:solidFill>
                <a:effectLst/>
                <a:latin typeface="Segoe UI" panose="020B0502040204020203" pitchFamily="34" charset="0"/>
              </a:rPr>
              <a:t>​</a:t>
            </a:r>
            <a:endParaRPr lang="en-IN" sz="2800" b="0" i="0" dirty="0">
              <a:solidFill>
                <a:srgbClr val="282828"/>
              </a:solidFill>
              <a:effectLst/>
              <a:latin typeface="Segoe UI" panose="020B0502040204020203" pitchFamily="34" charset="0"/>
            </a:endParaRPr>
          </a:p>
        </p:txBody>
      </p:sp>
      <p:sp>
        <p:nvSpPr>
          <p:cNvPr id="5" name="Title 4">
            <a:extLst>
              <a:ext uri="{FF2B5EF4-FFF2-40B4-BE49-F238E27FC236}">
                <a16:creationId xmlns:a16="http://schemas.microsoft.com/office/drawing/2014/main" id="{0DA9A939-BCB6-1B8A-8A85-066080CA4186}"/>
              </a:ext>
            </a:extLst>
          </p:cNvPr>
          <p:cNvSpPr>
            <a:spLocks noGrp="1"/>
          </p:cNvSpPr>
          <p:nvPr>
            <p:ph type="title"/>
          </p:nvPr>
        </p:nvSpPr>
        <p:spPr/>
        <p:txBody>
          <a:bodyPr/>
          <a:lstStyle/>
          <a:p>
            <a:r>
              <a:rPr lang="en-US" dirty="0"/>
              <a:t>About </a:t>
            </a:r>
            <a:r>
              <a:rPr lang="en-US" dirty="0">
                <a:solidFill>
                  <a:srgbClr val="0088EE"/>
                </a:solidFill>
              </a:rPr>
              <a:t>Finessefleet Foundation</a:t>
            </a:r>
          </a:p>
        </p:txBody>
      </p:sp>
    </p:spTree>
    <p:extLst>
      <p:ext uri="{BB962C8B-B14F-4D97-AF65-F5344CB8AC3E}">
        <p14:creationId xmlns:p14="http://schemas.microsoft.com/office/powerpoint/2010/main" val="321896550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D17EE-8B84-CDFE-75DB-1363D7A63680}"/>
              </a:ext>
            </a:extLst>
          </p:cNvPr>
          <p:cNvSpPr>
            <a:spLocks noGrp="1"/>
          </p:cNvSpPr>
          <p:nvPr>
            <p:ph type="title"/>
          </p:nvPr>
        </p:nvSpPr>
        <p:spPr/>
        <p:txBody>
          <a:bodyPr/>
          <a:lstStyle/>
          <a:p>
            <a:r>
              <a:rPr lang="en-US" dirty="0"/>
              <a:t>People</a:t>
            </a:r>
          </a:p>
        </p:txBody>
      </p:sp>
      <p:pic>
        <p:nvPicPr>
          <p:cNvPr id="5" name="Picture 4">
            <a:extLst>
              <a:ext uri="{FF2B5EF4-FFF2-40B4-BE49-F238E27FC236}">
                <a16:creationId xmlns:a16="http://schemas.microsoft.com/office/drawing/2014/main" id="{18810549-6185-195E-FD06-98842398817F}"/>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Lst>
          </a:blip>
          <a:srcRect l="14490" t="-52" r="18517" b="33695"/>
          <a:stretch/>
        </p:blipFill>
        <p:spPr>
          <a:xfrm>
            <a:off x="7345679" y="1363651"/>
            <a:ext cx="2743200" cy="2743200"/>
          </a:xfrm>
          <a:prstGeom prst="ellipse">
            <a:avLst/>
          </a:prstGeom>
        </p:spPr>
      </p:pic>
      <p:sp>
        <p:nvSpPr>
          <p:cNvPr id="7" name="TextBox 6">
            <a:extLst>
              <a:ext uri="{FF2B5EF4-FFF2-40B4-BE49-F238E27FC236}">
                <a16:creationId xmlns:a16="http://schemas.microsoft.com/office/drawing/2014/main" id="{A7087B30-BB2B-E751-9A3F-9A6911B68ADC}"/>
              </a:ext>
            </a:extLst>
          </p:cNvPr>
          <p:cNvSpPr txBox="1"/>
          <p:nvPr/>
        </p:nvSpPr>
        <p:spPr>
          <a:xfrm>
            <a:off x="7467328" y="4270494"/>
            <a:ext cx="2499903" cy="338554"/>
          </a:xfrm>
          <a:prstGeom prst="rect">
            <a:avLst/>
          </a:prstGeom>
          <a:noFill/>
        </p:spPr>
        <p:txBody>
          <a:bodyPr wrap="square">
            <a:spAutoFit/>
          </a:bodyPr>
          <a:lstStyle/>
          <a:p>
            <a:r>
              <a:rPr lang="en-US" sz="1600" b="1" dirty="0">
                <a:gradFill>
                  <a:gsLst>
                    <a:gs pos="2917">
                      <a:schemeClr val="tx1"/>
                    </a:gs>
                    <a:gs pos="30000">
                      <a:schemeClr val="tx1"/>
                    </a:gs>
                  </a:gsLst>
                  <a:lin ang="5400000" scaled="0"/>
                </a:gradFill>
              </a:rPr>
              <a:t>Ms. Syeda </a:t>
            </a:r>
            <a:r>
              <a:rPr lang="en-US" sz="1600" b="1" dirty="0" err="1">
                <a:gradFill>
                  <a:gsLst>
                    <a:gs pos="2917">
                      <a:schemeClr val="tx1"/>
                    </a:gs>
                    <a:gs pos="30000">
                      <a:schemeClr val="tx1"/>
                    </a:gs>
                  </a:gsLst>
                  <a:lin ang="5400000" scaled="0"/>
                </a:gradFill>
              </a:rPr>
              <a:t>Faaiza</a:t>
            </a:r>
            <a:r>
              <a:rPr lang="en-US" sz="1600" b="1" dirty="0">
                <a:gradFill>
                  <a:gsLst>
                    <a:gs pos="2917">
                      <a:schemeClr val="tx1"/>
                    </a:gs>
                    <a:gs pos="30000">
                      <a:schemeClr val="tx1"/>
                    </a:gs>
                  </a:gsLst>
                  <a:lin ang="5400000" scaled="0"/>
                </a:gradFill>
              </a:rPr>
              <a:t> Afreen </a:t>
            </a:r>
            <a:endParaRPr lang="en-US" sz="1600" dirty="0"/>
          </a:p>
        </p:txBody>
      </p:sp>
      <p:sp>
        <p:nvSpPr>
          <p:cNvPr id="12" name="TextBox 11">
            <a:extLst>
              <a:ext uri="{FF2B5EF4-FFF2-40B4-BE49-F238E27FC236}">
                <a16:creationId xmlns:a16="http://schemas.microsoft.com/office/drawing/2014/main" id="{74FA67F9-7F9C-F438-12FC-BDA268373F24}"/>
              </a:ext>
            </a:extLst>
          </p:cNvPr>
          <p:cNvSpPr txBox="1"/>
          <p:nvPr/>
        </p:nvSpPr>
        <p:spPr>
          <a:xfrm>
            <a:off x="7071290" y="4534504"/>
            <a:ext cx="3291978" cy="1246495"/>
          </a:xfrm>
          <a:prstGeom prst="rect">
            <a:avLst/>
          </a:prstGeom>
          <a:noFill/>
        </p:spPr>
        <p:txBody>
          <a:bodyPr wrap="square">
            <a:spAutoFit/>
          </a:bodyPr>
          <a:lstStyle/>
          <a:p>
            <a:pPr algn="ctr"/>
            <a:r>
              <a:rPr lang="en-US" sz="1500" dirty="0">
                <a:gradFill>
                  <a:gsLst>
                    <a:gs pos="2917">
                      <a:schemeClr val="tx1"/>
                    </a:gs>
                    <a:gs pos="30000">
                      <a:schemeClr val="tx1"/>
                    </a:gs>
                  </a:gsLst>
                  <a:lin ang="5400000" scaled="0"/>
                </a:gradFill>
              </a:rPr>
              <a:t>EE2502102</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Teaching Assistant (TA) for CS 1010</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Department of Electrical Engineering &amp; Computer Sciences</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Finessefleet Foundation, Bengaluru</a:t>
            </a:r>
            <a:endParaRPr lang="en-US" sz="1500" dirty="0"/>
          </a:p>
        </p:txBody>
      </p:sp>
      <p:sp>
        <p:nvSpPr>
          <p:cNvPr id="14" name="TextBox 13">
            <a:extLst>
              <a:ext uri="{FF2B5EF4-FFF2-40B4-BE49-F238E27FC236}">
                <a16:creationId xmlns:a16="http://schemas.microsoft.com/office/drawing/2014/main" id="{85DAF452-7D1C-1298-F7B3-CFF47DE1A7A7}"/>
              </a:ext>
            </a:extLst>
          </p:cNvPr>
          <p:cNvSpPr txBox="1"/>
          <p:nvPr/>
        </p:nvSpPr>
        <p:spPr>
          <a:xfrm>
            <a:off x="2174320" y="4281781"/>
            <a:ext cx="2045674" cy="338554"/>
          </a:xfrm>
          <a:prstGeom prst="rect">
            <a:avLst/>
          </a:prstGeom>
          <a:noFill/>
        </p:spPr>
        <p:txBody>
          <a:bodyPr wrap="square">
            <a:spAutoFit/>
          </a:bodyPr>
          <a:lstStyle/>
          <a:p>
            <a:r>
              <a:rPr lang="en-US" sz="1600" b="1" dirty="0">
                <a:gradFill>
                  <a:gsLst>
                    <a:gs pos="2917">
                      <a:schemeClr val="tx1"/>
                    </a:gs>
                    <a:gs pos="30000">
                      <a:schemeClr val="tx1"/>
                    </a:gs>
                  </a:gsLst>
                  <a:lin ang="5400000" scaled="0"/>
                </a:gradFill>
              </a:rPr>
              <a:t>Dr. Madhavi Vaidya</a:t>
            </a:r>
            <a:endParaRPr lang="en-US" sz="1600" dirty="0"/>
          </a:p>
        </p:txBody>
      </p:sp>
      <p:sp>
        <p:nvSpPr>
          <p:cNvPr id="15" name="TextBox 14">
            <a:extLst>
              <a:ext uri="{FF2B5EF4-FFF2-40B4-BE49-F238E27FC236}">
                <a16:creationId xmlns:a16="http://schemas.microsoft.com/office/drawing/2014/main" id="{7E519029-EDF8-514C-8492-AD7790E7244A}"/>
              </a:ext>
            </a:extLst>
          </p:cNvPr>
          <p:cNvSpPr txBox="1"/>
          <p:nvPr/>
        </p:nvSpPr>
        <p:spPr>
          <a:xfrm>
            <a:off x="1336221" y="4534504"/>
            <a:ext cx="3721872" cy="1708160"/>
          </a:xfrm>
          <a:prstGeom prst="rect">
            <a:avLst/>
          </a:prstGeom>
          <a:noFill/>
        </p:spPr>
        <p:txBody>
          <a:bodyPr wrap="square">
            <a:spAutoFit/>
          </a:bodyPr>
          <a:lstStyle/>
          <a:p>
            <a:pPr algn="ctr"/>
            <a:r>
              <a:rPr lang="en-US" sz="1500" dirty="0">
                <a:gradFill>
                  <a:gsLst>
                    <a:gs pos="2917">
                      <a:schemeClr val="tx1"/>
                    </a:gs>
                    <a:gs pos="30000">
                      <a:schemeClr val="tx1"/>
                    </a:gs>
                  </a:gsLst>
                  <a:lin ang="5400000" scaled="0"/>
                </a:gradFill>
              </a:rPr>
              <a:t>Instructor</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Department of Electrical Engineering &amp; Computer Sciences</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Finessefleet Foundation, Bengaluru</a:t>
            </a:r>
          </a:p>
          <a:p>
            <a:pPr algn="ctr"/>
            <a:r>
              <a:rPr lang="en-US" sz="1500" dirty="0">
                <a:gradFill>
                  <a:gsLst>
                    <a:gs pos="2917">
                      <a:schemeClr val="tx1"/>
                    </a:gs>
                    <a:gs pos="30000">
                      <a:schemeClr val="tx1"/>
                    </a:gs>
                  </a:gsLst>
                  <a:lin ang="5400000" scaled="0"/>
                </a:gradFill>
              </a:rPr>
              <a:t>&amp;</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Former Assoc. Professor, VESC, Mumbai</a:t>
            </a:r>
            <a:br>
              <a:rPr lang="en-US" sz="1500" dirty="0">
                <a:gradFill>
                  <a:gsLst>
                    <a:gs pos="2917">
                      <a:schemeClr val="tx1"/>
                    </a:gs>
                    <a:gs pos="30000">
                      <a:schemeClr val="tx1"/>
                    </a:gs>
                  </a:gsLst>
                  <a:lin ang="5400000" scaled="0"/>
                </a:gradFill>
              </a:rPr>
            </a:br>
            <a:r>
              <a:rPr lang="en-US" sz="1500" dirty="0">
                <a:gradFill>
                  <a:gsLst>
                    <a:gs pos="2917">
                      <a:schemeClr val="tx1"/>
                    </a:gs>
                    <a:gs pos="30000">
                      <a:schemeClr val="tx1"/>
                    </a:gs>
                  </a:gsLst>
                  <a:lin ang="5400000" scaled="0"/>
                </a:gradFill>
              </a:rPr>
              <a:t>Independent Researcher, Consultant</a:t>
            </a:r>
          </a:p>
        </p:txBody>
      </p:sp>
      <p:pic>
        <p:nvPicPr>
          <p:cNvPr id="6146" name="Picture 2">
            <a:extLst>
              <a:ext uri="{FF2B5EF4-FFF2-40B4-BE49-F238E27FC236}">
                <a16:creationId xmlns:a16="http://schemas.microsoft.com/office/drawing/2014/main" id="{6348A433-BEFE-8B93-A821-E961A60943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557" y="1443848"/>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60148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5298F2-A1E4-9CBB-004C-ECF7A07E50CB}"/>
              </a:ext>
            </a:extLst>
          </p:cNvPr>
          <p:cNvSpPr>
            <a:spLocks noGrp="1"/>
          </p:cNvSpPr>
          <p:nvPr>
            <p:ph type="body" sz="quarter" idx="10"/>
          </p:nvPr>
        </p:nvSpPr>
        <p:spPr>
          <a:xfrm>
            <a:off x="422579" y="1296422"/>
            <a:ext cx="11180141" cy="4488921"/>
          </a:xfrm>
        </p:spPr>
        <p:txBody>
          <a:bodyPr/>
          <a:lstStyle/>
          <a:p>
            <a:r>
              <a:rPr lang="en-US" sz="1800" dirty="0"/>
              <a:t>This course, offered by the Finessefleet Foundation, is a part of its broader commitment to advancing public education and digital literacy as a matter of social responsibility. Designed to run over a span of fourteen weeks, the course introduces learners to the fundamentals of programming through the Python language—widely regarded for its simplicity, readability, and relevance across disciplines.</a:t>
            </a:r>
          </a:p>
          <a:p>
            <a:r>
              <a:rPr lang="en-US" sz="1800" dirty="0"/>
              <a:t>Structured to be accessible to learners from all academic and professional backgrounds, the course emphasizes not only the syntax and semantics of Python but also the development of computational thinking and structured problem-solving skills. Through a combination of conceptual discussions, illustrative examples, and practical coding exercises, participants will be guided towards acquiring both a theoretical and applied understanding of core programming constructs.</a:t>
            </a:r>
          </a:p>
          <a:p>
            <a:r>
              <a:rPr lang="en-US" sz="1800" dirty="0"/>
              <a:t>The course is offered entirely </a:t>
            </a:r>
            <a:r>
              <a:rPr lang="en-US" sz="1800" b="1" dirty="0"/>
              <a:t>free of charge</a:t>
            </a:r>
            <a:r>
              <a:rPr lang="en-US" sz="1800" dirty="0"/>
              <a:t> and is </a:t>
            </a:r>
            <a:r>
              <a:rPr lang="en-US" sz="1800" b="1" dirty="0"/>
              <a:t>open to all</a:t>
            </a:r>
            <a:r>
              <a:rPr lang="en-US" sz="1800" dirty="0"/>
              <a:t>, with no prerequisites other than a willingness to learn. All lectures will be conducted in an </a:t>
            </a:r>
            <a:r>
              <a:rPr lang="en-US" sz="1800" b="1" dirty="0"/>
              <a:t>interactive format</a:t>
            </a:r>
            <a:r>
              <a:rPr lang="en-US" sz="1800" dirty="0"/>
              <a:t>, live-streamed to allow real-time engagement, and subsequently made available as recorded sessions for flexible, self-paced learning.</a:t>
            </a:r>
          </a:p>
          <a:p>
            <a:r>
              <a:rPr lang="en-US" sz="1800" dirty="0"/>
              <a:t>By the end of this MOOC, learners are expected to develop a foundational competency in Python and gain the confidence to apply their skills to a range of real-world and academic contexts. This course reflects the Foundation’s belief in the transformative power of open education and its role in fostering inclusive, future-ready communities.</a:t>
            </a:r>
          </a:p>
        </p:txBody>
      </p:sp>
      <p:sp>
        <p:nvSpPr>
          <p:cNvPr id="3" name="Title 2">
            <a:extLst>
              <a:ext uri="{FF2B5EF4-FFF2-40B4-BE49-F238E27FC236}">
                <a16:creationId xmlns:a16="http://schemas.microsoft.com/office/drawing/2014/main" id="{7B7A2B21-A8D6-C460-CF0E-3C4406F48350}"/>
              </a:ext>
            </a:extLst>
          </p:cNvPr>
          <p:cNvSpPr>
            <a:spLocks noGrp="1"/>
          </p:cNvSpPr>
          <p:nvPr>
            <p:ph type="title"/>
          </p:nvPr>
        </p:nvSpPr>
        <p:spPr/>
        <p:txBody>
          <a:bodyPr/>
          <a:lstStyle/>
          <a:p>
            <a:r>
              <a:rPr lang="en-US" dirty="0"/>
              <a:t>About </a:t>
            </a:r>
            <a:r>
              <a:rPr lang="en-US" dirty="0">
                <a:solidFill>
                  <a:srgbClr val="0088EE"/>
                </a:solidFill>
              </a:rPr>
              <a:t>This Course</a:t>
            </a:r>
          </a:p>
        </p:txBody>
      </p:sp>
    </p:spTree>
    <p:extLst>
      <p:ext uri="{BB962C8B-B14F-4D97-AF65-F5344CB8AC3E}">
        <p14:creationId xmlns:p14="http://schemas.microsoft.com/office/powerpoint/2010/main" val="15806225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p:txBody>
          <a:bodyPr/>
          <a:lstStyle/>
          <a:p>
            <a:r>
              <a:rPr lang="en-US" dirty="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5671" y="1202871"/>
            <a:ext cx="4843254" cy="3289228"/>
          </a:xfrm>
        </p:spPr>
        <p:txBody>
          <a:bodyPr/>
          <a:lstStyle/>
          <a:p>
            <a:r>
              <a:rPr lang="en-US" dirty="0"/>
              <a:t>Need of Learning Programming</a:t>
            </a:r>
          </a:p>
          <a:p>
            <a:r>
              <a:rPr lang="en-US" dirty="0"/>
              <a:t>What’s Python? </a:t>
            </a:r>
          </a:p>
          <a:p>
            <a:r>
              <a:rPr lang="en-US" dirty="0"/>
              <a:t>Why Learn Python?</a:t>
            </a:r>
          </a:p>
          <a:p>
            <a:r>
              <a:rPr lang="en-US" dirty="0"/>
              <a:t>Historic Overview of Python</a:t>
            </a:r>
          </a:p>
          <a:p>
            <a:r>
              <a:rPr lang="en-US" dirty="0"/>
              <a:t>Features of Python</a:t>
            </a:r>
          </a:p>
          <a:p>
            <a:r>
              <a:rPr lang="en-US" dirty="0"/>
              <a:t>Setting up the Development Environment</a:t>
            </a:r>
          </a:p>
          <a:p>
            <a:endParaRPr lang="en-US" dirty="0"/>
          </a:p>
          <a:p>
            <a:endParaRPr lang="en-US" dirty="0"/>
          </a:p>
        </p:txBody>
      </p:sp>
    </p:spTree>
    <p:extLst>
      <p:ext uri="{BB962C8B-B14F-4D97-AF65-F5344CB8AC3E}">
        <p14:creationId xmlns:p14="http://schemas.microsoft.com/office/powerpoint/2010/main" val="230905841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9B70B4-AD58-808E-0E37-00018947FF6B}"/>
              </a:ext>
            </a:extLst>
          </p:cNvPr>
          <p:cNvSpPr>
            <a:spLocks noGrp="1"/>
          </p:cNvSpPr>
          <p:nvPr>
            <p:ph type="title"/>
          </p:nvPr>
        </p:nvSpPr>
        <p:spPr/>
        <p:txBody>
          <a:bodyPr/>
          <a:lstStyle/>
          <a:p>
            <a:r>
              <a:rPr lang="en-US" dirty="0"/>
              <a:t>Why Do We Need a Programming Language?</a:t>
            </a:r>
          </a:p>
        </p:txBody>
      </p:sp>
      <p:sp>
        <p:nvSpPr>
          <p:cNvPr id="12" name="Rectangle 2">
            <a:extLst>
              <a:ext uri="{FF2B5EF4-FFF2-40B4-BE49-F238E27FC236}">
                <a16:creationId xmlns:a16="http://schemas.microsoft.com/office/drawing/2014/main" id="{21AA370B-BC55-C3B0-2892-67BAE134CA24}"/>
              </a:ext>
            </a:extLst>
          </p:cNvPr>
          <p:cNvSpPr>
            <a:spLocks noChangeArrowheads="1"/>
          </p:cNvSpPr>
          <p:nvPr/>
        </p:nvSpPr>
        <p:spPr bwMode="auto">
          <a:xfrm>
            <a:off x="1104970" y="1397675"/>
            <a:ext cx="5772910" cy="2031325"/>
          </a:xfrm>
          <a:prstGeom prst="rect">
            <a:avLst/>
          </a:prstGeom>
          <a:solidFill>
            <a:schemeClr val="accent2">
              <a:lumMod val="10000"/>
              <a:lumOff val="90000"/>
            </a:schemeClr>
          </a:solidFill>
          <a:ln>
            <a:noFill/>
          </a:ln>
          <a:effec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The Problem?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Computers are powerful machines—but they do not understand human language.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They operate using </a:t>
            </a:r>
            <a:r>
              <a:rPr kumimoji="0" lang="en-US" altLang="en-US" b="1" i="0" u="none" strike="noStrike" cap="none" normalizeH="0" baseline="0" dirty="0">
                <a:ln>
                  <a:noFill/>
                </a:ln>
                <a:solidFill>
                  <a:schemeClr val="tx1"/>
                </a:solidFill>
                <a:effectLst/>
              </a:rPr>
              <a:t>binary code (0s and 1s)</a:t>
            </a:r>
            <a:r>
              <a:rPr kumimoji="0" lang="en-US" altLang="en-US" b="0" i="0" u="none" strike="noStrike" cap="none" normalizeH="0" baseline="0" dirty="0">
                <a:ln>
                  <a:noFill/>
                </a:ln>
                <a:solidFill>
                  <a:schemeClr val="tx1"/>
                </a:solidFill>
                <a:effectLst/>
              </a:rPr>
              <a:t>—called machine language.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rPr>
              <a:t>Communicating directly in binary is impractical and error-prone.</a:t>
            </a:r>
          </a:p>
        </p:txBody>
      </p:sp>
      <p:sp>
        <p:nvSpPr>
          <p:cNvPr id="14" name="TextBox 13">
            <a:extLst>
              <a:ext uri="{FF2B5EF4-FFF2-40B4-BE49-F238E27FC236}">
                <a16:creationId xmlns:a16="http://schemas.microsoft.com/office/drawing/2014/main" id="{A0317A57-4404-1130-30E4-0ECDFFB7D231}"/>
              </a:ext>
            </a:extLst>
          </p:cNvPr>
          <p:cNvSpPr txBox="1"/>
          <p:nvPr/>
        </p:nvSpPr>
        <p:spPr>
          <a:xfrm>
            <a:off x="5347421" y="3969680"/>
            <a:ext cx="5419310" cy="2031325"/>
          </a:xfrm>
          <a:prstGeom prst="rect">
            <a:avLst/>
          </a:prstGeom>
          <a:solidFill>
            <a:schemeClr val="accent4">
              <a:lumMod val="20000"/>
              <a:lumOff val="80000"/>
            </a:schemeClr>
          </a:solidFill>
        </p:spPr>
        <p:txBody>
          <a:bodyPr wrap="square">
            <a:spAutoFit/>
          </a:bodyPr>
          <a:lstStyle/>
          <a:p>
            <a:r>
              <a:rPr lang="en-US" b="1" dirty="0"/>
              <a:t>What is a Programming Language?</a:t>
            </a:r>
          </a:p>
          <a:p>
            <a:pPr marL="285750" indent="-285750">
              <a:buFont typeface="Arial" panose="020B0604020202020204" pitchFamily="34" charset="0"/>
              <a:buChar char="•"/>
            </a:pPr>
            <a:r>
              <a:rPr lang="en-US" dirty="0"/>
              <a:t>A programming language is a </a:t>
            </a:r>
            <a:r>
              <a:rPr lang="en-US" b="1" dirty="0"/>
              <a:t>formal way to instruct a computer</a:t>
            </a:r>
            <a:r>
              <a:rPr lang="en-US" dirty="0"/>
              <a:t> to perform tasks.</a:t>
            </a:r>
          </a:p>
          <a:p>
            <a:pPr marL="285750" indent="-285750">
              <a:buFont typeface="Arial" panose="020B0604020202020204" pitchFamily="34" charset="0"/>
              <a:buChar char="•"/>
            </a:pPr>
            <a:r>
              <a:rPr lang="en-US" dirty="0"/>
              <a:t>It bridges the gap between </a:t>
            </a:r>
            <a:r>
              <a:rPr lang="en-US" b="1" dirty="0"/>
              <a:t>human logic</a:t>
            </a:r>
            <a:r>
              <a:rPr lang="en-US" dirty="0"/>
              <a:t> and </a:t>
            </a:r>
            <a:r>
              <a:rPr lang="en-US" b="1" dirty="0"/>
              <a:t>machine-level execution</a:t>
            </a:r>
            <a:r>
              <a:rPr lang="en-US" dirty="0"/>
              <a:t>.</a:t>
            </a:r>
          </a:p>
          <a:p>
            <a:pPr marL="285750" indent="-285750">
              <a:buFont typeface="Arial" panose="020B0604020202020204" pitchFamily="34" charset="0"/>
              <a:buChar char="•"/>
            </a:pPr>
            <a:r>
              <a:rPr lang="en-US" dirty="0"/>
              <a:t>Enables us to express solutions in a structured and understandable manner.</a:t>
            </a:r>
          </a:p>
        </p:txBody>
      </p:sp>
      <p:pic>
        <p:nvPicPr>
          <p:cNvPr id="16" name="Picture 15">
            <a:extLst>
              <a:ext uri="{FF2B5EF4-FFF2-40B4-BE49-F238E27FC236}">
                <a16:creationId xmlns:a16="http://schemas.microsoft.com/office/drawing/2014/main" id="{C677169C-0B3F-65A9-46F1-0D0C2922BE9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837473B0-CC2E-450A-ABE3-18F120FF3D39}">
                <a1611:picAttrSrcUrl xmlns:a1611="http://schemas.microsoft.com/office/drawing/2016/11/main" r:id="rId4"/>
              </a:ext>
            </a:extLst>
          </a:blip>
          <a:stretch>
            <a:fillRect/>
          </a:stretch>
        </p:blipFill>
        <p:spPr>
          <a:xfrm>
            <a:off x="7511666" y="1561558"/>
            <a:ext cx="1990143" cy="1326762"/>
          </a:xfrm>
          <a:prstGeom prst="rect">
            <a:avLst/>
          </a:prstGeom>
        </p:spPr>
      </p:pic>
      <p:pic>
        <p:nvPicPr>
          <p:cNvPr id="18" name="Picture 17">
            <a:extLst>
              <a:ext uri="{FF2B5EF4-FFF2-40B4-BE49-F238E27FC236}">
                <a16:creationId xmlns:a16="http://schemas.microsoft.com/office/drawing/2014/main" id="{87E78B01-AC0A-8289-57AB-30FDAC82507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694304" y="4148585"/>
            <a:ext cx="2141562" cy="1606172"/>
          </a:xfrm>
          <a:prstGeom prst="rect">
            <a:avLst/>
          </a:prstGeom>
        </p:spPr>
      </p:pic>
    </p:spTree>
    <p:extLst>
      <p:ext uri="{BB962C8B-B14F-4D97-AF65-F5344CB8AC3E}">
        <p14:creationId xmlns:p14="http://schemas.microsoft.com/office/powerpoint/2010/main" val="39247088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119160-74E3-1C0B-DF78-4CB863C7DAF2}"/>
              </a:ext>
            </a:extLst>
          </p:cNvPr>
          <p:cNvSpPr txBox="1"/>
          <p:nvPr/>
        </p:nvSpPr>
        <p:spPr>
          <a:xfrm>
            <a:off x="618710" y="949479"/>
            <a:ext cx="7253082" cy="3970318"/>
          </a:xfrm>
          <a:prstGeom prst="rect">
            <a:avLst/>
          </a:prstGeom>
          <a:noFill/>
        </p:spPr>
        <p:txBody>
          <a:bodyPr wrap="square">
            <a:spAutoFit/>
          </a:bodyPr>
          <a:lstStyle/>
          <a:p>
            <a:r>
              <a:rPr lang="en-US" b="1" dirty="0"/>
              <a:t>Why Do We Need It?</a:t>
            </a:r>
          </a:p>
          <a:p>
            <a:endParaRPr lang="en-US" b="1" dirty="0"/>
          </a:p>
          <a:p>
            <a:pPr marL="576263" indent="-342900">
              <a:buFont typeface="+mj-lt"/>
              <a:buAutoNum type="arabicPeriod"/>
            </a:pPr>
            <a:r>
              <a:rPr lang="en-US" b="1" dirty="0"/>
              <a:t>To Automate Repetitive Tasks</a:t>
            </a:r>
            <a:br>
              <a:rPr lang="en-US" dirty="0"/>
            </a:br>
            <a:r>
              <a:rPr lang="en-US" dirty="0"/>
              <a:t>Generating monthly salary slips for employees automatically.</a:t>
            </a:r>
          </a:p>
          <a:p>
            <a:pPr marL="576263" indent="-342900">
              <a:buFont typeface="+mj-lt"/>
              <a:buAutoNum type="arabicPeriod"/>
            </a:pPr>
            <a:r>
              <a:rPr lang="en-US" b="1" dirty="0"/>
              <a:t>To Solve Problems Efficiently</a:t>
            </a:r>
            <a:br>
              <a:rPr lang="en-US" dirty="0"/>
            </a:br>
            <a:r>
              <a:rPr lang="en-US" dirty="0"/>
              <a:t>Calculating tax, analyzing exam scores, finding optimal routes.</a:t>
            </a:r>
          </a:p>
          <a:p>
            <a:pPr marL="576263" indent="-342900">
              <a:buFont typeface="+mj-lt"/>
              <a:buAutoNum type="arabicPeriod"/>
            </a:pPr>
            <a:r>
              <a:rPr lang="en-US" b="1" dirty="0"/>
              <a:t>To Build Real-world Applications</a:t>
            </a:r>
            <a:br>
              <a:rPr lang="en-US" dirty="0"/>
            </a:br>
            <a:r>
              <a:rPr lang="en-US" dirty="0"/>
              <a:t>Websites, mobile apps, robotics, games, simulations, etc.</a:t>
            </a:r>
          </a:p>
          <a:p>
            <a:pPr marL="576263" indent="-342900">
              <a:buFont typeface="+mj-lt"/>
              <a:buAutoNum type="arabicPeriod"/>
            </a:pPr>
            <a:r>
              <a:rPr lang="en-US" b="1" dirty="0"/>
              <a:t>To Communicate with Machines Logically</a:t>
            </a:r>
            <a:br>
              <a:rPr lang="en-US" dirty="0"/>
            </a:br>
            <a:r>
              <a:rPr lang="en-US" dirty="0"/>
              <a:t>A programming language provides clear rules (syntax) to design logic.</a:t>
            </a:r>
          </a:p>
          <a:p>
            <a:pPr marL="576263" indent="-342900">
              <a:buFont typeface="+mj-lt"/>
              <a:buAutoNum type="arabicPeriod"/>
            </a:pPr>
            <a:r>
              <a:rPr lang="en-US" b="1" dirty="0"/>
              <a:t>To Ensure Precision and Reproducibility</a:t>
            </a:r>
            <a:br>
              <a:rPr lang="en-US" dirty="0"/>
            </a:br>
            <a:r>
              <a:rPr lang="en-US" dirty="0"/>
              <a:t>Computers follow exact steps without deviation, which is critical in domains like: banking, healthcare, scientific research.</a:t>
            </a:r>
          </a:p>
        </p:txBody>
      </p:sp>
      <p:sp>
        <p:nvSpPr>
          <p:cNvPr id="6" name="TextBox 5">
            <a:extLst>
              <a:ext uri="{FF2B5EF4-FFF2-40B4-BE49-F238E27FC236}">
                <a16:creationId xmlns:a16="http://schemas.microsoft.com/office/drawing/2014/main" id="{13A1FB52-FFB8-97C4-D6EF-9082C2A5142A}"/>
              </a:ext>
            </a:extLst>
          </p:cNvPr>
          <p:cNvSpPr txBox="1"/>
          <p:nvPr/>
        </p:nvSpPr>
        <p:spPr>
          <a:xfrm>
            <a:off x="9135190" y="1016317"/>
            <a:ext cx="2142574" cy="572464"/>
          </a:xfrm>
          <a:prstGeom prst="rect">
            <a:avLst/>
          </a:prstGeom>
          <a:noFill/>
        </p:spPr>
        <p:txBody>
          <a:bodyPr wrap="none" lIns="182880" tIns="146304" rIns="182880" bIns="146304" rtlCol="0">
            <a:spAutoFit/>
          </a:bodyPr>
          <a:lstStyle/>
          <a:p>
            <a:pPr>
              <a:lnSpc>
                <a:spcPct val="90000"/>
              </a:lnSpc>
              <a:spcAft>
                <a:spcPts val="600"/>
              </a:spcAft>
            </a:pPr>
            <a:r>
              <a:rPr lang="en-US" sz="2000" b="1" dirty="0">
                <a:gradFill>
                  <a:gsLst>
                    <a:gs pos="2917">
                      <a:schemeClr val="tx1"/>
                    </a:gs>
                    <a:gs pos="30000">
                      <a:schemeClr val="tx1"/>
                    </a:gs>
                  </a:gsLst>
                  <a:lin ang="5400000" scaled="0"/>
                </a:gradFill>
              </a:rPr>
              <a:t>How it works? </a:t>
            </a:r>
          </a:p>
        </p:txBody>
      </p:sp>
      <p:pic>
        <p:nvPicPr>
          <p:cNvPr id="8" name="Graphic 7" descr="User with solid fill">
            <a:extLst>
              <a:ext uri="{FF2B5EF4-FFF2-40B4-BE49-F238E27FC236}">
                <a16:creationId xmlns:a16="http://schemas.microsoft.com/office/drawing/2014/main" id="{B290176D-F0C3-4ED0-60D2-B576EBE7DE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99073" y="1759226"/>
            <a:ext cx="357809" cy="357809"/>
          </a:xfrm>
          <a:prstGeom prst="rect">
            <a:avLst/>
          </a:prstGeom>
        </p:spPr>
      </p:pic>
      <p:cxnSp>
        <p:nvCxnSpPr>
          <p:cNvPr id="10" name="Straight Arrow Connector 9">
            <a:extLst>
              <a:ext uri="{FF2B5EF4-FFF2-40B4-BE49-F238E27FC236}">
                <a16:creationId xmlns:a16="http://schemas.microsoft.com/office/drawing/2014/main" id="{DA330AB3-C0AE-0B10-B332-C552DD071E4C}"/>
              </a:ext>
            </a:extLst>
          </p:cNvPr>
          <p:cNvCxnSpPr>
            <a:stCxn id="8" idx="3"/>
          </p:cNvCxnSpPr>
          <p:nvPr/>
        </p:nvCxnSpPr>
        <p:spPr>
          <a:xfrm flipV="1">
            <a:off x="8956882" y="1938130"/>
            <a:ext cx="306388"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B85924A-46BA-3B04-A97A-A371DDAE9F8F}"/>
              </a:ext>
            </a:extLst>
          </p:cNvPr>
          <p:cNvSpPr/>
          <p:nvPr/>
        </p:nvSpPr>
        <p:spPr bwMode="auto">
          <a:xfrm>
            <a:off x="9314691" y="1709528"/>
            <a:ext cx="2306845" cy="4572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Writes Code (in Python)</a:t>
            </a:r>
          </a:p>
        </p:txBody>
      </p:sp>
      <p:cxnSp>
        <p:nvCxnSpPr>
          <p:cNvPr id="13" name="Straight Arrow Connector 12">
            <a:extLst>
              <a:ext uri="{FF2B5EF4-FFF2-40B4-BE49-F238E27FC236}">
                <a16:creationId xmlns:a16="http://schemas.microsoft.com/office/drawing/2014/main" id="{69E3BE17-18BA-8002-428E-EEEB2001E8B2}"/>
              </a:ext>
            </a:extLst>
          </p:cNvPr>
          <p:cNvCxnSpPr>
            <a:cxnSpLocks/>
            <a:stCxn id="11" idx="2"/>
          </p:cNvCxnSpPr>
          <p:nvPr/>
        </p:nvCxnSpPr>
        <p:spPr>
          <a:xfrm flipH="1">
            <a:off x="10468113" y="2166732"/>
            <a:ext cx="1" cy="29817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7F6255F-27C3-938D-A4D3-220D3EFDFECA}"/>
              </a:ext>
            </a:extLst>
          </p:cNvPr>
          <p:cNvSpPr/>
          <p:nvPr/>
        </p:nvSpPr>
        <p:spPr bwMode="auto">
          <a:xfrm>
            <a:off x="9314691" y="2464901"/>
            <a:ext cx="2306845" cy="4572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Translates Code</a:t>
            </a:r>
          </a:p>
        </p:txBody>
      </p:sp>
      <p:cxnSp>
        <p:nvCxnSpPr>
          <p:cNvPr id="15" name="Straight Arrow Connector 14">
            <a:extLst>
              <a:ext uri="{FF2B5EF4-FFF2-40B4-BE49-F238E27FC236}">
                <a16:creationId xmlns:a16="http://schemas.microsoft.com/office/drawing/2014/main" id="{EC5FD87E-865A-4468-D002-BF0559B0EC98}"/>
              </a:ext>
            </a:extLst>
          </p:cNvPr>
          <p:cNvCxnSpPr>
            <a:cxnSpLocks/>
          </p:cNvCxnSpPr>
          <p:nvPr/>
        </p:nvCxnSpPr>
        <p:spPr>
          <a:xfrm flipH="1">
            <a:off x="10468113" y="2922102"/>
            <a:ext cx="1" cy="29817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F2A76FA-E5ED-A037-B886-96BAA0D2E2C7}"/>
              </a:ext>
            </a:extLst>
          </p:cNvPr>
          <p:cNvSpPr/>
          <p:nvPr/>
        </p:nvSpPr>
        <p:spPr bwMode="auto">
          <a:xfrm>
            <a:off x="9314691" y="3220274"/>
            <a:ext cx="2306845" cy="4572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ysClr val="windowText" lastClr="000000"/>
                </a:solidFill>
                <a:ea typeface="Segoe UI" pitchFamily="34" charset="0"/>
                <a:cs typeface="Segoe UI" pitchFamily="34" charset="0"/>
              </a:rPr>
              <a:t>Executes Task</a:t>
            </a:r>
          </a:p>
        </p:txBody>
      </p:sp>
      <p:pic>
        <p:nvPicPr>
          <p:cNvPr id="22" name="Graphic 21" descr="Computer with solid fill">
            <a:extLst>
              <a:ext uri="{FF2B5EF4-FFF2-40B4-BE49-F238E27FC236}">
                <a16:creationId xmlns:a16="http://schemas.microsoft.com/office/drawing/2014/main" id="{079F92F8-F746-B709-8248-AA50EBAA66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99073" y="3270568"/>
            <a:ext cx="356616" cy="356616"/>
          </a:xfrm>
          <a:prstGeom prst="rect">
            <a:avLst/>
          </a:prstGeom>
        </p:spPr>
      </p:pic>
      <p:cxnSp>
        <p:nvCxnSpPr>
          <p:cNvPr id="23" name="Straight Arrow Connector 22">
            <a:extLst>
              <a:ext uri="{FF2B5EF4-FFF2-40B4-BE49-F238E27FC236}">
                <a16:creationId xmlns:a16="http://schemas.microsoft.com/office/drawing/2014/main" id="{C21D0352-3389-CEB6-477C-A587E3ED92CD}"/>
              </a:ext>
            </a:extLst>
          </p:cNvPr>
          <p:cNvCxnSpPr/>
          <p:nvPr/>
        </p:nvCxnSpPr>
        <p:spPr>
          <a:xfrm flipV="1">
            <a:off x="8981996" y="3444533"/>
            <a:ext cx="306388"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Compiler - Free electronics icons">
            <a:extLst>
              <a:ext uri="{FF2B5EF4-FFF2-40B4-BE49-F238E27FC236}">
                <a16:creationId xmlns:a16="http://schemas.microsoft.com/office/drawing/2014/main" id="{F927CDB8-6AE2-B62D-F991-EF029EFCEE56}"/>
              </a:ext>
            </a:extLst>
          </p:cNvPr>
          <p:cNvPicPr>
            <a:picLocks noChangeAspect="1" noChangeArrowheads="1"/>
          </p:cNvPicPr>
          <p:nvPr/>
        </p:nvPicPr>
        <p:blipFill>
          <a:blip r:embed="rId6">
            <a:biLevel thresh="75000"/>
            <a:extLst>
              <a:ext uri="{BEBA8EAE-BF5A-486C-A8C5-ECC9F3942E4B}">
                <a14:imgProps xmlns:a14="http://schemas.microsoft.com/office/drawing/2010/main">
                  <a14:imgLayer r:embed="rId7">
                    <a14:imgEffect>
                      <a14:colorTemperature colorTemp="112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599073" y="2513620"/>
            <a:ext cx="356616" cy="356616"/>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3ED6CEC8-54FB-9907-06B6-0B7BDC698119}"/>
              </a:ext>
            </a:extLst>
          </p:cNvPr>
          <p:cNvCxnSpPr/>
          <p:nvPr/>
        </p:nvCxnSpPr>
        <p:spPr>
          <a:xfrm flipV="1">
            <a:off x="8955689" y="2691330"/>
            <a:ext cx="306388"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4ACB981-FCEF-4EFF-3037-52B062673237}"/>
              </a:ext>
            </a:extLst>
          </p:cNvPr>
          <p:cNvSpPr txBox="1"/>
          <p:nvPr/>
        </p:nvSpPr>
        <p:spPr>
          <a:xfrm>
            <a:off x="2242668" y="5217966"/>
            <a:ext cx="7703488" cy="646331"/>
          </a:xfrm>
          <a:prstGeom prst="rect">
            <a:avLst/>
          </a:prstGeom>
          <a:noFill/>
        </p:spPr>
        <p:txBody>
          <a:bodyPr wrap="square">
            <a:spAutoFit/>
          </a:bodyPr>
          <a:lstStyle/>
          <a:p>
            <a:pPr algn="ctr"/>
            <a:r>
              <a:rPr lang="en-US" dirty="0"/>
              <a:t>Without programming languages, humans would not be able to fully harness the computational power of machines.</a:t>
            </a:r>
          </a:p>
        </p:txBody>
      </p:sp>
    </p:spTree>
    <p:extLst>
      <p:ext uri="{BB962C8B-B14F-4D97-AF65-F5344CB8AC3E}">
        <p14:creationId xmlns:p14="http://schemas.microsoft.com/office/powerpoint/2010/main" val="38094669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7B67894-5261-8EE5-485D-2AC10828CDD8}"/>
              </a:ext>
            </a:extLst>
          </p:cNvPr>
          <p:cNvSpPr>
            <a:spLocks noGrp="1"/>
          </p:cNvSpPr>
          <p:nvPr>
            <p:ph type="body" sz="quarter" idx="10"/>
          </p:nvPr>
        </p:nvSpPr>
        <p:spPr>
          <a:xfrm>
            <a:off x="437204" y="2139702"/>
            <a:ext cx="11336821" cy="2617640"/>
          </a:xfrm>
        </p:spPr>
        <p:txBody>
          <a:bodyPr/>
          <a:lstStyle/>
          <a:p>
            <a:pPr marL="457200" indent="-457200">
              <a:buFont typeface="Arial" panose="020B0604020202020204" pitchFamily="34" charset="0"/>
              <a:buChar char="•"/>
            </a:pPr>
            <a:r>
              <a:rPr lang="en-US" dirty="0"/>
              <a:t>Python is a high-level, interpreted, and general-purpose programming language.</a:t>
            </a:r>
          </a:p>
          <a:p>
            <a:pPr marL="457200" indent="-457200">
              <a:buFont typeface="Arial" panose="020B0604020202020204" pitchFamily="34" charset="0"/>
              <a:buChar char="•"/>
            </a:pPr>
            <a:r>
              <a:rPr lang="en-US" dirty="0"/>
              <a:t>Created by Guido van Rossum and first released in 1991.</a:t>
            </a:r>
          </a:p>
          <a:p>
            <a:pPr marL="457200" indent="-457200">
              <a:buFont typeface="Arial" panose="020B0604020202020204" pitchFamily="34" charset="0"/>
              <a:buChar char="•"/>
            </a:pPr>
            <a:r>
              <a:rPr lang="en-US" dirty="0"/>
              <a:t>Designed to emphasize code readability and simplicity.</a:t>
            </a:r>
          </a:p>
          <a:p>
            <a:pPr marL="457200" indent="-457200">
              <a:buFont typeface="Arial" panose="020B0604020202020204" pitchFamily="34" charset="0"/>
              <a:buChar char="•"/>
            </a:pPr>
            <a:r>
              <a:rPr lang="en-US" dirty="0"/>
              <a:t>Follows multiple programming paradigms – procedural, object-oriented, functional.</a:t>
            </a:r>
          </a:p>
        </p:txBody>
      </p:sp>
      <p:sp>
        <p:nvSpPr>
          <p:cNvPr id="7" name="Title 6">
            <a:extLst>
              <a:ext uri="{FF2B5EF4-FFF2-40B4-BE49-F238E27FC236}">
                <a16:creationId xmlns:a16="http://schemas.microsoft.com/office/drawing/2014/main" id="{D49B70B4-AD58-808E-0E37-00018947FF6B}"/>
              </a:ext>
            </a:extLst>
          </p:cNvPr>
          <p:cNvSpPr>
            <a:spLocks noGrp="1"/>
          </p:cNvSpPr>
          <p:nvPr>
            <p:ph type="title"/>
          </p:nvPr>
        </p:nvSpPr>
        <p:spPr/>
        <p:txBody>
          <a:bodyPr/>
          <a:lstStyle/>
          <a:p>
            <a:r>
              <a:rPr lang="en-US" dirty="0"/>
              <a:t>What’s Python? </a:t>
            </a:r>
          </a:p>
        </p:txBody>
      </p:sp>
    </p:spTree>
    <p:extLst>
      <p:ext uri="{BB962C8B-B14F-4D97-AF65-F5344CB8AC3E}">
        <p14:creationId xmlns:p14="http://schemas.microsoft.com/office/powerpoint/2010/main" val="413310079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7B67894-5261-8EE5-485D-2AC10828CDD8}"/>
              </a:ext>
            </a:extLst>
          </p:cNvPr>
          <p:cNvSpPr>
            <a:spLocks noGrp="1"/>
          </p:cNvSpPr>
          <p:nvPr>
            <p:ph type="body" sz="quarter" idx="10"/>
          </p:nvPr>
        </p:nvSpPr>
        <p:spPr>
          <a:xfrm>
            <a:off x="437204" y="2139702"/>
            <a:ext cx="11336821" cy="2951064"/>
          </a:xfrm>
        </p:spPr>
        <p:txBody>
          <a:bodyPr/>
          <a:lstStyle/>
          <a:p>
            <a:pPr marL="457200" indent="-457200">
              <a:buFont typeface="Arial" panose="020B0604020202020204" pitchFamily="34" charset="0"/>
              <a:buChar char="•"/>
            </a:pPr>
            <a:r>
              <a:rPr lang="en-US" dirty="0"/>
              <a:t>Simple and Easy to Learn: English-like syntax.</a:t>
            </a:r>
          </a:p>
          <a:p>
            <a:pPr marL="457200" indent="-457200">
              <a:buFont typeface="Arial" panose="020B0604020202020204" pitchFamily="34" charset="0"/>
              <a:buChar char="•"/>
            </a:pPr>
            <a:r>
              <a:rPr lang="en-US" dirty="0"/>
              <a:t>Open Source and Free: Freely available and community-driven.</a:t>
            </a:r>
          </a:p>
          <a:p>
            <a:pPr marL="457200" indent="-457200">
              <a:buFont typeface="Arial" panose="020B0604020202020204" pitchFamily="34" charset="0"/>
              <a:buChar char="•"/>
            </a:pPr>
            <a:r>
              <a:rPr lang="en-US" dirty="0"/>
              <a:t>Interpreted Language: Executes code line-by-line.</a:t>
            </a:r>
          </a:p>
          <a:p>
            <a:pPr marL="457200" indent="-457200">
              <a:buFont typeface="Arial" panose="020B0604020202020204" pitchFamily="34" charset="0"/>
              <a:buChar char="•"/>
            </a:pPr>
            <a:r>
              <a:rPr lang="en-US" dirty="0"/>
              <a:t>Portable: Works across platforms (Windows, macOS, Linux).</a:t>
            </a:r>
          </a:p>
          <a:p>
            <a:pPr marL="457200" indent="-457200">
              <a:buFont typeface="Arial" panose="020B0604020202020204" pitchFamily="34" charset="0"/>
              <a:buChar char="•"/>
            </a:pPr>
            <a:r>
              <a:rPr lang="en-US" dirty="0"/>
              <a:t>Large Standard Library: Modules for everything from web to data science.</a:t>
            </a:r>
          </a:p>
          <a:p>
            <a:pPr marL="457200" indent="-457200">
              <a:buFont typeface="Arial" panose="020B0604020202020204" pitchFamily="34" charset="0"/>
              <a:buChar char="•"/>
            </a:pPr>
            <a:r>
              <a:rPr lang="en-US" dirty="0"/>
              <a:t>Dynamic Typing: No need to declare variable types.</a:t>
            </a:r>
          </a:p>
        </p:txBody>
      </p:sp>
      <p:sp>
        <p:nvSpPr>
          <p:cNvPr id="7" name="Title 6">
            <a:extLst>
              <a:ext uri="{FF2B5EF4-FFF2-40B4-BE49-F238E27FC236}">
                <a16:creationId xmlns:a16="http://schemas.microsoft.com/office/drawing/2014/main" id="{D49B70B4-AD58-808E-0E37-00018947FF6B}"/>
              </a:ext>
            </a:extLst>
          </p:cNvPr>
          <p:cNvSpPr>
            <a:spLocks noGrp="1"/>
          </p:cNvSpPr>
          <p:nvPr>
            <p:ph type="title"/>
          </p:nvPr>
        </p:nvSpPr>
        <p:spPr/>
        <p:txBody>
          <a:bodyPr/>
          <a:lstStyle/>
          <a:p>
            <a:r>
              <a:rPr lang="en-US" dirty="0"/>
              <a:t>Why Python? – Key Features</a:t>
            </a:r>
          </a:p>
        </p:txBody>
      </p:sp>
    </p:spTree>
    <p:extLst>
      <p:ext uri="{BB962C8B-B14F-4D97-AF65-F5344CB8AC3E}">
        <p14:creationId xmlns:p14="http://schemas.microsoft.com/office/powerpoint/2010/main" val="32662126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4" ma:contentTypeDescription="Create a new document." ma:contentTypeScope="" ma:versionID="33bc50f618dc89cb4b7be35dd5008a37">
  <xsd:schema xmlns:xsd="http://www.w3.org/2001/XMLSchema" xmlns:xs="http://www.w3.org/2001/XMLSchema" xmlns:p="http://schemas.microsoft.com/office/2006/metadata/properties" xmlns:ns2="acb2c182-8be2-4932-b6c9-d665a7453e01" targetNamespace="http://schemas.microsoft.com/office/2006/metadata/properties" ma:root="true" ma:fieldsID="3a35c82c707c47b660913cd0ffd02c0c"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B4079F7-D093-434E-9E85-1E2B11DF37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2c182-8be2-4932-b6c9-d665a7453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D2EEDE-ABA6-40AD-A849-4E2A0601D27A}">
  <ds:schemaRefs>
    <ds:schemaRef ds:uri="http://schemas.microsoft.com/sharepoint/v3/contenttype/forms"/>
  </ds:schemaRefs>
</ds:datastoreItem>
</file>

<file path=customXml/itemProps3.xml><?xml version="1.0" encoding="utf-8"?>
<ds:datastoreItem xmlns:ds="http://schemas.openxmlformats.org/officeDocument/2006/customXml" ds:itemID="{65F8A837-F998-47CD-9E7B-790D0AEBBCB3}">
  <ds:schemaRefs>
    <ds:schemaRef ds:uri="http://schemas.microsoft.com/office/2006/metadata/properties"/>
    <ds:schemaRef ds:uri="http://schemas.microsoft.com/office/2006/documentManagement/types"/>
    <ds:schemaRef ds:uri="http://purl.org/dc/elements/1.1/"/>
    <ds:schemaRef ds:uri="http://schemas.microsoft.com/office/infopath/2007/PartnerControls"/>
    <ds:schemaRef ds:uri="acb2c182-8be2-4932-b6c9-d665a7453e01"/>
    <ds:schemaRef ds:uri="http://schemas.openxmlformats.org/package/2006/metadata/core-properti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1409</Words>
  <Application>Microsoft Office PowerPoint</Application>
  <PresentationFormat>Custom</PresentationFormat>
  <Paragraphs>141</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Consolas</vt:lpstr>
      <vt:lpstr>Segoe UI</vt:lpstr>
      <vt:lpstr>Segoe UI Light</vt:lpstr>
      <vt:lpstr>Segoe UI Semibold</vt:lpstr>
      <vt:lpstr>Wingdings</vt:lpstr>
      <vt:lpstr>2_Microsoft 365 PPT Template - 2018</vt:lpstr>
      <vt:lpstr>CS 1010: Introduction to Programming with Python Lec 01: Introduction to Python</vt:lpstr>
      <vt:lpstr>About Finessefleet Foundation</vt:lpstr>
      <vt:lpstr>People</vt:lpstr>
      <vt:lpstr>About This Course</vt:lpstr>
      <vt:lpstr>Today, we’ll cover</vt:lpstr>
      <vt:lpstr>Why Do We Need a Programming Language?</vt:lpstr>
      <vt:lpstr>PowerPoint Presentation</vt:lpstr>
      <vt:lpstr>What’s Python? </vt:lpstr>
      <vt:lpstr>Why Python? – Key Features</vt:lpstr>
      <vt:lpstr>Historic Overview of Python</vt:lpstr>
      <vt:lpstr>Python vs Other Languages</vt:lpstr>
      <vt:lpstr>Applications of Python</vt:lpstr>
      <vt:lpstr>Installing Python</vt:lpstr>
      <vt:lpstr>Demo 1: Installation of Python</vt:lpstr>
      <vt:lpstr>Checking Installation</vt:lpstr>
      <vt:lpstr>Installing IDE</vt:lpstr>
      <vt:lpstr>Demo 2: Installation of IDLE</vt:lpstr>
      <vt:lpstr>Things to Know Before Getting Started with Python</vt:lpstr>
      <vt:lpstr>Roles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417</cp:revision>
  <dcterms:modified xsi:type="dcterms:W3CDTF">2025-04-12T13:57:02Z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