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2" r:id="rId3"/>
    <p:sldId id="259" r:id="rId4"/>
    <p:sldId id="260" r:id="rId5"/>
    <p:sldId id="261" r:id="rId6"/>
  </p:sldIdLst>
  <p:sldSz cx="33337500" cy="222218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 snapToGrid="0">
      <p:cViewPr varScale="1">
        <p:scale>
          <a:sx n="33" d="100"/>
          <a:sy n="33" d="100"/>
        </p:scale>
        <p:origin x="141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DFD7-D0F0-497C-909F-BBA7C3A4E13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5275" y="857250"/>
            <a:ext cx="3473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C04B-8751-4205-BAD1-3662139F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C04B-8751-4205-BAD1-3662139FB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313" y="3636768"/>
            <a:ext cx="28336875" cy="7736487"/>
          </a:xfrm>
        </p:spPr>
        <p:txBody>
          <a:bodyPr anchor="b"/>
          <a:lstStyle>
            <a:lvl1pPr algn="ctr">
              <a:defRPr sz="19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7188" y="11671604"/>
            <a:ext cx="25003125" cy="5365129"/>
          </a:xfrm>
        </p:spPr>
        <p:txBody>
          <a:bodyPr/>
          <a:lstStyle>
            <a:lvl1pPr marL="0" indent="0" algn="ctr">
              <a:buNone/>
              <a:defRPr sz="7777"/>
            </a:lvl1pPr>
            <a:lvl2pPr marL="1481465" indent="0" algn="ctr">
              <a:buNone/>
              <a:defRPr sz="6481"/>
            </a:lvl2pPr>
            <a:lvl3pPr marL="2962930" indent="0" algn="ctr">
              <a:buNone/>
              <a:defRPr sz="5833"/>
            </a:lvl3pPr>
            <a:lvl4pPr marL="4444395" indent="0" algn="ctr">
              <a:buNone/>
              <a:defRPr sz="5184"/>
            </a:lvl4pPr>
            <a:lvl5pPr marL="5925861" indent="0" algn="ctr">
              <a:buNone/>
              <a:defRPr sz="5184"/>
            </a:lvl5pPr>
            <a:lvl6pPr marL="7407326" indent="0" algn="ctr">
              <a:buNone/>
              <a:defRPr sz="5184"/>
            </a:lvl6pPr>
            <a:lvl7pPr marL="8888791" indent="0" algn="ctr">
              <a:buNone/>
              <a:defRPr sz="5184"/>
            </a:lvl7pPr>
            <a:lvl8pPr marL="10370256" indent="0" algn="ctr">
              <a:buNone/>
              <a:defRPr sz="5184"/>
            </a:lvl8pPr>
            <a:lvl9pPr marL="11851721" indent="0" algn="ctr">
              <a:buNone/>
              <a:defRPr sz="5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57150" y="1183106"/>
            <a:ext cx="7188398" cy="18831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1955" y="1183106"/>
            <a:ext cx="21148477" cy="18831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592" y="5540031"/>
            <a:ext cx="28753594" cy="9243660"/>
          </a:xfrm>
        </p:spPr>
        <p:txBody>
          <a:bodyPr anchor="b"/>
          <a:lstStyle>
            <a:lvl1pPr>
              <a:defRPr sz="19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592" y="14871140"/>
            <a:ext cx="28753594" cy="4861023"/>
          </a:xfrm>
        </p:spPr>
        <p:txBody>
          <a:bodyPr/>
          <a:lstStyle>
            <a:lvl1pPr marL="0" indent="0">
              <a:buNone/>
              <a:defRPr sz="7777">
                <a:solidFill>
                  <a:schemeClr val="tx1"/>
                </a:solidFill>
              </a:defRPr>
            </a:lvl1pPr>
            <a:lvl2pPr marL="1481465" indent="0">
              <a:buNone/>
              <a:defRPr sz="6481">
                <a:solidFill>
                  <a:schemeClr val="tx1">
                    <a:tint val="75000"/>
                  </a:schemeClr>
                </a:solidFill>
              </a:defRPr>
            </a:lvl2pPr>
            <a:lvl3pPr marL="2962930" indent="0">
              <a:buNone/>
              <a:defRPr sz="5833">
                <a:solidFill>
                  <a:schemeClr val="tx1">
                    <a:tint val="75000"/>
                  </a:schemeClr>
                </a:solidFill>
              </a:defRPr>
            </a:lvl3pPr>
            <a:lvl4pPr marL="4444395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4pPr>
            <a:lvl5pPr marL="5925861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5pPr>
            <a:lvl6pPr marL="7407326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6pPr>
            <a:lvl7pPr marL="8888791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7pPr>
            <a:lvl8pPr marL="10370256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8pPr>
            <a:lvl9pPr marL="11851721" indent="0">
              <a:buNone/>
              <a:defRPr sz="5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1953" y="5915532"/>
            <a:ext cx="14168438" cy="1409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77109" y="5915532"/>
            <a:ext cx="14168438" cy="1409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95" y="1183111"/>
            <a:ext cx="28753594" cy="429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299" y="5447435"/>
            <a:ext cx="14103323" cy="2669704"/>
          </a:xfrm>
        </p:spPr>
        <p:txBody>
          <a:bodyPr anchor="b"/>
          <a:lstStyle>
            <a:lvl1pPr marL="0" indent="0">
              <a:buNone/>
              <a:defRPr sz="7777" b="1"/>
            </a:lvl1pPr>
            <a:lvl2pPr marL="1481465" indent="0">
              <a:buNone/>
              <a:defRPr sz="6481" b="1"/>
            </a:lvl2pPr>
            <a:lvl3pPr marL="2962930" indent="0">
              <a:buNone/>
              <a:defRPr sz="5833" b="1"/>
            </a:lvl3pPr>
            <a:lvl4pPr marL="4444395" indent="0">
              <a:buNone/>
              <a:defRPr sz="5184" b="1"/>
            </a:lvl4pPr>
            <a:lvl5pPr marL="5925861" indent="0">
              <a:buNone/>
              <a:defRPr sz="5184" b="1"/>
            </a:lvl5pPr>
            <a:lvl6pPr marL="7407326" indent="0">
              <a:buNone/>
              <a:defRPr sz="5184" b="1"/>
            </a:lvl6pPr>
            <a:lvl7pPr marL="8888791" indent="0">
              <a:buNone/>
              <a:defRPr sz="5184" b="1"/>
            </a:lvl7pPr>
            <a:lvl8pPr marL="10370256" indent="0">
              <a:buNone/>
              <a:defRPr sz="5184" b="1"/>
            </a:lvl8pPr>
            <a:lvl9pPr marL="11851721" indent="0">
              <a:buNone/>
              <a:defRPr sz="5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6299" y="8117139"/>
            <a:ext cx="14103323" cy="11939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77111" y="5447435"/>
            <a:ext cx="14172780" cy="2669704"/>
          </a:xfrm>
        </p:spPr>
        <p:txBody>
          <a:bodyPr anchor="b"/>
          <a:lstStyle>
            <a:lvl1pPr marL="0" indent="0">
              <a:buNone/>
              <a:defRPr sz="7777" b="1"/>
            </a:lvl1pPr>
            <a:lvl2pPr marL="1481465" indent="0">
              <a:buNone/>
              <a:defRPr sz="6481" b="1"/>
            </a:lvl2pPr>
            <a:lvl3pPr marL="2962930" indent="0">
              <a:buNone/>
              <a:defRPr sz="5833" b="1"/>
            </a:lvl3pPr>
            <a:lvl4pPr marL="4444395" indent="0">
              <a:buNone/>
              <a:defRPr sz="5184" b="1"/>
            </a:lvl4pPr>
            <a:lvl5pPr marL="5925861" indent="0">
              <a:buNone/>
              <a:defRPr sz="5184" b="1"/>
            </a:lvl5pPr>
            <a:lvl6pPr marL="7407326" indent="0">
              <a:buNone/>
              <a:defRPr sz="5184" b="1"/>
            </a:lvl6pPr>
            <a:lvl7pPr marL="8888791" indent="0">
              <a:buNone/>
              <a:defRPr sz="5184" b="1"/>
            </a:lvl7pPr>
            <a:lvl8pPr marL="10370256" indent="0">
              <a:buNone/>
              <a:defRPr sz="5184" b="1"/>
            </a:lvl8pPr>
            <a:lvl9pPr marL="11851721" indent="0">
              <a:buNone/>
              <a:defRPr sz="5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77111" y="8117139"/>
            <a:ext cx="14172780" cy="11939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96" y="1481455"/>
            <a:ext cx="10752211" cy="5185093"/>
          </a:xfrm>
        </p:spPr>
        <p:txBody>
          <a:bodyPr anchor="b"/>
          <a:lstStyle>
            <a:lvl1pPr>
              <a:defRPr sz="10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780" y="3199536"/>
            <a:ext cx="16877109" cy="15791899"/>
          </a:xfrm>
        </p:spPr>
        <p:txBody>
          <a:bodyPr/>
          <a:lstStyle>
            <a:lvl1pPr>
              <a:defRPr sz="10369"/>
            </a:lvl1pPr>
            <a:lvl2pPr>
              <a:defRPr sz="9073"/>
            </a:lvl2pPr>
            <a:lvl3pPr>
              <a:defRPr sz="7777"/>
            </a:lvl3pPr>
            <a:lvl4pPr>
              <a:defRPr sz="6481"/>
            </a:lvl4pPr>
            <a:lvl5pPr>
              <a:defRPr sz="6481"/>
            </a:lvl5pPr>
            <a:lvl6pPr>
              <a:defRPr sz="6481"/>
            </a:lvl6pPr>
            <a:lvl7pPr>
              <a:defRPr sz="6481"/>
            </a:lvl7pPr>
            <a:lvl8pPr>
              <a:defRPr sz="6481"/>
            </a:lvl8pPr>
            <a:lvl9pPr>
              <a:defRPr sz="64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296" y="6666547"/>
            <a:ext cx="10752211" cy="12350604"/>
          </a:xfrm>
        </p:spPr>
        <p:txBody>
          <a:bodyPr/>
          <a:lstStyle>
            <a:lvl1pPr marL="0" indent="0">
              <a:buNone/>
              <a:defRPr sz="5184"/>
            </a:lvl1pPr>
            <a:lvl2pPr marL="1481465" indent="0">
              <a:buNone/>
              <a:defRPr sz="4536"/>
            </a:lvl2pPr>
            <a:lvl3pPr marL="2962930" indent="0">
              <a:buNone/>
              <a:defRPr sz="3888"/>
            </a:lvl3pPr>
            <a:lvl4pPr marL="4444395" indent="0">
              <a:buNone/>
              <a:defRPr sz="3240"/>
            </a:lvl4pPr>
            <a:lvl5pPr marL="5925861" indent="0">
              <a:buNone/>
              <a:defRPr sz="3240"/>
            </a:lvl5pPr>
            <a:lvl6pPr marL="7407326" indent="0">
              <a:buNone/>
              <a:defRPr sz="3240"/>
            </a:lvl6pPr>
            <a:lvl7pPr marL="8888791" indent="0">
              <a:buNone/>
              <a:defRPr sz="3240"/>
            </a:lvl7pPr>
            <a:lvl8pPr marL="10370256" indent="0">
              <a:buNone/>
              <a:defRPr sz="3240"/>
            </a:lvl8pPr>
            <a:lvl9pPr marL="11851721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96" y="1481455"/>
            <a:ext cx="10752211" cy="5185093"/>
          </a:xfrm>
        </p:spPr>
        <p:txBody>
          <a:bodyPr anchor="b"/>
          <a:lstStyle>
            <a:lvl1pPr>
              <a:defRPr sz="10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72780" y="3199536"/>
            <a:ext cx="16877109" cy="15791899"/>
          </a:xfrm>
        </p:spPr>
        <p:txBody>
          <a:bodyPr anchor="t"/>
          <a:lstStyle>
            <a:lvl1pPr marL="0" indent="0">
              <a:buNone/>
              <a:defRPr sz="10369"/>
            </a:lvl1pPr>
            <a:lvl2pPr marL="1481465" indent="0">
              <a:buNone/>
              <a:defRPr sz="9073"/>
            </a:lvl2pPr>
            <a:lvl3pPr marL="2962930" indent="0">
              <a:buNone/>
              <a:defRPr sz="7777"/>
            </a:lvl3pPr>
            <a:lvl4pPr marL="4444395" indent="0">
              <a:buNone/>
              <a:defRPr sz="6481"/>
            </a:lvl4pPr>
            <a:lvl5pPr marL="5925861" indent="0">
              <a:buNone/>
              <a:defRPr sz="6481"/>
            </a:lvl5pPr>
            <a:lvl6pPr marL="7407326" indent="0">
              <a:buNone/>
              <a:defRPr sz="6481"/>
            </a:lvl6pPr>
            <a:lvl7pPr marL="8888791" indent="0">
              <a:buNone/>
              <a:defRPr sz="6481"/>
            </a:lvl7pPr>
            <a:lvl8pPr marL="10370256" indent="0">
              <a:buNone/>
              <a:defRPr sz="6481"/>
            </a:lvl8pPr>
            <a:lvl9pPr marL="11851721" indent="0">
              <a:buNone/>
              <a:defRPr sz="64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6296" y="6666547"/>
            <a:ext cx="10752211" cy="12350604"/>
          </a:xfrm>
        </p:spPr>
        <p:txBody>
          <a:bodyPr/>
          <a:lstStyle>
            <a:lvl1pPr marL="0" indent="0">
              <a:buNone/>
              <a:defRPr sz="5184"/>
            </a:lvl1pPr>
            <a:lvl2pPr marL="1481465" indent="0">
              <a:buNone/>
              <a:defRPr sz="4536"/>
            </a:lvl2pPr>
            <a:lvl3pPr marL="2962930" indent="0">
              <a:buNone/>
              <a:defRPr sz="3888"/>
            </a:lvl3pPr>
            <a:lvl4pPr marL="4444395" indent="0">
              <a:buNone/>
              <a:defRPr sz="3240"/>
            </a:lvl4pPr>
            <a:lvl5pPr marL="5925861" indent="0">
              <a:buNone/>
              <a:defRPr sz="3240"/>
            </a:lvl5pPr>
            <a:lvl6pPr marL="7407326" indent="0">
              <a:buNone/>
              <a:defRPr sz="3240"/>
            </a:lvl6pPr>
            <a:lvl7pPr marL="8888791" indent="0">
              <a:buNone/>
              <a:defRPr sz="3240"/>
            </a:lvl7pPr>
            <a:lvl8pPr marL="10370256" indent="0">
              <a:buNone/>
              <a:defRPr sz="3240"/>
            </a:lvl8pPr>
            <a:lvl9pPr marL="11851721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1953" y="1183111"/>
            <a:ext cx="28753594" cy="429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1953" y="5915532"/>
            <a:ext cx="28753594" cy="1409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91953" y="20596345"/>
            <a:ext cx="7500938" cy="118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5192-79A0-4A0E-B4FD-05417069469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43047" y="20596345"/>
            <a:ext cx="11251406" cy="118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44609" y="20596345"/>
            <a:ext cx="7500938" cy="118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CC82-B0AC-4AAE-A21E-0C61B209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62930" rtl="0" eaLnBrk="1" latinLnBrk="0" hangingPunct="1">
        <a:lnSpc>
          <a:spcPct val="90000"/>
        </a:lnSpc>
        <a:spcBef>
          <a:spcPct val="0"/>
        </a:spcBef>
        <a:buNone/>
        <a:defRPr sz="14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0733" indent="-740733" algn="l" defTabSz="2962930" rtl="0" eaLnBrk="1" latinLnBrk="0" hangingPunct="1">
        <a:lnSpc>
          <a:spcPct val="90000"/>
        </a:lnSpc>
        <a:spcBef>
          <a:spcPts val="3240"/>
        </a:spcBef>
        <a:buFont typeface="Arial" panose="020B0604020202020204" pitchFamily="34" charset="0"/>
        <a:buChar char="•"/>
        <a:defRPr sz="9073" kern="1200">
          <a:solidFill>
            <a:schemeClr val="tx1"/>
          </a:solidFill>
          <a:latin typeface="+mn-lt"/>
          <a:ea typeface="+mn-ea"/>
          <a:cs typeface="+mn-cs"/>
        </a:defRPr>
      </a:lvl1pPr>
      <a:lvl2pPr marL="2222198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7777" kern="1200">
          <a:solidFill>
            <a:schemeClr val="tx1"/>
          </a:solidFill>
          <a:latin typeface="+mn-lt"/>
          <a:ea typeface="+mn-ea"/>
          <a:cs typeface="+mn-cs"/>
        </a:defRPr>
      </a:lvl2pPr>
      <a:lvl3pPr marL="3703663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6481" kern="1200">
          <a:solidFill>
            <a:schemeClr val="tx1"/>
          </a:solidFill>
          <a:latin typeface="+mn-lt"/>
          <a:ea typeface="+mn-ea"/>
          <a:cs typeface="+mn-cs"/>
        </a:defRPr>
      </a:lvl3pPr>
      <a:lvl4pPr marL="5185128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4pPr>
      <a:lvl5pPr marL="6666593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5pPr>
      <a:lvl6pPr marL="8148058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6pPr>
      <a:lvl7pPr marL="9629524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7pPr>
      <a:lvl8pPr marL="11110989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8pPr>
      <a:lvl9pPr marL="12592454" indent="-740733" algn="l" defTabSz="2962930" rtl="0" eaLnBrk="1" latinLnBrk="0" hangingPunct="1">
        <a:lnSpc>
          <a:spcPct val="90000"/>
        </a:lnSpc>
        <a:spcBef>
          <a:spcPts val="1620"/>
        </a:spcBef>
        <a:buFont typeface="Arial" panose="020B0604020202020204" pitchFamily="34" charset="0"/>
        <a:buChar char="•"/>
        <a:defRPr sz="58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1pPr>
      <a:lvl2pPr marL="1481465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2pPr>
      <a:lvl3pPr marL="2962930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3pPr>
      <a:lvl4pPr marL="4444395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4pPr>
      <a:lvl5pPr marL="5925861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5pPr>
      <a:lvl6pPr marL="7407326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6pPr>
      <a:lvl7pPr marL="8888791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7pPr>
      <a:lvl8pPr marL="10370256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8pPr>
      <a:lvl9pPr marL="11851721" algn="l" defTabSz="2962930" rtl="0" eaLnBrk="1" latinLnBrk="0" hangingPunct="1">
        <a:defRPr sz="5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9D6B6-03B7-4080-8971-5BAA8DC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35" y="1171656"/>
            <a:ext cx="11743392" cy="1964253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38100" dir="10800000" algn="r" rotWithShape="0">
              <a:schemeClr val="tx2">
                <a:lumMod val="75000"/>
              </a:scheme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FC9A2B-B6C0-4631-92F2-85B860E2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29" y="5878819"/>
            <a:ext cx="16320617" cy="2131982"/>
          </a:xfrm>
        </p:spPr>
        <p:txBody>
          <a:bodyPr>
            <a:normAutofit/>
          </a:bodyPr>
          <a:lstStyle/>
          <a:p>
            <a:r>
              <a:rPr lang="en-US" sz="1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  <a:cs typeface="Proxy 1" panose="00000400000000000000" pitchFamily="2" charset="0"/>
              </a:rPr>
              <a:t>NBC_HelperPlugin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BF4D2F-159B-4A0A-8C3C-EA00C5867E53}"/>
              </a:ext>
            </a:extLst>
          </p:cNvPr>
          <p:cNvSpPr txBox="1">
            <a:spLocks/>
          </p:cNvSpPr>
          <p:nvPr/>
        </p:nvSpPr>
        <p:spPr>
          <a:xfrm>
            <a:off x="1181429" y="8015279"/>
            <a:ext cx="16320617" cy="2131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ETABS Plugin Based on NBC 105:2020 </a:t>
            </a:r>
          </a:p>
          <a:p>
            <a:r>
              <a:rPr lang="en-US" sz="5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for Load Patterns and Combinations 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A3171-255A-4864-84E9-E53096B4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489" y="20150593"/>
            <a:ext cx="1795002" cy="17950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95623AC-C093-46F7-A396-9CC2DD23359B}"/>
              </a:ext>
            </a:extLst>
          </p:cNvPr>
          <p:cNvGrpSpPr/>
          <p:nvPr/>
        </p:nvGrpSpPr>
        <p:grpSpPr>
          <a:xfrm>
            <a:off x="773410" y="18560027"/>
            <a:ext cx="8568327" cy="3181132"/>
            <a:chOff x="516679" y="17608294"/>
            <a:chExt cx="11181654" cy="43917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3B8217-1DD4-44EA-A01C-A13C80081D7F}"/>
                </a:ext>
              </a:extLst>
            </p:cNvPr>
            <p:cNvGrpSpPr/>
            <p:nvPr/>
          </p:nvGrpSpPr>
          <p:grpSpPr>
            <a:xfrm>
              <a:off x="582571" y="20892264"/>
              <a:ext cx="10478720" cy="1107810"/>
              <a:chOff x="430171" y="20739864"/>
              <a:chExt cx="10326321" cy="1107810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61D38279-A2F0-44FD-8418-AE6CDB26E7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7982" y="20739864"/>
                <a:ext cx="9218510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https://github.com/ajayakhatri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C7BE088F-0E21-41F4-B242-ED402BAE2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30171" y="20891500"/>
                <a:ext cx="956174" cy="95617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8D4305-E6C0-4162-B30C-01E0CFDCA20C}"/>
                </a:ext>
              </a:extLst>
            </p:cNvPr>
            <p:cNvGrpSpPr/>
            <p:nvPr/>
          </p:nvGrpSpPr>
          <p:grpSpPr>
            <a:xfrm>
              <a:off x="582571" y="18704592"/>
              <a:ext cx="11112283" cy="1107810"/>
              <a:chOff x="582571" y="19501001"/>
              <a:chExt cx="10950669" cy="1107810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1299634-0D5E-414B-BD54-F9EB1577B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0382" y="19501001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https://linkedin.com/in/ajayakhatri</a:t>
                </a: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3C0E56E9-5865-46FD-A705-5B42F7C3A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2571" y="19652637"/>
                <a:ext cx="956174" cy="956174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19FF94-2E32-4BB9-950C-CB70A52E6D53}"/>
                </a:ext>
              </a:extLst>
            </p:cNvPr>
            <p:cNvGrpSpPr/>
            <p:nvPr/>
          </p:nvGrpSpPr>
          <p:grpSpPr>
            <a:xfrm>
              <a:off x="516679" y="17608294"/>
              <a:ext cx="11181654" cy="1207366"/>
              <a:chOff x="499297" y="16857587"/>
              <a:chExt cx="11019031" cy="1207366"/>
            </a:xfrm>
          </p:grpSpPr>
          <p:pic>
            <p:nvPicPr>
              <p:cNvPr id="23" name="Graphic 22" descr="Internet with solid fill">
                <a:extLst>
                  <a:ext uri="{FF2B5EF4-FFF2-40B4-BE49-F238E27FC236}">
                    <a16:creationId xmlns:a16="http://schemas.microsoft.com/office/drawing/2014/main" id="{E6BE0671-A54C-45B8-9B49-C2AF6353C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9297" y="16942232"/>
                <a:ext cx="1122721" cy="1122721"/>
              </a:xfrm>
              <a:prstGeom prst="rect">
                <a:avLst/>
              </a:prstGeom>
            </p:spPr>
          </p:pic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9F7AF638-93D1-40FE-9AA4-629AAB573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5470" y="16857587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https://ajayakhatri.com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AEDDC7-DA23-44AB-9832-CDA5387C03BC}"/>
                </a:ext>
              </a:extLst>
            </p:cNvPr>
            <p:cNvGrpSpPr/>
            <p:nvPr/>
          </p:nvGrpSpPr>
          <p:grpSpPr>
            <a:xfrm>
              <a:off x="567660" y="19828004"/>
              <a:ext cx="11127414" cy="1111204"/>
              <a:chOff x="567660" y="17202788"/>
              <a:chExt cx="10965580" cy="1111204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648E3430-D589-45F6-9B68-5034EA2F5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7660" y="17343123"/>
                <a:ext cx="970870" cy="970869"/>
              </a:xfrm>
              <a:prstGeom prst="rect">
                <a:avLst/>
              </a:prstGeom>
            </p:spPr>
          </p:pic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6FA788B8-48D8-4062-BA9C-FCFD5D54A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0382" y="17202788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i="1" dirty="0">
                    <a:solidFill>
                      <a:schemeClr val="accent3">
                        <a:lumMod val="50000"/>
                      </a:schemeClr>
                    </a:solidFill>
                    <a:latin typeface="-apple-system"/>
                  </a:rPr>
                  <a:t>me@ajayakhatri.com</a:t>
                </a:r>
              </a:p>
            </p:txBody>
          </p:sp>
        </p:grp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1BFDE082-CB0F-4433-B03E-F8DE1C163760}"/>
              </a:ext>
            </a:extLst>
          </p:cNvPr>
          <p:cNvSpPr txBox="1">
            <a:spLocks/>
          </p:cNvSpPr>
          <p:nvPr/>
        </p:nvSpPr>
        <p:spPr>
          <a:xfrm>
            <a:off x="1181429" y="10707328"/>
            <a:ext cx="16320617" cy="1013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🔗 https://github.com/ajayakhatri/NBC_HelperPlugin</a:t>
            </a:r>
          </a:p>
        </p:txBody>
      </p:sp>
    </p:spTree>
    <p:extLst>
      <p:ext uri="{BB962C8B-B14F-4D97-AF65-F5344CB8AC3E}">
        <p14:creationId xmlns:p14="http://schemas.microsoft.com/office/powerpoint/2010/main" val="7128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9D6B6-03B7-4080-8971-5BAA8DC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274" y="2201875"/>
            <a:ext cx="18088274" cy="3025527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38100" dir="10800000" algn="r" rotWithShape="0">
              <a:schemeClr val="tx2">
                <a:lumMod val="75000"/>
              </a:scheme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FC9A2B-B6C0-4631-92F2-85B860E2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0872" y="6088205"/>
            <a:ext cx="16320617" cy="2131982"/>
          </a:xfrm>
        </p:spPr>
        <p:txBody>
          <a:bodyPr>
            <a:normAutofit/>
          </a:bodyPr>
          <a:lstStyle/>
          <a:p>
            <a:r>
              <a:rPr lang="en-US" sz="1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  <a:cs typeface="Proxy 1" panose="00000400000000000000" pitchFamily="2" charset="0"/>
              </a:rPr>
              <a:t>NBC_HelperPlugin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BF4D2F-159B-4A0A-8C3C-EA00C5867E53}"/>
              </a:ext>
            </a:extLst>
          </p:cNvPr>
          <p:cNvSpPr txBox="1">
            <a:spLocks/>
          </p:cNvSpPr>
          <p:nvPr/>
        </p:nvSpPr>
        <p:spPr>
          <a:xfrm>
            <a:off x="-750872" y="8333138"/>
            <a:ext cx="16320617" cy="2131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ETABS Plugin Based on NBC 105:2020 </a:t>
            </a:r>
          </a:p>
          <a:p>
            <a:r>
              <a:rPr lang="en-US" sz="5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for Load Patterns and Combinations Definition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5623AC-C093-46F7-A396-9CC2DD23359B}"/>
              </a:ext>
            </a:extLst>
          </p:cNvPr>
          <p:cNvGrpSpPr/>
          <p:nvPr/>
        </p:nvGrpSpPr>
        <p:grpSpPr>
          <a:xfrm>
            <a:off x="773410" y="18560027"/>
            <a:ext cx="8568327" cy="3181132"/>
            <a:chOff x="516679" y="17608294"/>
            <a:chExt cx="11181654" cy="43917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3B8217-1DD4-44EA-A01C-A13C80081D7F}"/>
                </a:ext>
              </a:extLst>
            </p:cNvPr>
            <p:cNvGrpSpPr/>
            <p:nvPr/>
          </p:nvGrpSpPr>
          <p:grpSpPr>
            <a:xfrm>
              <a:off x="582571" y="20892264"/>
              <a:ext cx="10478720" cy="1107810"/>
              <a:chOff x="430171" y="20739864"/>
              <a:chExt cx="10326321" cy="1107810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61D38279-A2F0-44FD-8418-AE6CDB26E7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7982" y="20739864"/>
                <a:ext cx="9218510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https://github.com/ajayakhatri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C7BE088F-0E21-41F4-B242-ED402BAE2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0171" y="20891500"/>
                <a:ext cx="956174" cy="95617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8D4305-E6C0-4162-B30C-01E0CFDCA20C}"/>
                </a:ext>
              </a:extLst>
            </p:cNvPr>
            <p:cNvGrpSpPr/>
            <p:nvPr/>
          </p:nvGrpSpPr>
          <p:grpSpPr>
            <a:xfrm>
              <a:off x="582571" y="18704592"/>
              <a:ext cx="11112283" cy="1107810"/>
              <a:chOff x="582571" y="19501001"/>
              <a:chExt cx="10950669" cy="1107810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1299634-0D5E-414B-BD54-F9EB1577B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0382" y="19501001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https://linkedin.com/in/ajayakhatri</a:t>
                </a: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3C0E56E9-5865-46FD-A705-5B42F7C3A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2571" y="19652637"/>
                <a:ext cx="956174" cy="956174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19FF94-2E32-4BB9-950C-CB70A52E6D53}"/>
                </a:ext>
              </a:extLst>
            </p:cNvPr>
            <p:cNvGrpSpPr/>
            <p:nvPr/>
          </p:nvGrpSpPr>
          <p:grpSpPr>
            <a:xfrm>
              <a:off x="516679" y="17608294"/>
              <a:ext cx="11181654" cy="1207366"/>
              <a:chOff x="499297" y="16857587"/>
              <a:chExt cx="11019031" cy="1207366"/>
            </a:xfrm>
          </p:grpSpPr>
          <p:pic>
            <p:nvPicPr>
              <p:cNvPr id="23" name="Graphic 22" descr="Internet with solid fill">
                <a:extLst>
                  <a:ext uri="{FF2B5EF4-FFF2-40B4-BE49-F238E27FC236}">
                    <a16:creationId xmlns:a16="http://schemas.microsoft.com/office/drawing/2014/main" id="{E6BE0671-A54C-45B8-9B49-C2AF6353C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9297" y="16942232"/>
                <a:ext cx="1122721" cy="1122721"/>
              </a:xfrm>
              <a:prstGeom prst="rect">
                <a:avLst/>
              </a:prstGeom>
            </p:spPr>
          </p:pic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9F7AF638-93D1-40FE-9AA4-629AAB5738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5470" y="16857587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b="0" i="1" dirty="0">
                    <a:solidFill>
                      <a:schemeClr val="accent3">
                        <a:lumMod val="50000"/>
                      </a:schemeClr>
                    </a:solidFill>
                    <a:effectLst/>
                    <a:latin typeface="-apple-system"/>
                  </a:rPr>
                  <a:t>https://ajayakhatri.com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AEDDC7-DA23-44AB-9832-CDA5387C03BC}"/>
                </a:ext>
              </a:extLst>
            </p:cNvPr>
            <p:cNvGrpSpPr/>
            <p:nvPr/>
          </p:nvGrpSpPr>
          <p:grpSpPr>
            <a:xfrm>
              <a:off x="567660" y="19828004"/>
              <a:ext cx="11127414" cy="1111204"/>
              <a:chOff x="567660" y="17202788"/>
              <a:chExt cx="10965580" cy="1111204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648E3430-D589-45F6-9B68-5034EA2F5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7660" y="17343123"/>
                <a:ext cx="970870" cy="970869"/>
              </a:xfrm>
              <a:prstGeom prst="rect">
                <a:avLst/>
              </a:prstGeom>
            </p:spPr>
          </p:pic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6FA788B8-48D8-4062-BA9C-FCFD5D54A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0382" y="17202788"/>
                <a:ext cx="9842858" cy="11078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296293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9442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i="1" dirty="0">
                    <a:solidFill>
                      <a:schemeClr val="accent3">
                        <a:lumMod val="50000"/>
                      </a:schemeClr>
                    </a:solidFill>
                    <a:latin typeface="-apple-system"/>
                  </a:rPr>
                  <a:t>me@ajayakhatri.com</a:t>
                </a:r>
              </a:p>
            </p:txBody>
          </p:sp>
        </p:grp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1BFDE082-CB0F-4433-B03E-F8DE1C163760}"/>
              </a:ext>
            </a:extLst>
          </p:cNvPr>
          <p:cNvSpPr txBox="1">
            <a:spLocks/>
          </p:cNvSpPr>
          <p:nvPr/>
        </p:nvSpPr>
        <p:spPr>
          <a:xfrm>
            <a:off x="1036" y="10955566"/>
            <a:ext cx="14816803" cy="1013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https://github.com/ajayakhatri/NBC_HelperPlugin</a:t>
            </a:r>
          </a:p>
        </p:txBody>
      </p:sp>
    </p:spTree>
    <p:extLst>
      <p:ext uri="{BB962C8B-B14F-4D97-AF65-F5344CB8AC3E}">
        <p14:creationId xmlns:p14="http://schemas.microsoft.com/office/powerpoint/2010/main" val="28449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9D6B6-03B7-4080-8971-5BAA8DC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2" y="1171656"/>
            <a:ext cx="11743392" cy="1964253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38100" dir="10800000" algn="r" rotWithShape="0">
              <a:schemeClr val="tx2">
                <a:lumMod val="75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3A3171-255A-4864-84E9-E53096B4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489" y="20150593"/>
            <a:ext cx="1795002" cy="179500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9C996DE-7EB6-4BD2-AFB4-EFE8230A38E8}"/>
              </a:ext>
            </a:extLst>
          </p:cNvPr>
          <p:cNvSpPr/>
          <p:nvPr/>
        </p:nvSpPr>
        <p:spPr>
          <a:xfrm>
            <a:off x="4041053" y="1592826"/>
            <a:ext cx="1386349" cy="18789445"/>
          </a:xfrm>
          <a:prstGeom prst="leftBrace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1ABEFE7-A186-417A-948E-946C9AD4AFF7}"/>
              </a:ext>
            </a:extLst>
          </p:cNvPr>
          <p:cNvSpPr txBox="1">
            <a:spLocks/>
          </p:cNvSpPr>
          <p:nvPr/>
        </p:nvSpPr>
        <p:spPr>
          <a:xfrm>
            <a:off x="1260984" y="1710817"/>
            <a:ext cx="2502310" cy="18247975"/>
          </a:xfrm>
          <a:prstGeom prst="rect">
            <a:avLst/>
          </a:prstGeom>
        </p:spPr>
        <p:txBody>
          <a:bodyPr vert="vert270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Select from various parameters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2C9B01A-E3FC-4B2C-AA9F-6979F689277D}"/>
              </a:ext>
            </a:extLst>
          </p:cNvPr>
          <p:cNvSpPr txBox="1">
            <a:spLocks/>
          </p:cNvSpPr>
          <p:nvPr/>
        </p:nvSpPr>
        <p:spPr>
          <a:xfrm>
            <a:off x="20051707" y="3923205"/>
            <a:ext cx="12444654" cy="1013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User-defined time period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15DED-256C-4DA7-AA7D-ECD8095AE193}"/>
              </a:ext>
            </a:extLst>
          </p:cNvPr>
          <p:cNvCxnSpPr>
            <a:cxnSpLocks/>
          </p:cNvCxnSpPr>
          <p:nvPr/>
        </p:nvCxnSpPr>
        <p:spPr>
          <a:xfrm flipH="1">
            <a:off x="17550581" y="4429841"/>
            <a:ext cx="2182761" cy="0"/>
          </a:xfrm>
          <a:prstGeom prst="straightConnector1">
            <a:avLst/>
          </a:prstGeom>
          <a:ln w="762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1171D4D-D693-4D61-B732-8A6491F53D78}"/>
              </a:ext>
            </a:extLst>
          </p:cNvPr>
          <p:cNvSpPr txBox="1">
            <a:spLocks/>
          </p:cNvSpPr>
          <p:nvPr/>
        </p:nvSpPr>
        <p:spPr>
          <a:xfrm>
            <a:off x="20204107" y="8529614"/>
            <a:ext cx="12444654" cy="1013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User-defined Importance factor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54DB44-FC40-4EA3-B791-B07F167673A0}"/>
              </a:ext>
            </a:extLst>
          </p:cNvPr>
          <p:cNvCxnSpPr>
            <a:cxnSpLocks/>
          </p:cNvCxnSpPr>
          <p:nvPr/>
        </p:nvCxnSpPr>
        <p:spPr>
          <a:xfrm flipH="1">
            <a:off x="16668751" y="9036254"/>
            <a:ext cx="3382956" cy="0"/>
          </a:xfrm>
          <a:prstGeom prst="straightConnector1">
            <a:avLst/>
          </a:prstGeom>
          <a:ln w="76200"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9D6B6-03B7-4080-8971-5BAA8DC6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7833" y="-13209099"/>
            <a:ext cx="16256023" cy="271905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38100" dir="10800000" algn="r" rotWithShape="0">
              <a:schemeClr val="tx2">
                <a:lumMod val="75000"/>
              </a:schemeClr>
            </a:outerShdw>
          </a:effec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1ABEFE7-A186-417A-948E-946C9AD4AFF7}"/>
              </a:ext>
            </a:extLst>
          </p:cNvPr>
          <p:cNvSpPr txBox="1">
            <a:spLocks/>
          </p:cNvSpPr>
          <p:nvPr/>
        </p:nvSpPr>
        <p:spPr>
          <a:xfrm>
            <a:off x="3287284" y="4398665"/>
            <a:ext cx="12444654" cy="1013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Select building system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AFE6F28-D48F-40FF-979B-35D031501EDB}"/>
              </a:ext>
            </a:extLst>
          </p:cNvPr>
          <p:cNvSpPr txBox="1">
            <a:spLocks/>
          </p:cNvSpPr>
          <p:nvPr/>
        </p:nvSpPr>
        <p:spPr>
          <a:xfrm>
            <a:off x="914400" y="9520551"/>
            <a:ext cx="16923250" cy="179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Add Load Patterns &amp; Combinations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04B4D7-A781-40B9-8332-179CE40CD005}"/>
              </a:ext>
            </a:extLst>
          </p:cNvPr>
          <p:cNvSpPr txBox="1">
            <a:spLocks/>
          </p:cNvSpPr>
          <p:nvPr/>
        </p:nvSpPr>
        <p:spPr>
          <a:xfrm>
            <a:off x="20006456" y="16123887"/>
            <a:ext cx="16923250" cy="179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See the Logs of the plugin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5FEFB6-C261-47A7-A8A0-0F1764901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489" y="20150593"/>
            <a:ext cx="1795002" cy="179500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6360AE-A0D8-4193-909A-C2CD47C81CD0}"/>
              </a:ext>
            </a:extLst>
          </p:cNvPr>
          <p:cNvCxnSpPr>
            <a:cxnSpLocks/>
          </p:cNvCxnSpPr>
          <p:nvPr/>
        </p:nvCxnSpPr>
        <p:spPr>
          <a:xfrm>
            <a:off x="914400" y="11315553"/>
            <a:ext cx="19408877" cy="626441"/>
          </a:xfrm>
          <a:prstGeom prst="bentConnector3">
            <a:avLst>
              <a:gd name="adj1" fmla="val 67021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419966-A170-4929-8B8D-70CC34F3EEA9}"/>
              </a:ext>
            </a:extLst>
          </p:cNvPr>
          <p:cNvCxnSpPr>
            <a:cxnSpLocks/>
          </p:cNvCxnSpPr>
          <p:nvPr/>
        </p:nvCxnSpPr>
        <p:spPr>
          <a:xfrm>
            <a:off x="3287284" y="5471813"/>
            <a:ext cx="14087095" cy="946045"/>
          </a:xfrm>
          <a:prstGeom prst="bentConnector3">
            <a:avLst>
              <a:gd name="adj1" fmla="val 86852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762A849-9921-4D31-98EF-BD0A9EEC9D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606948" y="14847380"/>
            <a:ext cx="2597792" cy="865974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D5F14BC-5347-4A37-9CDE-32C393E9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70" y="12280650"/>
            <a:ext cx="16256023" cy="96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8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D9D6B6-03B7-4080-8971-5BAA8DC6A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054" y="-15096892"/>
            <a:ext cx="13208238" cy="220927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38100" dir="10800000" algn="r" rotWithShape="0">
              <a:schemeClr val="tx2">
                <a:lumMod val="75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5FEFB6-C261-47A7-A8A0-0F1764901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489" y="20150593"/>
            <a:ext cx="1795002" cy="17950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04B4D7-A781-40B9-8332-179CE40CD005}"/>
              </a:ext>
            </a:extLst>
          </p:cNvPr>
          <p:cNvSpPr txBox="1">
            <a:spLocks/>
          </p:cNvSpPr>
          <p:nvPr/>
        </p:nvSpPr>
        <p:spPr>
          <a:xfrm>
            <a:off x="1140054" y="9856160"/>
            <a:ext cx="16923250" cy="179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962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44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0" i="1" dirty="0">
                <a:solidFill>
                  <a:schemeClr val="accent3">
                    <a:lumMod val="50000"/>
                  </a:schemeClr>
                </a:solidFill>
                <a:effectLst/>
                <a:latin typeface="-apple-system"/>
              </a:rPr>
              <a:t>View and copy the table in proper format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3A7DC7-190B-4E63-95B3-20BDCC02A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3304" y="4452942"/>
            <a:ext cx="17599326" cy="14396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F22439-E4BE-4270-8112-615146C8D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8716" y="12046673"/>
            <a:ext cx="15702311" cy="989892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6A7A8CF-4CFC-4489-A3FE-CF2FA8BECA6A}"/>
              </a:ext>
            </a:extLst>
          </p:cNvPr>
          <p:cNvGrpSpPr/>
          <p:nvPr/>
        </p:nvGrpSpPr>
        <p:grpSpPr>
          <a:xfrm>
            <a:off x="10564761" y="2080444"/>
            <a:ext cx="23179639" cy="4590743"/>
            <a:chOff x="10412361" y="1928044"/>
            <a:chExt cx="23179639" cy="4590743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8499C06-3FBF-4B6D-927E-C4DC97614601}"/>
                </a:ext>
              </a:extLst>
            </p:cNvPr>
            <p:cNvSpPr txBox="1">
              <a:spLocks/>
            </p:cNvSpPr>
            <p:nvPr/>
          </p:nvSpPr>
          <p:spPr>
            <a:xfrm>
              <a:off x="16668750" y="1928044"/>
              <a:ext cx="16923250" cy="17950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296293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9442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000" b="0" i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-apple-system"/>
                </a:rPr>
                <a:t>View calculation table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F21B37A-4F51-4739-8CD0-58709AEB91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12361" y="3605601"/>
              <a:ext cx="14255062" cy="2913186"/>
            </a:xfrm>
            <a:prstGeom prst="bentConnector3">
              <a:avLst>
                <a:gd name="adj1" fmla="val 57656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141</Words>
  <Application>Microsoft Office PowerPoint</Application>
  <PresentationFormat>Custom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Century Gothic</vt:lpstr>
      <vt:lpstr>Office Theme</vt:lpstr>
      <vt:lpstr>NBC_HelperPlugin</vt:lpstr>
      <vt:lpstr>NBC_HelperPlugin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NBC_HelperPlugin</dc:title>
  <dc:creator>Adwin Khatri</dc:creator>
  <cp:lastModifiedBy>Adwin Khatri</cp:lastModifiedBy>
  <cp:revision>12</cp:revision>
  <dcterms:created xsi:type="dcterms:W3CDTF">2024-06-18T07:48:30Z</dcterms:created>
  <dcterms:modified xsi:type="dcterms:W3CDTF">2024-06-18T09:30:40Z</dcterms:modified>
</cp:coreProperties>
</file>