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Lst>
  <p:notesMasterIdLst>
    <p:notesMasterId r:id="rId4"/>
  </p:notesMasterIdLst>
  <p:handoutMasterIdLst>
    <p:handoutMasterId r:id="rId5"/>
  </p:handoutMasterIdLst>
  <p:sldIdLst>
    <p:sldId id="1989" r:id="rId3"/>
  </p:sldIdLst>
  <p:sldSz cx="12192000" cy="6858000"/>
  <p:notesSz cx="6858000" cy="9144000"/>
  <p:custDataLst>
    <p:tags r:id="rId6"/>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1" orient="horz" pos="2341">
          <p15:clr>
            <a:srgbClr val="A4A3A4"/>
          </p15:clr>
        </p15:guide>
        <p15:guide id="2" pos="365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0" autoAdjust="0"/>
    <p:restoredTop sz="93792" autoAdjust="0"/>
  </p:normalViewPr>
  <p:slideViewPr>
    <p:cSldViewPr>
      <p:cViewPr varScale="1">
        <p:scale>
          <a:sx n="61" d="100"/>
          <a:sy n="61" d="100"/>
        </p:scale>
        <p:origin x="844" y="-168"/>
      </p:cViewPr>
      <p:guideLst>
        <p:guide orient="horz" pos="2341"/>
        <p:guide pos="3659"/>
      </p:guideLst>
    </p:cSldViewPr>
  </p:slideViewPr>
  <p:outlineViewPr>
    <p:cViewPr>
      <p:scale>
        <a:sx n="33" d="100"/>
        <a:sy n="33" d="100"/>
      </p:scale>
      <p:origin x="0" y="0"/>
    </p:cViewPr>
  </p:outlineViewPr>
  <p:notesTextViewPr>
    <p:cViewPr>
      <p:scale>
        <a:sx n="3" d="2"/>
        <a:sy n="3" d="2"/>
      </p:scale>
      <p:origin x="0" y="-16"/>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tags" Target="tags/tag1.xml"/><Relationship Id="rId11" Type="http://schemas.microsoft.com/office/2016/11/relationships/changesInfo" Target="changesInfos/changesInfo1.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ula, Ajay" userId="4a3a66ed-f01e-4c91-a24f-333c294065f2" providerId="ADAL" clId="{63C4AB67-9EFE-422C-9CF2-0111F21F559F}"/>
    <pc:docChg chg="undo custSel modSld">
      <pc:chgData name="Akula, Ajay" userId="4a3a66ed-f01e-4c91-a24f-333c294065f2" providerId="ADAL" clId="{63C4AB67-9EFE-422C-9CF2-0111F21F559F}" dt="2022-08-03T05:41:12.664" v="159" actId="20577"/>
      <pc:docMkLst>
        <pc:docMk/>
      </pc:docMkLst>
      <pc:sldChg chg="addSp delSp modSp mod">
        <pc:chgData name="Akula, Ajay" userId="4a3a66ed-f01e-4c91-a24f-333c294065f2" providerId="ADAL" clId="{63C4AB67-9EFE-422C-9CF2-0111F21F559F}" dt="2022-08-03T05:41:12.664" v="159" actId="20577"/>
        <pc:sldMkLst>
          <pc:docMk/>
          <pc:sldMk cId="0" sldId="1989"/>
        </pc:sldMkLst>
        <pc:spChg chg="mod">
          <ac:chgData name="Akula, Ajay" userId="4a3a66ed-f01e-4c91-a24f-333c294065f2" providerId="ADAL" clId="{63C4AB67-9EFE-422C-9CF2-0111F21F559F}" dt="2022-08-03T05:40:25.763" v="158" actId="1076"/>
          <ac:spMkLst>
            <pc:docMk/>
            <pc:sldMk cId="0" sldId="1989"/>
            <ac:spMk id="7170" creationId="{00000000-0000-0000-0000-000000000000}"/>
          </ac:spMkLst>
        </pc:spChg>
        <pc:spChg chg="mod">
          <ac:chgData name="Akula, Ajay" userId="4a3a66ed-f01e-4c91-a24f-333c294065f2" providerId="ADAL" clId="{63C4AB67-9EFE-422C-9CF2-0111F21F559F}" dt="2022-08-03T05:41:12.664" v="159" actId="20577"/>
          <ac:spMkLst>
            <pc:docMk/>
            <pc:sldMk cId="0" sldId="1989"/>
            <ac:spMk id="7175" creationId="{00000000-0000-0000-0000-000000000000}"/>
          </ac:spMkLst>
        </pc:spChg>
        <pc:graphicFrameChg chg="add del mod modGraphic">
          <ac:chgData name="Akula, Ajay" userId="4a3a66ed-f01e-4c91-a24f-333c294065f2" providerId="ADAL" clId="{63C4AB67-9EFE-422C-9CF2-0111F21F559F}" dt="2022-07-20T06:53:50.704" v="157" actId="14100"/>
          <ac:graphicFrameMkLst>
            <pc:docMk/>
            <pc:sldMk cId="0" sldId="1989"/>
            <ac:graphicFrameMk id="2" creationId="{00000000-0000-0000-0000-000000000000}"/>
          </ac:graphicFrameMkLst>
        </pc:graphicFrameChg>
      </pc:sldChg>
    </pc:docChg>
  </pc:docChgLst>
  <pc:docChgLst>
    <pc:chgData name="Akula, Ajay" userId="4a3a66ed-f01e-4c91-a24f-333c294065f2" providerId="ADAL" clId="{6C0D1727-5D5C-46CB-8274-400B5EA9719F}"/>
    <pc:docChg chg="modSld">
      <pc:chgData name="Akula, Ajay" userId="4a3a66ed-f01e-4c91-a24f-333c294065f2" providerId="ADAL" clId="{6C0D1727-5D5C-46CB-8274-400B5EA9719F}" dt="2022-09-27T12:31:24.075" v="26" actId="14100"/>
      <pc:docMkLst>
        <pc:docMk/>
      </pc:docMkLst>
      <pc:sldChg chg="modSp mod">
        <pc:chgData name="Akula, Ajay" userId="4a3a66ed-f01e-4c91-a24f-333c294065f2" providerId="ADAL" clId="{6C0D1727-5D5C-46CB-8274-400B5EA9719F}" dt="2022-09-27T12:31:24.075" v="26" actId="14100"/>
        <pc:sldMkLst>
          <pc:docMk/>
          <pc:sldMk cId="0" sldId="1989"/>
        </pc:sldMkLst>
        <pc:spChg chg="mod">
          <ac:chgData name="Akula, Ajay" userId="4a3a66ed-f01e-4c91-a24f-333c294065f2" providerId="ADAL" clId="{6C0D1727-5D5C-46CB-8274-400B5EA9719F}" dt="2022-09-27T12:30:59.130" v="25" actId="20577"/>
          <ac:spMkLst>
            <pc:docMk/>
            <pc:sldMk cId="0" sldId="1989"/>
            <ac:spMk id="7175" creationId="{00000000-0000-0000-0000-000000000000}"/>
          </ac:spMkLst>
        </pc:spChg>
        <pc:graphicFrameChg chg="mod modGraphic">
          <ac:chgData name="Akula, Ajay" userId="4a3a66ed-f01e-4c91-a24f-333c294065f2" providerId="ADAL" clId="{6C0D1727-5D5C-46CB-8274-400B5EA9719F}" dt="2022-09-27T12:31:24.075" v="26" actId="14100"/>
          <ac:graphicFrameMkLst>
            <pc:docMk/>
            <pc:sldMk cId="0" sldId="1989"/>
            <ac:graphicFrameMk id="2" creationId="{00000000-0000-0000-0000-000000000000}"/>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t>27/09/2022</a:t>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t>‹#›</a:t>
            </a:fld>
            <a:endParaRPr lang="pt-PT" sz="9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t>27/09/2022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emf"/><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32.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33.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tags" Target="../tags/tag34.xml"/><Relationship Id="rId4" Type="http://schemas.openxmlformats.org/officeDocument/2006/relationships/image" Target="../media/image2.em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emf"/><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21.xml"/><Relationship Id="rId7"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5" imgW="12700" imgH="12700" progId="">
                  <p:embed/>
                </p:oleObj>
              </mc:Choice>
              <mc:Fallback>
                <p:oleObj name="think-cell Slide" r:id="rId5" imgW="12700" imgH="1270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6" imgW="12700" imgH="12700" progId="">
                  <p:embed/>
                </p:oleObj>
              </mc:Choice>
              <mc:Fallback>
                <p:oleObj name="think-cell Slide" r:id="rId6" imgW="12700" imgH="1270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4"/>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message contains information that may be privileged or confidential and is the property of the Capgemini Group.</a:t>
            </a:r>
            <a:br>
              <a:rPr lang="en-US" sz="800" noProof="0" dirty="0">
                <a:solidFill>
                  <a:schemeClr val="bg1"/>
                </a:solidFill>
                <a:latin typeface="+mn-lt"/>
                <a:cs typeface="Arial" panose="020B0604020202020204"/>
              </a:rPr>
            </a:br>
            <a:r>
              <a:rPr lang="en-US" sz="800" noProof="0" dirty="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defRPr/>
            </a:pPr>
            <a:r>
              <a:rPr lang="en-US" sz="800" noProof="0" dirty="0">
                <a:solidFill>
                  <a:schemeClr val="bg1"/>
                </a:solidFill>
                <a:latin typeface="Arial" panose="020B0604020202020204"/>
                <a:cs typeface="Arial" panose="020B0604020202020204"/>
              </a:rPr>
              <a:t>Rightshore</a:t>
            </a:r>
            <a:r>
              <a:rPr lang="en-US" sz="800" baseline="30000" noProof="0" dirty="0">
                <a:solidFill>
                  <a:schemeClr val="bg1"/>
                </a:solidFill>
                <a:latin typeface="Arial" panose="020B0604020202020204"/>
                <a:cs typeface="Arial" panose="020B0604020202020204"/>
              </a:rPr>
              <a:t>®</a:t>
            </a:r>
            <a:r>
              <a:rPr lang="en-US" sz="800" noProof="0" dirty="0">
                <a:solidFill>
                  <a:schemeClr val="bg1"/>
                </a:solidFill>
                <a:latin typeface="Arial" panose="020B0604020202020204"/>
                <a:cs typeface="Arial" panose="020B0604020202020204"/>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9"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6" imgW="12700" imgH="12700" progId="">
                  <p:embed/>
                </p:oleObj>
              </mc:Choice>
              <mc:Fallback>
                <p:oleObj name="think-cell Slide" r:id="rId6" imgW="12700" imgH="12700" progId="">
                  <p:embed/>
                  <p:pic>
                    <p:nvPicPr>
                      <p:cNvPr id="5"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8" imgW="12700" imgH="12700" progId="">
                  <p:embed/>
                </p:oleObj>
              </mc:Choice>
              <mc:Fallback>
                <p:oleObj name="think-cell Slide" r:id="rId8" imgW="12700" imgH="12700" progId="">
                  <p:embed/>
                  <p:pic>
                    <p:nvPicPr>
                      <p:cNvPr id="8" name="Object 7"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5"/>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6"/>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4" imgW="12700" imgH="12700" progId="">
                  <p:embed/>
                </p:oleObj>
              </mc:Choice>
              <mc:Fallback>
                <p:oleObj name="think-cell Slide" r:id="rId4" imgW="12700" imgH="12700" progId="">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2"/>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3" imgW="12700" imgH="12700" progId="">
                  <p:embed/>
                </p:oleObj>
              </mc:Choice>
              <mc:Fallback>
                <p:oleObj name="think-cell Slide" r:id="rId3" imgW="12700" imgH="12700" progId="">
                  <p:embed/>
                  <p:pic>
                    <p:nvPicPr>
                      <p:cNvPr id="2"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t>9/27/2022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oleObject" Target="../embeddings/oleObject11.bin"/><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ags" Target="../tags/tag31.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8"/>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name="think-cell Slide" r:id="rId24" imgW="12700" imgH="12700" progId="">
                  <p:embed/>
                </p:oleObj>
              </mc:Choice>
              <mc:Fallback>
                <p:oleObj name="think-cell Slide" r:id="rId24" imgW="12700" imgH="12700" progId="">
                  <p:embed/>
                  <p:pic>
                    <p:nvPicPr>
                      <p:cNvPr id="8" name="Object 7"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9"/>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0"/>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p:nvPr>
            <p:custDataLst>
              <p:tags r:id="rId21"/>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a:p>
        </p:txBody>
      </p:sp>
      <p:cxnSp>
        <p:nvCxnSpPr>
          <p:cNvPr id="15" name="Straight Connector 5"/>
          <p:cNvCxnSpPr/>
          <p:nvPr>
            <p:custDataLst>
              <p:tags r:id="rId22"/>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3" name="Rectangle 22"/>
          <p:cNvSpPr>
            <a:spLocks noChangeArrowheads="1"/>
          </p:cNvSpPr>
          <p:nvPr>
            <p:custDataLst>
              <p:tags r:id="rId23"/>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dirty="0">
                <a:solidFill>
                  <a:schemeClr val="tx2"/>
                </a:solidFill>
                <a:latin typeface="+mj-lt"/>
                <a:cs typeface="Helvetica Light"/>
              </a:rPr>
              <a:t>Copyright © Capgemini 2018. All Rights Reserved</a:t>
            </a: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3" imgW="12700" imgH="12700" progId="TCLayout.ActiveDocument.1">
                  <p:embed/>
                </p:oleObj>
              </mc:Choice>
              <mc:Fallback>
                <p:oleObj name="think-cell Slide" r:id="rId13" imgW="12700" imgH="12700" progId="TCLayout.ActiveDocument.1">
                  <p:embed/>
                  <p:pic>
                    <p:nvPicPr>
                      <p:cNvPr id="21" name="Object 20" hidden="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dirty="0"/>
              <a:t>Click to insert </a:t>
            </a:r>
            <a:r>
              <a:rPr lang="fr-FR" dirty="0" err="1"/>
              <a:t>title</a:t>
            </a:r>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ajayakula123?tab=repositories" TargetMode="External"/><Relationship Id="rId7"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https://screenrec.com/share/wJugEI2c69" TargetMode="External"/><Relationship Id="rId5" Type="http://schemas.openxmlformats.org/officeDocument/2006/relationships/image" Target="../media/image15.jpe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extLst>
              <p:ext uri="{D42A27DB-BD31-4B8C-83A1-F6EECF244321}">
                <p14:modId xmlns:p14="http://schemas.microsoft.com/office/powerpoint/2010/main" val="3928805526"/>
              </p:ext>
            </p:extLst>
          </p:nvPr>
        </p:nvGraphicFramePr>
        <p:xfrm>
          <a:off x="9350339" y="1184910"/>
          <a:ext cx="2819400" cy="6350710"/>
        </p:xfrm>
        <a:graphic>
          <a:graphicData uri="http://schemas.openxmlformats.org/drawingml/2006/table">
            <a:tbl>
              <a:tblPr firstRow="1" bandRow="1">
                <a:tableStyleId>{0E3FDE45-AF77-4B5C-9715-49D594BDF05E}</a:tableStyleId>
              </a:tblPr>
              <a:tblGrid>
                <a:gridCol w="1094105">
                  <a:extLst>
                    <a:ext uri="{9D8B030D-6E8A-4147-A177-3AD203B41FA5}">
                      <a16:colId xmlns:a16="http://schemas.microsoft.com/office/drawing/2014/main" val="20000"/>
                    </a:ext>
                  </a:extLst>
                </a:gridCol>
                <a:gridCol w="1725295">
                  <a:extLst>
                    <a:ext uri="{9D8B030D-6E8A-4147-A177-3AD203B41FA5}">
                      <a16:colId xmlns:a16="http://schemas.microsoft.com/office/drawing/2014/main" val="20001"/>
                    </a:ext>
                  </a:extLst>
                </a:gridCol>
              </a:tblGrid>
              <a:tr h="1077391">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Salesforce</a:t>
                      </a:r>
                    </a:p>
                    <a:p>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Mulesoft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dirty="0">
                          <a:ln>
                            <a:noFill/>
                          </a:ln>
                          <a:solidFill>
                            <a:prstClr val="black"/>
                          </a:solidFill>
                          <a:effectLst/>
                          <a:uLnTx/>
                          <a:uFillTx/>
                          <a:latin typeface="Verdana" panose="020B0604030504040204" pitchFamily="34" charset="0"/>
                          <a:ea typeface="+mn-ea"/>
                          <a:cs typeface="+mn-cs"/>
                        </a:rPr>
                        <a:t>Self Learning</a:t>
                      </a:r>
                    </a:p>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0"/>
                  </a:ext>
                </a:extLst>
              </a:tr>
              <a:tr h="570384">
                <a:tc>
                  <a:txBody>
                    <a:bodyPr/>
                    <a:lstStyle/>
                    <a:p>
                      <a:r>
                        <a:rPr kumimoji="0" lang="en-US" sz="1050" b="0" i="0" u="none" strike="noStrike" kern="1200" cap="none" spc="0" normalizeH="0" baseline="0" dirty="0">
                          <a:ln>
                            <a:noFill/>
                          </a:ln>
                          <a:solidFill>
                            <a:prstClr val="black"/>
                          </a:solidFill>
                          <a:effectLst/>
                          <a:uLnTx/>
                          <a:uFillTx/>
                          <a:latin typeface="Verdana" panose="020B0604030504040204" pitchFamily="34" charset="0"/>
                          <a:ea typeface="+mn-ea"/>
                          <a:cs typeface="+mn-cs"/>
                        </a:rPr>
                        <a:t>C#</a:t>
                      </a:r>
                    </a:p>
                  </a:txBody>
                  <a:tcPr/>
                </a:tc>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C#Basics, OOPS, Generics, Collections, Arrays.</a:t>
                      </a:r>
                    </a:p>
                  </a:txBody>
                  <a:tcPr/>
                </a:tc>
                <a:extLst>
                  <a:ext uri="{0D108BD9-81ED-4DB2-BD59-A6C34878D82A}">
                    <a16:rowId xmlns:a16="http://schemas.microsoft.com/office/drawing/2014/main" val="236619847"/>
                  </a:ext>
                </a:extLst>
              </a:tr>
              <a:tr h="570384">
                <a:tc>
                  <a:txBody>
                    <a:bodyPr/>
                    <a:lstStyle/>
                    <a:p>
                      <a:r>
                        <a:rPr kumimoji="0" lang="en-US" sz="1050" b="0" i="0" u="none" strike="noStrike" kern="1200" cap="none" spc="0" normalizeH="0" baseline="0" dirty="0">
                          <a:ln>
                            <a:noFill/>
                          </a:ln>
                          <a:solidFill>
                            <a:prstClr val="black"/>
                          </a:solidFill>
                          <a:effectLst/>
                          <a:uLnTx/>
                          <a:uFillTx/>
                          <a:latin typeface="Verdana" panose="020B0604030504040204" pitchFamily="34" charset="0"/>
                          <a:ea typeface="+mn-ea"/>
                          <a:cs typeface="+mn-cs"/>
                        </a:rPr>
                        <a:t>.NET</a:t>
                      </a:r>
                    </a:p>
                  </a:txBody>
                  <a:tcPr/>
                </a:tc>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ADO.NET,ASP.NET with MVC5 and WEB API, Entity Framework</a:t>
                      </a:r>
                    </a:p>
                  </a:txBody>
                  <a:tcPr/>
                </a:tc>
                <a:extLst>
                  <a:ext uri="{0D108BD9-81ED-4DB2-BD59-A6C34878D82A}">
                    <a16:rowId xmlns:a16="http://schemas.microsoft.com/office/drawing/2014/main" val="2362141945"/>
                  </a:ext>
                </a:extLst>
              </a:tr>
              <a:tr h="221816">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1"/>
                  </a:ext>
                </a:extLst>
              </a:tr>
              <a:tr h="570384">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en-US" sz="800" u="none" strike="noStrike" kern="1200" cap="none" spc="0" normalizeH="0" baseline="0" noProof="0" dirty="0">
                        <a:ln>
                          <a:noFill/>
                        </a:ln>
                        <a:effectLst/>
                        <a:uLnTx/>
                        <a:uFillTx/>
                      </a:endParaRPr>
                    </a:p>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Version Control Tool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sz="10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000" dirty="0">
                          <a:solidFill>
                            <a:schemeClr val="tx1"/>
                          </a:solidFill>
                        </a:rPr>
                        <a:t>Git, GitHub, Branches, Merging</a:t>
                      </a:r>
                    </a:p>
                  </a:txBody>
                  <a:tcPr/>
                </a:tc>
                <a:extLst>
                  <a:ext uri="{0D108BD9-81ED-4DB2-BD59-A6C34878D82A}">
                    <a16:rowId xmlns:a16="http://schemas.microsoft.com/office/drawing/2014/main" val="10002"/>
                  </a:ext>
                </a:extLst>
              </a:tr>
              <a:tr h="681291">
                <a:tc>
                  <a:txBody>
                    <a:bodyPr/>
                    <a:lstStyle/>
                    <a:p>
                      <a:r>
                        <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rPr>
                        <a:t>Angular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u="none" strike="noStrike" kern="1200" cap="none" spc="0" normalizeH="0" baseline="0" dirty="0">
                          <a:ln>
                            <a:noFill/>
                          </a:ln>
                          <a:solidFill>
                            <a:schemeClr val="tx1"/>
                          </a:solidFill>
                          <a:effectLst/>
                          <a:uLnTx/>
                          <a:uFillTx/>
                          <a:latin typeface="+mn-lt"/>
                          <a:ea typeface="+mn-ea"/>
                          <a:cs typeface="+mn-cs"/>
                        </a:rPr>
                        <a:t>Components, Services, Modules, Routing, Forms &amp; Validation.</a:t>
                      </a: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sz="700" dirty="0">
                        <a:solidFill>
                          <a:schemeClr val="tx1"/>
                        </a:solidFill>
                      </a:endParaRPr>
                    </a:p>
                  </a:txBody>
                  <a:tcPr/>
                </a:tc>
                <a:extLst>
                  <a:ext uri="{0D108BD9-81ED-4DB2-BD59-A6C34878D82A}">
                    <a16:rowId xmlns:a16="http://schemas.microsoft.com/office/drawing/2014/main" val="10003"/>
                  </a:ext>
                </a:extLst>
              </a:tr>
              <a:tr h="681291">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u="none" strike="noStrike" kern="1200" cap="none" spc="0" normalizeH="0" baseline="0" dirty="0">
                          <a:ln>
                            <a:noFill/>
                          </a:ln>
                          <a:solidFill>
                            <a:schemeClr val="tx1"/>
                          </a:solidFill>
                          <a:effectLst/>
                          <a:uLnTx/>
                          <a:uFillTx/>
                          <a:latin typeface="+mn-lt"/>
                          <a:ea typeface="+mn-ea"/>
                          <a:cs typeface="+mn-cs"/>
                        </a:rPr>
                        <a:t>HTML 5 &amp; CSS 3,JavaScript, ES6 &amp; TypeScript ,Bootstrap</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4"/>
                  </a:ext>
                </a:extLst>
              </a:tr>
              <a:tr h="253504">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Dtabase</a:t>
                      </a:r>
                    </a:p>
                  </a:txBody>
                  <a:tcPr/>
                </a:tc>
                <a:tc>
                  <a:txBody>
                    <a:bodyPr/>
                    <a:lstStyle/>
                    <a:p>
                      <a:pPr marL="0" lvl="1" indent="0" algn="l" defTabSz="914400" rtl="0" eaLnBrk="1" latinLnBrk="0" hangingPunct="1">
                        <a:buFont typeface="Arial" panose="020B0604020202020204" pitchFamily="34" charset="0"/>
                        <a:buNone/>
                      </a:pPr>
                      <a:r>
                        <a:rPr kumimoji="0" lang="en-US" sz="1000" u="none" strike="noStrike" kern="1200" cap="none" spc="0" normalizeH="0" baseline="0" dirty="0">
                          <a:ln>
                            <a:noFill/>
                          </a:ln>
                          <a:solidFill>
                            <a:schemeClr val="tx1"/>
                          </a:solidFill>
                          <a:effectLst/>
                          <a:uLnTx/>
                          <a:uFillTx/>
                          <a:latin typeface="+mn-lt"/>
                          <a:ea typeface="+mn-ea"/>
                          <a:cs typeface="+mn-cs"/>
                        </a:rPr>
                        <a:t>Microsoft sql server</a:t>
                      </a:r>
                    </a:p>
                  </a:txBody>
                  <a:tcPr/>
                </a:tc>
                <a:extLst>
                  <a:ext uri="{0D108BD9-81ED-4DB2-BD59-A6C34878D82A}">
                    <a16:rowId xmlns:a16="http://schemas.microsoft.com/office/drawing/2014/main" val="10005"/>
                  </a:ext>
                </a:extLst>
              </a:tr>
              <a:tr h="681291">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SSMS, Visual Studio, Visual Studio Code</a:t>
                      </a:r>
                    </a:p>
                    <a:p>
                      <a:pPr marL="0" lvl="1" indent="0" algn="l" defTabSz="914400" rtl="0" eaLnBrk="1" latinLnBrk="0" hangingPunct="1">
                        <a:buFont typeface="Arial" panose="020B0604020202020204" pitchFamily="34" charset="0"/>
                        <a:buNone/>
                      </a:pP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6"/>
                  </a:ext>
                </a:extLst>
              </a:tr>
              <a:tr h="364412">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 </a:t>
                      </a:r>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Self Learning</a:t>
                      </a:r>
                    </a:p>
                  </a:txBody>
                  <a:tcPr/>
                </a:tc>
                <a:extLst>
                  <a:ext uri="{0D108BD9-81ED-4DB2-BD59-A6C34878D82A}">
                    <a16:rowId xmlns:a16="http://schemas.microsoft.com/office/drawing/2014/main" val="10007"/>
                  </a:ext>
                </a:extLst>
              </a:tr>
              <a:tr h="224490">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lvl="1" indent="0" algn="l" defTabSz="914400" rtl="0" eaLnBrk="1" latinLnBrk="0" hangingPunct="1">
                        <a:buFont typeface="Arial" panose="020B0604020202020204" pitchFamily="34" charset="0"/>
                        <a:buNone/>
                      </a:pPr>
                      <a:endParaRPr kumimoji="0" lang="en-US" sz="700" u="none" strike="noStrike" kern="1200" cap="none" spc="0" normalizeH="0" baseline="0" dirty="0">
                        <a:ln>
                          <a:noFill/>
                        </a:ln>
                        <a:solidFill>
                          <a:schemeClr val="tx1"/>
                        </a:solidFill>
                        <a:effectLst/>
                        <a:uLnTx/>
                        <a:uFillTx/>
                        <a:latin typeface="+mn-lt"/>
                        <a:ea typeface="+mn-ea"/>
                        <a:cs typeface="+mn-cs"/>
                      </a:endParaRPr>
                    </a:p>
                  </a:txBody>
                  <a:tcPr/>
                </a:tc>
                <a:extLst>
                  <a:ext uri="{0D108BD9-81ED-4DB2-BD59-A6C34878D82A}">
                    <a16:rowId xmlns:a16="http://schemas.microsoft.com/office/drawing/2014/main" val="10008"/>
                  </a:ext>
                </a:extLst>
              </a:tr>
              <a:tr h="221816">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9"/>
                  </a:ext>
                </a:extLst>
              </a:tr>
              <a:tr h="232256">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10"/>
                  </a:ext>
                </a:extLst>
              </a:tr>
            </a:tbl>
          </a:graphicData>
        </a:graphic>
      </p:graphicFrame>
      <p:sp>
        <p:nvSpPr>
          <p:cNvPr id="7170" name="Text Placeholder 18"/>
          <p:cNvSpPr>
            <a:spLocks noGrp="1"/>
          </p:cNvSpPr>
          <p:nvPr>
            <p:ph type="body" sz="quarter" idx="36"/>
          </p:nvPr>
        </p:nvSpPr>
        <p:spPr>
          <a:xfrm>
            <a:off x="4732482" y="2975934"/>
            <a:ext cx="4008437" cy="2932738"/>
          </a:xfrm>
        </p:spPr>
        <p:txBody>
          <a:bodyPr/>
          <a:lstStyle/>
          <a:p>
            <a:pPr>
              <a:lnSpc>
                <a:spcPct val="114000"/>
              </a:lnSpc>
            </a:pPr>
            <a:r>
              <a:rPr lang="en-US" altLang="en-US" b="1" dirty="0"/>
              <a:t>Online Hotel Management System </a:t>
            </a:r>
            <a:r>
              <a:rPr lang="en-US" altLang="en-US" dirty="0"/>
              <a:t>[</a:t>
            </a:r>
            <a:r>
              <a:rPr lang="en-IN" altLang="en-US" dirty="0">
                <a:solidFill>
                  <a:prstClr val="black"/>
                </a:solidFill>
                <a:latin typeface="Verdana" panose="020B0604030504040204" pitchFamily="34" charset="0"/>
              </a:rPr>
              <a:t> Video Profile]</a:t>
            </a:r>
            <a:endParaRPr lang="en-US" altLang="en-US" b="1" dirty="0"/>
          </a:p>
          <a:p>
            <a:pPr eaLnBrk="1" hangingPunct="1">
              <a:lnSpc>
                <a:spcPct val="114000"/>
              </a:lnSpc>
            </a:pPr>
            <a:r>
              <a:rPr lang="en-US" altLang="en-US" b="1" dirty="0"/>
              <a:t> </a:t>
            </a:r>
          </a:p>
          <a:p>
            <a:pPr eaLnBrk="1" hangingPunct="1">
              <a:lnSpc>
                <a:spcPct val="114000"/>
              </a:lnSpc>
            </a:pPr>
            <a:r>
              <a:rPr lang="en-US" altLang="en-IN" dirty="0"/>
              <a:t>C</a:t>
            </a:r>
            <a:r>
              <a:rPr lang="en-IN" altLang="en-US" dirty="0"/>
              <a:t>ase study of </a:t>
            </a:r>
            <a:r>
              <a:rPr lang="en-US" altLang="en-IN" dirty="0"/>
              <a:t>Online </a:t>
            </a:r>
            <a:r>
              <a:rPr lang="en-US" altLang="en-IN" dirty="0">
                <a:sym typeface="+mn-ea"/>
              </a:rPr>
              <a:t>Hotel Management</a:t>
            </a:r>
            <a:r>
              <a:rPr lang="en-US" altLang="en-US" dirty="0">
                <a:sym typeface="+mn-ea"/>
              </a:rPr>
              <a:t> System </a:t>
            </a:r>
            <a:r>
              <a:rPr lang="en-IN" altLang="en-US" dirty="0"/>
              <a:t>along with </a:t>
            </a:r>
            <a:r>
              <a:rPr lang="en-US" altLang="en-IN" dirty="0"/>
              <a:t>API Gateway</a:t>
            </a:r>
            <a:r>
              <a:rPr lang="en-IN" altLang="en-US" dirty="0"/>
              <a:t>, Swagger</a:t>
            </a:r>
            <a:r>
              <a:rPr lang="en-US" altLang="en-IN" dirty="0"/>
              <a:t>, </a:t>
            </a:r>
            <a:r>
              <a:rPr lang="en-IN" altLang="en-US" dirty="0"/>
              <a:t> and payment , responsive UI with </a:t>
            </a:r>
            <a:r>
              <a:rPr lang="en-US" altLang="en-IN" dirty="0"/>
              <a:t>HTML5,</a:t>
            </a:r>
            <a:r>
              <a:rPr lang="en-US" altLang="en-US" dirty="0"/>
              <a:t> CSS, Bootstrap and Angular used as User Interface.</a:t>
            </a:r>
            <a:endParaRPr lang="en-US" altLang="nl-NL" b="1" dirty="0"/>
          </a:p>
          <a:p>
            <a:pPr>
              <a:lnSpc>
                <a:spcPct val="114000"/>
              </a:lnSpc>
            </a:pPr>
            <a:endParaRPr lang="en-IN" altLang="nl-NL" b="1" dirty="0"/>
          </a:p>
          <a:p>
            <a:pPr>
              <a:lnSpc>
                <a:spcPct val="114000"/>
              </a:lnSpc>
            </a:pPr>
            <a:r>
              <a:rPr lang="en-IN" altLang="nl-NL" b="1" dirty="0"/>
              <a:t>Degreed :</a:t>
            </a:r>
          </a:p>
          <a:p>
            <a:pPr>
              <a:lnSpc>
                <a:spcPct val="114000"/>
              </a:lnSpc>
            </a:pPr>
            <a:r>
              <a:rPr lang="en-IN" altLang="en-US" dirty="0"/>
              <a:t>Successfully completed the degreed training in git,html,css,  sql </a:t>
            </a:r>
            <a:r>
              <a:rPr lang="en-US" altLang="nl-NL" dirty="0"/>
              <a:t>C#, .Net Core, Angular</a:t>
            </a:r>
            <a:r>
              <a:rPr lang="en-US" altLang="nl-NL" b="1" dirty="0"/>
              <a:t>.</a:t>
            </a:r>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3" name="Text Placeholder 24"/>
          <p:cNvSpPr>
            <a:spLocks noGrp="1"/>
          </p:cNvSpPr>
          <p:nvPr>
            <p:ph type="body" sz="quarter" idx="47"/>
          </p:nvPr>
        </p:nvSpPr>
        <p:spPr>
          <a:xfrm>
            <a:off x="3200400" y="1579821"/>
            <a:ext cx="4648200" cy="339525"/>
          </a:xfrm>
        </p:spPr>
        <p:txBody>
          <a:bodyPr/>
          <a:lstStyle/>
          <a:p>
            <a:pPr eaLnBrk="1" hangingPunct="1"/>
            <a:r>
              <a:rPr lang="en-US" altLang="nl-NL" dirty="0">
                <a:solidFill>
                  <a:schemeClr val="accent2">
                    <a:lumMod val="60000"/>
                    <a:lumOff val="40000"/>
                  </a:schemeClr>
                </a:solidFill>
              </a:rPr>
              <a:t>Ajay.Akula@capgemini.com</a:t>
            </a:r>
            <a:r>
              <a:rPr lang="nl-NL" altLang="nl-NL" dirty="0"/>
              <a:t> </a:t>
            </a:r>
          </a:p>
        </p:txBody>
      </p:sp>
      <p:sp>
        <p:nvSpPr>
          <p:cNvPr id="7174" name="Text Placeholder 25"/>
          <p:cNvSpPr>
            <a:spLocks noGrp="1"/>
          </p:cNvSpPr>
          <p:nvPr>
            <p:ph type="body" sz="quarter" idx="48"/>
          </p:nvPr>
        </p:nvSpPr>
        <p:spPr>
          <a:xfrm>
            <a:off x="3327559" y="1852273"/>
            <a:ext cx="2382837" cy="292176"/>
          </a:xfrm>
        </p:spPr>
        <p:txBody>
          <a:bodyPr/>
          <a:lstStyle/>
          <a:p>
            <a:pPr eaLnBrk="1" hangingPunct="1"/>
            <a:r>
              <a:rPr lang="nl-NL" altLang="nl-NL" dirty="0"/>
              <a:t>+91 9705204820</a:t>
            </a:r>
            <a:endParaRPr lang="en-US" altLang="nl-NL" dirty="0"/>
          </a:p>
        </p:txBody>
      </p:sp>
      <p:sp>
        <p:nvSpPr>
          <p:cNvPr id="7175" name="Text Placeholder 26"/>
          <p:cNvSpPr>
            <a:spLocks noGrp="1"/>
          </p:cNvSpPr>
          <p:nvPr>
            <p:ph type="body" sz="quarter" idx="50"/>
          </p:nvPr>
        </p:nvSpPr>
        <p:spPr>
          <a:xfrm>
            <a:off x="518736" y="2773544"/>
            <a:ext cx="3978346" cy="3894772"/>
          </a:xfrm>
        </p:spPr>
        <p:txBody>
          <a:bodyPr/>
          <a:lstStyle/>
          <a:p>
            <a:r>
              <a:rPr lang="en-US" altLang="en-US" sz="1100" b="1" dirty="0"/>
              <a:t>Full Stack Developer</a:t>
            </a:r>
            <a:r>
              <a:rPr lang="en-US" dirty="0"/>
              <a:t> </a:t>
            </a:r>
          </a:p>
          <a:p>
            <a:pPr marL="171450" indent="-171450">
              <a:buFont typeface="Arial" panose="020B0604020202020204" pitchFamily="34" charset="0"/>
              <a:buChar char="•"/>
            </a:pPr>
            <a:r>
              <a:rPr lang="en-US" dirty="0"/>
              <a:t>Hands on experience on </a:t>
            </a:r>
            <a:r>
              <a:rPr lang="en-US" b="1" dirty="0"/>
              <a:t>C#,ADO.NET, LINQ, Entity framework, Sql Server, ASP.NET MVC5 with WEB API</a:t>
            </a:r>
            <a:endParaRPr lang="en-US" altLang="en-US" dirty="0">
              <a:sym typeface="+mn-ea"/>
            </a:endParaRPr>
          </a:p>
          <a:p>
            <a:pPr marL="171450" indent="-171450">
              <a:buFont typeface="Arial" panose="020B0604020202020204" pitchFamily="34" charset="0"/>
              <a:buChar char="•"/>
            </a:pPr>
            <a:r>
              <a:rPr lang="en-US" dirty="0">
                <a:sym typeface="+mn-ea"/>
              </a:rPr>
              <a:t>Knowledge on creating </a:t>
            </a:r>
            <a:r>
              <a:rPr lang="en-US" b="1" dirty="0">
                <a:sym typeface="+mn-ea"/>
              </a:rPr>
              <a:t>Single page Web</a:t>
            </a:r>
            <a:r>
              <a:rPr lang="en-US" dirty="0">
                <a:sym typeface="+mn-ea"/>
              </a:rPr>
              <a:t> Application in </a:t>
            </a:r>
            <a:r>
              <a:rPr lang="en-US" b="1" dirty="0">
                <a:sym typeface="+mn-ea"/>
              </a:rPr>
              <a:t>Angular .</a:t>
            </a:r>
            <a:endParaRPr lang="en-US" altLang="en-US" dirty="0"/>
          </a:p>
          <a:p>
            <a:pPr marL="171450" indent="-171450">
              <a:buFont typeface="Arial" panose="020B0604020202020204" pitchFamily="34" charset="0"/>
              <a:buChar char="•"/>
            </a:pPr>
            <a:r>
              <a:rPr lang="en-US" dirty="0">
                <a:sym typeface="+mn-ea"/>
              </a:rPr>
              <a:t>Knowledge on creating databases in </a:t>
            </a:r>
            <a:r>
              <a:rPr lang="en-US" b="1" dirty="0">
                <a:sym typeface="+mn-ea"/>
              </a:rPr>
              <a:t>SSMS</a:t>
            </a:r>
            <a:endParaRPr lang="en-US" b="1" dirty="0"/>
          </a:p>
          <a:p>
            <a:pPr marL="171450" indent="-171450">
              <a:buFont typeface="Arial" panose="020B0604020202020204" pitchFamily="34" charset="0"/>
              <a:buChar char="•"/>
            </a:pPr>
            <a:r>
              <a:rPr lang="en-US" dirty="0"/>
              <a:t>Having Knowledge on </a:t>
            </a:r>
            <a:r>
              <a:rPr lang="en-US" b="1" dirty="0"/>
              <a:t>Git</a:t>
            </a:r>
            <a:r>
              <a:rPr lang="en-US" dirty="0"/>
              <a:t> And </a:t>
            </a:r>
            <a:r>
              <a:rPr lang="en-US" b="1" dirty="0"/>
              <a:t>GitHub</a:t>
            </a:r>
          </a:p>
          <a:p>
            <a:pPr marL="171450" indent="-171450">
              <a:buFont typeface="Arial" panose="020B0604020202020204" pitchFamily="34" charset="0"/>
              <a:buChar char="•"/>
            </a:pPr>
            <a:endParaRPr lang="en-US" b="1" dirty="0"/>
          </a:p>
          <a:p>
            <a:r>
              <a:rPr lang="en-IN" sz="1400" dirty="0">
                <a:solidFill>
                  <a:srgbClr val="242424"/>
                </a:solidFill>
                <a:effectLst/>
                <a:latin typeface="-apple-system"/>
              </a:rPr>
              <a:t>• Certified with Microsoft Azur Fundamentals    and Azure Administrator.</a:t>
            </a:r>
            <a:endParaRPr lang="en-US" sz="1400" b="1" dirty="0"/>
          </a:p>
          <a:p>
            <a:endParaRPr lang="en-US" altLang="nl-NL" sz="1400" dirty="0"/>
          </a:p>
          <a:p>
            <a:endParaRPr lang="en-US" altLang="nl-NL" dirty="0"/>
          </a:p>
        </p:txBody>
      </p:sp>
      <p:sp>
        <p:nvSpPr>
          <p:cNvPr id="7178" name="Text Placeholder 1"/>
          <p:cNvSpPr>
            <a:spLocks noGrp="1"/>
          </p:cNvSpPr>
          <p:nvPr>
            <p:ph type="body" sz="quarter" idx="41"/>
          </p:nvPr>
        </p:nvSpPr>
        <p:spPr>
          <a:xfrm>
            <a:off x="2468563" y="290513"/>
            <a:ext cx="6223000" cy="306387"/>
          </a:xfrm>
        </p:spPr>
        <p:txBody>
          <a:bodyPr/>
          <a:lstStyle/>
          <a:p>
            <a:r>
              <a:rPr lang="en-US" altLang="en-IN" dirty="0"/>
              <a:t>Akula Ajay</a:t>
            </a:r>
          </a:p>
        </p:txBody>
      </p:sp>
      <p:pic>
        <p:nvPicPr>
          <p:cNvPr id="7179" name="Picture 7">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l="23582" t="2058" r="24332" b="4875"/>
          <a:stretch>
            <a:fillRect/>
          </a:stretch>
        </p:blipFill>
        <p:spPr bwMode="auto">
          <a:xfrm>
            <a:off x="4568231" y="6289335"/>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p:cNvSpPr txBox="1">
            <a:spLocks noChangeArrowheads="1"/>
          </p:cNvSpPr>
          <p:nvPr/>
        </p:nvSpPr>
        <p:spPr bwMode="auto">
          <a:xfrm>
            <a:off x="4976883" y="6397625"/>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a:t>
            </a:r>
          </a:p>
        </p:txBody>
      </p:sp>
      <p:sp>
        <p:nvSpPr>
          <p:cNvPr id="7183" name="Text Placeholder 25"/>
          <p:cNvSpPr txBox="1">
            <a:spLocks noChangeArrowheads="1"/>
          </p:cNvSpPr>
          <p:nvPr/>
        </p:nvSpPr>
        <p:spPr bwMode="white">
          <a:xfrm>
            <a:off x="3048000" y="1978183"/>
            <a:ext cx="2381250"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sp>
        <p:nvSpPr>
          <p:cNvPr id="5" name="Rectangle 4"/>
          <p:cNvSpPr/>
          <p:nvPr/>
        </p:nvSpPr>
        <p:spPr>
          <a:xfrm>
            <a:off x="9408478" y="552736"/>
            <a:ext cx="2540634" cy="443198"/>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defRPr/>
            </a:pPr>
            <a:r>
              <a:rPr lang="en-US" altLang="nl-NL" sz="1000" dirty="0">
                <a:solidFill>
                  <a:prstClr val="black"/>
                </a:solidFill>
                <a:latin typeface="Verdana" panose="020B0604030504040204" pitchFamily="34" charset="0"/>
              </a:rPr>
              <a:t>Master of Computer Application</a:t>
            </a:r>
          </a:p>
          <a:p>
            <a:pPr marL="0" marR="0" lvl="0" indent="0" algn="l" defTabSz="914400" rtl="0" eaLnBrk="1" fontAlgn="auto" latinLnBrk="0" hangingPunct="1">
              <a:lnSpc>
                <a:spcPct val="114000"/>
              </a:lnSpc>
              <a:spcBef>
                <a:spcPts val="0"/>
              </a:spcBef>
              <a:spcAft>
                <a:spcPts val="0"/>
              </a:spcAft>
              <a:buClrTx/>
              <a:buSzTx/>
              <a:buFontTx/>
              <a:buNone/>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 2016 - 2019</a:t>
            </a:r>
          </a:p>
        </p:txBody>
      </p:sp>
      <p:sp>
        <p:nvSpPr>
          <p:cNvPr id="6" name="Rectangle 5"/>
          <p:cNvSpPr/>
          <p:nvPr/>
        </p:nvSpPr>
        <p:spPr>
          <a:xfrm>
            <a:off x="9241790" y="939800"/>
            <a:ext cx="937895" cy="245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sp>
        <p:nvSpPr>
          <p:cNvPr id="7" name="Text Placeholder 6">
            <a:extLst>
              <a:ext uri="{FF2B5EF4-FFF2-40B4-BE49-F238E27FC236}">
                <a16:creationId xmlns:a16="http://schemas.microsoft.com/office/drawing/2014/main" id="{08E729D8-92DF-42D1-9A4F-E6D621453A44}"/>
              </a:ext>
            </a:extLst>
          </p:cNvPr>
          <p:cNvSpPr>
            <a:spLocks noGrp="1"/>
          </p:cNvSpPr>
          <p:nvPr>
            <p:ph type="body" sz="quarter" idx="43"/>
          </p:nvPr>
        </p:nvSpPr>
        <p:spPr>
          <a:xfrm>
            <a:off x="3713163" y="1345271"/>
            <a:ext cx="2382837" cy="155076"/>
          </a:xfrm>
        </p:spPr>
        <p:txBody>
          <a:bodyPr/>
          <a:lstStyle/>
          <a:p>
            <a:r>
              <a:rPr lang="en-IN" dirty="0"/>
              <a:t>Bangalore</a:t>
            </a:r>
          </a:p>
        </p:txBody>
      </p:sp>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2313" y="113363"/>
            <a:ext cx="1502382" cy="1897983"/>
          </a:xfrm>
          <a:prstGeom prst="rect">
            <a:avLst/>
          </a:prstGeom>
        </p:spPr>
      </p:pic>
      <p:pic>
        <p:nvPicPr>
          <p:cNvPr id="16" name="Picture 6" descr="Movie, play, video icon">
            <a:hlinkClick r:id="rId6"/>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335963" y="2819108"/>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ppt-template_Capgemini-2020 (7)</Template>
  <TotalTime>277</TotalTime>
  <Words>256</Words>
  <Application>Microsoft Office PowerPoint</Application>
  <PresentationFormat>Widescreen</PresentationFormat>
  <Paragraphs>63</Paragraphs>
  <Slides>1</Slides>
  <Notes>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8" baseType="lpstr">
      <vt:lpstr>-apple-system</vt: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Akula, Ajay</cp:lastModifiedBy>
  <cp:revision>134</cp:revision>
  <dcterms:created xsi:type="dcterms:W3CDTF">2020-09-22T06:24:00Z</dcterms:created>
  <dcterms:modified xsi:type="dcterms:W3CDTF">2022-09-27T12:31:32Z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y fmtid="{D5CDD505-2E9C-101B-9397-08002B2CF9AE}" pid="3" name="KSOProductBuildVer">
    <vt:lpwstr>1033-11.2.0.10152</vt:lpwstr>
  </property>
</Properties>
</file>