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84" r:id="rId3"/>
    <p:sldId id="465" r:id="rId4"/>
    <p:sldId id="301" r:id="rId5"/>
    <p:sldId id="498" r:id="rId6"/>
    <p:sldId id="276" r:id="rId7"/>
    <p:sldId id="280" r:id="rId8"/>
    <p:sldId id="469" r:id="rId9"/>
    <p:sldId id="496" r:id="rId10"/>
    <p:sldId id="497" r:id="rId11"/>
    <p:sldId id="257" r:id="rId12"/>
    <p:sldId id="306" r:id="rId13"/>
    <p:sldId id="511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pos="14391">
          <p15:clr>
            <a:srgbClr val="A4A3A4"/>
          </p15:clr>
        </p15:guide>
        <p15:guide id="3" pos="1010">
          <p15:clr>
            <a:srgbClr val="A4A3A4"/>
          </p15:clr>
        </p15:guide>
        <p15:guide id="4" pos="7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35"/>
    <a:srgbClr val="0E80C9"/>
    <a:srgbClr val="B8B8B8"/>
    <a:srgbClr val="566A86"/>
    <a:srgbClr val="525252"/>
    <a:srgbClr val="414E5E"/>
    <a:srgbClr val="384558"/>
    <a:srgbClr val="F1CB16"/>
    <a:srgbClr val="0F86D2"/>
    <a:srgbClr val="1F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4" autoAdjust="0"/>
    <p:restoredTop sz="99409" autoAdjust="0"/>
  </p:normalViewPr>
  <p:slideViewPr>
    <p:cSldViewPr snapToGrid="0" snapToObjects="1">
      <p:cViewPr varScale="1">
        <p:scale>
          <a:sx n="20" d="100"/>
          <a:sy n="20" d="100"/>
        </p:scale>
        <p:origin x="108" y="486"/>
      </p:cViewPr>
      <p:guideLst>
        <p:guide orient="horz" pos="8249"/>
        <p:guide pos="14391"/>
        <p:guide pos="1010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963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356528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66847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96240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760861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084877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66847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96240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760861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084877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66847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396240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60861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084877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22432557" y="971902"/>
            <a:ext cx="687533" cy="687533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0316" y="645742"/>
            <a:ext cx="21025723" cy="1991831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403154" y="1039540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b="1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2210635"/>
            <a:ext cx="24377650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868" r:id="rId2"/>
    <p:sldLayoutId id="2147483901" r:id="rId3"/>
    <p:sldLayoutId id="2147483821" r:id="rId4"/>
    <p:sldLayoutId id="2147483783" r:id="rId5"/>
    <p:sldLayoutId id="2147483784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Bold"/>
          <a:ea typeface="+mj-ea"/>
          <a:cs typeface="Lato Bold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edator-technology.blogspot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edator-technology.blogspot.com/" TargetMode="External"/><Relationship Id="rId2" Type="http://schemas.openxmlformats.org/officeDocument/2006/relationships/hyperlink" Target="http://predator-technology.blogspot.com/search/label/Hack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redator-technology.blogspot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4"/>
          <p:cNvGrpSpPr>
            <a:grpSpLocks noChangeAspect="1"/>
          </p:cNvGrpSpPr>
          <p:nvPr/>
        </p:nvGrpSpPr>
        <p:grpSpPr bwMode="auto">
          <a:xfrm>
            <a:off x="11678081" y="1249431"/>
            <a:ext cx="11478195" cy="10127083"/>
            <a:chOff x="1044" y="1"/>
            <a:chExt cx="3670" cy="3238"/>
          </a:xfrm>
          <a:solidFill>
            <a:schemeClr val="bg1">
              <a:lumMod val="85000"/>
              <a:alpha val="61000"/>
            </a:schemeClr>
          </a:solidFill>
        </p:grpSpPr>
        <p:sp>
          <p:nvSpPr>
            <p:cNvPr id="363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4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5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6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7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8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9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0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1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2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3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4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5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6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9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0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1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2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3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5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6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7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8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9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0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1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2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3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4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5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6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7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8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9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0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1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2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3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4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5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6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7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8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9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0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1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2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3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4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5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6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7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8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9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0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1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2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3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4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5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6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7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8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0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1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2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3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4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5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6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7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8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9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0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1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2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3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4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6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7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8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9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0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1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2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3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4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5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6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7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8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9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0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1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2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3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4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5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6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7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8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9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0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1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2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3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4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5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6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7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8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9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0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1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2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3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4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5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6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7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8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9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0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1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2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3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4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5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6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7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8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9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0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1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2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3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4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5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6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7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8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9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0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1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2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3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4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5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6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7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8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9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0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1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2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3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4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5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6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7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8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9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0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1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2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3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4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5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6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7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8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9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0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1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2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3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23655" y="5199599"/>
            <a:ext cx="19468792" cy="239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SI</a:t>
            </a:r>
            <a:r>
              <a:rPr lang="en-US" sz="16600" dirty="0">
                <a:solidFill>
                  <a:schemeClr val="accent2"/>
                </a:solidFill>
                <a:latin typeface="Lato Black"/>
                <a:cs typeface="Lato Black"/>
              </a:rPr>
              <a:t>S</a:t>
            </a: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T</a:t>
            </a:r>
            <a:r>
              <a:rPr lang="en-US" sz="16600" dirty="0">
                <a:solidFill>
                  <a:srgbClr val="0070C0"/>
                </a:solidFill>
                <a:latin typeface="Lato Black"/>
                <a:cs typeface="Lato Black"/>
              </a:rPr>
              <a:t>E</a:t>
            </a: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M </a:t>
            </a:r>
            <a:r>
              <a:rPr lang="en-US" sz="16600" dirty="0">
                <a:solidFill>
                  <a:schemeClr val="accent2"/>
                </a:solidFill>
                <a:latin typeface="Lato Black"/>
                <a:cs typeface="Lato Black"/>
              </a:rPr>
              <a:t>B</a:t>
            </a: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IL</a:t>
            </a:r>
            <a:r>
              <a:rPr lang="en-US" sz="16600" dirty="0">
                <a:solidFill>
                  <a:srgbClr val="0070C0"/>
                </a:solidFill>
                <a:latin typeface="Lato Black"/>
                <a:cs typeface="Lato Black"/>
              </a:rPr>
              <a:t>A</a:t>
            </a: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N</a:t>
            </a:r>
            <a:r>
              <a:rPr lang="en-US" sz="16600" dirty="0">
                <a:solidFill>
                  <a:schemeClr val="accent2"/>
                </a:solidFill>
                <a:latin typeface="Lato Black"/>
                <a:cs typeface="Lato Black"/>
              </a:rPr>
              <a:t>G</a:t>
            </a:r>
            <a:r>
              <a:rPr lang="en-US" sz="16600" dirty="0">
                <a:solidFill>
                  <a:schemeClr val="tx2"/>
                </a:solidFill>
                <a:latin typeface="Lato Black"/>
                <a:cs typeface="Lato Black"/>
              </a:rPr>
              <a:t>A</a:t>
            </a:r>
            <a:r>
              <a:rPr lang="en-US" sz="16600" dirty="0">
                <a:solidFill>
                  <a:srgbClr val="0070C0"/>
                </a:solidFill>
                <a:latin typeface="Lato Black"/>
                <a:cs typeface="Lato Black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247" y="7446740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latin typeface="Lato Light"/>
                <a:cs typeface="Lato Light"/>
              </a:rPr>
              <a:t>OSK – </a:t>
            </a:r>
            <a:r>
              <a:rPr lang="en-US" sz="6000" dirty="0" err="1">
                <a:latin typeface="Lato Light"/>
                <a:cs typeface="Lato Light"/>
              </a:rPr>
              <a:t>Pertemuan</a:t>
            </a:r>
            <a:r>
              <a:rPr lang="en-US" sz="6000" dirty="0">
                <a:latin typeface="Lato Light"/>
                <a:cs typeface="Lato Light"/>
              </a:rPr>
              <a:t> 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69880" y="8476720"/>
            <a:ext cx="3054746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7563140" y="4914844"/>
            <a:ext cx="9245019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877" y="11376514"/>
            <a:ext cx="3484055" cy="2244391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0960801" y="9108328"/>
            <a:ext cx="224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latin typeface="Lato Light"/>
                <a:cs typeface="Lato Light"/>
              </a:rPr>
              <a:t>2IA16</a:t>
            </a:r>
          </a:p>
        </p:txBody>
      </p:sp>
    </p:spTree>
    <p:extLst>
      <p:ext uri="{BB962C8B-B14F-4D97-AF65-F5344CB8AC3E}">
        <p14:creationId xmlns:p14="http://schemas.microsoft.com/office/powerpoint/2010/main" val="13755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/>
      <p:bldP spid="1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53103" y="585882"/>
            <a:ext cx="11726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Oktal</a:t>
            </a:r>
            <a:r>
              <a:rPr lang="en-US" sz="6000" b="1" dirty="0">
                <a:solidFill>
                  <a:srgbClr val="242C35"/>
                </a:solidFill>
              </a:rPr>
              <a:t> (Basis 8)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3103" y="2923588"/>
            <a:ext cx="238245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242C35"/>
                </a:solidFill>
              </a:rPr>
              <a:t>Oktal</a:t>
            </a:r>
            <a:r>
              <a:rPr lang="en-US" sz="4800" b="1" dirty="0">
                <a:solidFill>
                  <a:srgbClr val="242C35"/>
                </a:solidFill>
              </a:rPr>
              <a:t> (Basis 8)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i="1" u="sng" dirty="0" err="1">
                <a:solidFill>
                  <a:srgbClr val="242C35"/>
                </a:solidFill>
              </a:rPr>
              <a:t>Sistem</a:t>
            </a:r>
            <a:r>
              <a:rPr lang="en-US" sz="4800" i="1" u="sng" dirty="0">
                <a:solidFill>
                  <a:srgbClr val="242C35"/>
                </a:solidFill>
              </a:rPr>
              <a:t> </a:t>
            </a:r>
            <a:r>
              <a:rPr lang="en-US" sz="4800" i="1" u="sng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yang </a:t>
            </a:r>
            <a:r>
              <a:rPr lang="en-US" sz="4800" dirty="0" err="1">
                <a:solidFill>
                  <a:srgbClr val="242C35"/>
                </a:solidFill>
              </a:rPr>
              <a:t>terdiri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8 </a:t>
            </a:r>
            <a:r>
              <a:rPr lang="en-US" sz="4800" dirty="0" err="1">
                <a:solidFill>
                  <a:srgbClr val="242C35"/>
                </a:solidFill>
              </a:rPr>
              <a:t>Simbol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	</a:t>
            </a:r>
            <a:r>
              <a:rPr lang="en-US" sz="5400" dirty="0">
                <a:solidFill>
                  <a:srgbClr val="242C35"/>
                </a:solidFill>
              </a:rPr>
              <a:t>0, 1, 2, 3, 4, 5, 6, 7</a:t>
            </a:r>
            <a:r>
              <a:rPr lang="en-US" sz="4800" dirty="0">
                <a:solidFill>
                  <a:srgbClr val="242C35"/>
                </a:solidFill>
              </a:rPr>
              <a:t>. 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Contoh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Oktal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6000" dirty="0">
                <a:solidFill>
                  <a:srgbClr val="242C35"/>
                </a:solidFill>
              </a:rPr>
              <a:t>1022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(Di </a:t>
            </a:r>
            <a:r>
              <a:rPr lang="en-US" sz="4800" dirty="0" err="1">
                <a:solidFill>
                  <a:srgbClr val="242C35"/>
                </a:solidFill>
              </a:rPr>
              <a:t>konversikan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ke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) </a:t>
            </a:r>
            <a:r>
              <a:rPr lang="en-US" sz="4800" dirty="0" err="1">
                <a:solidFill>
                  <a:srgbClr val="242C35"/>
                </a:solidFill>
              </a:rPr>
              <a:t>menjadi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 :</a:t>
            </a:r>
          </a:p>
        </p:txBody>
      </p:sp>
      <p:pic>
        <p:nvPicPr>
          <p:cNvPr id="6148" name="Picture 4" descr="http://1.bp.blogspot.com/_vSRu653rwvM/S2Bl5Kvy16I/AAAAAAAAACU/Xt0749xgYRY/s1600/Okta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3" y="6155242"/>
            <a:ext cx="9547225" cy="72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53103" y="585882"/>
            <a:ext cx="11726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Oktal</a:t>
            </a:r>
            <a:r>
              <a:rPr lang="en-US" sz="6000" b="1" dirty="0">
                <a:solidFill>
                  <a:srgbClr val="242C35"/>
                </a:solidFill>
              </a:rPr>
              <a:t> (Basis 8)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103" y="2595958"/>
            <a:ext cx="23824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42C35"/>
                </a:solidFill>
              </a:rPr>
              <a:t>Position Value </a:t>
            </a:r>
            <a:r>
              <a:rPr lang="en-US" sz="4800" dirty="0" err="1">
                <a:solidFill>
                  <a:srgbClr val="242C35"/>
                </a:solidFill>
              </a:rPr>
              <a:t>dalam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Oktal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merupakan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perpangkatan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nilai</a:t>
            </a:r>
            <a:r>
              <a:rPr lang="en-US" sz="4800" dirty="0">
                <a:solidFill>
                  <a:srgbClr val="242C35"/>
                </a:solidFill>
              </a:rPr>
              <a:t> 8 (basis), </a:t>
            </a:r>
            <a:r>
              <a:rPr lang="en-US" sz="4800" dirty="0" err="1">
                <a:solidFill>
                  <a:srgbClr val="242C35"/>
                </a:solidFill>
              </a:rPr>
              <a:t>seperti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pada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tabel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ini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pic>
        <p:nvPicPr>
          <p:cNvPr id="7172" name="Picture 4" descr="http://2.bp.blogspot.com/_vSRu653rwvM/S2BrH42gSPI/AAAAAAAAACc/jbmwLJMFQlE/s320/Oktal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9" y="4929573"/>
            <a:ext cx="12146897" cy="71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145153" y="4975365"/>
            <a:ext cx="122548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Jadi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Oktal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5400" dirty="0">
                <a:solidFill>
                  <a:srgbClr val="242C35"/>
                </a:solidFill>
              </a:rPr>
              <a:t>1022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perhitungannya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21519" y="7629810"/>
            <a:ext cx="11856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242C35"/>
                </a:solidFill>
              </a:rPr>
              <a:t>1022</a:t>
            </a:r>
            <a:r>
              <a:rPr lang="en-US" sz="4800" dirty="0">
                <a:solidFill>
                  <a:srgbClr val="242C35"/>
                </a:solidFill>
              </a:rPr>
              <a:t>8 </a:t>
            </a:r>
            <a:r>
              <a:rPr lang="en-US" sz="5400" dirty="0">
                <a:solidFill>
                  <a:srgbClr val="242C35"/>
                </a:solidFill>
              </a:rPr>
              <a:t>= (1x512)+(0x64)+(2x8)+(2x1)</a:t>
            </a:r>
            <a:endParaRPr lang="en-US" sz="6600" dirty="0">
              <a:solidFill>
                <a:srgbClr val="242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53103" y="585882"/>
            <a:ext cx="14935499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Hexadesimal</a:t>
            </a:r>
            <a:r>
              <a:rPr lang="en-US" sz="6000" b="1" dirty="0">
                <a:solidFill>
                  <a:srgbClr val="242C35"/>
                </a:solidFill>
              </a:rPr>
              <a:t> (Basis 16)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103" y="2595958"/>
            <a:ext cx="238245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242C35"/>
                </a:solidFill>
              </a:rPr>
              <a:t>Hexadesimal</a:t>
            </a:r>
            <a:r>
              <a:rPr lang="en-US" sz="4800" b="1" dirty="0">
                <a:solidFill>
                  <a:srgbClr val="242C35"/>
                </a:solidFill>
              </a:rPr>
              <a:t> (Basis 16), </a:t>
            </a:r>
            <a:r>
              <a:rPr lang="en-US" sz="4800" dirty="0" err="1">
                <a:solidFill>
                  <a:srgbClr val="242C35"/>
                </a:solidFill>
              </a:rPr>
              <a:t>Hexa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berarti</a:t>
            </a:r>
            <a:r>
              <a:rPr lang="en-US" sz="4800" dirty="0">
                <a:solidFill>
                  <a:srgbClr val="242C35"/>
                </a:solidFill>
              </a:rPr>
              <a:t> 6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berarti</a:t>
            </a:r>
            <a:r>
              <a:rPr lang="en-US" sz="4800" dirty="0">
                <a:solidFill>
                  <a:srgbClr val="242C35"/>
                </a:solidFill>
              </a:rPr>
              <a:t> 10adalah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yang </a:t>
            </a:r>
            <a:r>
              <a:rPr lang="en-US" sz="4800" dirty="0" err="1">
                <a:solidFill>
                  <a:srgbClr val="242C35"/>
                </a:solidFill>
              </a:rPr>
              <a:t>terdiri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16 </a:t>
            </a:r>
            <a:r>
              <a:rPr lang="en-US" sz="4800" dirty="0" err="1">
                <a:solidFill>
                  <a:srgbClr val="242C35"/>
                </a:solidFill>
              </a:rPr>
              <a:t>simbol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	</a:t>
            </a:r>
            <a:r>
              <a:rPr lang="en-US" sz="5400" dirty="0">
                <a:solidFill>
                  <a:srgbClr val="242C35"/>
                </a:solidFill>
              </a:rPr>
              <a:t>0, 1, 2, 3, 4, 5, 6, 7, 8, 9, A(10), B(11), C(12), D(13), E(14), F(15).</a:t>
            </a:r>
            <a:endParaRPr lang="en-US" sz="4800" dirty="0">
              <a:solidFill>
                <a:srgbClr val="242C35"/>
              </a:solidFill>
            </a:endParaRPr>
          </a:p>
          <a:p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Pada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Hexadesimal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memadukan</a:t>
            </a:r>
            <a:r>
              <a:rPr lang="en-US" sz="4800" dirty="0">
                <a:solidFill>
                  <a:srgbClr val="242C35"/>
                </a:solidFill>
              </a:rPr>
              <a:t> 2 </a:t>
            </a:r>
            <a:r>
              <a:rPr lang="en-US" sz="4800" dirty="0" err="1">
                <a:solidFill>
                  <a:srgbClr val="242C35"/>
                </a:solidFill>
              </a:rPr>
              <a:t>unsur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angka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huruf</a:t>
            </a:r>
            <a:r>
              <a:rPr lang="en-US" sz="4800" dirty="0">
                <a:solidFill>
                  <a:srgbClr val="242C35"/>
                </a:solidFill>
              </a:rPr>
              <a:t>. </a:t>
            </a:r>
            <a:r>
              <a:rPr lang="en-US" sz="4800" dirty="0" err="1">
                <a:solidFill>
                  <a:srgbClr val="242C35"/>
                </a:solidFill>
              </a:rPr>
              <a:t>Huruf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b="1" dirty="0">
                <a:solidFill>
                  <a:srgbClr val="242C35"/>
                </a:solidFill>
              </a:rPr>
              <a:t>A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mewakili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angka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b="1" dirty="0">
                <a:solidFill>
                  <a:srgbClr val="242C35"/>
                </a:solidFill>
              </a:rPr>
              <a:t>10</a:t>
            </a:r>
            <a:r>
              <a:rPr lang="en-US" sz="4800" dirty="0">
                <a:solidFill>
                  <a:srgbClr val="242C35"/>
                </a:solidFill>
              </a:rPr>
              <a:t>, </a:t>
            </a:r>
            <a:r>
              <a:rPr lang="en-US" sz="4800" b="1" dirty="0">
                <a:solidFill>
                  <a:srgbClr val="242C35"/>
                </a:solidFill>
              </a:rPr>
              <a:t>B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mewakili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angka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b="1" dirty="0">
                <a:solidFill>
                  <a:srgbClr val="242C35"/>
                </a:solidFill>
              </a:rPr>
              <a:t>11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seterusnya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sampai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Huruf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b="1" dirty="0">
                <a:solidFill>
                  <a:srgbClr val="242C35"/>
                </a:solidFill>
              </a:rPr>
              <a:t>F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mewakili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angka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b="1" dirty="0">
                <a:solidFill>
                  <a:srgbClr val="242C35"/>
                </a:solidFill>
              </a:rPr>
              <a:t>15</a:t>
            </a:r>
            <a:r>
              <a:rPr lang="en-US" sz="4800" dirty="0">
                <a:solidFill>
                  <a:srgbClr val="242C35"/>
                </a:solidFill>
              </a:rPr>
              <a:t>.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102" y="7262412"/>
            <a:ext cx="23824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Contoh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Hexadesimal</a:t>
            </a:r>
            <a:r>
              <a:rPr lang="en-US" sz="4400" dirty="0">
                <a:solidFill>
                  <a:srgbClr val="242C35"/>
                </a:solidFill>
              </a:rPr>
              <a:t> </a:t>
            </a:r>
            <a:r>
              <a:rPr lang="en-US" sz="5400" dirty="0">
                <a:solidFill>
                  <a:srgbClr val="242C35"/>
                </a:solidFill>
              </a:rPr>
              <a:t>F3D4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(Di </a:t>
            </a:r>
            <a:r>
              <a:rPr lang="en-US" sz="4800" dirty="0" err="1">
                <a:solidFill>
                  <a:srgbClr val="242C35"/>
                </a:solidFill>
              </a:rPr>
              <a:t>konversikan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ke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)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menjadi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 :</a:t>
            </a:r>
          </a:p>
        </p:txBody>
      </p:sp>
      <p:pic>
        <p:nvPicPr>
          <p:cNvPr id="8196" name="Picture 4" descr="http://2.bp.blogspot.com/_vSRu653rwvM/S2GpjsHUP9I/AAAAAAAAACs/HWy9eR3MGZo/s320/HEXA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397" y="6711689"/>
            <a:ext cx="9849804" cy="70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53103" y="585882"/>
            <a:ext cx="14935499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Hexadesimal</a:t>
            </a:r>
            <a:r>
              <a:rPr lang="en-US" sz="6000" b="1" dirty="0">
                <a:solidFill>
                  <a:srgbClr val="242C35"/>
                </a:solidFill>
              </a:rPr>
              <a:t> (Basis 16)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103" y="2595958"/>
            <a:ext cx="23824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>
                <a:solidFill>
                  <a:srgbClr val="242C35"/>
                </a:solidFill>
              </a:rPr>
              <a:t>Position Value dalam </a:t>
            </a:r>
            <a:r>
              <a:rPr lang="sv-SE" sz="4800" b="1" dirty="0">
                <a:solidFill>
                  <a:srgbClr val="242C35"/>
                </a:solidFill>
              </a:rPr>
              <a:t>Sistem Bilangan Hexadesimal </a:t>
            </a:r>
            <a:r>
              <a:rPr lang="sv-SE" sz="4800" dirty="0">
                <a:solidFill>
                  <a:srgbClr val="242C35"/>
                </a:solidFill>
              </a:rPr>
              <a:t>merupakan perpangkatan dari nilai 16 (basis), seperti pada tabel berikut ini :</a:t>
            </a:r>
            <a:endParaRPr lang="en-US" sz="4800" dirty="0">
              <a:solidFill>
                <a:srgbClr val="242C35"/>
              </a:solidFill>
            </a:endParaRPr>
          </a:p>
        </p:txBody>
      </p:sp>
      <p:pic>
        <p:nvPicPr>
          <p:cNvPr id="9220" name="Picture 4" descr="http://4.bp.blogspot.com/_vSRu653rwvM/S2GsC_EVmDI/AAAAAAAAAC0/SPgWkN4a2bA/s320/hex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5077188"/>
            <a:ext cx="10279708" cy="67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84703" y="5077188"/>
            <a:ext cx="10917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Jadi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  <a:hlinkClick r:id="rId3"/>
              </a:rPr>
              <a:t>Hexadesimal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5400" dirty="0">
                <a:solidFill>
                  <a:srgbClr val="242C35"/>
                </a:solidFill>
              </a:rPr>
              <a:t>F3DA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perhitungannya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72964" y="7096753"/>
            <a:ext cx="132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42C35"/>
                </a:solidFill>
              </a:rPr>
              <a:t>F3DA</a:t>
            </a:r>
            <a:r>
              <a:rPr lang="en-US" sz="4400" dirty="0">
                <a:solidFill>
                  <a:srgbClr val="242C35"/>
                </a:solidFill>
              </a:rPr>
              <a:t>16 </a:t>
            </a:r>
            <a:r>
              <a:rPr lang="en-US" sz="4800" dirty="0">
                <a:solidFill>
                  <a:srgbClr val="242C35"/>
                </a:solidFill>
              </a:rPr>
              <a:t>= (15x4096)+(3x256)+(13x16)+(10x1)</a:t>
            </a:r>
            <a:endParaRPr lang="en-US" sz="6000" dirty="0">
              <a:solidFill>
                <a:srgbClr val="242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9855754" y="0"/>
            <a:ext cx="14564948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7463578" y="975000"/>
            <a:ext cx="69140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0" dirty="0" err="1">
                <a:solidFill>
                  <a:srgbClr val="242C35"/>
                </a:solidFill>
                <a:latin typeface="Lato Black"/>
                <a:cs typeface="Lato Black"/>
              </a:rPr>
              <a:t>Apa</a:t>
            </a:r>
            <a:r>
              <a:rPr lang="en-US" sz="8000" dirty="0">
                <a:solidFill>
                  <a:srgbClr val="242C35"/>
                </a:solidFill>
                <a:latin typeface="Lato Black"/>
                <a:cs typeface="Lato Black"/>
              </a:rPr>
              <a:t> </a:t>
            </a:r>
            <a:r>
              <a:rPr lang="en-US" sz="8000" dirty="0" err="1">
                <a:solidFill>
                  <a:srgbClr val="242C35"/>
                </a:solidFill>
                <a:latin typeface="Lato Black"/>
                <a:cs typeface="Lato Black"/>
              </a:rPr>
              <a:t>itu</a:t>
            </a:r>
            <a:r>
              <a:rPr lang="en-US" sz="8000" dirty="0">
                <a:solidFill>
                  <a:srgbClr val="242C35"/>
                </a:solidFill>
                <a:latin typeface="Lato Black"/>
                <a:cs typeface="Lato Black"/>
              </a:rPr>
              <a:t> </a:t>
            </a:r>
            <a:r>
              <a:rPr lang="en-US" sz="8000" dirty="0" err="1">
                <a:solidFill>
                  <a:srgbClr val="242C35"/>
                </a:solidFill>
                <a:latin typeface="Lato Black"/>
                <a:cs typeface="Lato Black"/>
              </a:rPr>
              <a:t>sistem</a:t>
            </a:r>
            <a:r>
              <a:rPr lang="en-US" sz="8000" dirty="0">
                <a:solidFill>
                  <a:srgbClr val="242C35"/>
                </a:solidFill>
                <a:latin typeface="Lato Black"/>
                <a:cs typeface="Lato Black"/>
              </a:rPr>
              <a:t> </a:t>
            </a:r>
          </a:p>
          <a:p>
            <a:pPr algn="r">
              <a:lnSpc>
                <a:spcPct val="90000"/>
              </a:lnSpc>
            </a:pPr>
            <a:r>
              <a:rPr lang="en-US" sz="8000" dirty="0" err="1">
                <a:solidFill>
                  <a:srgbClr val="242C35"/>
                </a:solidFill>
                <a:latin typeface="Lato Black"/>
                <a:cs typeface="Lato Black"/>
              </a:rPr>
              <a:t>bilangan</a:t>
            </a:r>
            <a:r>
              <a:rPr lang="en-US" sz="8000" dirty="0">
                <a:solidFill>
                  <a:srgbClr val="242C35"/>
                </a:solidFill>
                <a:latin typeface="Lato Black"/>
                <a:cs typeface="Lato Black"/>
              </a:rPr>
              <a:t> ?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7607872" y="3534378"/>
            <a:ext cx="672672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6550640" y="649277"/>
            <a:ext cx="7783958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7394" y="1826883"/>
            <a:ext cx="14727109" cy="923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242C35"/>
                </a:solidFill>
                <a:hlinkClick r:id="rId2"/>
              </a:rPr>
              <a:t>Sistem</a:t>
            </a:r>
            <a:r>
              <a:rPr lang="en-US" sz="5400" b="1" dirty="0">
                <a:solidFill>
                  <a:srgbClr val="242C35"/>
                </a:solidFill>
                <a:hlinkClick r:id="rId2"/>
              </a:rPr>
              <a:t> </a:t>
            </a:r>
            <a:r>
              <a:rPr lang="en-US" sz="5400" b="1" dirty="0" err="1">
                <a:solidFill>
                  <a:srgbClr val="242C35"/>
                </a:solidFill>
                <a:hlinkClick r:id="rId2"/>
              </a:rPr>
              <a:t>Bilangan</a:t>
            </a:r>
            <a:r>
              <a:rPr lang="en-US" sz="5400" dirty="0">
                <a:solidFill>
                  <a:srgbClr val="242C35"/>
                </a:solidFill>
              </a:rPr>
              <a:t> </a:t>
            </a:r>
            <a:r>
              <a:rPr lang="en-US" sz="5400" dirty="0" err="1">
                <a:solidFill>
                  <a:srgbClr val="242C35"/>
                </a:solidFill>
              </a:rPr>
              <a:t>atau</a:t>
            </a:r>
            <a:r>
              <a:rPr lang="en-US" sz="5400" dirty="0">
                <a:solidFill>
                  <a:srgbClr val="242C35"/>
                </a:solidFill>
              </a:rPr>
              <a:t> Number System </a:t>
            </a:r>
            <a:r>
              <a:rPr lang="en-US" sz="5400" dirty="0" err="1">
                <a:solidFill>
                  <a:srgbClr val="242C35"/>
                </a:solidFill>
              </a:rPr>
              <a:t>adalah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</a:p>
          <a:p>
            <a:r>
              <a:rPr lang="en-US" sz="5400" dirty="0" err="1">
                <a:solidFill>
                  <a:srgbClr val="242C35"/>
                </a:solidFill>
              </a:rPr>
              <a:t>Suatu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cara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untuk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mewakili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besaran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dari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suatu</a:t>
            </a:r>
            <a:endParaRPr lang="en-US" sz="5400" dirty="0">
              <a:solidFill>
                <a:srgbClr val="242C35"/>
              </a:solidFill>
            </a:endParaRPr>
          </a:p>
          <a:p>
            <a:r>
              <a:rPr lang="en-US" sz="5400" dirty="0">
                <a:solidFill>
                  <a:srgbClr val="242C35"/>
                </a:solidFill>
              </a:rPr>
              <a:t>item </a:t>
            </a:r>
            <a:r>
              <a:rPr lang="en-US" sz="5400" dirty="0" err="1">
                <a:solidFill>
                  <a:srgbClr val="242C35"/>
                </a:solidFill>
              </a:rPr>
              <a:t>fisik</a:t>
            </a:r>
            <a:r>
              <a:rPr lang="en-US" sz="5400" dirty="0">
                <a:solidFill>
                  <a:srgbClr val="242C35"/>
                </a:solidFill>
              </a:rPr>
              <a:t>. </a:t>
            </a:r>
            <a:r>
              <a:rPr lang="en-US" sz="5400" dirty="0" err="1">
                <a:solidFill>
                  <a:srgbClr val="242C35"/>
                </a:solidFill>
              </a:rPr>
              <a:t>Sistem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Bilangan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menggunakan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</a:p>
          <a:p>
            <a:r>
              <a:rPr lang="en-US" sz="5400" dirty="0" err="1">
                <a:solidFill>
                  <a:srgbClr val="242C35"/>
                </a:solidFill>
              </a:rPr>
              <a:t>suatu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bilangan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dasar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atau</a:t>
            </a:r>
            <a:r>
              <a:rPr lang="en-US" sz="5400" dirty="0">
                <a:solidFill>
                  <a:srgbClr val="242C35"/>
                </a:solidFill>
              </a:rPr>
              <a:t> basis (base / radix) </a:t>
            </a:r>
          </a:p>
          <a:p>
            <a:r>
              <a:rPr lang="en-US" sz="5400" dirty="0">
                <a:solidFill>
                  <a:srgbClr val="242C35"/>
                </a:solidFill>
              </a:rPr>
              <a:t>yang </a:t>
            </a:r>
            <a:r>
              <a:rPr lang="en-US" sz="5400" dirty="0" err="1">
                <a:solidFill>
                  <a:srgbClr val="242C35"/>
                </a:solidFill>
              </a:rPr>
              <a:t>tertentu</a:t>
            </a:r>
            <a:r>
              <a:rPr lang="en-US" sz="5400" dirty="0">
                <a:solidFill>
                  <a:srgbClr val="242C35"/>
                </a:solidFill>
              </a:rPr>
              <a:t>. </a:t>
            </a:r>
            <a:r>
              <a:rPr lang="en-US" sz="5400" dirty="0" err="1">
                <a:solidFill>
                  <a:srgbClr val="242C35"/>
                </a:solidFill>
              </a:rPr>
              <a:t>Dalam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hubungannya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dengan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</a:p>
          <a:p>
            <a:r>
              <a:rPr lang="en-US" sz="5400" dirty="0" err="1">
                <a:solidFill>
                  <a:srgbClr val="242C35"/>
                </a:solidFill>
              </a:rPr>
              <a:t>komputer</a:t>
            </a:r>
            <a:r>
              <a:rPr lang="en-US" sz="5400" dirty="0">
                <a:solidFill>
                  <a:srgbClr val="242C35"/>
                </a:solidFill>
              </a:rPr>
              <a:t>, </a:t>
            </a:r>
            <a:r>
              <a:rPr lang="en-US" sz="5400" dirty="0" err="1">
                <a:solidFill>
                  <a:srgbClr val="242C35"/>
                </a:solidFill>
              </a:rPr>
              <a:t>ada</a:t>
            </a:r>
            <a:r>
              <a:rPr lang="en-US" sz="5400" dirty="0">
                <a:solidFill>
                  <a:srgbClr val="242C35"/>
                </a:solidFill>
              </a:rPr>
              <a:t> </a:t>
            </a:r>
            <a:r>
              <a:rPr lang="en-US" sz="5400" b="1" i="1" dirty="0">
                <a:solidFill>
                  <a:srgbClr val="242C35"/>
                </a:solidFill>
                <a:hlinkClick r:id="rId3"/>
              </a:rPr>
              <a:t>4 </a:t>
            </a:r>
            <a:r>
              <a:rPr lang="en-US" sz="5400" b="1" i="1" dirty="0" err="1">
                <a:solidFill>
                  <a:srgbClr val="242C35"/>
                </a:solidFill>
                <a:hlinkClick r:id="rId3"/>
              </a:rPr>
              <a:t>Jenis</a:t>
            </a:r>
            <a:r>
              <a:rPr lang="en-US" sz="5400" b="1" i="1" dirty="0">
                <a:solidFill>
                  <a:srgbClr val="242C35"/>
                </a:solidFill>
                <a:hlinkClick r:id="rId3"/>
              </a:rPr>
              <a:t> </a:t>
            </a:r>
            <a:r>
              <a:rPr lang="en-US" sz="5400" b="1" i="1" dirty="0" err="1">
                <a:solidFill>
                  <a:srgbClr val="242C35"/>
                </a:solidFill>
                <a:hlinkClick r:id="rId3"/>
              </a:rPr>
              <a:t>Sistem</a:t>
            </a:r>
            <a:r>
              <a:rPr lang="en-US" sz="5400" b="1" i="1" dirty="0">
                <a:solidFill>
                  <a:srgbClr val="242C35"/>
                </a:solidFill>
                <a:hlinkClick r:id="rId3"/>
              </a:rPr>
              <a:t> </a:t>
            </a:r>
            <a:r>
              <a:rPr lang="en-US" sz="5400" b="1" i="1" dirty="0" err="1">
                <a:solidFill>
                  <a:srgbClr val="242C35"/>
                </a:solidFill>
                <a:hlinkClick r:id="rId3"/>
              </a:rPr>
              <a:t>Bilangan</a:t>
            </a:r>
            <a:r>
              <a:rPr lang="en-US" sz="5400" dirty="0">
                <a:solidFill>
                  <a:srgbClr val="242C35"/>
                </a:solidFill>
              </a:rPr>
              <a:t> </a:t>
            </a:r>
          </a:p>
          <a:p>
            <a:r>
              <a:rPr lang="en-US" sz="5400" dirty="0">
                <a:solidFill>
                  <a:srgbClr val="242C35"/>
                </a:solidFill>
              </a:rPr>
              <a:t>yang </a:t>
            </a:r>
            <a:r>
              <a:rPr lang="en-US" sz="5400" dirty="0" err="1">
                <a:solidFill>
                  <a:srgbClr val="242C35"/>
                </a:solidFill>
              </a:rPr>
              <a:t>dikenal</a:t>
            </a:r>
            <a:r>
              <a:rPr lang="en-US" sz="5400" dirty="0">
                <a:solidFill>
                  <a:srgbClr val="242C35"/>
                </a:solidFill>
              </a:rPr>
              <a:t> </a:t>
            </a:r>
            <a:r>
              <a:rPr lang="en-US" sz="5400" dirty="0" err="1">
                <a:solidFill>
                  <a:srgbClr val="242C35"/>
                </a:solidFill>
              </a:rPr>
              <a:t>yaitu</a:t>
            </a:r>
            <a:r>
              <a:rPr lang="en-US" sz="5400" dirty="0">
                <a:solidFill>
                  <a:srgbClr val="242C35"/>
                </a:solidFill>
              </a:rPr>
              <a:t> : </a:t>
            </a:r>
          </a:p>
          <a:p>
            <a:r>
              <a:rPr lang="en-US" sz="5400" b="1" dirty="0" err="1">
                <a:solidFill>
                  <a:srgbClr val="242C35"/>
                </a:solidFill>
              </a:rPr>
              <a:t>Desimal</a:t>
            </a:r>
            <a:r>
              <a:rPr lang="en-US" sz="5400" dirty="0">
                <a:solidFill>
                  <a:srgbClr val="242C35"/>
                </a:solidFill>
              </a:rPr>
              <a:t> (Basis 10), </a:t>
            </a:r>
          </a:p>
          <a:p>
            <a:r>
              <a:rPr lang="en-US" sz="5400" b="1" dirty="0" err="1">
                <a:solidFill>
                  <a:srgbClr val="242C35"/>
                </a:solidFill>
              </a:rPr>
              <a:t>Biner</a:t>
            </a:r>
            <a:r>
              <a:rPr lang="en-US" sz="5400" dirty="0">
                <a:solidFill>
                  <a:srgbClr val="242C35"/>
                </a:solidFill>
              </a:rPr>
              <a:t> (Basis 2), </a:t>
            </a:r>
          </a:p>
          <a:p>
            <a:r>
              <a:rPr lang="en-US" sz="5400" b="1" dirty="0" err="1">
                <a:solidFill>
                  <a:srgbClr val="242C35"/>
                </a:solidFill>
              </a:rPr>
              <a:t>Oktal</a:t>
            </a:r>
            <a:r>
              <a:rPr lang="en-US" sz="5400" dirty="0">
                <a:solidFill>
                  <a:srgbClr val="242C35"/>
                </a:solidFill>
              </a:rPr>
              <a:t> (Basis 8) </a:t>
            </a:r>
            <a:r>
              <a:rPr lang="en-US" sz="5400" dirty="0" err="1">
                <a:solidFill>
                  <a:srgbClr val="242C35"/>
                </a:solidFill>
              </a:rPr>
              <a:t>dan</a:t>
            </a:r>
            <a:r>
              <a:rPr lang="en-US" sz="5400" dirty="0">
                <a:solidFill>
                  <a:srgbClr val="242C35"/>
                </a:solidFill>
              </a:rPr>
              <a:t> </a:t>
            </a:r>
          </a:p>
          <a:p>
            <a:r>
              <a:rPr lang="en-US" sz="5400" b="1" dirty="0" err="1">
                <a:solidFill>
                  <a:srgbClr val="242C35"/>
                </a:solidFill>
              </a:rPr>
              <a:t>Hexadesimal</a:t>
            </a:r>
            <a:r>
              <a:rPr lang="en-US" sz="5400" dirty="0">
                <a:solidFill>
                  <a:srgbClr val="242C35"/>
                </a:solidFill>
              </a:rPr>
              <a:t> (Basis 16).</a:t>
            </a:r>
          </a:p>
        </p:txBody>
      </p:sp>
      <p:grpSp>
        <p:nvGrpSpPr>
          <p:cNvPr id="9" name="Group 2122"/>
          <p:cNvGrpSpPr/>
          <p:nvPr/>
        </p:nvGrpSpPr>
        <p:grpSpPr>
          <a:xfrm>
            <a:off x="16687189" y="6242022"/>
            <a:ext cx="6649377" cy="6649379"/>
            <a:chOff x="0" y="0"/>
            <a:chExt cx="5167312" cy="5167312"/>
          </a:xfrm>
        </p:grpSpPr>
        <p:sp>
          <p:nvSpPr>
            <p:cNvPr id="10" name="Shape 2117"/>
            <p:cNvSpPr/>
            <p:nvPr/>
          </p:nvSpPr>
          <p:spPr>
            <a:xfrm>
              <a:off x="0" y="0"/>
              <a:ext cx="2747963" cy="516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08" y="0"/>
                  </a:moveTo>
                  <a:cubicBezTo>
                    <a:pt x="14701" y="0"/>
                    <a:pt x="9624" y="1210"/>
                    <a:pt x="5949" y="3164"/>
                  </a:cubicBezTo>
                  <a:cubicBezTo>
                    <a:pt x="2319" y="5095"/>
                    <a:pt x="61" y="7754"/>
                    <a:pt x="6" y="10694"/>
                  </a:cubicBezTo>
                  <a:lnTo>
                    <a:pt x="1750" y="11487"/>
                  </a:lnTo>
                  <a:lnTo>
                    <a:pt x="2605" y="11097"/>
                  </a:lnTo>
                  <a:lnTo>
                    <a:pt x="1750" y="11489"/>
                  </a:lnTo>
                  <a:lnTo>
                    <a:pt x="6" y="10694"/>
                  </a:lnTo>
                  <a:cubicBezTo>
                    <a:pt x="6" y="10730"/>
                    <a:pt x="0" y="10765"/>
                    <a:pt x="0" y="10802"/>
                  </a:cubicBezTo>
                  <a:cubicBezTo>
                    <a:pt x="0" y="13784"/>
                    <a:pt x="2278" y="16485"/>
                    <a:pt x="5952" y="18439"/>
                  </a:cubicBezTo>
                  <a:cubicBezTo>
                    <a:pt x="9582" y="20370"/>
                    <a:pt x="14579" y="21571"/>
                    <a:pt x="20106" y="21600"/>
                  </a:cubicBezTo>
                  <a:lnTo>
                    <a:pt x="21600" y="20672"/>
                  </a:lnTo>
                  <a:lnTo>
                    <a:pt x="20237" y="19826"/>
                  </a:lnTo>
                  <a:cubicBezTo>
                    <a:pt x="15579" y="19816"/>
                    <a:pt x="11363" y="18810"/>
                    <a:pt x="8307" y="17185"/>
                  </a:cubicBezTo>
                  <a:cubicBezTo>
                    <a:pt x="5236" y="15551"/>
                    <a:pt x="3338" y="13294"/>
                    <a:pt x="3338" y="10802"/>
                  </a:cubicBezTo>
                  <a:cubicBezTo>
                    <a:pt x="3338" y="10789"/>
                    <a:pt x="3338" y="10778"/>
                    <a:pt x="3338" y="10765"/>
                  </a:cubicBezTo>
                  <a:cubicBezTo>
                    <a:pt x="3338" y="10765"/>
                    <a:pt x="3338" y="10764"/>
                    <a:pt x="3338" y="10763"/>
                  </a:cubicBezTo>
                  <a:lnTo>
                    <a:pt x="3341" y="10763"/>
                  </a:lnTo>
                  <a:cubicBezTo>
                    <a:pt x="3360" y="8286"/>
                    <a:pt x="5252" y="6044"/>
                    <a:pt x="8307" y="4419"/>
                  </a:cubicBezTo>
                  <a:cubicBezTo>
                    <a:pt x="11379" y="2785"/>
                    <a:pt x="15622" y="1774"/>
                    <a:pt x="20308" y="1774"/>
                  </a:cubicBezTo>
                  <a:cubicBezTo>
                    <a:pt x="20333" y="1774"/>
                    <a:pt x="20356" y="1775"/>
                    <a:pt x="20380" y="1775"/>
                  </a:cubicBezTo>
                  <a:lnTo>
                    <a:pt x="19017" y="931"/>
                  </a:lnTo>
                  <a:lnTo>
                    <a:pt x="20511" y="3"/>
                  </a:lnTo>
                  <a:cubicBezTo>
                    <a:pt x="20443" y="3"/>
                    <a:pt x="20377" y="0"/>
                    <a:pt x="20308" y="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dirty="0">
                <a:latin typeface="Lato Light"/>
                <a:ea typeface="Lato Light"/>
                <a:cs typeface="Lato Light"/>
              </a:endParaRPr>
            </a:p>
          </p:txBody>
        </p:sp>
        <p:sp>
          <p:nvSpPr>
            <p:cNvPr id="11" name="Shape 2118"/>
            <p:cNvSpPr/>
            <p:nvPr/>
          </p:nvSpPr>
          <p:spPr>
            <a:xfrm>
              <a:off x="2419350" y="793"/>
              <a:ext cx="2747963" cy="516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4" y="0"/>
                  </a:moveTo>
                  <a:lnTo>
                    <a:pt x="0" y="928"/>
                  </a:lnTo>
                  <a:lnTo>
                    <a:pt x="1363" y="1774"/>
                  </a:lnTo>
                  <a:cubicBezTo>
                    <a:pt x="6021" y="1784"/>
                    <a:pt x="10237" y="2790"/>
                    <a:pt x="13293" y="4415"/>
                  </a:cubicBezTo>
                  <a:cubicBezTo>
                    <a:pt x="16364" y="6049"/>
                    <a:pt x="18265" y="8306"/>
                    <a:pt x="18265" y="10798"/>
                  </a:cubicBezTo>
                  <a:cubicBezTo>
                    <a:pt x="18265" y="10811"/>
                    <a:pt x="18262" y="10822"/>
                    <a:pt x="18262" y="10835"/>
                  </a:cubicBezTo>
                  <a:lnTo>
                    <a:pt x="18262" y="10837"/>
                  </a:lnTo>
                  <a:lnTo>
                    <a:pt x="18259" y="10837"/>
                  </a:lnTo>
                  <a:cubicBezTo>
                    <a:pt x="18240" y="13314"/>
                    <a:pt x="16348" y="15556"/>
                    <a:pt x="13293" y="17181"/>
                  </a:cubicBezTo>
                  <a:cubicBezTo>
                    <a:pt x="10221" y="18815"/>
                    <a:pt x="5978" y="19826"/>
                    <a:pt x="1292" y="19826"/>
                  </a:cubicBezTo>
                  <a:cubicBezTo>
                    <a:pt x="1267" y="19826"/>
                    <a:pt x="1244" y="19825"/>
                    <a:pt x="1220" y="19825"/>
                  </a:cubicBezTo>
                  <a:lnTo>
                    <a:pt x="2583" y="20669"/>
                  </a:lnTo>
                  <a:lnTo>
                    <a:pt x="1089" y="21597"/>
                  </a:lnTo>
                  <a:cubicBezTo>
                    <a:pt x="1157" y="21597"/>
                    <a:pt x="1223" y="21600"/>
                    <a:pt x="1292" y="21600"/>
                  </a:cubicBezTo>
                  <a:cubicBezTo>
                    <a:pt x="6899" y="21600"/>
                    <a:pt x="11976" y="20390"/>
                    <a:pt x="15651" y="18436"/>
                  </a:cubicBezTo>
                  <a:cubicBezTo>
                    <a:pt x="19281" y="16505"/>
                    <a:pt x="21539" y="13846"/>
                    <a:pt x="21594" y="10906"/>
                  </a:cubicBezTo>
                  <a:cubicBezTo>
                    <a:pt x="21594" y="10870"/>
                    <a:pt x="21600" y="10835"/>
                    <a:pt x="21600" y="10798"/>
                  </a:cubicBezTo>
                  <a:cubicBezTo>
                    <a:pt x="21600" y="7816"/>
                    <a:pt x="19326" y="5115"/>
                    <a:pt x="15651" y="3161"/>
                  </a:cubicBezTo>
                  <a:cubicBezTo>
                    <a:pt x="12021" y="1230"/>
                    <a:pt x="7021" y="29"/>
                    <a:pt x="149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12" name="Group 2121"/>
            <p:cNvGrpSpPr/>
            <p:nvPr/>
          </p:nvGrpSpPr>
          <p:grpSpPr>
            <a:xfrm>
              <a:off x="649025" y="625054"/>
              <a:ext cx="3869262" cy="3860848"/>
              <a:chOff x="0" y="0"/>
              <a:chExt cx="3869260" cy="3860847"/>
            </a:xfrm>
          </p:grpSpPr>
          <p:sp>
            <p:nvSpPr>
              <p:cNvPr id="13" name="Shape 2119"/>
              <p:cNvSpPr/>
              <p:nvPr/>
            </p:nvSpPr>
            <p:spPr>
              <a:xfrm>
                <a:off x="0" y="0"/>
                <a:ext cx="3869261" cy="3860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2120"/>
              <p:cNvSpPr/>
              <p:nvPr/>
            </p:nvSpPr>
            <p:spPr>
              <a:xfrm>
                <a:off x="777266" y="101936"/>
                <a:ext cx="2456511" cy="3549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4" h="21378" extrusionOk="0">
                    <a:moveTo>
                      <a:pt x="10555" y="9976"/>
                    </a:moveTo>
                    <a:cubicBezTo>
                      <a:pt x="9964" y="9881"/>
                      <a:pt x="9449" y="9919"/>
                      <a:pt x="9405" y="10060"/>
                    </a:cubicBezTo>
                    <a:cubicBezTo>
                      <a:pt x="9361" y="10201"/>
                      <a:pt x="9804" y="10393"/>
                      <a:pt x="10395" y="10488"/>
                    </a:cubicBezTo>
                    <a:cubicBezTo>
                      <a:pt x="10986" y="10583"/>
                      <a:pt x="11501" y="10545"/>
                      <a:pt x="11545" y="10403"/>
                    </a:cubicBezTo>
                    <a:cubicBezTo>
                      <a:pt x="11589" y="10262"/>
                      <a:pt x="11146" y="10070"/>
                      <a:pt x="10555" y="9976"/>
                    </a:cubicBezTo>
                    <a:close/>
                    <a:moveTo>
                      <a:pt x="17197" y="13840"/>
                    </a:moveTo>
                    <a:cubicBezTo>
                      <a:pt x="17304" y="13527"/>
                      <a:pt x="17520" y="13167"/>
                      <a:pt x="17348" y="12852"/>
                    </a:cubicBezTo>
                    <a:cubicBezTo>
                      <a:pt x="17183" y="12550"/>
                      <a:pt x="13854" y="11819"/>
                      <a:pt x="13288" y="11819"/>
                    </a:cubicBezTo>
                    <a:cubicBezTo>
                      <a:pt x="12345" y="11819"/>
                      <a:pt x="11372" y="11842"/>
                      <a:pt x="10964" y="12559"/>
                    </a:cubicBezTo>
                    <a:cubicBezTo>
                      <a:pt x="10964" y="12559"/>
                      <a:pt x="8149" y="11691"/>
                      <a:pt x="8151" y="11303"/>
                    </a:cubicBezTo>
                    <a:cubicBezTo>
                      <a:pt x="8152" y="11134"/>
                      <a:pt x="8645" y="10164"/>
                      <a:pt x="8242" y="10160"/>
                    </a:cubicBezTo>
                    <a:cubicBezTo>
                      <a:pt x="7840" y="10155"/>
                      <a:pt x="6651" y="11320"/>
                      <a:pt x="6027" y="10451"/>
                    </a:cubicBezTo>
                    <a:cubicBezTo>
                      <a:pt x="5403" y="9581"/>
                      <a:pt x="6089" y="8451"/>
                      <a:pt x="8346" y="8772"/>
                    </a:cubicBezTo>
                    <a:cubicBezTo>
                      <a:pt x="10141" y="9028"/>
                      <a:pt x="9994" y="9968"/>
                      <a:pt x="10010" y="9314"/>
                    </a:cubicBezTo>
                    <a:cubicBezTo>
                      <a:pt x="10032" y="8445"/>
                      <a:pt x="10911" y="7298"/>
                      <a:pt x="11111" y="7014"/>
                    </a:cubicBezTo>
                    <a:cubicBezTo>
                      <a:pt x="11548" y="6390"/>
                      <a:pt x="12791" y="5882"/>
                      <a:pt x="12877" y="5670"/>
                    </a:cubicBezTo>
                    <a:cubicBezTo>
                      <a:pt x="12877" y="5670"/>
                      <a:pt x="12490" y="5065"/>
                      <a:pt x="12224" y="5052"/>
                    </a:cubicBezTo>
                    <a:cubicBezTo>
                      <a:pt x="11964" y="5040"/>
                      <a:pt x="13723" y="4485"/>
                      <a:pt x="13415" y="4395"/>
                    </a:cubicBezTo>
                    <a:cubicBezTo>
                      <a:pt x="13039" y="4287"/>
                      <a:pt x="11658" y="3484"/>
                      <a:pt x="11207" y="3353"/>
                    </a:cubicBezTo>
                    <a:cubicBezTo>
                      <a:pt x="10825" y="3242"/>
                      <a:pt x="10480" y="2908"/>
                      <a:pt x="10030" y="2928"/>
                    </a:cubicBezTo>
                    <a:cubicBezTo>
                      <a:pt x="9401" y="2956"/>
                      <a:pt x="10692" y="4940"/>
                      <a:pt x="9087" y="4314"/>
                    </a:cubicBezTo>
                    <a:cubicBezTo>
                      <a:pt x="8765" y="4188"/>
                      <a:pt x="7844" y="3986"/>
                      <a:pt x="7682" y="3724"/>
                    </a:cubicBezTo>
                    <a:cubicBezTo>
                      <a:pt x="7533" y="3482"/>
                      <a:pt x="8133" y="2959"/>
                      <a:pt x="8348" y="2793"/>
                    </a:cubicBezTo>
                    <a:cubicBezTo>
                      <a:pt x="8707" y="2516"/>
                      <a:pt x="9496" y="2529"/>
                      <a:pt x="9949" y="2653"/>
                    </a:cubicBezTo>
                    <a:cubicBezTo>
                      <a:pt x="10359" y="2765"/>
                      <a:pt x="10856" y="3137"/>
                      <a:pt x="11304" y="2904"/>
                    </a:cubicBezTo>
                    <a:cubicBezTo>
                      <a:pt x="11774" y="2661"/>
                      <a:pt x="10635" y="1518"/>
                      <a:pt x="9866" y="1417"/>
                    </a:cubicBezTo>
                    <a:cubicBezTo>
                      <a:pt x="9440" y="1361"/>
                      <a:pt x="8856" y="978"/>
                      <a:pt x="8428" y="1040"/>
                    </a:cubicBezTo>
                    <a:cubicBezTo>
                      <a:pt x="8188" y="1075"/>
                      <a:pt x="8232" y="1222"/>
                      <a:pt x="8095" y="1323"/>
                    </a:cubicBezTo>
                    <a:cubicBezTo>
                      <a:pt x="7613" y="1680"/>
                      <a:pt x="7307" y="1187"/>
                      <a:pt x="6872" y="1177"/>
                    </a:cubicBezTo>
                    <a:cubicBezTo>
                      <a:pt x="6217" y="1163"/>
                      <a:pt x="5552" y="1326"/>
                      <a:pt x="5008" y="1578"/>
                    </a:cubicBezTo>
                    <a:cubicBezTo>
                      <a:pt x="4878" y="1410"/>
                      <a:pt x="4766" y="1056"/>
                      <a:pt x="4505" y="967"/>
                    </a:cubicBezTo>
                    <a:cubicBezTo>
                      <a:pt x="4333" y="909"/>
                      <a:pt x="1262" y="2082"/>
                      <a:pt x="1262" y="2082"/>
                    </a:cubicBezTo>
                    <a:cubicBezTo>
                      <a:pt x="1262" y="2082"/>
                      <a:pt x="1124" y="2632"/>
                      <a:pt x="902" y="2689"/>
                    </a:cubicBezTo>
                    <a:cubicBezTo>
                      <a:pt x="680" y="2746"/>
                      <a:pt x="-427" y="2940"/>
                      <a:pt x="179" y="2916"/>
                    </a:cubicBezTo>
                    <a:cubicBezTo>
                      <a:pt x="311" y="2911"/>
                      <a:pt x="1302" y="2735"/>
                      <a:pt x="2332" y="2466"/>
                    </a:cubicBezTo>
                    <a:cubicBezTo>
                      <a:pt x="2318" y="2764"/>
                      <a:pt x="2297" y="3061"/>
                      <a:pt x="2266" y="3358"/>
                    </a:cubicBezTo>
                    <a:cubicBezTo>
                      <a:pt x="2211" y="3889"/>
                      <a:pt x="2175" y="4411"/>
                      <a:pt x="2140" y="4942"/>
                    </a:cubicBezTo>
                    <a:cubicBezTo>
                      <a:pt x="2106" y="5469"/>
                      <a:pt x="1841" y="5980"/>
                      <a:pt x="1632" y="6478"/>
                    </a:cubicBezTo>
                    <a:cubicBezTo>
                      <a:pt x="1484" y="6833"/>
                      <a:pt x="1288" y="7376"/>
                      <a:pt x="1583" y="7723"/>
                    </a:cubicBezTo>
                    <a:cubicBezTo>
                      <a:pt x="2126" y="8363"/>
                      <a:pt x="3361" y="8730"/>
                      <a:pt x="3681" y="9655"/>
                    </a:cubicBezTo>
                    <a:cubicBezTo>
                      <a:pt x="3801" y="9999"/>
                      <a:pt x="3700" y="10198"/>
                      <a:pt x="3991" y="10478"/>
                    </a:cubicBezTo>
                    <a:cubicBezTo>
                      <a:pt x="4742" y="11201"/>
                      <a:pt x="6584" y="11034"/>
                      <a:pt x="7721" y="11656"/>
                    </a:cubicBezTo>
                    <a:cubicBezTo>
                      <a:pt x="8801" y="12247"/>
                      <a:pt x="9939" y="12831"/>
                      <a:pt x="10803" y="12919"/>
                    </a:cubicBezTo>
                    <a:cubicBezTo>
                      <a:pt x="10778" y="12991"/>
                      <a:pt x="9910" y="14631"/>
                      <a:pt x="9937" y="14854"/>
                    </a:cubicBezTo>
                    <a:cubicBezTo>
                      <a:pt x="9967" y="15096"/>
                      <a:pt x="10360" y="15384"/>
                      <a:pt x="10551" y="15566"/>
                    </a:cubicBezTo>
                    <a:cubicBezTo>
                      <a:pt x="10892" y="15888"/>
                      <a:pt x="12388" y="16938"/>
                      <a:pt x="12569" y="17281"/>
                    </a:cubicBezTo>
                    <a:cubicBezTo>
                      <a:pt x="12739" y="17603"/>
                      <a:pt x="12740" y="17992"/>
                      <a:pt x="12546" y="18309"/>
                    </a:cubicBezTo>
                    <a:cubicBezTo>
                      <a:pt x="12326" y="18669"/>
                      <a:pt x="12101" y="19035"/>
                      <a:pt x="11964" y="19417"/>
                    </a:cubicBezTo>
                    <a:cubicBezTo>
                      <a:pt x="11884" y="19641"/>
                      <a:pt x="11389" y="21313"/>
                      <a:pt x="11683" y="21363"/>
                    </a:cubicBezTo>
                    <a:cubicBezTo>
                      <a:pt x="12157" y="21444"/>
                      <a:pt x="12759" y="21167"/>
                      <a:pt x="13053" y="20924"/>
                    </a:cubicBezTo>
                    <a:cubicBezTo>
                      <a:pt x="13223" y="20784"/>
                      <a:pt x="13358" y="20164"/>
                      <a:pt x="13463" y="20050"/>
                    </a:cubicBezTo>
                    <a:cubicBezTo>
                      <a:pt x="13706" y="19783"/>
                      <a:pt x="15141" y="19060"/>
                      <a:pt x="15507" y="18888"/>
                    </a:cubicBezTo>
                    <a:cubicBezTo>
                      <a:pt x="15669" y="18813"/>
                      <a:pt x="19105" y="16948"/>
                      <a:pt x="19470" y="16437"/>
                    </a:cubicBezTo>
                    <a:cubicBezTo>
                      <a:pt x="19498" y="16398"/>
                      <a:pt x="19720" y="15551"/>
                      <a:pt x="20542" y="14254"/>
                    </a:cubicBezTo>
                    <a:cubicBezTo>
                      <a:pt x="21173" y="13258"/>
                      <a:pt x="17973" y="13546"/>
                      <a:pt x="17197" y="13840"/>
                    </a:cubicBezTo>
                    <a:close/>
                    <a:moveTo>
                      <a:pt x="13673" y="1219"/>
                    </a:moveTo>
                    <a:cubicBezTo>
                      <a:pt x="13425" y="1053"/>
                      <a:pt x="11675" y="373"/>
                      <a:pt x="11661" y="379"/>
                    </a:cubicBezTo>
                    <a:cubicBezTo>
                      <a:pt x="11438" y="318"/>
                      <a:pt x="9305" y="-156"/>
                      <a:pt x="9412" y="52"/>
                    </a:cubicBezTo>
                    <a:cubicBezTo>
                      <a:pt x="9598" y="411"/>
                      <a:pt x="11388" y="1499"/>
                      <a:pt x="11584" y="1623"/>
                    </a:cubicBezTo>
                    <a:cubicBezTo>
                      <a:pt x="11848" y="1791"/>
                      <a:pt x="13726" y="3327"/>
                      <a:pt x="14112" y="2968"/>
                    </a:cubicBezTo>
                    <a:cubicBezTo>
                      <a:pt x="14185" y="2900"/>
                      <a:pt x="13749" y="2414"/>
                      <a:pt x="13697" y="2341"/>
                    </a:cubicBezTo>
                    <a:cubicBezTo>
                      <a:pt x="13542" y="2119"/>
                      <a:pt x="13542" y="1935"/>
                      <a:pt x="13573" y="1686"/>
                    </a:cubicBezTo>
                    <a:cubicBezTo>
                      <a:pt x="13588" y="1559"/>
                      <a:pt x="13735" y="1261"/>
                      <a:pt x="13673" y="12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/>
              </a:p>
            </p:txBody>
          </p:sp>
        </p:grpSp>
      </p:grp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12550674" y="1674780"/>
            <a:ext cx="11478195" cy="10127083"/>
            <a:chOff x="1044" y="1"/>
            <a:chExt cx="3670" cy="3238"/>
          </a:xfrm>
          <a:solidFill>
            <a:schemeClr val="bg1">
              <a:lumMod val="85000"/>
              <a:alpha val="61000"/>
            </a:schemeClr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2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5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6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7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9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2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4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6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7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8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9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0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1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2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3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4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5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6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8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9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0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1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2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3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4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5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6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7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8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9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0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1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2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3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4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5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6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7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8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9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0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1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2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3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4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5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6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7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8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9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0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1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2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3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4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5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6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7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8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9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0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1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2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3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4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5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6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7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8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9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0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1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2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3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4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5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7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8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9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0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1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2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3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4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5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6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7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8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9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0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1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2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3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4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5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6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7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8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9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0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1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2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3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4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5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6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7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8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9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0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1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2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3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4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5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6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7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8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9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0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1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2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3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4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5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6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7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8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9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2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5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6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7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8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9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0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1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2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35322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53103" y="585882"/>
            <a:ext cx="13181814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Desimal</a:t>
            </a:r>
            <a:r>
              <a:rPr lang="en-US" sz="6000" b="1" dirty="0">
                <a:solidFill>
                  <a:srgbClr val="242C35"/>
                </a:solidFill>
              </a:rPr>
              <a:t> (Basis 10)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9447" y="2842846"/>
            <a:ext cx="22658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242C35"/>
                </a:solidFill>
              </a:rPr>
              <a:t>Desimal</a:t>
            </a:r>
            <a:r>
              <a:rPr lang="en-US" sz="4800" b="1" dirty="0">
                <a:solidFill>
                  <a:srgbClr val="242C35"/>
                </a:solidFill>
              </a:rPr>
              <a:t> (Basis 10)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yang paling </a:t>
            </a:r>
            <a:r>
              <a:rPr lang="en-US" sz="4800" dirty="0" err="1">
                <a:solidFill>
                  <a:srgbClr val="242C35"/>
                </a:solidFill>
              </a:rPr>
              <a:t>umum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digunakan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dalam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kehidupan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sehari-hari</a:t>
            </a:r>
            <a:r>
              <a:rPr lang="en-US" sz="4800" dirty="0">
                <a:solidFill>
                  <a:srgbClr val="242C35"/>
                </a:solidFill>
              </a:rPr>
              <a:t>.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menggunakan</a:t>
            </a:r>
            <a:r>
              <a:rPr lang="en-US" sz="4800" dirty="0">
                <a:solidFill>
                  <a:srgbClr val="242C35"/>
                </a:solidFill>
              </a:rPr>
              <a:t> basis 10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menggunakan</a:t>
            </a:r>
            <a:r>
              <a:rPr lang="en-US" sz="4800" dirty="0">
                <a:solidFill>
                  <a:srgbClr val="242C35"/>
                </a:solidFill>
              </a:rPr>
              <a:t> 10 </a:t>
            </a:r>
            <a:r>
              <a:rPr lang="en-US" sz="4800" dirty="0" err="1">
                <a:solidFill>
                  <a:srgbClr val="242C35"/>
                </a:solidFill>
              </a:rPr>
              <a:t>macam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simbol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: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	0, 1, 2, 3, 4, 5, 6, 7, 8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9.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dapat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berupa</a:t>
            </a:r>
            <a:r>
              <a:rPr lang="en-US" sz="4800" dirty="0">
                <a:solidFill>
                  <a:srgbClr val="242C35"/>
                </a:solidFill>
              </a:rPr>
              <a:t> integer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(decimal integer)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dapat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juga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berupa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pecahan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(decimal fraction).</a:t>
            </a:r>
          </a:p>
        </p:txBody>
      </p:sp>
    </p:spTree>
    <p:extLst>
      <p:ext uri="{BB962C8B-B14F-4D97-AF65-F5344CB8AC3E}">
        <p14:creationId xmlns:p14="http://schemas.microsoft.com/office/powerpoint/2010/main" val="22925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53103" y="585882"/>
            <a:ext cx="13181814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Desimal</a:t>
            </a:r>
            <a:r>
              <a:rPr lang="en-US" sz="6000" b="1" dirty="0">
                <a:solidFill>
                  <a:srgbClr val="242C35"/>
                </a:solidFill>
              </a:rPr>
              <a:t> (Basis 10)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103" y="2926080"/>
            <a:ext cx="20368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Untuk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melihat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nilai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dapat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digunakan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perhitungan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seperti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contoh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8598. </a:t>
            </a:r>
            <a:r>
              <a:rPr lang="en-US" sz="4800" dirty="0" err="1">
                <a:solidFill>
                  <a:srgbClr val="242C35"/>
                </a:solidFill>
              </a:rPr>
              <a:t>Ini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dapat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diartikan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pic>
        <p:nvPicPr>
          <p:cNvPr id="1026" name="Picture 2" descr="[desimal-0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74" y="4495740"/>
            <a:ext cx="11785976" cy="78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103" y="5061210"/>
            <a:ext cx="1035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Setiap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simbol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dalam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memiliki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b="1" dirty="0">
                <a:solidFill>
                  <a:srgbClr val="242C35"/>
                </a:solidFill>
              </a:rPr>
              <a:t>Absolut Value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b="1" dirty="0">
                <a:solidFill>
                  <a:srgbClr val="242C35"/>
                </a:solidFill>
              </a:rPr>
              <a:t>Position Value</a:t>
            </a:r>
            <a:r>
              <a:rPr lang="en-US" sz="4800" dirty="0">
                <a:solidFill>
                  <a:srgbClr val="242C3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53103" y="585882"/>
            <a:ext cx="13181814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Desimal</a:t>
            </a:r>
            <a:r>
              <a:rPr lang="en-US" sz="6000" b="1" dirty="0">
                <a:solidFill>
                  <a:srgbClr val="242C35"/>
                </a:solidFill>
              </a:rPr>
              <a:t> (Basis 10)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3103" y="4439517"/>
            <a:ext cx="11551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42C35"/>
                </a:solidFill>
              </a:rPr>
              <a:t>Absolut value 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Nilai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Mutlak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   </a:t>
            </a:r>
            <a:r>
              <a:rPr lang="en-US" sz="4800" dirty="0" err="1">
                <a:solidFill>
                  <a:srgbClr val="242C35"/>
                </a:solidFill>
              </a:rPr>
              <a:t>masing-masing</a:t>
            </a:r>
            <a:r>
              <a:rPr lang="en-US" sz="4800" dirty="0">
                <a:solidFill>
                  <a:srgbClr val="242C35"/>
                </a:solidFill>
              </a:rPr>
              <a:t> digit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109960" y="6589805"/>
            <a:ext cx="122424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42C35"/>
                </a:solidFill>
              </a:rPr>
              <a:t>Position Value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Nilai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Penimbang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   </a:t>
            </a:r>
            <a:r>
              <a:rPr lang="en-US" sz="4800" dirty="0" err="1">
                <a:solidFill>
                  <a:srgbClr val="242C35"/>
                </a:solidFill>
              </a:rPr>
              <a:t>atau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bobot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masing-masing</a:t>
            </a:r>
            <a:r>
              <a:rPr lang="en-US" sz="4800" dirty="0">
                <a:solidFill>
                  <a:srgbClr val="242C35"/>
                </a:solidFill>
              </a:rPr>
              <a:t> digit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  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tergantung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letak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posisinya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  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bernilai</a:t>
            </a:r>
            <a:r>
              <a:rPr lang="en-US" sz="4800" dirty="0">
                <a:solidFill>
                  <a:srgbClr val="242C35"/>
                </a:solidFill>
              </a:rPr>
              <a:t> basis di </a:t>
            </a:r>
            <a:r>
              <a:rPr lang="en-US" sz="4800" dirty="0" err="1">
                <a:solidFill>
                  <a:srgbClr val="242C35"/>
                </a:solidFill>
              </a:rPr>
              <a:t>pangkatkan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   </a:t>
            </a:r>
            <a:r>
              <a:rPr lang="en-US" sz="4800" dirty="0" err="1">
                <a:solidFill>
                  <a:srgbClr val="242C35"/>
                </a:solidFill>
              </a:rPr>
              <a:t>urutan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posisinya</a:t>
            </a:r>
            <a:endParaRPr lang="en-US" sz="4800" dirty="0">
              <a:solidFill>
                <a:srgbClr val="242C3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3103" y="2704726"/>
            <a:ext cx="15443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Apa</a:t>
            </a:r>
            <a:r>
              <a:rPr lang="en-US" sz="4800" dirty="0">
                <a:solidFill>
                  <a:srgbClr val="242C35"/>
                </a:solidFill>
              </a:rPr>
              <a:t> yang </a:t>
            </a:r>
            <a:r>
              <a:rPr lang="en-US" sz="4800" dirty="0" err="1">
                <a:solidFill>
                  <a:srgbClr val="242C35"/>
                </a:solidFill>
              </a:rPr>
              <a:t>dimaksud</a:t>
            </a:r>
            <a:r>
              <a:rPr lang="en-US" sz="4800" dirty="0">
                <a:solidFill>
                  <a:srgbClr val="242C35"/>
                </a:solidFill>
              </a:rPr>
              <a:t> Absolute Value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Position Value?</a:t>
            </a:r>
          </a:p>
        </p:txBody>
      </p:sp>
    </p:spTree>
    <p:extLst>
      <p:ext uri="{BB962C8B-B14F-4D97-AF65-F5344CB8AC3E}">
        <p14:creationId xmlns:p14="http://schemas.microsoft.com/office/powerpoint/2010/main" val="28042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53103" y="585882"/>
            <a:ext cx="13181814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Desimal</a:t>
            </a:r>
            <a:r>
              <a:rPr lang="en-US" sz="6000" b="1" dirty="0">
                <a:solidFill>
                  <a:srgbClr val="242C35"/>
                </a:solidFill>
              </a:rPr>
              <a:t> (Basis 10)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4000" y="2306529"/>
            <a:ext cx="11791219" cy="6933237"/>
            <a:chOff x="1943698" y="3307715"/>
            <a:chExt cx="11791219" cy="6933237"/>
          </a:xfrm>
        </p:grpSpPr>
        <p:pic>
          <p:nvPicPr>
            <p:cNvPr id="2050" name="Picture 2" descr="[desimal-02.jpg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698" y="3307715"/>
              <a:ext cx="11791219" cy="693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0058400" y="5440680"/>
              <a:ext cx="2240280" cy="44348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75320" y="5455920"/>
              <a:ext cx="1249680" cy="4434840"/>
            </a:xfrm>
            <a:prstGeom prst="rect">
              <a:avLst/>
            </a:prstGeom>
            <a:noFill/>
            <a:ln w="28575">
              <a:solidFill>
                <a:srgbClr val="0E80C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urved Right Arrow 4"/>
          <p:cNvSpPr/>
          <p:nvPr/>
        </p:nvSpPr>
        <p:spPr>
          <a:xfrm rot="18743697">
            <a:off x="9384513" y="8812082"/>
            <a:ext cx="1965960" cy="2880360"/>
          </a:xfrm>
          <a:prstGeom prst="curvedRightArrow">
            <a:avLst>
              <a:gd name="adj1" fmla="val 25000"/>
              <a:gd name="adj2" fmla="val 45293"/>
              <a:gd name="adj3" fmla="val 4919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2268" y="939655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42C35"/>
                </a:solidFill>
              </a:rPr>
              <a:t>BOBOT</a:t>
            </a:r>
          </a:p>
        </p:txBody>
      </p:sp>
      <p:sp>
        <p:nvSpPr>
          <p:cNvPr id="7" name="Curved Left Arrow 6"/>
          <p:cNvSpPr/>
          <p:nvPr/>
        </p:nvSpPr>
        <p:spPr>
          <a:xfrm rot="2092569">
            <a:off x="6545701" y="8775799"/>
            <a:ext cx="1731744" cy="2986405"/>
          </a:xfrm>
          <a:prstGeom prst="curvedLeftArrow">
            <a:avLst>
              <a:gd name="adj1" fmla="val 25000"/>
              <a:gd name="adj2" fmla="val 50000"/>
              <a:gd name="adj3" fmla="val 54896"/>
            </a:avLst>
          </a:prstGeom>
          <a:solidFill>
            <a:srgbClr val="0E80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76992" y="9786194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42C35"/>
                </a:solidFill>
              </a:rPr>
              <a:t>NILAI BASIS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256" y="2742491"/>
            <a:ext cx="9299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Jadi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8598 </a:t>
            </a:r>
            <a:r>
              <a:rPr lang="en-US" sz="4800" dirty="0" err="1">
                <a:solidFill>
                  <a:srgbClr val="242C35"/>
                </a:solidFill>
              </a:rPr>
              <a:t>bisa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diartikan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73256" y="4629513"/>
            <a:ext cx="11531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42C35"/>
                </a:solidFill>
              </a:rPr>
              <a:t>8598</a:t>
            </a:r>
            <a:r>
              <a:rPr lang="en-US" sz="4400" dirty="0">
                <a:solidFill>
                  <a:srgbClr val="242C35"/>
                </a:solidFill>
              </a:rPr>
              <a:t>10 = (8x1000)+(5x100)+(9x10)+(8x1)</a:t>
            </a:r>
            <a:endParaRPr lang="en-US" sz="6000" dirty="0">
              <a:solidFill>
                <a:srgbClr val="242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 animBg="1"/>
      <p:bldP spid="6" grpId="0"/>
      <p:bldP spid="7" grpId="0" animBg="1"/>
      <p:bldP spid="66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553103" y="585882"/>
            <a:ext cx="13181814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Desimal</a:t>
            </a:r>
            <a:r>
              <a:rPr lang="en-US" sz="6000" b="1" dirty="0">
                <a:solidFill>
                  <a:srgbClr val="242C35"/>
                </a:solidFill>
              </a:rPr>
              <a:t> (Basis 10)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3842" y="3101370"/>
            <a:ext cx="2149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juga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bisa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berupa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pecahan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 (decimal fraction),</a:t>
            </a:r>
          </a:p>
          <a:p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misalnya</a:t>
            </a:r>
            <a:r>
              <a:rPr lang="en-US" sz="4800" dirty="0">
                <a:solidFill>
                  <a:srgbClr val="242C35"/>
                </a:solidFill>
              </a:rPr>
              <a:t> : </a:t>
            </a:r>
            <a:r>
              <a:rPr lang="en-US" sz="6000" dirty="0">
                <a:solidFill>
                  <a:srgbClr val="242C35"/>
                </a:solidFill>
              </a:rPr>
              <a:t>183,75</a:t>
            </a:r>
            <a:r>
              <a:rPr lang="en-US" sz="4800" dirty="0">
                <a:solidFill>
                  <a:srgbClr val="242C35"/>
                </a:solidFill>
              </a:rPr>
              <a:t> yang </a:t>
            </a:r>
            <a:r>
              <a:rPr lang="en-US" sz="4800" dirty="0" err="1">
                <a:solidFill>
                  <a:srgbClr val="242C35"/>
                </a:solidFill>
              </a:rPr>
              <a:t>dapat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diartikan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pic>
        <p:nvPicPr>
          <p:cNvPr id="2053" name="Picture 5" descr="http://2.bp.blogspot.com/_vSRu653rwvM/S2BL8w3wWGI/AAAAAAAAAB0/Jdfb1DpI4hc/s1600/desimal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42" y="5510677"/>
            <a:ext cx="8805545" cy="704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2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53103" y="585882"/>
            <a:ext cx="11769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Biner</a:t>
            </a:r>
            <a:r>
              <a:rPr lang="en-US" sz="6000" b="1" dirty="0">
                <a:solidFill>
                  <a:srgbClr val="242C35"/>
                </a:solidFill>
              </a:rPr>
              <a:t> (Basis 2)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3103" y="2704726"/>
            <a:ext cx="22076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242C35"/>
                </a:solidFill>
              </a:rPr>
              <a:t>Biner</a:t>
            </a:r>
            <a:r>
              <a:rPr lang="en-US" sz="4800" b="1" dirty="0">
                <a:solidFill>
                  <a:srgbClr val="242C35"/>
                </a:solidFill>
              </a:rPr>
              <a:t> (Basis 2)</a:t>
            </a:r>
            <a:r>
              <a:rPr lang="en-US" sz="4800" dirty="0">
                <a:solidFill>
                  <a:srgbClr val="242C35"/>
                </a:solidFill>
              </a:rPr>
              <a:t> </a:t>
            </a:r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  <a:hlinkClick r:id="rId2"/>
              </a:rPr>
              <a:t>Sistem</a:t>
            </a:r>
            <a:r>
              <a:rPr lang="en-US" sz="4800" dirty="0">
                <a:solidFill>
                  <a:srgbClr val="242C35"/>
                </a:solidFill>
                <a:hlinkClick r:id="rId2"/>
              </a:rPr>
              <a:t> </a:t>
            </a:r>
            <a:r>
              <a:rPr lang="en-US" sz="4800" dirty="0" err="1">
                <a:solidFill>
                  <a:srgbClr val="242C35"/>
                </a:solidFill>
                <a:hlinkClick r:id="rId2"/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yang </a:t>
            </a:r>
            <a:r>
              <a:rPr lang="en-US" sz="4800" dirty="0" err="1">
                <a:solidFill>
                  <a:srgbClr val="242C35"/>
                </a:solidFill>
              </a:rPr>
              <a:t>terdiri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2 </a:t>
            </a:r>
            <a:r>
              <a:rPr lang="en-US" sz="4800" dirty="0" err="1">
                <a:solidFill>
                  <a:srgbClr val="242C35"/>
                </a:solidFill>
              </a:rPr>
              <a:t>simbol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yaitu</a:t>
            </a:r>
            <a:r>
              <a:rPr lang="en-US" sz="4800" dirty="0">
                <a:solidFill>
                  <a:srgbClr val="242C35"/>
                </a:solidFill>
              </a:rPr>
              <a:t> 0 </a:t>
            </a:r>
            <a:r>
              <a:rPr lang="en-US" sz="4800" dirty="0" err="1">
                <a:solidFill>
                  <a:srgbClr val="242C35"/>
                </a:solidFill>
              </a:rPr>
              <a:t>dan</a:t>
            </a:r>
            <a:r>
              <a:rPr lang="en-US" sz="4800" dirty="0">
                <a:solidFill>
                  <a:srgbClr val="242C35"/>
                </a:solidFill>
              </a:rPr>
              <a:t> 1.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Biner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ini</a:t>
            </a:r>
            <a:r>
              <a:rPr lang="en-US" sz="4800" dirty="0">
                <a:solidFill>
                  <a:srgbClr val="242C35"/>
                </a:solidFill>
              </a:rPr>
              <a:t> di </a:t>
            </a:r>
            <a:r>
              <a:rPr lang="en-US" sz="4800" dirty="0" err="1">
                <a:solidFill>
                  <a:srgbClr val="242C35"/>
                </a:solidFill>
              </a:rPr>
              <a:t>populerkan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oleh</a:t>
            </a:r>
            <a:r>
              <a:rPr lang="en-US" sz="4800" dirty="0">
                <a:solidFill>
                  <a:srgbClr val="242C35"/>
                </a:solidFill>
              </a:rPr>
              <a:t> John Von Neumann.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Contoh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Biner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5400" dirty="0">
                <a:solidFill>
                  <a:srgbClr val="242C35"/>
                </a:solidFill>
              </a:rPr>
              <a:t>1001</a:t>
            </a:r>
            <a:r>
              <a:rPr lang="en-US" sz="4800" dirty="0">
                <a:solidFill>
                  <a:srgbClr val="242C35"/>
                </a:solidFill>
              </a:rPr>
              <a:t>,</a:t>
            </a:r>
          </a:p>
          <a:p>
            <a:r>
              <a:rPr lang="en-US" sz="4800" dirty="0">
                <a:solidFill>
                  <a:srgbClr val="242C35"/>
                </a:solidFill>
              </a:rPr>
              <a:t>(Di </a:t>
            </a:r>
            <a:r>
              <a:rPr lang="en-US" sz="4800" dirty="0" err="1">
                <a:solidFill>
                  <a:srgbClr val="242C35"/>
                </a:solidFill>
              </a:rPr>
              <a:t>konversi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ke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desimal</a:t>
            </a:r>
            <a:r>
              <a:rPr lang="en-US" sz="4800" dirty="0">
                <a:solidFill>
                  <a:srgbClr val="242C35"/>
                </a:solidFill>
              </a:rPr>
              <a:t>) </a:t>
            </a:r>
            <a:r>
              <a:rPr lang="en-US" sz="4800" dirty="0" err="1">
                <a:solidFill>
                  <a:srgbClr val="242C35"/>
                </a:solidFill>
              </a:rPr>
              <a:t>menjadi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: </a:t>
            </a:r>
          </a:p>
        </p:txBody>
      </p:sp>
      <p:pic>
        <p:nvPicPr>
          <p:cNvPr id="4098" name="Picture 2" descr="[Binari-1.jp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15" y="6156943"/>
            <a:ext cx="9448816" cy="755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1463" y="2832148"/>
            <a:ext cx="21405850" cy="9159875"/>
          </a:xfrm>
          <a:prstGeom prst="rect">
            <a:avLst/>
          </a:prstGeom>
          <a:ln>
            <a:noFill/>
          </a:ln>
        </p:spPr>
      </p:sp>
      <p:sp>
        <p:nvSpPr>
          <p:cNvPr id="39" name="TextBox 38"/>
          <p:cNvSpPr txBox="1"/>
          <p:nvPr/>
        </p:nvSpPr>
        <p:spPr>
          <a:xfrm>
            <a:off x="553103" y="585882"/>
            <a:ext cx="11769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242C35"/>
                </a:solidFill>
              </a:rPr>
              <a:t>Sistem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Bilangan</a:t>
            </a:r>
            <a:r>
              <a:rPr lang="en-US" sz="6000" b="1" dirty="0">
                <a:solidFill>
                  <a:srgbClr val="242C35"/>
                </a:solidFill>
              </a:rPr>
              <a:t> </a:t>
            </a:r>
            <a:r>
              <a:rPr lang="en-US" sz="6000" b="1" dirty="0" err="1">
                <a:solidFill>
                  <a:srgbClr val="242C35"/>
                </a:solidFill>
              </a:rPr>
              <a:t>Biner</a:t>
            </a:r>
            <a:r>
              <a:rPr lang="en-US" sz="6000" b="1" dirty="0">
                <a:solidFill>
                  <a:srgbClr val="242C35"/>
                </a:solidFill>
              </a:rPr>
              <a:t> (Basis 2)</a:t>
            </a:r>
            <a:endParaRPr lang="en-US" sz="3200" dirty="0">
              <a:solidFill>
                <a:srgbClr val="242C35"/>
              </a:solidFill>
              <a:latin typeface="Lato Light"/>
              <a:cs typeface="La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103" y="2923588"/>
            <a:ext cx="20626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42C35"/>
                </a:solidFill>
              </a:rPr>
              <a:t>Position Value </a:t>
            </a:r>
            <a:r>
              <a:rPr lang="en-US" sz="4800" dirty="0" err="1">
                <a:solidFill>
                  <a:srgbClr val="242C35"/>
                </a:solidFill>
              </a:rPr>
              <a:t>dalam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sistem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Biner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merupakan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perpangkatan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dari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nilai</a:t>
            </a:r>
            <a:r>
              <a:rPr lang="en-US" sz="4800" dirty="0">
                <a:solidFill>
                  <a:srgbClr val="242C35"/>
                </a:solidFill>
              </a:rPr>
              <a:t> 2 (basis), </a:t>
            </a:r>
            <a:r>
              <a:rPr lang="en-US" sz="4800" dirty="0" err="1">
                <a:solidFill>
                  <a:srgbClr val="242C35"/>
                </a:solidFill>
              </a:rPr>
              <a:t>seperti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pada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tabel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ini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pic>
        <p:nvPicPr>
          <p:cNvPr id="5122" name="Picture 2" descr="http://2.bp.blogspot.com/_vSRu653rwvM/S2BP75oQ7-I/AAAAAAAAACE/-NFxZI3f-QU/s1600/Binari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32" y="5010667"/>
            <a:ext cx="9793835" cy="646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1446101" y="6580642"/>
            <a:ext cx="119699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42C35"/>
                </a:solidFill>
              </a:rPr>
              <a:t>Jadi</a:t>
            </a:r>
            <a:r>
              <a:rPr lang="en-US" sz="4800" dirty="0">
                <a:solidFill>
                  <a:srgbClr val="242C35"/>
                </a:solidFill>
              </a:rPr>
              <a:t>, </a:t>
            </a:r>
            <a:r>
              <a:rPr lang="en-US" sz="4800" dirty="0" err="1">
                <a:solidFill>
                  <a:srgbClr val="242C35"/>
                </a:solidFill>
              </a:rPr>
              <a:t>Bilangan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Biner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5400" dirty="0">
                <a:solidFill>
                  <a:srgbClr val="242C35"/>
                </a:solidFill>
              </a:rPr>
              <a:t>1001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perhitungannya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242C35"/>
                </a:solidFill>
              </a:rPr>
              <a:t>adalah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sebagai</a:t>
            </a:r>
            <a:r>
              <a:rPr lang="en-US" sz="4800" dirty="0">
                <a:solidFill>
                  <a:srgbClr val="242C35"/>
                </a:solidFill>
              </a:rPr>
              <a:t> </a:t>
            </a:r>
            <a:r>
              <a:rPr lang="en-US" sz="4800" dirty="0" err="1">
                <a:solidFill>
                  <a:srgbClr val="242C35"/>
                </a:solidFill>
              </a:rPr>
              <a:t>berikut</a:t>
            </a:r>
            <a:r>
              <a:rPr lang="en-US" sz="4800" dirty="0">
                <a:solidFill>
                  <a:srgbClr val="242C35"/>
                </a:solidFill>
              </a:rPr>
              <a:t> :</a:t>
            </a:r>
          </a:p>
        </p:txBody>
      </p:sp>
      <p:pic>
        <p:nvPicPr>
          <p:cNvPr id="5124" name="Picture 4" descr="http://4.bp.blogspot.com/_vSRu653rwvM/S2BS_ZBgbUI/AAAAAAAAACM/vj6B3yStODs/s1600/Binari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101" y="8802212"/>
            <a:ext cx="11579988" cy="9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45" grpId="0"/>
    </p:bldLst>
  </p:timing>
</p:sld>
</file>

<file path=ppt/theme/theme1.xml><?xml version="1.0" encoding="utf-8"?>
<a:theme xmlns:a="http://schemas.openxmlformats.org/drawingml/2006/main" name="Default Theme">
  <a:themeElements>
    <a:clrScheme name="Innovation - Light Version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20390</TotalTime>
  <Words>669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Lato Black</vt:lpstr>
      <vt:lpstr>Lato Bold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brigitta pricilia</cp:lastModifiedBy>
  <cp:revision>3610</cp:revision>
  <dcterms:created xsi:type="dcterms:W3CDTF">2014-11-12T21:47:38Z</dcterms:created>
  <dcterms:modified xsi:type="dcterms:W3CDTF">2021-10-13T13:05:12Z</dcterms:modified>
  <cp:category/>
</cp:coreProperties>
</file>