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257b6b8a5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257b6b8a5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253b3b41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253b3b41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253b3b41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253b3b41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257b6b8a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257b6b8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257b6b8a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257b6b8a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257b6b8a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257b6b8a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257b6b8a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257b6b8a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257b6b8a5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257b6b8a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257b6b8a5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257b6b8a5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257b6b8a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257b6b8a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257b6b8a5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257b6b8a5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253b3b41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253b3b41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257b6b8a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257b6b8a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253b3b41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253b3b41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253b3b41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253b3b41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253b3b41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253b3b41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253b3b41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253b3b41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253b3b41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253b3b41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253b3b41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253b3b41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253b3b41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253b3b41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08775"/>
            <a:ext cx="8520600" cy="730500"/>
          </a:xfrm>
          <a:prstGeom prst="rect">
            <a:avLst/>
          </a:prstGeom>
        </p:spPr>
        <p:txBody>
          <a:bodyPr anchorCtr="0" anchor="t" bIns="91425" lIns="91425" spcFirstLastPara="1" rIns="91425" wrap="square" tIns="91425">
            <a:noAutofit/>
          </a:bodyPr>
          <a:lstStyle/>
          <a:p>
            <a:pPr indent="457200" lvl="0" marL="2743200" rtl="0" algn="l">
              <a:spcBef>
                <a:spcPts val="0"/>
              </a:spcBef>
              <a:spcAft>
                <a:spcPts val="0"/>
              </a:spcAft>
              <a:buNone/>
            </a:pPr>
            <a:r>
              <a:rPr lang="en" sz="3000">
                <a:solidFill>
                  <a:srgbClr val="B45E05"/>
                </a:solidFill>
                <a:latin typeface="Times New Roman"/>
                <a:ea typeface="Times New Roman"/>
                <a:cs typeface="Times New Roman"/>
                <a:sym typeface="Times New Roman"/>
              </a:rPr>
              <a:t>CoinVision</a:t>
            </a:r>
            <a:endParaRPr sz="3000">
              <a:latin typeface="Times New Roman"/>
              <a:ea typeface="Times New Roman"/>
              <a:cs typeface="Times New Roman"/>
              <a:sym typeface="Times New Roman"/>
            </a:endParaRPr>
          </a:p>
        </p:txBody>
      </p:sp>
      <p:sp>
        <p:nvSpPr>
          <p:cNvPr id="87" name="Google Shape;87;p13"/>
          <p:cNvSpPr txBox="1"/>
          <p:nvPr>
            <p:ph idx="1" type="subTitle"/>
          </p:nvPr>
        </p:nvSpPr>
        <p:spPr>
          <a:xfrm>
            <a:off x="397175" y="751850"/>
            <a:ext cx="8520600" cy="421200"/>
          </a:xfrm>
          <a:prstGeom prst="rect">
            <a:avLst/>
          </a:prstGeom>
        </p:spPr>
        <p:txBody>
          <a:bodyPr anchorCtr="0" anchor="t" bIns="91425" lIns="91425" spcFirstLastPara="1" rIns="91425" wrap="square" tIns="91425">
            <a:noAutofit/>
          </a:bodyPr>
          <a:lstStyle/>
          <a:p>
            <a:pPr indent="279400" lvl="0" marL="2463800" marR="1790700" rtl="0" algn="l">
              <a:lnSpc>
                <a:spcPct val="115000"/>
              </a:lnSpc>
              <a:spcBef>
                <a:spcPts val="700"/>
              </a:spcBef>
              <a:spcAft>
                <a:spcPts val="0"/>
              </a:spcAft>
              <a:buClr>
                <a:schemeClr val="dk1"/>
              </a:buClr>
              <a:buSzPts val="1100"/>
              <a:buFont typeface="Arial"/>
              <a:buNone/>
            </a:pPr>
            <a:r>
              <a:rPr i="1" lang="en" sz="1400">
                <a:solidFill>
                  <a:srgbClr val="666666"/>
                </a:solidFill>
                <a:latin typeface="Times New Roman"/>
                <a:ea typeface="Times New Roman"/>
                <a:cs typeface="Times New Roman"/>
                <a:sym typeface="Times New Roman"/>
              </a:rPr>
              <a:t>Forecasting next day crypto close price</a:t>
            </a:r>
            <a:endParaRPr i="1" sz="1400">
              <a:solidFill>
                <a:srgbClr val="666666"/>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pic>
        <p:nvPicPr>
          <p:cNvPr id="88" name="Google Shape;88;p13"/>
          <p:cNvPicPr preferRelativeResize="0"/>
          <p:nvPr/>
        </p:nvPicPr>
        <p:blipFill>
          <a:blip r:embed="rId3">
            <a:alphaModFix/>
          </a:blip>
          <a:stretch>
            <a:fillRect/>
          </a:stretch>
        </p:blipFill>
        <p:spPr>
          <a:xfrm>
            <a:off x="2001550" y="1359525"/>
            <a:ext cx="4925450" cy="3007000"/>
          </a:xfrm>
          <a:prstGeom prst="rect">
            <a:avLst/>
          </a:prstGeom>
          <a:noFill/>
          <a:ln>
            <a:noFill/>
          </a:ln>
        </p:spPr>
      </p:pic>
      <p:sp>
        <p:nvSpPr>
          <p:cNvPr id="89" name="Google Shape;89;p13"/>
          <p:cNvSpPr txBox="1"/>
          <p:nvPr/>
        </p:nvSpPr>
        <p:spPr>
          <a:xfrm>
            <a:off x="2001550" y="4366525"/>
            <a:ext cx="4925400" cy="73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Ajay Anil Sree(107)</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
                <a:latin typeface="Times New Roman"/>
                <a:ea typeface="Times New Roman"/>
                <a:cs typeface="Times New Roman"/>
                <a:sym typeface="Times New Roman"/>
              </a:rPr>
              <a:t>Guide:Prof.Natheera Beevi M</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Why kNN?</a:t>
            </a:r>
            <a:endParaRPr sz="2200">
              <a:latin typeface="Times New Roman"/>
              <a:ea typeface="Times New Roman"/>
              <a:cs typeface="Times New Roman"/>
              <a:sym typeface="Times New Roman"/>
            </a:endParaRPr>
          </a:p>
        </p:txBody>
      </p:sp>
      <p:sp>
        <p:nvSpPr>
          <p:cNvPr id="141" name="Google Shape;141;p22"/>
          <p:cNvSpPr txBox="1"/>
          <p:nvPr>
            <p:ph idx="1" type="body"/>
          </p:nvPr>
        </p:nvSpPr>
        <p:spPr>
          <a:xfrm>
            <a:off x="729450" y="2078875"/>
            <a:ext cx="7688700" cy="2458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Low RMSE Values Across Cryptocurrencies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11150" lvl="0" marL="457200" rtl="0" algn="l">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KNN consistently achieved the lowest RMSE values for each cryptocurrency, indicating its high accuracy in predicting prices. Lower RMSE values mean that the model's predictions are closer to the actual values, reducing the prediction error.</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Consistency Across Different Cryptocurrencies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11150" lvl="0" marL="457200" rtl="0" algn="l">
              <a:spcBef>
                <a:spcPts val="1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KNN performed well not only on large cryptocurrencies like Bitcoin and Ethereum but also on smaller ones like Ripple, Tron, and Tether. This consistency makes it a robust choice across different datasets with varying price ranges and volatility levels.</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nvSpPr>
        <p:spPr>
          <a:xfrm>
            <a:off x="0" y="0"/>
            <a:ext cx="9144000" cy="414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latin typeface="Times New Roman"/>
                <a:ea typeface="Times New Roman"/>
                <a:cs typeface="Times New Roman"/>
                <a:sym typeface="Times New Roman"/>
              </a:rPr>
              <a:t>Simplicity and Interpretability</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Font typeface="Times New Roman"/>
              <a:buChar char="●"/>
            </a:pPr>
            <a:r>
              <a:rPr lang="en" sz="1300">
                <a:latin typeface="Times New Roman"/>
                <a:ea typeface="Times New Roman"/>
                <a:cs typeface="Times New Roman"/>
                <a:sym typeface="Times New Roman"/>
              </a:rPr>
              <a:t>KNN is relatively simple to understand and interpret compared to deep learning models like CNN and MLP. Its distance-based approach aligns well with predicting daily price movements where similar past price behaviors can be useful indicators.</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latin typeface="Times New Roman"/>
                <a:ea typeface="Times New Roman"/>
                <a:cs typeface="Times New Roman"/>
                <a:sym typeface="Times New Roman"/>
              </a:rPr>
              <a:t>Suitability for Cryptocurrency Data</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Font typeface="Times New Roman"/>
              <a:buChar char="●"/>
            </a:pPr>
            <a:r>
              <a:rPr lang="en" sz="1300">
                <a:latin typeface="Times New Roman"/>
                <a:ea typeface="Times New Roman"/>
                <a:cs typeface="Times New Roman"/>
                <a:sym typeface="Times New Roman"/>
              </a:rPr>
              <a:t>The KNN algorithm performs well when similar data points share patterns, which is useful in cryptocurrency data where trends and patterns often recur. This makes KNN an effective choice for handling volatile price data.</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latin typeface="Times New Roman"/>
                <a:ea typeface="Times New Roman"/>
                <a:cs typeface="Times New Roman"/>
                <a:sym typeface="Times New Roman"/>
              </a:rPr>
              <a:t>Computational Efficiency</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Font typeface="Times New Roman"/>
              <a:buChar char="●"/>
            </a:pPr>
            <a:r>
              <a:rPr lang="en" sz="1300">
                <a:latin typeface="Times New Roman"/>
                <a:ea typeface="Times New Roman"/>
                <a:cs typeface="Times New Roman"/>
                <a:sym typeface="Times New Roman"/>
              </a:rPr>
              <a:t>KNN is computationally less intensive than CNN and MLP, making it a feasible choice if resources or time are limited, without compromising accuracy significantly.</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latin typeface="Times New Roman"/>
                <a:ea typeface="Times New Roman"/>
                <a:cs typeface="Times New Roman"/>
                <a:sym typeface="Times New Roman"/>
              </a:rPr>
              <a:t>Conclusion</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Char char="●"/>
            </a:pPr>
            <a:r>
              <a:rPr b="1" lang="en" sz="1300">
                <a:latin typeface="Times New Roman"/>
                <a:ea typeface="Times New Roman"/>
                <a:cs typeface="Times New Roman"/>
                <a:sym typeface="Times New Roman"/>
              </a:rPr>
              <a:t>KNN is the best model</a:t>
            </a:r>
            <a:r>
              <a:rPr lang="en" sz="1300">
                <a:latin typeface="Times New Roman"/>
                <a:ea typeface="Times New Roman"/>
                <a:cs typeface="Times New Roman"/>
                <a:sym typeface="Times New Roman"/>
              </a:rPr>
              <a:t> due to its high accuracy, robust performance across currencies, simplicity, and efficiency.</a:t>
            </a:r>
            <a:endParaRPr sz="1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13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152400" y="152400"/>
            <a:ext cx="4694263" cy="4838702"/>
          </a:xfrm>
          <a:prstGeom prst="rect">
            <a:avLst/>
          </a:prstGeom>
          <a:noFill/>
          <a:ln>
            <a:noFill/>
          </a:ln>
        </p:spPr>
      </p:pic>
      <p:sp>
        <p:nvSpPr>
          <p:cNvPr id="152" name="Google Shape;152;p24"/>
          <p:cNvSpPr txBox="1"/>
          <p:nvPr/>
        </p:nvSpPr>
        <p:spPr>
          <a:xfrm>
            <a:off x="5749525" y="1903550"/>
            <a:ext cx="3100200" cy="8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u="sng">
                <a:solidFill>
                  <a:schemeClr val="accent1"/>
                </a:solidFill>
                <a:latin typeface="Times New Roman"/>
                <a:ea typeface="Times New Roman"/>
                <a:cs typeface="Times New Roman"/>
                <a:sym typeface="Times New Roman"/>
              </a:rPr>
              <a:t>Results</a:t>
            </a:r>
            <a:endParaRPr b="1" sz="2200" u="sng">
              <a:solidFill>
                <a:schemeClr val="accen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5"/>
          <p:cNvPicPr preferRelativeResize="0"/>
          <p:nvPr/>
        </p:nvPicPr>
        <p:blipFill>
          <a:blip r:embed="rId3">
            <a:alphaModFix/>
          </a:blip>
          <a:stretch>
            <a:fillRect/>
          </a:stretch>
        </p:blipFill>
        <p:spPr>
          <a:xfrm>
            <a:off x="152400" y="152400"/>
            <a:ext cx="8991599" cy="43641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6"/>
          <p:cNvPicPr preferRelativeResize="0"/>
          <p:nvPr/>
        </p:nvPicPr>
        <p:blipFill>
          <a:blip r:embed="rId3">
            <a:alphaModFix/>
          </a:blip>
          <a:stretch>
            <a:fillRect/>
          </a:stretch>
        </p:blipFill>
        <p:spPr>
          <a:xfrm>
            <a:off x="152400" y="152400"/>
            <a:ext cx="8991599" cy="43641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7"/>
          <p:cNvPicPr preferRelativeResize="0"/>
          <p:nvPr/>
        </p:nvPicPr>
        <p:blipFill>
          <a:blip r:embed="rId3">
            <a:alphaModFix/>
          </a:blip>
          <a:stretch>
            <a:fillRect/>
          </a:stretch>
        </p:blipFill>
        <p:spPr>
          <a:xfrm>
            <a:off x="152400" y="152400"/>
            <a:ext cx="8839202" cy="4290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52400" y="152400"/>
            <a:ext cx="8839202" cy="42901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9"/>
          <p:cNvPicPr preferRelativeResize="0"/>
          <p:nvPr/>
        </p:nvPicPr>
        <p:blipFill>
          <a:blip r:embed="rId3">
            <a:alphaModFix/>
          </a:blip>
          <a:stretch>
            <a:fillRect/>
          </a:stretch>
        </p:blipFill>
        <p:spPr>
          <a:xfrm>
            <a:off x="152400" y="152400"/>
            <a:ext cx="8839202" cy="42901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0"/>
          <p:cNvPicPr preferRelativeResize="0"/>
          <p:nvPr/>
        </p:nvPicPr>
        <p:blipFill>
          <a:blip r:embed="rId3">
            <a:alphaModFix/>
          </a:blip>
          <a:stretch>
            <a:fillRect/>
          </a:stretch>
        </p:blipFill>
        <p:spPr>
          <a:xfrm>
            <a:off x="152400" y="152400"/>
            <a:ext cx="8839202" cy="47107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 Future Enhancements</a:t>
            </a:r>
            <a:endParaRPr sz="2200">
              <a:latin typeface="Times New Roman"/>
              <a:ea typeface="Times New Roman"/>
              <a:cs typeface="Times New Roman"/>
              <a:sym typeface="Times New Roman"/>
            </a:endParaRPr>
          </a:p>
        </p:txBody>
      </p:sp>
      <p:sp>
        <p:nvSpPr>
          <p:cNvPr id="188" name="Google Shape;188;p31"/>
          <p:cNvSpPr txBox="1"/>
          <p:nvPr>
            <p:ph idx="1" type="body"/>
          </p:nvPr>
        </p:nvSpPr>
        <p:spPr>
          <a:xfrm>
            <a:off x="729450" y="2078875"/>
            <a:ext cx="7832700" cy="28392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Arial"/>
              <a:buChar char="●"/>
            </a:pPr>
            <a:r>
              <a:rPr b="1" lang="en">
                <a:solidFill>
                  <a:srgbClr val="000000"/>
                </a:solidFill>
                <a:latin typeface="Times New Roman"/>
                <a:ea typeface="Times New Roman"/>
                <a:cs typeface="Times New Roman"/>
                <a:sym typeface="Times New Roman"/>
              </a:rPr>
              <a:t>Larger Datasets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11150" lvl="1" marL="914400" rtl="0" algn="l">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Increase data variety and volume for improved model generalization and reduced overfitting.</a:t>
            </a:r>
            <a:endParaRPr sz="13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Additional Variables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Times New Roman"/>
                <a:ea typeface="Times New Roman"/>
                <a:cs typeface="Times New Roman"/>
                <a:sym typeface="Times New Roman"/>
              </a:rPr>
              <a:t>Incorporate factors like  </a:t>
            </a:r>
            <a:r>
              <a:rPr b="1" lang="en">
                <a:solidFill>
                  <a:srgbClr val="000000"/>
                </a:solidFill>
                <a:latin typeface="Times New Roman"/>
                <a:ea typeface="Times New Roman"/>
                <a:cs typeface="Times New Roman"/>
                <a:sym typeface="Times New Roman"/>
              </a:rPr>
              <a:t>market sentiment</a:t>
            </a:r>
            <a:r>
              <a:rPr lang="en">
                <a:solidFill>
                  <a:srgbClr val="000000"/>
                </a:solidFill>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global financial indicators</a:t>
            </a:r>
            <a:r>
              <a:rPr lang="en">
                <a:solidFill>
                  <a:srgbClr val="000000"/>
                </a:solidFill>
                <a:latin typeface="Times New Roman"/>
                <a:ea typeface="Times New Roman"/>
                <a:cs typeface="Times New Roman"/>
                <a:sym typeface="Times New Roman"/>
              </a:rPr>
              <a:t>, or </a:t>
            </a:r>
            <a:r>
              <a:rPr b="1" lang="en">
                <a:solidFill>
                  <a:srgbClr val="000000"/>
                </a:solidFill>
                <a:latin typeface="Times New Roman"/>
                <a:ea typeface="Times New Roman"/>
                <a:cs typeface="Times New Roman"/>
                <a:sym typeface="Times New Roman"/>
              </a:rPr>
              <a:t>news sentiment analysis</a:t>
            </a:r>
            <a:r>
              <a:rPr lang="en">
                <a:solidFill>
                  <a:srgbClr val="000000"/>
                </a:solidFill>
                <a:latin typeface="Times New Roman"/>
                <a:ea typeface="Times New Roman"/>
                <a:cs typeface="Times New Roman"/>
                <a:sym typeface="Times New Roman"/>
              </a:rPr>
              <a:t> to capture broader market influences on prices.</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a:solidFill>
                  <a:srgbClr val="000000"/>
                </a:solidFill>
                <a:latin typeface="Times New Roman"/>
                <a:ea typeface="Times New Roman"/>
                <a:cs typeface="Times New Roman"/>
                <a:sym typeface="Times New Roman"/>
              </a:rPr>
              <a:t>Ensemble Techniques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11150" lvl="0" marL="457200" rtl="0" algn="l">
              <a:spcBef>
                <a:spcPts val="1200"/>
              </a:spcBef>
              <a:spcAft>
                <a:spcPts val="0"/>
              </a:spcAft>
              <a:buClr>
                <a:srgbClr val="000000"/>
              </a:buClr>
              <a:buSzPts val="1300"/>
              <a:buFont typeface="Arial"/>
              <a:buChar char="●"/>
            </a:pPr>
            <a:r>
              <a:rPr lang="en">
                <a:solidFill>
                  <a:srgbClr val="000000"/>
                </a:solidFill>
                <a:latin typeface="Times New Roman"/>
                <a:ea typeface="Times New Roman"/>
                <a:cs typeface="Times New Roman"/>
                <a:sym typeface="Times New Roman"/>
              </a:rPr>
              <a:t>Implement </a:t>
            </a:r>
            <a:r>
              <a:rPr b="1" lang="en">
                <a:solidFill>
                  <a:srgbClr val="000000"/>
                </a:solidFill>
                <a:latin typeface="Times New Roman"/>
                <a:ea typeface="Times New Roman"/>
                <a:cs typeface="Times New Roman"/>
                <a:sym typeface="Times New Roman"/>
              </a:rPr>
              <a:t>stacking</a:t>
            </a:r>
            <a:r>
              <a:rPr lang="en">
                <a:solidFill>
                  <a:srgbClr val="000000"/>
                </a:solidFill>
                <a:latin typeface="Times New Roman"/>
                <a:ea typeface="Times New Roman"/>
                <a:cs typeface="Times New Roman"/>
                <a:sym typeface="Times New Roman"/>
              </a:rPr>
              <a:t> or </a:t>
            </a:r>
            <a:r>
              <a:rPr b="1" lang="en">
                <a:solidFill>
                  <a:srgbClr val="000000"/>
                </a:solidFill>
                <a:latin typeface="Times New Roman"/>
                <a:ea typeface="Times New Roman"/>
                <a:cs typeface="Times New Roman"/>
                <a:sym typeface="Times New Roman"/>
              </a:rPr>
              <a:t>boosting</a:t>
            </a:r>
            <a:r>
              <a:rPr lang="en">
                <a:solidFill>
                  <a:srgbClr val="000000"/>
                </a:solidFill>
                <a:latin typeface="Times New Roman"/>
                <a:ea typeface="Times New Roman"/>
                <a:cs typeface="Times New Roman"/>
                <a:sym typeface="Times New Roman"/>
              </a:rPr>
              <a:t> methods to blend multiple models for enhanced accuracy and stability.</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00">
                <a:latin typeface="Times New Roman"/>
                <a:ea typeface="Times New Roman"/>
                <a:cs typeface="Times New Roman"/>
                <a:sym typeface="Times New Roman"/>
              </a:rPr>
              <a:t>Introduction</a:t>
            </a:r>
            <a:endParaRPr sz="2200">
              <a:latin typeface="Times New Roman"/>
              <a:ea typeface="Times New Roman"/>
              <a:cs typeface="Times New Roman"/>
              <a:sym typeface="Times New Roman"/>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Cryptocurrency Overview</a:t>
            </a:r>
            <a:r>
              <a:rPr lang="en" sz="1400">
                <a:solidFill>
                  <a:srgbClr val="000000"/>
                </a:solidFill>
                <a:latin typeface="Times New Roman"/>
                <a:ea typeface="Times New Roman"/>
                <a:cs typeface="Times New Roman"/>
                <a:sym typeface="Times New Roman"/>
              </a:rPr>
              <a:t>: Digital currency secured by cryptography,decentralized.</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Importance of Price Prediction</a:t>
            </a:r>
            <a:r>
              <a:rPr lang="en" sz="1400">
                <a:solidFill>
                  <a:srgbClr val="000000"/>
                </a:solidFill>
                <a:latin typeface="Times New Roman"/>
                <a:ea typeface="Times New Roman"/>
                <a:cs typeface="Times New Roman"/>
                <a:sym typeface="Times New Roman"/>
              </a:rPr>
              <a:t>: Helps traders make informed decisions, reduces risk in volatile markets.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Motivation for Using ML/DL</a:t>
            </a:r>
            <a:r>
              <a:rPr lang="en" sz="1400">
                <a:solidFill>
                  <a:srgbClr val="000000"/>
                </a:solidFill>
                <a:latin typeface="Times New Roman"/>
                <a:ea typeface="Times New Roman"/>
                <a:cs typeface="Times New Roman"/>
                <a:sym typeface="Times New Roman"/>
              </a:rPr>
              <a:t>: Ability to handle complex patterns,improves prediction accuracy.</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Char char="●"/>
            </a:pP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Cryptocurrencies Used</a:t>
            </a:r>
            <a:r>
              <a:rPr lang="en" sz="1400">
                <a:solidFill>
                  <a:srgbClr val="000000"/>
                </a:solidFill>
                <a:latin typeface="Times New Roman"/>
                <a:ea typeface="Times New Roman"/>
                <a:cs typeface="Times New Roman"/>
                <a:sym typeface="Times New Roman"/>
              </a:rPr>
              <a:t>: Bitcoin, Ethereum, Tron, Ripple, Tether</a:t>
            </a:r>
            <a:endParaRPr sz="14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nvSpPr>
        <p:spPr>
          <a:xfrm>
            <a:off x="2742700" y="1950200"/>
            <a:ext cx="3737100" cy="153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accent1"/>
                </a:solidFill>
                <a:latin typeface="Times New Roman"/>
                <a:ea typeface="Times New Roman"/>
                <a:cs typeface="Times New Roman"/>
                <a:sym typeface="Times New Roman"/>
              </a:rPr>
              <a:t>Thank You.</a:t>
            </a:r>
            <a:endParaRPr b="1" sz="3000">
              <a:solidFill>
                <a:schemeClr val="accen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Related work</a:t>
            </a:r>
            <a:endParaRPr sz="2200">
              <a:latin typeface="Times New Roman"/>
              <a:ea typeface="Times New Roman"/>
              <a:cs typeface="Times New Roman"/>
              <a:sym typeface="Times New Roman"/>
            </a:endParaRPr>
          </a:p>
        </p:txBody>
      </p:sp>
      <p:sp>
        <p:nvSpPr>
          <p:cNvPr id="101" name="Google Shape;101;p15"/>
          <p:cNvSpPr txBox="1"/>
          <p:nvPr>
            <p:ph idx="1" type="body"/>
          </p:nvPr>
        </p:nvSpPr>
        <p:spPr>
          <a:xfrm>
            <a:off x="729450" y="2078875"/>
            <a:ext cx="7723800" cy="25986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120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Existing Research</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1" marL="914400" rtl="0" algn="l">
              <a:lnSpc>
                <a:spcPct val="9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"Forecasting Cryptocurrency Price Fluctuations with Deep Learning Models" – Explores LSTM for crypto predictions.</a:t>
            </a:r>
            <a:endParaRPr sz="1400">
              <a:solidFill>
                <a:srgbClr val="000000"/>
              </a:solidFill>
              <a:latin typeface="Times New Roman"/>
              <a:ea typeface="Times New Roman"/>
              <a:cs typeface="Times New Roman"/>
              <a:sym typeface="Times New Roman"/>
            </a:endParaRPr>
          </a:p>
          <a:p>
            <a:pPr indent="-317500" lvl="1" marL="914400" rtl="0" algn="l">
              <a:lnSpc>
                <a:spcPct val="9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"Machine Learning Approaches for Cryptocurrency Market Price Prediction" – Compares ML models like SVM, RF, and KNN.</a:t>
            </a:r>
            <a:endParaRPr sz="1400">
              <a:solidFill>
                <a:srgbClr val="000000"/>
              </a:solidFill>
              <a:latin typeface="Times New Roman"/>
              <a:ea typeface="Times New Roman"/>
              <a:cs typeface="Times New Roman"/>
              <a:sym typeface="Times New Roman"/>
            </a:endParaRPr>
          </a:p>
          <a:p>
            <a:pPr indent="-317500" lvl="1" marL="914400" rtl="0" algn="l">
              <a:lnSpc>
                <a:spcPct val="9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 Survey on Cryptocurrency Price Prediction Using Time-Series Analysis" – Reviews techniques such as ARIMA and GARCH.</a:t>
            </a:r>
            <a:endParaRPr sz="1400">
              <a:solidFill>
                <a:srgbClr val="000000"/>
              </a:solidFill>
              <a:latin typeface="Times New Roman"/>
              <a:ea typeface="Times New Roman"/>
              <a:cs typeface="Times New Roman"/>
              <a:sym typeface="Times New Roman"/>
            </a:endParaRPr>
          </a:p>
          <a:p>
            <a:pPr indent="-317500" lvl="1" marL="914400" rtl="0" algn="l">
              <a:lnSpc>
                <a:spcPct val="9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"Predicting Bitcoin Prices Using Sentiment Analysis and Machine Learning" – Combines sentiment analysis with ML for price forecasting.</a:t>
            </a:r>
            <a:endParaRPr sz="1400">
              <a:solidFill>
                <a:srgbClr val="000000"/>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Popular Algorithms</a:t>
            </a:r>
            <a:r>
              <a:rPr lang="en" sz="1400">
                <a:solidFill>
                  <a:srgbClr val="000000"/>
                </a:solidFill>
                <a:latin typeface="Times New Roman"/>
                <a:ea typeface="Times New Roman"/>
                <a:cs typeface="Times New Roman"/>
                <a:sym typeface="Times New Roman"/>
              </a:rPr>
              <a:t>: ARIMA, LSTM, SVM, Random Forests.</a:t>
            </a:r>
            <a:endParaRPr sz="1400">
              <a:solidFill>
                <a:srgbClr val="000000"/>
              </a:solidFill>
              <a:latin typeface="Times New Roman"/>
              <a:ea typeface="Times New Roman"/>
              <a:cs typeface="Times New Roman"/>
              <a:sym typeface="Times New Roman"/>
            </a:endParaRPr>
          </a:p>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Techniques</a:t>
            </a:r>
            <a:r>
              <a:rPr lang="en" sz="1400">
                <a:solidFill>
                  <a:srgbClr val="000000"/>
                </a:solidFill>
                <a:latin typeface="Times New Roman"/>
                <a:ea typeface="Times New Roman"/>
                <a:cs typeface="Times New Roman"/>
                <a:sym typeface="Times New Roman"/>
              </a:rPr>
              <a:t>: Time-series analysis, sentiment analysis, feature engineering for price patterns.</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t/>
            </a:r>
            <a:endParaRPr sz="1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2200">
                <a:solidFill>
                  <a:srgbClr val="000000"/>
                </a:solidFill>
                <a:latin typeface="Times New Roman"/>
                <a:ea typeface="Times New Roman"/>
                <a:cs typeface="Times New Roman"/>
                <a:sym typeface="Times New Roman"/>
              </a:rPr>
              <a:t>Gap Identification</a:t>
            </a:r>
            <a:endParaRPr sz="2200"/>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Limitations in Current Approaches</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Struggle with high volatility in crypto prices.</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Complexity in capturing non-linear patterns.</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Limited accuracy with traditional algorithms on diverse crypto datasets.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Research Gap</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Few studies explore a combination of KNN, SVM, MLP, and CNN specifically for crypto price prediction, aiming to improve accuracy by leveraging both traditional ML and deep learning approaches.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rgbClr val="000000"/>
                </a:solidFill>
                <a:latin typeface="Times New Roman"/>
                <a:ea typeface="Times New Roman"/>
                <a:cs typeface="Times New Roman"/>
                <a:sym typeface="Times New Roman"/>
              </a:rPr>
              <a:t>Problem Statement</a:t>
            </a:r>
            <a:endParaRPr sz="2200"/>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Core Problem</a:t>
            </a:r>
            <a:r>
              <a:rPr lang="en" sz="1400">
                <a:solidFill>
                  <a:srgbClr val="000000"/>
                </a:solidFill>
                <a:latin typeface="Times New Roman"/>
                <a:ea typeface="Times New Roman"/>
                <a:cs typeface="Times New Roman"/>
                <a:sym typeface="Times New Roman"/>
              </a:rPr>
              <a:t>: Predicting cryptocurrency prices using machine learning and deep learning models to improve accuracy in highly volatile markets.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Target Cryptocurrencies</a:t>
            </a:r>
            <a:r>
              <a:rPr lang="en" sz="1400">
                <a:solidFill>
                  <a:srgbClr val="000000"/>
                </a:solidFill>
                <a:latin typeface="Times New Roman"/>
                <a:ea typeface="Times New Roman"/>
                <a:cs typeface="Times New Roman"/>
                <a:sym typeface="Times New Roman"/>
              </a:rPr>
              <a:t>: Bitcoin, Ethereum, Tron, Ripple, Tether.</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76075" y="13342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Objective</a:t>
            </a:r>
            <a:endParaRPr sz="2200">
              <a:latin typeface="Times New Roman"/>
              <a:ea typeface="Times New Roman"/>
              <a:cs typeface="Times New Roman"/>
              <a:sym typeface="Times New Roman"/>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Build and Compare Models</a:t>
            </a:r>
            <a:r>
              <a:rPr lang="en" sz="1400">
                <a:solidFill>
                  <a:srgbClr val="000000"/>
                </a:solidFill>
                <a:latin typeface="Times New Roman"/>
                <a:ea typeface="Times New Roman"/>
                <a:cs typeface="Times New Roman"/>
                <a:sym typeface="Times New Roman"/>
              </a:rPr>
              <a:t>: Develop KNN, SVM, MLP, and CNN models for price prediction.</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Performance Evaluation</a:t>
            </a:r>
            <a:r>
              <a:rPr lang="en" sz="1400">
                <a:solidFill>
                  <a:srgbClr val="000000"/>
                </a:solidFill>
                <a:latin typeface="Times New Roman"/>
                <a:ea typeface="Times New Roman"/>
                <a:cs typeface="Times New Roman"/>
                <a:sym typeface="Times New Roman"/>
              </a:rPr>
              <a:t>: Assess and compare model accuracy on cryptocurrency price data.</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Identify Best Algorithm</a:t>
            </a:r>
            <a:r>
              <a:rPr lang="en" sz="1400">
                <a:solidFill>
                  <a:srgbClr val="000000"/>
                </a:solidFill>
                <a:latin typeface="Times New Roman"/>
                <a:ea typeface="Times New Roman"/>
                <a:cs typeface="Times New Roman"/>
                <a:sym typeface="Times New Roman"/>
              </a:rPr>
              <a:t>: Determine the most effective algorithm for predicting prices in volatile crypto markets.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2200">
                <a:latin typeface="Times New Roman"/>
                <a:ea typeface="Times New Roman"/>
                <a:cs typeface="Times New Roman"/>
                <a:sym typeface="Times New Roman"/>
              </a:rPr>
              <a:t>Methodology</a:t>
            </a:r>
            <a:endParaRPr sz="2200">
              <a:latin typeface="Times New Roman"/>
              <a:ea typeface="Times New Roman"/>
              <a:cs typeface="Times New Roman"/>
              <a:sym typeface="Times New Roman"/>
            </a:endParaRPr>
          </a:p>
          <a:p>
            <a:pPr indent="0" lvl="0" marL="0" rtl="0" algn="l">
              <a:spcBef>
                <a:spcPts val="1200"/>
              </a:spcBef>
              <a:spcAft>
                <a:spcPts val="0"/>
              </a:spcAft>
              <a:buNone/>
            </a:pPr>
            <a:r>
              <a:t/>
            </a:r>
            <a:endParaRPr sz="2200">
              <a:latin typeface="Times New Roman"/>
              <a:ea typeface="Times New Roman"/>
              <a:cs typeface="Times New Roman"/>
              <a:sym typeface="Times New Roman"/>
            </a:endParaRPr>
          </a:p>
        </p:txBody>
      </p:sp>
      <p:sp>
        <p:nvSpPr>
          <p:cNvPr id="125" name="Google Shape;125;p19"/>
          <p:cNvSpPr txBox="1"/>
          <p:nvPr>
            <p:ph idx="1" type="body"/>
          </p:nvPr>
        </p:nvSpPr>
        <p:spPr>
          <a:xfrm>
            <a:off x="729450" y="2078875"/>
            <a:ext cx="7778400" cy="27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Times New Roman"/>
                <a:ea typeface="Times New Roman"/>
                <a:cs typeface="Times New Roman"/>
                <a:sym typeface="Times New Roman"/>
              </a:rPr>
              <a:t>K-Nearest Neighbors (KNN)</a:t>
            </a:r>
            <a:endParaRPr b="1" sz="1200">
              <a:solidFill>
                <a:srgbClr val="000000"/>
              </a:solidFill>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Times New Roman"/>
                <a:ea typeface="Times New Roman"/>
                <a:cs typeface="Times New Roman"/>
                <a:sym typeface="Times New Roman"/>
              </a:rPr>
              <a:t>Why Chosen:</a:t>
            </a:r>
            <a:r>
              <a:rPr lang="en" sz="1200">
                <a:solidFill>
                  <a:srgbClr val="000000"/>
                </a:solidFill>
                <a:latin typeface="Times New Roman"/>
                <a:ea typeface="Times New Roman"/>
                <a:cs typeface="Times New Roman"/>
                <a:sym typeface="Times New Roman"/>
              </a:rPr>
              <a:t> Known for its simplicity and high interpretability. Effective for data where relationships between instances are similar, as in some cryptocurrency trends.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Times New Roman"/>
                <a:ea typeface="Times New Roman"/>
                <a:cs typeface="Times New Roman"/>
                <a:sym typeface="Times New Roman"/>
              </a:rPr>
              <a:t>Performance</a:t>
            </a:r>
            <a:r>
              <a:rPr lang="en" sz="1200">
                <a:solidFill>
                  <a:srgbClr val="000000"/>
                </a:solidFill>
                <a:latin typeface="Times New Roman"/>
                <a:ea typeface="Times New Roman"/>
                <a:cs typeface="Times New Roman"/>
                <a:sym typeface="Times New Roman"/>
              </a:rPr>
              <a:t>: Consistently low RMSE ,making it a reliable model for most cryptocurrencies in our study.</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200">
                <a:solidFill>
                  <a:srgbClr val="000000"/>
                </a:solidFill>
                <a:latin typeface="Times New Roman"/>
                <a:ea typeface="Times New Roman"/>
                <a:cs typeface="Times New Roman"/>
                <a:sym typeface="Times New Roman"/>
              </a:rPr>
              <a:t>Support Vector Machine (SVM)</a:t>
            </a:r>
            <a:endParaRPr b="1" sz="1200">
              <a:solidFill>
                <a:srgbClr val="000000"/>
              </a:solidFill>
              <a:latin typeface="Times New Roman"/>
              <a:ea typeface="Times New Roman"/>
              <a:cs typeface="Times New Roman"/>
              <a:sym typeface="Times New Roman"/>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Times New Roman"/>
                <a:ea typeface="Times New Roman"/>
                <a:cs typeface="Times New Roman"/>
                <a:sym typeface="Times New Roman"/>
              </a:rPr>
              <a:t>Why Chosen:</a:t>
            </a:r>
            <a:r>
              <a:rPr lang="en" sz="1200">
                <a:solidFill>
                  <a:srgbClr val="000000"/>
                </a:solidFill>
                <a:latin typeface="Times New Roman"/>
                <a:ea typeface="Times New Roman"/>
                <a:cs typeface="Times New Roman"/>
                <a:sym typeface="Times New Roman"/>
              </a:rPr>
              <a:t> SVM is known for its ability to handle high-dimensional data and non-linear relationships, which can be useful for complex cryptocurrency price movements.</a:t>
            </a:r>
            <a:endParaRPr sz="1200">
              <a:solidFill>
                <a:srgbClr val="000000"/>
              </a:solidFill>
              <a:latin typeface="Times New Roman"/>
              <a:ea typeface="Times New Roman"/>
              <a:cs typeface="Times New Roman"/>
              <a:sym typeface="Times New Roman"/>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Times New Roman"/>
                <a:ea typeface="Times New Roman"/>
                <a:cs typeface="Times New Roman"/>
                <a:sym typeface="Times New Roman"/>
              </a:rPr>
              <a:t>Performance</a:t>
            </a:r>
            <a:r>
              <a:rPr lang="en" sz="1200">
                <a:solidFill>
                  <a:srgbClr val="000000"/>
                </a:solidFill>
                <a:latin typeface="Times New Roman"/>
                <a:ea typeface="Times New Roman"/>
                <a:cs typeface="Times New Roman"/>
                <a:sym typeface="Times New Roman"/>
              </a:rPr>
              <a:t>: SVM showed poor results, especially with negative R^2 scores on Bitcoin, Tron, and Tether, indicating a lack of fit.</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nvSpPr>
        <p:spPr>
          <a:xfrm>
            <a:off x="0" y="0"/>
            <a:ext cx="9144000" cy="4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Multi-Layer Perceptron (MLP)</a:t>
            </a:r>
            <a:endParaRPr b="1">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Char char="●"/>
            </a:pPr>
            <a:r>
              <a:rPr b="1" lang="en">
                <a:latin typeface="Times New Roman"/>
                <a:ea typeface="Times New Roman"/>
                <a:cs typeface="Times New Roman"/>
                <a:sym typeface="Times New Roman"/>
              </a:rPr>
              <a:t>Why Chosen:</a:t>
            </a:r>
            <a:r>
              <a:rPr lang="en">
                <a:latin typeface="Times New Roman"/>
                <a:ea typeface="Times New Roman"/>
                <a:cs typeface="Times New Roman"/>
                <a:sym typeface="Times New Roman"/>
              </a:rPr>
              <a:t> MLP is a deep learning model suited for time-series data with non-linear relationships. We used it to capture potential complex patterns in the crypto data.</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b="1" lang="en">
                <a:latin typeface="Times New Roman"/>
                <a:ea typeface="Times New Roman"/>
                <a:cs typeface="Times New Roman"/>
                <a:sym typeface="Times New Roman"/>
              </a:rPr>
              <a:t>Performance</a:t>
            </a:r>
            <a:r>
              <a:rPr lang="en">
                <a:latin typeface="Times New Roman"/>
                <a:ea typeface="Times New Roman"/>
                <a:cs typeface="Times New Roman"/>
                <a:sym typeface="Times New Roman"/>
              </a:rPr>
              <a:t>: MLP performed reasonably well for Ethereum and Ripple but had higher RMSE values for Bitcoin, indicating it may need further tuning for larger datasets.</a:t>
            </a:r>
            <a:endParaRPr>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a:latin typeface="Times New Roman"/>
                <a:ea typeface="Times New Roman"/>
                <a:cs typeface="Times New Roman"/>
                <a:sym typeface="Times New Roman"/>
              </a:rPr>
              <a:t>Convolutional Neural Network (CNN)</a:t>
            </a:r>
            <a:endParaRPr b="1">
              <a:latin typeface="Times New Roman"/>
              <a:ea typeface="Times New Roman"/>
              <a:cs typeface="Times New Roman"/>
              <a:sym typeface="Times New Roman"/>
            </a:endParaRPr>
          </a:p>
          <a:p>
            <a:pPr indent="-317500" lvl="0" marL="457200" rtl="0" algn="l">
              <a:lnSpc>
                <a:spcPct val="115000"/>
              </a:lnSpc>
              <a:spcBef>
                <a:spcPts val="1200"/>
              </a:spcBef>
              <a:spcAft>
                <a:spcPts val="0"/>
              </a:spcAft>
              <a:buSzPts val="1400"/>
              <a:buChar char="●"/>
            </a:pPr>
            <a:r>
              <a:rPr b="1" lang="en">
                <a:latin typeface="Times New Roman"/>
                <a:ea typeface="Times New Roman"/>
                <a:cs typeface="Times New Roman"/>
                <a:sym typeface="Times New Roman"/>
              </a:rPr>
              <a:t>Why Chosen:</a:t>
            </a:r>
            <a:r>
              <a:rPr lang="en">
                <a:latin typeface="Times New Roman"/>
                <a:ea typeface="Times New Roman"/>
                <a:cs typeface="Times New Roman"/>
                <a:sym typeface="Times New Roman"/>
              </a:rPr>
              <a:t> CNNs, though originally designed for image data, are effective in time-series data due to their ability to capture local dependencies and patterns.</a:t>
            </a:r>
            <a:endParaRPr>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Char char="●"/>
            </a:pPr>
            <a:r>
              <a:rPr b="1" lang="en">
                <a:latin typeface="Times New Roman"/>
                <a:ea typeface="Times New Roman"/>
                <a:cs typeface="Times New Roman"/>
                <a:sym typeface="Times New Roman"/>
              </a:rPr>
              <a:t>Performance</a:t>
            </a:r>
            <a:r>
              <a:rPr lang="en">
                <a:latin typeface="Times New Roman"/>
                <a:ea typeface="Times New Roman"/>
                <a:cs typeface="Times New Roman"/>
                <a:sym typeface="Times New Roman"/>
              </a:rPr>
              <a:t>: CNN performed better than MLP for Bitcoin and Ethereum, but generally had slightly higher RMSE than KNN.</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nvSpPr>
        <p:spPr>
          <a:xfrm>
            <a:off x="0" y="0"/>
            <a:ext cx="9081600" cy="499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b="1" sz="1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latin typeface="Times New Roman"/>
                <a:ea typeface="Times New Roman"/>
                <a:cs typeface="Times New Roman"/>
                <a:sym typeface="Times New Roman"/>
              </a:rPr>
              <a:t>Dataset Description</a:t>
            </a:r>
            <a:endParaRPr b="1"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Char char="●"/>
            </a:pPr>
            <a:r>
              <a:rPr b="1" lang="en" sz="1300">
                <a:latin typeface="Times New Roman"/>
                <a:ea typeface="Times New Roman"/>
                <a:cs typeface="Times New Roman"/>
                <a:sym typeface="Times New Roman"/>
              </a:rPr>
              <a:t>Data Source</a:t>
            </a:r>
            <a:r>
              <a:rPr lang="en" sz="1300">
                <a:latin typeface="Times New Roman"/>
                <a:ea typeface="Times New Roman"/>
                <a:cs typeface="Times New Roman"/>
                <a:sym typeface="Times New Roman"/>
              </a:rPr>
              <a:t>: Kaggle</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Features Used</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Independent Variables</a:t>
            </a:r>
            <a:r>
              <a:rPr lang="en" sz="1300">
                <a:latin typeface="Times New Roman"/>
                <a:ea typeface="Times New Roman"/>
                <a:cs typeface="Times New Roman"/>
                <a:sym typeface="Times New Roman"/>
              </a:rPr>
              <a:t>: Open, High, Low, Close, Volume, and Market Cap.</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Dependent Variable</a:t>
            </a:r>
            <a:r>
              <a:rPr lang="en" sz="1300">
                <a:latin typeface="Times New Roman"/>
                <a:ea typeface="Times New Roman"/>
                <a:cs typeface="Times New Roman"/>
                <a:sym typeface="Times New Roman"/>
              </a:rPr>
              <a:t>: Next day’s closing price.</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300">
                <a:latin typeface="Times New Roman"/>
                <a:ea typeface="Times New Roman"/>
                <a:cs typeface="Times New Roman"/>
                <a:sym typeface="Times New Roman"/>
              </a:rPr>
              <a:t>Preprocessing Steps</a:t>
            </a:r>
            <a:endParaRPr b="1"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AutoNum type="arabicPeriod"/>
            </a:pPr>
            <a:r>
              <a:rPr b="1" lang="en" sz="1300">
                <a:latin typeface="Times New Roman"/>
                <a:ea typeface="Times New Roman"/>
                <a:cs typeface="Times New Roman"/>
                <a:sym typeface="Times New Roman"/>
              </a:rPr>
              <a:t>Data Normalization</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lang="en" sz="1300">
                <a:latin typeface="Times New Roman"/>
                <a:ea typeface="Times New Roman"/>
                <a:cs typeface="Times New Roman"/>
                <a:sym typeface="Times New Roman"/>
              </a:rPr>
              <a:t>Used </a:t>
            </a:r>
            <a:r>
              <a:rPr b="1" lang="en" sz="1300">
                <a:latin typeface="Times New Roman"/>
                <a:ea typeface="Times New Roman"/>
                <a:cs typeface="Times New Roman"/>
                <a:sym typeface="Times New Roman"/>
              </a:rPr>
              <a:t>MinMaxScaler</a:t>
            </a:r>
            <a:r>
              <a:rPr lang="en" sz="1300">
                <a:latin typeface="Times New Roman"/>
                <a:ea typeface="Times New Roman"/>
                <a:cs typeface="Times New Roman"/>
                <a:sym typeface="Times New Roman"/>
              </a:rPr>
              <a:t> to scale features between 0 and 1, ensuring that each model performs optimally without being affected by differences in magnitude.</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en" sz="1300">
                <a:latin typeface="Times New Roman"/>
                <a:ea typeface="Times New Roman"/>
                <a:cs typeface="Times New Roman"/>
                <a:sym typeface="Times New Roman"/>
              </a:rPr>
              <a:t>Train-Test Split</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lang="en" sz="1300">
                <a:latin typeface="Times New Roman"/>
                <a:ea typeface="Times New Roman"/>
                <a:cs typeface="Times New Roman"/>
                <a:sym typeface="Times New Roman"/>
              </a:rPr>
              <a:t>Dataset was split into a </a:t>
            </a:r>
            <a:r>
              <a:rPr b="1" lang="en" sz="1300">
                <a:latin typeface="Times New Roman"/>
                <a:ea typeface="Times New Roman"/>
                <a:cs typeface="Times New Roman"/>
                <a:sym typeface="Times New Roman"/>
              </a:rPr>
              <a:t>70:30 ratio</a:t>
            </a:r>
            <a:r>
              <a:rPr lang="en" sz="1300">
                <a:latin typeface="Times New Roman"/>
                <a:ea typeface="Times New Roman"/>
                <a:cs typeface="Times New Roman"/>
                <a:sym typeface="Times New Roman"/>
              </a:rPr>
              <a:t>, with 70% used for training and 30% for testing.</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en" sz="1300">
                <a:latin typeface="Times New Roman"/>
                <a:ea typeface="Times New Roman"/>
                <a:cs typeface="Times New Roman"/>
                <a:sym typeface="Times New Roman"/>
              </a:rPr>
              <a:t>Feature Selection</a:t>
            </a:r>
            <a:r>
              <a:rPr lang="en"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Key indicators (Open, High, Low, Close, Volume, Market Cap) were selected to capture daily price movements and trading volume, which are significant in predicting the next day’s closing price.</a:t>
            </a:r>
            <a:endParaRPr sz="1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3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