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c66570d0f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c66570d0f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of population avg decreasing among larger charts, consider watching to see how valuable these positions are in the future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c66570d0f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c66570d0f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Charts that caught my eye as they are the lowest pop but still decreasing. Healthcare chart seems like an outlier that may require additional data to make proper analysis from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c66570d0f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c66570d0f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all the wage charts, only two with </a:t>
            </a:r>
            <a:r>
              <a:rPr lang="en"/>
              <a:t>declination over years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c66570d0f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c66570d0f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what all the scatter plots look like, as wage rise, pop decreases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c66570d0f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c66570d0f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the info provided its hard to make a decision but what can be done is put considerations on the table that can be monitored in the coming months to figure out what changes can be made. These are some of the things I would consider keeping on the table.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66570d0f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c66570d0f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time being one of the biggest drawback there are a couple things I would do if allowed more time.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c66570d0f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c66570d0f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that i picked along with link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c66570d0f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c66570d0f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reasons why I picked this data 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c66570d0f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c66570d0f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so many huge changes made over the past year seemed like a valuable question to ask if working for a company that was in this </a:t>
            </a:r>
            <a:r>
              <a:rPr lang="en"/>
              <a:t>field. Definitely something to consider to create a better structure for the corporation.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c66570d0f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c66570d0f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Columns: Major Occupation Group, Minor Occupation Group, Broad Occupation, Detailed Occupation, Year, Average Wage, Average Wage Margin of Error</a:t>
            </a:r>
            <a:endParaRPr/>
          </a:p>
          <a:p>
            <a:pPr indent="0" lvl="0" marL="0" rtl="0" algn="l">
              <a:spcBef>
                <a:spcPts val="0"/>
              </a:spcBef>
              <a:spcAft>
                <a:spcPts val="0"/>
              </a:spcAft>
              <a:buNone/>
            </a:pPr>
            <a:r>
              <a:rPr lang="en"/>
              <a:t>1234 Rows x 24 Columns</a:t>
            </a:r>
            <a:endParaRPr/>
          </a:p>
          <a:p>
            <a:pPr indent="0" lvl="0" marL="0" rtl="0" algn="l">
              <a:spcBef>
                <a:spcPts val="0"/>
              </a:spcBef>
              <a:spcAft>
                <a:spcPts val="0"/>
              </a:spcAft>
              <a:buNone/>
            </a:pPr>
            <a:r>
              <a:rPr lang="en"/>
              <a:t>Broad Occupation value count: 21</a:t>
            </a:r>
            <a:endParaRPr/>
          </a:p>
          <a:p>
            <a:pPr indent="0" lvl="0" marL="0" rtl="0" algn="l">
              <a:spcBef>
                <a:spcPts val="0"/>
              </a:spcBef>
              <a:spcAft>
                <a:spcPts val="0"/>
              </a:spcAft>
              <a:buNone/>
            </a:pPr>
            <a:r>
              <a:rPr lang="en"/>
              <a:t>Detailed Occupation value count: 301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c66570d0f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c66570d0f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Grouped by Broad Occupation and got the average for total population and average wage for each year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c66570d0f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c66570d0f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Office and Administrative Support had the most positions. This is not to say it is the most populated occupation.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c66570d0f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c66570d0f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Arts, design entertainment, sports and media in 2015 with total population avg of 32,282 and avg wage mean of 64,109(3rd most positions)</a:t>
            </a:r>
            <a:endParaRPr/>
          </a:p>
          <a:p>
            <a:pPr indent="0" lvl="0" marL="0" rtl="0" algn="l">
              <a:spcBef>
                <a:spcPts val="0"/>
              </a:spcBef>
              <a:spcAft>
                <a:spcPts val="0"/>
              </a:spcAft>
              <a:buNone/>
            </a:pPr>
            <a:r>
              <a:rPr lang="en"/>
              <a:t>Legal with avg wage mean of 136,318 and population mean of 4111(4th Least </a:t>
            </a:r>
            <a:r>
              <a:rPr lang="en"/>
              <a:t>positions)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c66570d0f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c66570d0f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Community &amp; Social Service pop: 645 wage:68,210(2nd Least Positions)</a:t>
            </a:r>
            <a:endParaRPr/>
          </a:p>
          <a:p>
            <a:pPr indent="0" lvl="0" marL="0" rtl="0" algn="l">
              <a:spcBef>
                <a:spcPts val="0"/>
              </a:spcBef>
              <a:spcAft>
                <a:spcPts val="0"/>
              </a:spcAft>
              <a:buNone/>
            </a:pPr>
            <a:r>
              <a:rPr lang="en"/>
              <a:t>Food Preperation &amp; Serving Related wage:15,267 pop: 3360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0.png"/><Relationship Id="rId10" Type="http://schemas.openxmlformats.org/officeDocument/2006/relationships/image" Target="../media/image24.png"/><Relationship Id="rId9"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5.png"/><Relationship Id="rId7" Type="http://schemas.openxmlformats.org/officeDocument/2006/relationships/image" Target="../media/image11.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Data Analysis Python Project</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Aditya Jayasuri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Max Pop charts</a:t>
            </a:r>
            <a:endParaRPr/>
          </a:p>
        </p:txBody>
      </p:sp>
      <p:pic>
        <p:nvPicPr>
          <p:cNvPr id="185" name="Google Shape;185;p22"/>
          <p:cNvPicPr preferRelativeResize="0"/>
          <p:nvPr/>
        </p:nvPicPr>
        <p:blipFill>
          <a:blip r:embed="rId3">
            <a:alphaModFix/>
          </a:blip>
          <a:stretch>
            <a:fillRect/>
          </a:stretch>
        </p:blipFill>
        <p:spPr>
          <a:xfrm>
            <a:off x="328025" y="320000"/>
            <a:ext cx="2168750" cy="1626550"/>
          </a:xfrm>
          <a:prstGeom prst="rect">
            <a:avLst/>
          </a:prstGeom>
          <a:noFill/>
          <a:ln>
            <a:noFill/>
          </a:ln>
        </p:spPr>
      </p:pic>
      <p:pic>
        <p:nvPicPr>
          <p:cNvPr id="186" name="Google Shape;186;p22"/>
          <p:cNvPicPr preferRelativeResize="0"/>
          <p:nvPr/>
        </p:nvPicPr>
        <p:blipFill>
          <a:blip r:embed="rId4">
            <a:alphaModFix/>
          </a:blip>
          <a:stretch>
            <a:fillRect/>
          </a:stretch>
        </p:blipFill>
        <p:spPr>
          <a:xfrm>
            <a:off x="2496775" y="320000"/>
            <a:ext cx="2298675" cy="1723975"/>
          </a:xfrm>
          <a:prstGeom prst="rect">
            <a:avLst/>
          </a:prstGeom>
          <a:noFill/>
          <a:ln>
            <a:noFill/>
          </a:ln>
        </p:spPr>
      </p:pic>
      <p:pic>
        <p:nvPicPr>
          <p:cNvPr id="187" name="Google Shape;187;p22"/>
          <p:cNvPicPr preferRelativeResize="0"/>
          <p:nvPr/>
        </p:nvPicPr>
        <p:blipFill>
          <a:blip r:embed="rId5">
            <a:alphaModFix/>
          </a:blip>
          <a:stretch>
            <a:fillRect/>
          </a:stretch>
        </p:blipFill>
        <p:spPr>
          <a:xfrm>
            <a:off x="4795459" y="368713"/>
            <a:ext cx="2168741" cy="1626550"/>
          </a:xfrm>
          <a:prstGeom prst="rect">
            <a:avLst/>
          </a:prstGeom>
          <a:noFill/>
          <a:ln>
            <a:noFill/>
          </a:ln>
        </p:spPr>
      </p:pic>
      <p:pic>
        <p:nvPicPr>
          <p:cNvPr id="188" name="Google Shape;188;p22"/>
          <p:cNvPicPr preferRelativeResize="0"/>
          <p:nvPr/>
        </p:nvPicPr>
        <p:blipFill>
          <a:blip r:embed="rId6">
            <a:alphaModFix/>
          </a:blip>
          <a:stretch>
            <a:fillRect/>
          </a:stretch>
        </p:blipFill>
        <p:spPr>
          <a:xfrm>
            <a:off x="6899267" y="377300"/>
            <a:ext cx="2015907" cy="1511950"/>
          </a:xfrm>
          <a:prstGeom prst="rect">
            <a:avLst/>
          </a:prstGeom>
          <a:noFill/>
          <a:ln>
            <a:noFill/>
          </a:ln>
        </p:spPr>
      </p:pic>
      <p:pic>
        <p:nvPicPr>
          <p:cNvPr id="189" name="Google Shape;189;p22"/>
          <p:cNvPicPr preferRelativeResize="0"/>
          <p:nvPr/>
        </p:nvPicPr>
        <p:blipFill>
          <a:blip r:embed="rId7">
            <a:alphaModFix/>
          </a:blip>
          <a:stretch>
            <a:fillRect/>
          </a:stretch>
        </p:blipFill>
        <p:spPr>
          <a:xfrm>
            <a:off x="328050" y="2290462"/>
            <a:ext cx="2168710" cy="1626550"/>
          </a:xfrm>
          <a:prstGeom prst="rect">
            <a:avLst/>
          </a:prstGeom>
          <a:noFill/>
          <a:ln>
            <a:noFill/>
          </a:ln>
        </p:spPr>
      </p:pic>
      <p:pic>
        <p:nvPicPr>
          <p:cNvPr id="190" name="Google Shape;190;p22"/>
          <p:cNvPicPr preferRelativeResize="0"/>
          <p:nvPr/>
        </p:nvPicPr>
        <p:blipFill>
          <a:blip r:embed="rId8">
            <a:alphaModFix/>
          </a:blip>
          <a:stretch>
            <a:fillRect/>
          </a:stretch>
        </p:blipFill>
        <p:spPr>
          <a:xfrm>
            <a:off x="2403325" y="2290475"/>
            <a:ext cx="2168678" cy="1626524"/>
          </a:xfrm>
          <a:prstGeom prst="rect">
            <a:avLst/>
          </a:prstGeom>
          <a:noFill/>
          <a:ln>
            <a:noFill/>
          </a:ln>
        </p:spPr>
      </p:pic>
      <p:pic>
        <p:nvPicPr>
          <p:cNvPr id="191" name="Google Shape;191;p22"/>
          <p:cNvPicPr preferRelativeResize="0"/>
          <p:nvPr/>
        </p:nvPicPr>
        <p:blipFill>
          <a:blip r:embed="rId9">
            <a:alphaModFix/>
          </a:blip>
          <a:stretch>
            <a:fillRect/>
          </a:stretch>
        </p:blipFill>
        <p:spPr>
          <a:xfrm>
            <a:off x="4463135" y="2306937"/>
            <a:ext cx="2124765" cy="1593600"/>
          </a:xfrm>
          <a:prstGeom prst="rect">
            <a:avLst/>
          </a:prstGeom>
          <a:noFill/>
          <a:ln>
            <a:noFill/>
          </a:ln>
        </p:spPr>
      </p:pic>
      <p:pic>
        <p:nvPicPr>
          <p:cNvPr id="192" name="Google Shape;192;p22"/>
          <p:cNvPicPr preferRelativeResize="0"/>
          <p:nvPr/>
        </p:nvPicPr>
        <p:blipFill>
          <a:blip r:embed="rId10">
            <a:alphaModFix/>
          </a:blip>
          <a:stretch>
            <a:fillRect/>
          </a:stretch>
        </p:blipFill>
        <p:spPr>
          <a:xfrm>
            <a:off x="6587900" y="2225975"/>
            <a:ext cx="2298650" cy="172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 Pop Chart</a:t>
            </a:r>
            <a:endParaRPr/>
          </a:p>
        </p:txBody>
      </p:sp>
      <p:pic>
        <p:nvPicPr>
          <p:cNvPr id="198" name="Google Shape;198;p23"/>
          <p:cNvPicPr preferRelativeResize="0"/>
          <p:nvPr/>
        </p:nvPicPr>
        <p:blipFill>
          <a:blip r:embed="rId3">
            <a:alphaModFix/>
          </a:blip>
          <a:stretch>
            <a:fillRect/>
          </a:stretch>
        </p:blipFill>
        <p:spPr>
          <a:xfrm>
            <a:off x="461750" y="502725"/>
            <a:ext cx="2340301" cy="1755224"/>
          </a:xfrm>
          <a:prstGeom prst="rect">
            <a:avLst/>
          </a:prstGeom>
          <a:noFill/>
          <a:ln>
            <a:noFill/>
          </a:ln>
        </p:spPr>
      </p:pic>
      <p:pic>
        <p:nvPicPr>
          <p:cNvPr id="199" name="Google Shape;199;p23"/>
          <p:cNvPicPr preferRelativeResize="0"/>
          <p:nvPr/>
        </p:nvPicPr>
        <p:blipFill>
          <a:blip r:embed="rId4">
            <a:alphaModFix/>
          </a:blip>
          <a:stretch>
            <a:fillRect/>
          </a:stretch>
        </p:blipFill>
        <p:spPr>
          <a:xfrm>
            <a:off x="2818212" y="502725"/>
            <a:ext cx="2434725" cy="1826075"/>
          </a:xfrm>
          <a:prstGeom prst="rect">
            <a:avLst/>
          </a:prstGeom>
          <a:noFill/>
          <a:ln>
            <a:noFill/>
          </a:ln>
        </p:spPr>
      </p:pic>
      <p:pic>
        <p:nvPicPr>
          <p:cNvPr id="200" name="Google Shape;200;p23"/>
          <p:cNvPicPr preferRelativeResize="0"/>
          <p:nvPr/>
        </p:nvPicPr>
        <p:blipFill>
          <a:blip r:embed="rId5">
            <a:alphaModFix/>
          </a:blip>
          <a:stretch>
            <a:fillRect/>
          </a:stretch>
        </p:blipFill>
        <p:spPr>
          <a:xfrm>
            <a:off x="5269100" y="467350"/>
            <a:ext cx="2434699" cy="1826051"/>
          </a:xfrm>
          <a:prstGeom prst="rect">
            <a:avLst/>
          </a:prstGeom>
          <a:noFill/>
          <a:ln>
            <a:noFill/>
          </a:ln>
        </p:spPr>
      </p:pic>
      <p:pic>
        <p:nvPicPr>
          <p:cNvPr id="201" name="Google Shape;201;p23"/>
          <p:cNvPicPr preferRelativeResize="0"/>
          <p:nvPr/>
        </p:nvPicPr>
        <p:blipFill>
          <a:blip r:embed="rId6">
            <a:alphaModFix/>
          </a:blip>
          <a:stretch>
            <a:fillRect/>
          </a:stretch>
        </p:blipFill>
        <p:spPr>
          <a:xfrm>
            <a:off x="1815300" y="2380750"/>
            <a:ext cx="2213267" cy="1659950"/>
          </a:xfrm>
          <a:prstGeom prst="rect">
            <a:avLst/>
          </a:prstGeom>
          <a:noFill/>
          <a:ln>
            <a:noFill/>
          </a:ln>
        </p:spPr>
      </p:pic>
      <p:pic>
        <p:nvPicPr>
          <p:cNvPr id="202" name="Google Shape;202;p23"/>
          <p:cNvPicPr preferRelativeResize="0"/>
          <p:nvPr/>
        </p:nvPicPr>
        <p:blipFill>
          <a:blip r:embed="rId7">
            <a:alphaModFix/>
          </a:blip>
          <a:stretch>
            <a:fillRect/>
          </a:stretch>
        </p:blipFill>
        <p:spPr>
          <a:xfrm>
            <a:off x="4428575" y="2333113"/>
            <a:ext cx="2340282" cy="1755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263575" y="409905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Avg wage decline</a:t>
            </a:r>
            <a:endParaRPr/>
          </a:p>
        </p:txBody>
      </p:sp>
      <p:pic>
        <p:nvPicPr>
          <p:cNvPr id="208" name="Google Shape;208;p24"/>
          <p:cNvPicPr preferRelativeResize="0"/>
          <p:nvPr/>
        </p:nvPicPr>
        <p:blipFill>
          <a:blip r:embed="rId3">
            <a:alphaModFix/>
          </a:blip>
          <a:stretch>
            <a:fillRect/>
          </a:stretch>
        </p:blipFill>
        <p:spPr>
          <a:xfrm>
            <a:off x="616475" y="644575"/>
            <a:ext cx="3612125" cy="2709101"/>
          </a:xfrm>
          <a:prstGeom prst="rect">
            <a:avLst/>
          </a:prstGeom>
          <a:noFill/>
          <a:ln>
            <a:noFill/>
          </a:ln>
        </p:spPr>
      </p:pic>
      <p:pic>
        <p:nvPicPr>
          <p:cNvPr id="209" name="Google Shape;209;p24"/>
          <p:cNvPicPr preferRelativeResize="0"/>
          <p:nvPr/>
        </p:nvPicPr>
        <p:blipFill>
          <a:blip r:embed="rId4">
            <a:alphaModFix/>
          </a:blip>
          <a:stretch>
            <a:fillRect/>
          </a:stretch>
        </p:blipFill>
        <p:spPr>
          <a:xfrm>
            <a:off x="4627850" y="644575"/>
            <a:ext cx="3698074" cy="2773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pop/wage scatter</a:t>
            </a:r>
            <a:endParaRPr/>
          </a:p>
        </p:txBody>
      </p:sp>
      <p:pic>
        <p:nvPicPr>
          <p:cNvPr id="215" name="Google Shape;215;p25"/>
          <p:cNvPicPr preferRelativeResize="0"/>
          <p:nvPr/>
        </p:nvPicPr>
        <p:blipFill>
          <a:blip r:embed="rId3">
            <a:alphaModFix/>
          </a:blip>
          <a:stretch>
            <a:fillRect/>
          </a:stretch>
        </p:blipFill>
        <p:spPr>
          <a:xfrm>
            <a:off x="384450" y="348075"/>
            <a:ext cx="2340226" cy="1755175"/>
          </a:xfrm>
          <a:prstGeom prst="rect">
            <a:avLst/>
          </a:prstGeom>
          <a:noFill/>
          <a:ln>
            <a:noFill/>
          </a:ln>
        </p:spPr>
      </p:pic>
      <p:pic>
        <p:nvPicPr>
          <p:cNvPr id="216" name="Google Shape;216;p25"/>
          <p:cNvPicPr preferRelativeResize="0"/>
          <p:nvPr/>
        </p:nvPicPr>
        <p:blipFill>
          <a:blip r:embed="rId4">
            <a:alphaModFix/>
          </a:blip>
          <a:stretch>
            <a:fillRect/>
          </a:stretch>
        </p:blipFill>
        <p:spPr>
          <a:xfrm>
            <a:off x="2786825" y="348075"/>
            <a:ext cx="2340229" cy="1755175"/>
          </a:xfrm>
          <a:prstGeom prst="rect">
            <a:avLst/>
          </a:prstGeom>
          <a:noFill/>
          <a:ln>
            <a:noFill/>
          </a:ln>
        </p:spPr>
      </p:pic>
      <p:pic>
        <p:nvPicPr>
          <p:cNvPr id="217" name="Google Shape;217;p25"/>
          <p:cNvPicPr preferRelativeResize="0"/>
          <p:nvPr/>
        </p:nvPicPr>
        <p:blipFill>
          <a:blip r:embed="rId5">
            <a:alphaModFix/>
          </a:blip>
          <a:stretch>
            <a:fillRect/>
          </a:stretch>
        </p:blipFill>
        <p:spPr>
          <a:xfrm>
            <a:off x="5189202" y="348080"/>
            <a:ext cx="2340226" cy="1755161"/>
          </a:xfrm>
          <a:prstGeom prst="rect">
            <a:avLst/>
          </a:prstGeom>
          <a:noFill/>
          <a:ln>
            <a:noFill/>
          </a:ln>
        </p:spPr>
      </p:pic>
      <p:pic>
        <p:nvPicPr>
          <p:cNvPr id="218" name="Google Shape;218;p25"/>
          <p:cNvPicPr preferRelativeResize="0"/>
          <p:nvPr/>
        </p:nvPicPr>
        <p:blipFill>
          <a:blip r:embed="rId6">
            <a:alphaModFix/>
          </a:blip>
          <a:stretch>
            <a:fillRect/>
          </a:stretch>
        </p:blipFill>
        <p:spPr>
          <a:xfrm>
            <a:off x="384438" y="2191475"/>
            <a:ext cx="2340258" cy="1755175"/>
          </a:xfrm>
          <a:prstGeom prst="rect">
            <a:avLst/>
          </a:prstGeom>
          <a:noFill/>
          <a:ln>
            <a:noFill/>
          </a:ln>
        </p:spPr>
      </p:pic>
      <p:pic>
        <p:nvPicPr>
          <p:cNvPr id="219" name="Google Shape;219;p25"/>
          <p:cNvPicPr preferRelativeResize="0"/>
          <p:nvPr/>
        </p:nvPicPr>
        <p:blipFill>
          <a:blip r:embed="rId7">
            <a:alphaModFix/>
          </a:blip>
          <a:stretch>
            <a:fillRect/>
          </a:stretch>
        </p:blipFill>
        <p:spPr>
          <a:xfrm>
            <a:off x="2865450" y="2255794"/>
            <a:ext cx="2340250" cy="17551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25" name="Google Shape;225;p26"/>
          <p:cNvSpPr txBox="1"/>
          <p:nvPr>
            <p:ph idx="1" type="body"/>
          </p:nvPr>
        </p:nvSpPr>
        <p:spPr>
          <a:xfrm>
            <a:off x="399625" y="1624275"/>
            <a:ext cx="8417700" cy="2668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A definite answer can’t be produced with the given information(eg. Healthcare data)</a:t>
            </a:r>
            <a:endParaRPr b="1" sz="1600"/>
          </a:p>
          <a:p>
            <a:pPr indent="-330200" lvl="0" marL="457200" rtl="0" algn="l">
              <a:spcBef>
                <a:spcPts val="0"/>
              </a:spcBef>
              <a:spcAft>
                <a:spcPts val="0"/>
              </a:spcAft>
              <a:buSzPts val="1600"/>
              <a:buChar char="-"/>
            </a:pPr>
            <a:r>
              <a:rPr b="1" lang="en" sz="1600"/>
              <a:t>Occupations with larger populations seem to be declining and vice versa for smaller populations</a:t>
            </a:r>
            <a:endParaRPr b="1" sz="1600"/>
          </a:p>
          <a:p>
            <a:pPr indent="-330200" lvl="0" marL="457200" rtl="0" algn="l">
              <a:spcBef>
                <a:spcPts val="0"/>
              </a:spcBef>
              <a:spcAft>
                <a:spcPts val="0"/>
              </a:spcAft>
              <a:buSzPts val="1600"/>
              <a:buChar char="-"/>
            </a:pPr>
            <a:r>
              <a:rPr b="1" lang="en" sz="1600"/>
              <a:t>Consider restructuring the larger and smaller populated occupations to meet the trending demand </a:t>
            </a:r>
            <a:endParaRPr b="1" sz="1600"/>
          </a:p>
          <a:p>
            <a:pPr indent="-330200" lvl="0" marL="457200" rtl="0" algn="l">
              <a:spcBef>
                <a:spcPts val="0"/>
              </a:spcBef>
              <a:spcAft>
                <a:spcPts val="0"/>
              </a:spcAft>
              <a:buSzPts val="1600"/>
              <a:buChar char="-"/>
            </a:pPr>
            <a:r>
              <a:rPr b="1" lang="en" sz="1600"/>
              <a:t>Some of the smaller populated occupations are still declining and might not be as heavily required</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If given more time</a:t>
            </a:r>
            <a:endParaRPr b="1"/>
          </a:p>
        </p:txBody>
      </p:sp>
      <p:sp>
        <p:nvSpPr>
          <p:cNvPr id="231" name="Google Shape;231;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FInd more data to understand most recent trends and compare to existing data set</a:t>
            </a:r>
            <a:endParaRPr b="1" sz="2100"/>
          </a:p>
          <a:p>
            <a:pPr indent="-361950" lvl="0" marL="457200" rtl="0" algn="l">
              <a:spcBef>
                <a:spcPts val="0"/>
              </a:spcBef>
              <a:spcAft>
                <a:spcPts val="0"/>
              </a:spcAft>
              <a:buSzPts val="2100"/>
              <a:buChar char="-"/>
            </a:pPr>
            <a:r>
              <a:rPr b="1" lang="en" sz="2100"/>
              <a:t>Split the data so the two sectors </a:t>
            </a:r>
            <a:r>
              <a:rPr b="1" lang="en" sz="2100"/>
              <a:t>can be analyzed separately</a:t>
            </a:r>
            <a:endParaRPr b="1" sz="2100"/>
          </a:p>
          <a:p>
            <a:pPr indent="-361950" lvl="0" marL="457200" rtl="0" algn="l">
              <a:spcBef>
                <a:spcPts val="0"/>
              </a:spcBef>
              <a:spcAft>
                <a:spcPts val="0"/>
              </a:spcAft>
              <a:buSzPts val="2100"/>
              <a:buChar char="-"/>
            </a:pPr>
            <a:r>
              <a:rPr b="1" lang="en" sz="2100"/>
              <a:t>Look deeper into the data by analyzing through Detailed Occupations</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115100" y="1177800"/>
            <a:ext cx="6913800" cy="2787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Analyzing Occupation Data Set in Finance &amp; Insurance, and Real Estate, Rental &amp; Leasing</a:t>
            </a:r>
            <a:endParaRPr b="1"/>
          </a:p>
        </p:txBody>
      </p:sp>
      <p:sp>
        <p:nvSpPr>
          <p:cNvPr id="135" name="Google Shape;135;p14"/>
          <p:cNvSpPr txBox="1"/>
          <p:nvPr/>
        </p:nvSpPr>
        <p:spPr>
          <a:xfrm>
            <a:off x="795000" y="4178400"/>
            <a:ext cx="755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https://datausa.io/profile/naics/finance-insurance-and-real-estate-rental-leasing#growth</a:t>
            </a:r>
            <a:endParaRPr b="1" sz="15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pick this data set?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Real Estate, Rental &amp; Leasing is the #1 Largest Industry in the country(13% of total GDP)</a:t>
            </a:r>
            <a:endParaRPr sz="1800"/>
          </a:p>
          <a:p>
            <a:pPr indent="-342900" lvl="0" marL="457200" rtl="0" algn="l">
              <a:spcBef>
                <a:spcPts val="0"/>
              </a:spcBef>
              <a:spcAft>
                <a:spcPts val="0"/>
              </a:spcAft>
              <a:buSzPts val="1800"/>
              <a:buChar char="-"/>
            </a:pPr>
            <a:r>
              <a:rPr lang="en" sz="1800"/>
              <a:t>Finance and Insurance is the 3rd largest Industry(8% of total GDP)</a:t>
            </a:r>
            <a:endParaRPr sz="1800"/>
          </a:p>
          <a:p>
            <a:pPr indent="-342900" lvl="0" marL="457200" rtl="0" algn="l">
              <a:spcBef>
                <a:spcPts val="0"/>
              </a:spcBef>
              <a:spcAft>
                <a:spcPts val="0"/>
              </a:spcAft>
              <a:buSzPts val="1800"/>
              <a:buChar char="-"/>
            </a:pPr>
            <a:r>
              <a:rPr lang="en" sz="1800"/>
              <a:t>Offices/Companies reopening across the nation as we near the hopeful end of the pandemic</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Question: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300"/>
              <a:t>As the country reopens, should changes be made to the structure of these sectors based on total population and average wage in the years prior to the pandemic?</a:t>
            </a:r>
            <a:endParaRPr b="1"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a:t>
            </a:r>
            <a:endParaRPr/>
          </a:p>
        </p:txBody>
      </p:sp>
      <p:pic>
        <p:nvPicPr>
          <p:cNvPr id="153" name="Google Shape;153;p17"/>
          <p:cNvPicPr preferRelativeResize="0"/>
          <p:nvPr/>
        </p:nvPicPr>
        <p:blipFill>
          <a:blip r:embed="rId3">
            <a:alphaModFix/>
          </a:blip>
          <a:stretch>
            <a:fillRect/>
          </a:stretch>
        </p:blipFill>
        <p:spPr>
          <a:xfrm>
            <a:off x="1437638" y="467688"/>
            <a:ext cx="6268724" cy="4208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(Cleaned) Data</a:t>
            </a:r>
            <a:endParaRPr/>
          </a:p>
        </p:txBody>
      </p:sp>
      <p:pic>
        <p:nvPicPr>
          <p:cNvPr id="159" name="Google Shape;159;p18"/>
          <p:cNvPicPr preferRelativeResize="0"/>
          <p:nvPr/>
        </p:nvPicPr>
        <p:blipFill>
          <a:blip r:embed="rId3">
            <a:alphaModFix/>
          </a:blip>
          <a:stretch>
            <a:fillRect/>
          </a:stretch>
        </p:blipFill>
        <p:spPr>
          <a:xfrm>
            <a:off x="315188" y="476975"/>
            <a:ext cx="8513625" cy="368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Broad Occupation</a:t>
            </a:r>
            <a:endParaRPr/>
          </a:p>
        </p:txBody>
      </p:sp>
      <p:pic>
        <p:nvPicPr>
          <p:cNvPr id="165" name="Google Shape;165;p19"/>
          <p:cNvPicPr preferRelativeResize="0"/>
          <p:nvPr/>
        </p:nvPicPr>
        <p:blipFill>
          <a:blip r:embed="rId3">
            <a:alphaModFix/>
          </a:blip>
          <a:stretch>
            <a:fillRect/>
          </a:stretch>
        </p:blipFill>
        <p:spPr>
          <a:xfrm>
            <a:off x="1813700" y="356501"/>
            <a:ext cx="5516600" cy="370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Max avg</a:t>
            </a:r>
            <a:endParaRPr/>
          </a:p>
        </p:txBody>
      </p:sp>
      <p:pic>
        <p:nvPicPr>
          <p:cNvPr id="171" name="Google Shape;171;p20"/>
          <p:cNvPicPr preferRelativeResize="0"/>
          <p:nvPr/>
        </p:nvPicPr>
        <p:blipFill>
          <a:blip r:embed="rId3">
            <a:alphaModFix/>
          </a:blip>
          <a:stretch>
            <a:fillRect/>
          </a:stretch>
        </p:blipFill>
        <p:spPr>
          <a:xfrm>
            <a:off x="328025" y="719600"/>
            <a:ext cx="8450725" cy="1327075"/>
          </a:xfrm>
          <a:prstGeom prst="rect">
            <a:avLst/>
          </a:prstGeom>
          <a:noFill/>
          <a:ln>
            <a:noFill/>
          </a:ln>
        </p:spPr>
      </p:pic>
      <p:pic>
        <p:nvPicPr>
          <p:cNvPr id="172" name="Google Shape;172;p20"/>
          <p:cNvPicPr preferRelativeResize="0"/>
          <p:nvPr/>
        </p:nvPicPr>
        <p:blipFill>
          <a:blip r:embed="rId4">
            <a:alphaModFix/>
          </a:blip>
          <a:stretch>
            <a:fillRect/>
          </a:stretch>
        </p:blipFill>
        <p:spPr>
          <a:xfrm>
            <a:off x="328025" y="2419838"/>
            <a:ext cx="5101240" cy="13704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 avg</a:t>
            </a:r>
            <a:endParaRPr/>
          </a:p>
        </p:txBody>
      </p:sp>
      <p:pic>
        <p:nvPicPr>
          <p:cNvPr id="178" name="Google Shape;178;p21"/>
          <p:cNvPicPr preferRelativeResize="0"/>
          <p:nvPr/>
        </p:nvPicPr>
        <p:blipFill>
          <a:blip r:embed="rId3">
            <a:alphaModFix/>
          </a:blip>
          <a:stretch>
            <a:fillRect/>
          </a:stretch>
        </p:blipFill>
        <p:spPr>
          <a:xfrm>
            <a:off x="328025" y="564900"/>
            <a:ext cx="8025875" cy="1471875"/>
          </a:xfrm>
          <a:prstGeom prst="rect">
            <a:avLst/>
          </a:prstGeom>
          <a:noFill/>
          <a:ln>
            <a:noFill/>
          </a:ln>
        </p:spPr>
      </p:pic>
      <p:pic>
        <p:nvPicPr>
          <p:cNvPr id="179" name="Google Shape;179;p21"/>
          <p:cNvPicPr preferRelativeResize="0"/>
          <p:nvPr/>
        </p:nvPicPr>
        <p:blipFill>
          <a:blip r:embed="rId4">
            <a:alphaModFix/>
          </a:blip>
          <a:stretch>
            <a:fillRect/>
          </a:stretch>
        </p:blipFill>
        <p:spPr>
          <a:xfrm>
            <a:off x="328025" y="2472775"/>
            <a:ext cx="8253049" cy="139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