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84" r:id="rId2"/>
    <p:sldId id="259" r:id="rId3"/>
    <p:sldId id="260" r:id="rId4"/>
    <p:sldId id="261" r:id="rId5"/>
    <p:sldId id="262" r:id="rId6"/>
    <p:sldId id="263" r:id="rId7"/>
    <p:sldId id="264" r:id="rId8"/>
    <p:sldId id="283" r:id="rId9"/>
    <p:sldId id="265" r:id="rId10"/>
    <p:sldId id="266" r:id="rId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e Marazzina" initials="DM" lastIdx="2" clrIdx="0">
    <p:extLst>
      <p:ext uri="{19B8F6BF-5375-455C-9EA6-DF929625EA0E}">
        <p15:presenceInfo xmlns:p15="http://schemas.microsoft.com/office/powerpoint/2012/main" userId="S::10301768@polimi.it::79c38746-42da-4317-9921-34c93a114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2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74"/>
  </p:normalViewPr>
  <p:slideViewPr>
    <p:cSldViewPr snapToGrid="0" snapToObjects="1">
      <p:cViewPr varScale="1">
        <p:scale>
          <a:sx n="114" d="100"/>
          <a:sy n="114" d="100"/>
        </p:scale>
        <p:origin x="152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93D8D-46FA-5045-BF6D-7A25360F463C}" type="datetimeFigureOut">
              <a:rPr lang="it-IT" smtClean="0"/>
              <a:t>01/02/2021</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1A60B-CFA7-FF4F-AFDC-66AEAC621C40}" type="slidenum">
              <a:rPr lang="it-IT" smtClean="0"/>
              <a:t>‹N›</a:t>
            </a:fld>
            <a:endParaRPr lang="it-IT"/>
          </a:p>
        </p:txBody>
      </p:sp>
    </p:spTree>
    <p:extLst>
      <p:ext uri="{BB962C8B-B14F-4D97-AF65-F5344CB8AC3E}">
        <p14:creationId xmlns:p14="http://schemas.microsoft.com/office/powerpoint/2010/main" val="68528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01/02/2021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14526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01/02/2021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104758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01/02/2021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74359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01/02/2021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1490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548D9A5-43F8-4D4C-8E12-7970D9BF61E3}" type="datetimeFigureOut">
              <a:rPr lang="it-IT" smtClean="0"/>
              <a:t>01/02/2021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421439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01/02/2021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75900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629842" y="2505075"/>
            <a:ext cx="3868340" cy="3684588"/>
          </a:xfrm>
        </p:spPr>
        <p:txBody>
          <a:bodyPr/>
          <a:lstStyle/>
          <a:p>
            <a:pPr lvl="0"/>
            <a:r>
              <a:rPr lang="it-IT"/>
              <a:t>Modifica gli stili del testo dello schema
Secondo livello
Terzo livello
Quarto livello
Quinto livello</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6" name="Content Placeholder 5"/>
          <p:cNvSpPr>
            <a:spLocks noGrp="1"/>
          </p:cNvSpPr>
          <p:nvPr>
            <p:ph sz="quarter" idx="4"/>
          </p:nvPr>
        </p:nvSpPr>
        <p:spPr>
          <a:xfrm>
            <a:off x="4629150" y="2505075"/>
            <a:ext cx="3887391" cy="3684588"/>
          </a:xfrm>
        </p:spPr>
        <p:txBody>
          <a:bodyPr/>
          <a:lstStyle/>
          <a:p>
            <a:pPr lvl="0"/>
            <a:r>
              <a:rPr lang="it-IT"/>
              <a:t>Modifica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5548D9A5-43F8-4D4C-8E12-7970D9BF61E3}" type="datetimeFigureOut">
              <a:rPr lang="it-IT" smtClean="0"/>
              <a:t>01/02/2021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417073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548D9A5-43F8-4D4C-8E12-7970D9BF61E3}" type="datetimeFigureOut">
              <a:rPr lang="it-IT" smtClean="0"/>
              <a:t>01/02/2021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3502122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8D9A5-43F8-4D4C-8E12-7970D9BF61E3}" type="datetimeFigureOut">
              <a:rPr lang="it-IT" smtClean="0"/>
              <a:t>01/02/2021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4963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01/02/2021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7553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5548D9A5-43F8-4D4C-8E12-7970D9BF61E3}" type="datetimeFigureOut">
              <a:rPr lang="it-IT" smtClean="0"/>
              <a:t>01/02/2021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E80484-558D-2845-B125-3D836CFF7208}" type="slidenum">
              <a:rPr lang="it-IT" smtClean="0"/>
              <a:t>‹N›</a:t>
            </a:fld>
            <a:endParaRPr lang="it-IT"/>
          </a:p>
        </p:txBody>
      </p:sp>
    </p:spTree>
    <p:extLst>
      <p:ext uri="{BB962C8B-B14F-4D97-AF65-F5344CB8AC3E}">
        <p14:creationId xmlns:p14="http://schemas.microsoft.com/office/powerpoint/2010/main" val="285190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8D9A5-43F8-4D4C-8E12-7970D9BF61E3}" type="datetimeFigureOut">
              <a:rPr lang="it-IT" smtClean="0"/>
              <a:t>01/02/2021</a:t>
            </a:fld>
            <a:endParaRPr lang="it-I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80484-558D-2845-B125-3D836CFF7208}" type="slidenum">
              <a:rPr lang="it-IT" smtClean="0"/>
              <a:t>‹N›</a:t>
            </a:fld>
            <a:endParaRPr lang="it-IT"/>
          </a:p>
        </p:txBody>
      </p:sp>
    </p:spTree>
    <p:extLst>
      <p:ext uri="{BB962C8B-B14F-4D97-AF65-F5344CB8AC3E}">
        <p14:creationId xmlns:p14="http://schemas.microsoft.com/office/powerpoint/2010/main" val="485319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underground.com/history/monthly/us/ny/new-york-city/KLGA"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rovable.xyz/"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realit.i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wunderground.com/"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7149D2-FFB9-4551-ADCB-209A348CA877}"/>
              </a:ext>
            </a:extLst>
          </p:cNvPr>
          <p:cNvSpPr>
            <a:spLocks noGrp="1"/>
          </p:cNvSpPr>
          <p:nvPr>
            <p:ph type="ctrTitle"/>
          </p:nvPr>
        </p:nvSpPr>
        <p:spPr/>
        <p:txBody>
          <a:bodyPr/>
          <a:lstStyle/>
          <a:p>
            <a:r>
              <a:rPr lang="it-IT" dirty="0"/>
              <a:t>Smart </a:t>
            </a:r>
            <a:r>
              <a:rPr lang="it-IT"/>
              <a:t>Contracts</a:t>
            </a:r>
            <a:endParaRPr lang="it-IT" dirty="0"/>
          </a:p>
        </p:txBody>
      </p:sp>
      <p:sp>
        <p:nvSpPr>
          <p:cNvPr id="3" name="Sottotitolo 2">
            <a:extLst>
              <a:ext uri="{FF2B5EF4-FFF2-40B4-BE49-F238E27FC236}">
                <a16:creationId xmlns:a16="http://schemas.microsoft.com/office/drawing/2014/main" id="{12C61049-1F1E-48A9-8694-63DD51539804}"/>
              </a:ext>
            </a:extLst>
          </p:cNvPr>
          <p:cNvSpPr>
            <a:spLocks noGrp="1"/>
          </p:cNvSpPr>
          <p:nvPr>
            <p:ph type="subTitle" idx="1"/>
          </p:nvPr>
        </p:nvSpPr>
        <p:spPr/>
        <p:txBody>
          <a:bodyPr/>
          <a:lstStyle/>
          <a:p>
            <a:r>
              <a:rPr lang="it-IT" sz="2400"/>
              <a:t>Daniele Marazzina</a:t>
            </a:r>
            <a:endParaRPr lang="it-IT"/>
          </a:p>
        </p:txBody>
      </p:sp>
    </p:spTree>
    <p:extLst>
      <p:ext uri="{BB962C8B-B14F-4D97-AF65-F5344CB8AC3E}">
        <p14:creationId xmlns:p14="http://schemas.microsoft.com/office/powerpoint/2010/main" val="94981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CCC97FE-4749-4D4F-95D0-1B4BB604D42B}"/>
              </a:ext>
            </a:extLst>
          </p:cNvPr>
          <p:cNvSpPr txBox="1"/>
          <p:nvPr/>
        </p:nvSpPr>
        <p:spPr>
          <a:xfrm>
            <a:off x="184558" y="360727"/>
            <a:ext cx="8581937" cy="6186309"/>
          </a:xfrm>
          <a:prstGeom prst="rect">
            <a:avLst/>
          </a:prstGeom>
          <a:noFill/>
        </p:spPr>
        <p:txBody>
          <a:bodyPr wrap="square" rtlCol="0">
            <a:spAutoFit/>
          </a:bodyPr>
          <a:lstStyle/>
          <a:p>
            <a:r>
              <a:rPr lang="it-IT" b="1" dirty="0" err="1"/>
              <a:t>What</a:t>
            </a:r>
            <a:r>
              <a:rPr lang="it-IT" b="1" dirty="0"/>
              <a:t> </a:t>
            </a:r>
            <a:r>
              <a:rPr lang="it-IT" b="1" dirty="0" err="1"/>
              <a:t>happens</a:t>
            </a:r>
            <a:r>
              <a:rPr lang="it-IT" b="1" dirty="0"/>
              <a:t> </a:t>
            </a:r>
            <a:r>
              <a:rPr lang="it-IT" b="1" dirty="0" err="1"/>
              <a:t>if</a:t>
            </a:r>
            <a:r>
              <a:rPr lang="it-IT" b="1" dirty="0"/>
              <a:t> Bob </a:t>
            </a:r>
            <a:r>
              <a:rPr lang="it-IT" b="1" dirty="0" err="1"/>
              <a:t>wants</a:t>
            </a:r>
            <a:r>
              <a:rPr lang="it-IT" b="1" dirty="0"/>
              <a:t> to be </a:t>
            </a:r>
            <a:r>
              <a:rPr lang="it-IT" b="1" dirty="0" err="1"/>
              <a:t>paid</a:t>
            </a:r>
            <a:r>
              <a:rPr lang="it-IT" b="1" dirty="0"/>
              <a:t> in fiat money?</a:t>
            </a:r>
          </a:p>
          <a:p>
            <a:endParaRPr lang="it-IT" dirty="0"/>
          </a:p>
          <a:p>
            <a:pPr marL="285750" indent="-285750">
              <a:buFont typeface="Arial" panose="020B0604020202020204" pitchFamily="34" charset="0"/>
              <a:buChar char="•"/>
            </a:pPr>
            <a:r>
              <a:rPr lang="it-IT" dirty="0"/>
              <a:t>The smart </a:t>
            </a:r>
            <a:r>
              <a:rPr lang="it-IT" dirty="0" err="1"/>
              <a:t>contract</a:t>
            </a:r>
            <a:r>
              <a:rPr lang="it-IT" dirty="0"/>
              <a:t> can </a:t>
            </a:r>
            <a:r>
              <a:rPr lang="it-IT" dirty="0" err="1"/>
              <a:t>only</a:t>
            </a:r>
            <a:r>
              <a:rPr lang="it-IT" dirty="0"/>
              <a:t> </a:t>
            </a:r>
            <a:r>
              <a:rPr lang="it-IT" dirty="0" err="1"/>
              <a:t>say</a:t>
            </a:r>
            <a:r>
              <a:rPr lang="it-IT" dirty="0"/>
              <a:t> «</a:t>
            </a:r>
            <a:r>
              <a:rPr lang="it-IT" dirty="0" err="1"/>
              <a:t>this</a:t>
            </a:r>
            <a:r>
              <a:rPr lang="it-IT" dirty="0"/>
              <a:t> </a:t>
            </a:r>
            <a:r>
              <a:rPr lang="it-IT" dirty="0" err="1"/>
              <a:t>contract</a:t>
            </a:r>
            <a:r>
              <a:rPr lang="it-IT" dirty="0"/>
              <a:t> </a:t>
            </a:r>
            <a:r>
              <a:rPr lang="it-IT" dirty="0" err="1"/>
              <a:t>is</a:t>
            </a:r>
            <a:r>
              <a:rPr lang="it-IT" dirty="0"/>
              <a:t> to be </a:t>
            </a:r>
            <a:r>
              <a:rPr lang="it-IT" dirty="0" err="1"/>
              <a:t>paid</a:t>
            </a:r>
            <a:r>
              <a:rPr lang="it-IT" dirty="0"/>
              <a:t>», for </a:t>
            </a:r>
            <a:r>
              <a:rPr lang="it-IT" dirty="0" err="1"/>
              <a:t>example</a:t>
            </a:r>
            <a:r>
              <a:rPr lang="it-IT" dirty="0"/>
              <a:t> </a:t>
            </a:r>
            <a:r>
              <a:rPr lang="it-IT" dirty="0" err="1"/>
              <a:t>creating</a:t>
            </a:r>
            <a:r>
              <a:rPr lang="it-IT" dirty="0"/>
              <a:t> a </a:t>
            </a:r>
            <a:r>
              <a:rPr lang="it-IT" dirty="0" err="1"/>
              <a:t>null</a:t>
            </a:r>
            <a:r>
              <a:rPr lang="it-IT" dirty="0"/>
              <a:t> </a:t>
            </a:r>
            <a:r>
              <a:rPr lang="it-IT" dirty="0" err="1"/>
              <a:t>transaction</a:t>
            </a:r>
            <a:r>
              <a:rPr lang="it-IT" dirty="0"/>
              <a:t> with </a:t>
            </a:r>
            <a:r>
              <a:rPr lang="it-IT" dirty="0" err="1"/>
              <a:t>this</a:t>
            </a:r>
            <a:r>
              <a:rPr lang="it-IT" dirty="0"/>
              <a:t> </a:t>
            </a:r>
            <a:r>
              <a:rPr lang="it-IT" dirty="0" err="1"/>
              <a:t>sentence</a:t>
            </a:r>
            <a:r>
              <a:rPr lang="it-IT" dirty="0"/>
              <a:t> in the </a:t>
            </a:r>
            <a:r>
              <a:rPr lang="it-IT" dirty="0" err="1"/>
              <a:t>OP_Return</a:t>
            </a:r>
            <a:r>
              <a:rPr lang="it-IT" dirty="0"/>
              <a:t> field.</a:t>
            </a:r>
          </a:p>
          <a:p>
            <a:endParaRPr lang="it-IT" dirty="0"/>
          </a:p>
          <a:p>
            <a:pPr marL="285750" indent="-285750">
              <a:buFont typeface="Arial" panose="020B0604020202020204" pitchFamily="34" charset="0"/>
              <a:buChar char="•"/>
            </a:pPr>
            <a:r>
              <a:rPr lang="it-IT" dirty="0" err="1"/>
              <a:t>This</a:t>
            </a:r>
            <a:r>
              <a:rPr lang="it-IT" dirty="0"/>
              <a:t> </a:t>
            </a:r>
            <a:r>
              <a:rPr lang="it-IT" dirty="0" err="1"/>
              <a:t>is</a:t>
            </a:r>
            <a:r>
              <a:rPr lang="it-IT" dirty="0"/>
              <a:t> </a:t>
            </a:r>
            <a:r>
              <a:rPr lang="it-IT" dirty="0" err="1"/>
              <a:t>written</a:t>
            </a:r>
            <a:r>
              <a:rPr lang="it-IT" dirty="0"/>
              <a:t> on the blockchain, </a:t>
            </a:r>
            <a:r>
              <a:rPr lang="it-IT" dirty="0" err="1"/>
              <a:t>which</a:t>
            </a:r>
            <a:r>
              <a:rPr lang="it-IT" dirty="0"/>
              <a:t> </a:t>
            </a:r>
            <a:r>
              <a:rPr lang="it-IT" dirty="0" err="1"/>
              <a:t>is</a:t>
            </a:r>
            <a:r>
              <a:rPr lang="it-IT" dirty="0"/>
              <a:t> </a:t>
            </a:r>
            <a:r>
              <a:rPr lang="it-IT" dirty="0" err="1"/>
              <a:t>immutable</a:t>
            </a:r>
            <a:r>
              <a:rPr lang="it-IT" dirty="0"/>
              <a:t>.</a:t>
            </a:r>
          </a:p>
          <a:p>
            <a:endParaRPr lang="it-IT" dirty="0"/>
          </a:p>
          <a:p>
            <a:pPr marL="285750" indent="-285750">
              <a:buFont typeface="Arial" panose="020B0604020202020204" pitchFamily="34" charset="0"/>
              <a:buChar char="•"/>
            </a:pPr>
            <a:r>
              <a:rPr lang="it-IT" dirty="0" err="1"/>
              <a:t>Then</a:t>
            </a:r>
            <a:r>
              <a:rPr lang="it-IT" dirty="0"/>
              <a:t>, the </a:t>
            </a:r>
            <a:r>
              <a:rPr lang="it-IT" dirty="0" err="1"/>
              <a:t>insurer</a:t>
            </a:r>
            <a:r>
              <a:rPr lang="it-IT" dirty="0"/>
              <a:t>, once he/</a:t>
            </a:r>
            <a:r>
              <a:rPr lang="it-IT" dirty="0" err="1"/>
              <a:t>she</a:t>
            </a:r>
            <a:r>
              <a:rPr lang="it-IT" dirty="0"/>
              <a:t> </a:t>
            </a:r>
            <a:r>
              <a:rPr lang="it-IT" dirty="0" err="1"/>
              <a:t>reads</a:t>
            </a:r>
            <a:r>
              <a:rPr lang="it-IT" dirty="0"/>
              <a:t> </a:t>
            </a:r>
            <a:r>
              <a:rPr lang="it-IT" dirty="0" err="1"/>
              <a:t>this</a:t>
            </a:r>
            <a:r>
              <a:rPr lang="it-IT" dirty="0"/>
              <a:t> on the blockchain can tell to </a:t>
            </a:r>
            <a:r>
              <a:rPr lang="it-IT" dirty="0" err="1"/>
              <a:t>his</a:t>
            </a:r>
            <a:r>
              <a:rPr lang="it-IT" dirty="0"/>
              <a:t>/</a:t>
            </a:r>
            <a:r>
              <a:rPr lang="it-IT" dirty="0" err="1"/>
              <a:t>her</a:t>
            </a:r>
            <a:r>
              <a:rPr lang="it-IT" dirty="0"/>
              <a:t> bank «</a:t>
            </a:r>
            <a:r>
              <a:rPr lang="it-IT" dirty="0" err="1"/>
              <a:t>please</a:t>
            </a:r>
            <a:r>
              <a:rPr lang="it-IT" dirty="0"/>
              <a:t>, </a:t>
            </a:r>
            <a:r>
              <a:rPr lang="it-IT" dirty="0" err="1"/>
              <a:t>pay</a:t>
            </a:r>
            <a:r>
              <a:rPr lang="it-IT" dirty="0"/>
              <a: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algn="ctr"/>
            <a:r>
              <a:rPr lang="it-IT" dirty="0"/>
              <a:t>So, </a:t>
            </a:r>
            <a:r>
              <a:rPr lang="it-IT" dirty="0" err="1"/>
              <a:t>not</a:t>
            </a:r>
            <a:r>
              <a:rPr lang="it-IT" dirty="0"/>
              <a:t> a </a:t>
            </a:r>
            <a:r>
              <a:rPr lang="it-IT" dirty="0" err="1"/>
              <a:t>real</a:t>
            </a:r>
            <a:r>
              <a:rPr lang="it-IT" dirty="0"/>
              <a:t> </a:t>
            </a:r>
            <a:r>
              <a:rPr lang="it-IT" dirty="0" err="1"/>
              <a:t>automatic</a:t>
            </a:r>
            <a:r>
              <a:rPr lang="it-IT" dirty="0"/>
              <a:t> payment </a:t>
            </a:r>
            <a:r>
              <a:rPr lang="it-IT" dirty="0" err="1"/>
              <a:t>without</a:t>
            </a:r>
            <a:r>
              <a:rPr lang="it-IT" dirty="0"/>
              <a:t> </a:t>
            </a:r>
            <a:r>
              <a:rPr lang="it-IT" dirty="0" err="1"/>
              <a:t>cryptocurrencies</a:t>
            </a:r>
            <a:endParaRPr lang="it-IT" dirty="0"/>
          </a:p>
          <a:p>
            <a:pPr algn="ctr"/>
            <a:endParaRPr lang="it-IT" dirty="0"/>
          </a:p>
          <a:p>
            <a:endParaRPr lang="it-IT" dirty="0"/>
          </a:p>
          <a:p>
            <a:r>
              <a:rPr lang="it-IT" dirty="0" err="1"/>
              <a:t>However</a:t>
            </a:r>
            <a:r>
              <a:rPr lang="it-IT" dirty="0"/>
              <a:t>, </a:t>
            </a:r>
            <a:r>
              <a:rPr lang="it-IT" dirty="0" err="1"/>
              <a:t>nobody</a:t>
            </a:r>
            <a:r>
              <a:rPr lang="it-IT" dirty="0"/>
              <a:t> </a:t>
            </a:r>
            <a:r>
              <a:rPr lang="it-IT" dirty="0" err="1"/>
              <a:t>wants</a:t>
            </a:r>
            <a:r>
              <a:rPr lang="it-IT" dirty="0"/>
              <a:t> to </a:t>
            </a:r>
            <a:r>
              <a:rPr lang="it-IT" dirty="0" err="1"/>
              <a:t>receive</a:t>
            </a:r>
            <a:r>
              <a:rPr lang="it-IT" dirty="0"/>
              <a:t> the payment from an insurance in </a:t>
            </a:r>
            <a:r>
              <a:rPr lang="it-IT" dirty="0" err="1"/>
              <a:t>cryptocurrency</a:t>
            </a:r>
            <a:endParaRPr lang="it-IT" dirty="0"/>
          </a:p>
          <a:p>
            <a:pPr marL="285750" indent="-285750">
              <a:buFont typeface="Arial" panose="020B0604020202020204" pitchFamily="34" charset="0"/>
              <a:buChar char="•"/>
            </a:pPr>
            <a:r>
              <a:rPr lang="it-IT" dirty="0"/>
              <a:t>I use insurance to hedge a risk</a:t>
            </a:r>
          </a:p>
          <a:p>
            <a:pPr marL="285750" indent="-285750">
              <a:buFont typeface="Arial" panose="020B0604020202020204" pitchFamily="34" charset="0"/>
              <a:buChar char="•"/>
            </a:pPr>
            <a:r>
              <a:rPr lang="it-IT" dirty="0" err="1"/>
              <a:t>This</a:t>
            </a:r>
            <a:r>
              <a:rPr lang="it-IT" dirty="0"/>
              <a:t> risk </a:t>
            </a:r>
            <a:r>
              <a:rPr lang="it-IT" dirty="0" err="1"/>
              <a:t>is</a:t>
            </a:r>
            <a:r>
              <a:rPr lang="it-IT" dirty="0"/>
              <a:t> </a:t>
            </a:r>
            <a:r>
              <a:rPr lang="it-IT" dirty="0" err="1"/>
              <a:t>paid</a:t>
            </a:r>
            <a:r>
              <a:rPr lang="it-IT" dirty="0"/>
              <a:t> in fiat money</a:t>
            </a:r>
          </a:p>
          <a:p>
            <a:pPr marL="285750" indent="-285750">
              <a:buFont typeface="Arial" panose="020B0604020202020204" pitchFamily="34" charset="0"/>
              <a:buChar char="•"/>
            </a:pPr>
            <a:r>
              <a:rPr lang="it-IT" dirty="0" err="1"/>
              <a:t>If</a:t>
            </a:r>
            <a:r>
              <a:rPr lang="it-IT" dirty="0"/>
              <a:t> I </a:t>
            </a:r>
            <a:r>
              <a:rPr lang="it-IT" dirty="0" err="1"/>
              <a:t>receive</a:t>
            </a:r>
            <a:r>
              <a:rPr lang="it-IT" dirty="0"/>
              <a:t> </a:t>
            </a:r>
            <a:r>
              <a:rPr lang="it-IT" dirty="0" err="1"/>
              <a:t>cryptocurrencies</a:t>
            </a:r>
            <a:r>
              <a:rPr lang="it-IT" dirty="0"/>
              <a:t> I </a:t>
            </a:r>
            <a:r>
              <a:rPr lang="it-IT" dirty="0" err="1"/>
              <a:t>enter</a:t>
            </a:r>
            <a:r>
              <a:rPr lang="it-IT" dirty="0"/>
              <a:t> </a:t>
            </a:r>
            <a:r>
              <a:rPr lang="it-IT" dirty="0" err="1"/>
              <a:t>into</a:t>
            </a:r>
            <a:r>
              <a:rPr lang="it-IT" dirty="0"/>
              <a:t> </a:t>
            </a:r>
            <a:r>
              <a:rPr lang="it-IT" dirty="0" err="1"/>
              <a:t>another</a:t>
            </a:r>
            <a:r>
              <a:rPr lang="it-IT" dirty="0"/>
              <a:t> risk, i.e., the high </a:t>
            </a:r>
            <a:r>
              <a:rPr lang="it-IT" dirty="0" err="1"/>
              <a:t>volatility</a:t>
            </a:r>
            <a:r>
              <a:rPr lang="it-IT" dirty="0"/>
              <a:t> of the </a:t>
            </a:r>
            <a:r>
              <a:rPr lang="it-IT" dirty="0" err="1"/>
              <a:t>cryptocurrency</a:t>
            </a:r>
            <a:r>
              <a:rPr lang="it-IT" dirty="0"/>
              <a:t> </a:t>
            </a:r>
            <a:r>
              <a:rPr lang="it-IT" dirty="0" err="1"/>
              <a:t>value</a:t>
            </a:r>
            <a:r>
              <a:rPr lang="it-IT" dirty="0"/>
              <a:t>. </a:t>
            </a:r>
            <a:r>
              <a:rPr lang="it-IT" dirty="0" err="1"/>
              <a:t>Therefore</a:t>
            </a:r>
            <a:r>
              <a:rPr lang="it-IT" dirty="0"/>
              <a:t> I </a:t>
            </a:r>
            <a:r>
              <a:rPr lang="it-IT" dirty="0" err="1"/>
              <a:t>only</a:t>
            </a:r>
            <a:r>
              <a:rPr lang="it-IT" dirty="0"/>
              <a:t> </a:t>
            </a:r>
            <a:r>
              <a:rPr lang="it-IT" dirty="0" err="1"/>
              <a:t>move</a:t>
            </a:r>
            <a:r>
              <a:rPr lang="it-IT" dirty="0"/>
              <a:t> from one risk to </a:t>
            </a:r>
            <a:r>
              <a:rPr lang="it-IT" dirty="0" err="1"/>
              <a:t>another</a:t>
            </a:r>
            <a:r>
              <a:rPr lang="it-IT" dirty="0"/>
              <a:t>.</a:t>
            </a:r>
          </a:p>
          <a:p>
            <a:pPr marL="285750" indent="-285750">
              <a:buFont typeface="Arial" panose="020B0604020202020204" pitchFamily="34" charset="0"/>
              <a:buChar char="•"/>
            </a:pPr>
            <a:r>
              <a:rPr lang="it-IT" dirty="0" err="1"/>
              <a:t>Possible</a:t>
            </a:r>
            <a:r>
              <a:rPr lang="it-IT" dirty="0"/>
              <a:t> Solution: </a:t>
            </a:r>
            <a:r>
              <a:rPr lang="it-IT" dirty="0">
                <a:solidFill>
                  <a:srgbClr val="FF0000"/>
                </a:solidFill>
              </a:rPr>
              <a:t>STABLE COINS</a:t>
            </a:r>
          </a:p>
          <a:p>
            <a:r>
              <a:rPr lang="it-IT" dirty="0"/>
              <a:t>PS. </a:t>
            </a:r>
            <a:r>
              <a:rPr lang="it-IT" dirty="0" err="1"/>
              <a:t>Same</a:t>
            </a:r>
            <a:r>
              <a:rPr lang="it-IT" dirty="0"/>
              <a:t> </a:t>
            </a:r>
            <a:r>
              <a:rPr lang="it-IT" dirty="0" err="1"/>
              <a:t>problem</a:t>
            </a:r>
            <a:r>
              <a:rPr lang="it-IT" dirty="0"/>
              <a:t> for the </a:t>
            </a:r>
            <a:r>
              <a:rPr lang="it-IT" dirty="0" err="1"/>
              <a:t>posting</a:t>
            </a:r>
            <a:r>
              <a:rPr lang="it-IT" dirty="0"/>
              <a:t> of </a:t>
            </a:r>
            <a:r>
              <a:rPr lang="it-IT" dirty="0" err="1"/>
              <a:t>collateral</a:t>
            </a:r>
            <a:r>
              <a:rPr lang="it-IT" dirty="0"/>
              <a:t>: </a:t>
            </a:r>
            <a:r>
              <a:rPr lang="it-IT" dirty="0" err="1"/>
              <a:t>collateral</a:t>
            </a:r>
            <a:r>
              <a:rPr lang="it-IT" dirty="0"/>
              <a:t> </a:t>
            </a:r>
            <a:r>
              <a:rPr lang="it-IT" dirty="0" err="1"/>
              <a:t>cannot</a:t>
            </a:r>
            <a:r>
              <a:rPr lang="it-IT" dirty="0"/>
              <a:t> be post in </a:t>
            </a:r>
            <a:r>
              <a:rPr lang="it-IT" dirty="0" err="1"/>
              <a:t>cryptocurrencies</a:t>
            </a:r>
            <a:r>
              <a:rPr lang="it-IT" dirty="0"/>
              <a:t>.</a:t>
            </a:r>
          </a:p>
        </p:txBody>
      </p:sp>
    </p:spTree>
    <p:extLst>
      <p:ext uri="{BB962C8B-B14F-4D97-AF65-F5344CB8AC3E}">
        <p14:creationId xmlns:p14="http://schemas.microsoft.com/office/powerpoint/2010/main" val="2108893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8C008DC-0FBC-4F16-A57A-503D40858DD3}"/>
              </a:ext>
            </a:extLst>
          </p:cNvPr>
          <p:cNvSpPr txBox="1"/>
          <p:nvPr/>
        </p:nvSpPr>
        <p:spPr>
          <a:xfrm>
            <a:off x="587229" y="444617"/>
            <a:ext cx="7986320" cy="6186309"/>
          </a:xfrm>
          <a:prstGeom prst="rect">
            <a:avLst/>
          </a:prstGeom>
          <a:noFill/>
        </p:spPr>
        <p:txBody>
          <a:bodyPr wrap="square" rtlCol="0">
            <a:spAutoFit/>
          </a:bodyPr>
          <a:lstStyle/>
          <a:p>
            <a:r>
              <a:rPr lang="it-IT" dirty="0" err="1"/>
              <a:t>Ethereum</a:t>
            </a:r>
            <a:endParaRPr lang="it-IT" dirty="0"/>
          </a:p>
          <a:p>
            <a:endParaRPr lang="it-IT" dirty="0"/>
          </a:p>
          <a:p>
            <a:pPr marL="285750" indent="-285750">
              <a:buFont typeface="Arial" panose="020B0604020202020204" pitchFamily="34" charset="0"/>
              <a:buChar char="•"/>
            </a:pPr>
            <a:r>
              <a:rPr lang="en-US" dirty="0"/>
              <a:t>It is another platform developed on blockchain technology</a:t>
            </a:r>
          </a:p>
          <a:p>
            <a:pPr marL="285750" indent="-285750">
              <a:buFont typeface="Arial" panose="020B0604020202020204" pitchFamily="34" charset="0"/>
              <a:buChar char="•"/>
            </a:pPr>
            <a:r>
              <a:rPr lang="en-US" dirty="0"/>
              <a:t>In order to be able to run on the peer-to-peer network, Ethereum users pay for the use through a cryptocurrency, called Ether, which therefore acts both as a cryptocurrency and as a fuel.</a:t>
            </a:r>
          </a:p>
          <a:p>
            <a:pPr marL="285750" indent="-285750">
              <a:buFont typeface="Arial" panose="020B0604020202020204" pitchFamily="34" charset="0"/>
              <a:buChar char="•"/>
            </a:pPr>
            <a:r>
              <a:rPr lang="en-US" dirty="0"/>
              <a:t>Ethereum is different from the Bitcoin blockchain since it is constructed to create Smart Contracts. Even in Bitcoin, elementary smart contracts can be created. In Ethereum the peculiarity is that they are listed on a complete Turing language.</a:t>
            </a:r>
          </a:p>
          <a:p>
            <a:pPr marL="285750" indent="-285750">
              <a:buFont typeface="Arial" panose="020B0604020202020204" pitchFamily="34" charset="0"/>
              <a:buChar char="•"/>
            </a:pPr>
            <a:r>
              <a:rPr lang="en-US" dirty="0"/>
              <a:t>A smart contract is a program that runs on Ethereum's decentralized virtual machine.</a:t>
            </a:r>
          </a:p>
          <a:p>
            <a:pPr marL="285750" indent="-285750">
              <a:buFont typeface="Arial" panose="020B0604020202020204" pitchFamily="34" charset="0"/>
              <a:buChar char="•"/>
            </a:pPr>
            <a:r>
              <a:rPr lang="en-US" dirty="0"/>
              <a:t>The smart contract cannot act actively (for example, it cannot monitor the status of another smart contract and act accordingly), but it acts reactively (a user, not necessarily directly, must invoke it to perform any operation).</a:t>
            </a:r>
          </a:p>
          <a:p>
            <a:pPr marL="285750" indent="-285750">
              <a:buFont typeface="Arial" panose="020B0604020202020204" pitchFamily="34" charset="0"/>
              <a:buChar char="•"/>
            </a:pPr>
            <a:r>
              <a:rPr lang="en-US" dirty="0"/>
              <a:t>The smart contract cannot interrogate the world outside the blockchain. For example, in the case of a sports bet managed through a smart contract, this cannot obtain the result of the game from a website and act accordingly.</a:t>
            </a:r>
          </a:p>
          <a:p>
            <a:pPr marL="285750" indent="-285750">
              <a:buFont typeface="Arial" panose="020B0604020202020204" pitchFamily="34" charset="0"/>
              <a:buChar char="•"/>
            </a:pPr>
            <a:r>
              <a:rPr lang="en-US" dirty="0"/>
              <a:t>The smart contract can instead obtain information using oracles.</a:t>
            </a:r>
          </a:p>
          <a:p>
            <a:pPr marL="285750" indent="-285750">
              <a:buFont typeface="Arial" panose="020B0604020202020204" pitchFamily="34" charset="0"/>
              <a:buChar char="•"/>
            </a:pPr>
            <a:r>
              <a:rPr lang="en-US" dirty="0"/>
              <a:t>Oracles are smart contracts in which information from the outside world is loaded in exchange for a reward.</a:t>
            </a:r>
            <a:endParaRPr lang="it-IT" dirty="0"/>
          </a:p>
          <a:p>
            <a:endParaRPr lang="it-IT" dirty="0"/>
          </a:p>
          <a:p>
            <a:endParaRPr lang="it-IT" dirty="0"/>
          </a:p>
        </p:txBody>
      </p:sp>
    </p:spTree>
    <p:extLst>
      <p:ext uri="{BB962C8B-B14F-4D97-AF65-F5344CB8AC3E}">
        <p14:creationId xmlns:p14="http://schemas.microsoft.com/office/powerpoint/2010/main" val="28020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Shape 737">
            <a:extLst>
              <a:ext uri="{FF2B5EF4-FFF2-40B4-BE49-F238E27FC236}">
                <a16:creationId xmlns:a16="http://schemas.microsoft.com/office/drawing/2014/main" id="{653CB433-85D1-4894-B003-21A76780521F}"/>
              </a:ext>
            </a:extLst>
          </p:cNvPr>
          <p:cNvPicPr preferRelativeResize="0">
            <a:picLocks/>
          </p:cNvPicPr>
          <p:nvPr/>
        </p:nvPicPr>
        <p:blipFill rotWithShape="1">
          <a:blip r:embed="rId3">
            <a:alphaModFix/>
          </a:blip>
          <a:srcRect/>
          <a:stretch/>
        </p:blipFill>
        <p:spPr>
          <a:xfrm>
            <a:off x="774740" y="1422919"/>
            <a:ext cx="7688182" cy="4525963"/>
          </a:xfrm>
          <a:prstGeom prst="rect">
            <a:avLst/>
          </a:prstGeom>
          <a:noFill/>
          <a:ln>
            <a:noFill/>
          </a:ln>
        </p:spPr>
      </p:pic>
    </p:spTree>
    <p:extLst>
      <p:ext uri="{BB962C8B-B14F-4D97-AF65-F5344CB8AC3E}">
        <p14:creationId xmlns:p14="http://schemas.microsoft.com/office/powerpoint/2010/main" val="3619985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Shape 743">
            <a:extLst>
              <a:ext uri="{FF2B5EF4-FFF2-40B4-BE49-F238E27FC236}">
                <a16:creationId xmlns:a16="http://schemas.microsoft.com/office/drawing/2014/main" id="{E335A536-9D1F-4FC6-8CD4-FAB30EDCE2C6}"/>
              </a:ext>
            </a:extLst>
          </p:cNvPr>
          <p:cNvPicPr preferRelativeResize="0">
            <a:picLocks/>
          </p:cNvPicPr>
          <p:nvPr/>
        </p:nvPicPr>
        <p:blipFill rotWithShape="1">
          <a:blip r:embed="rId3">
            <a:alphaModFix/>
          </a:blip>
          <a:srcRect/>
          <a:stretch/>
        </p:blipFill>
        <p:spPr>
          <a:xfrm>
            <a:off x="835745" y="1385596"/>
            <a:ext cx="7566172" cy="4525963"/>
          </a:xfrm>
          <a:prstGeom prst="rect">
            <a:avLst/>
          </a:prstGeom>
          <a:noFill/>
          <a:ln>
            <a:noFill/>
          </a:ln>
        </p:spPr>
      </p:pic>
    </p:spTree>
    <p:extLst>
      <p:ext uri="{BB962C8B-B14F-4D97-AF65-F5344CB8AC3E}">
        <p14:creationId xmlns:p14="http://schemas.microsoft.com/office/powerpoint/2010/main" val="1868722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7EDFE85-916D-4DF1-A580-7B4A2FF5DA83}"/>
              </a:ext>
            </a:extLst>
          </p:cNvPr>
          <p:cNvSpPr txBox="1"/>
          <p:nvPr/>
        </p:nvSpPr>
        <p:spPr>
          <a:xfrm>
            <a:off x="268448" y="343949"/>
            <a:ext cx="8355435" cy="923330"/>
          </a:xfrm>
          <a:prstGeom prst="rect">
            <a:avLst/>
          </a:prstGeom>
          <a:noFill/>
        </p:spPr>
        <p:txBody>
          <a:bodyPr wrap="square" rtlCol="0">
            <a:spAutoFit/>
          </a:bodyPr>
          <a:lstStyle/>
          <a:p>
            <a:r>
              <a:rPr lang="it-IT" dirty="0" err="1"/>
              <a:t>Where</a:t>
            </a:r>
            <a:r>
              <a:rPr lang="it-IT" dirty="0"/>
              <a:t> to use smart </a:t>
            </a:r>
            <a:r>
              <a:rPr lang="it-IT" dirty="0" err="1"/>
              <a:t>contracts</a:t>
            </a:r>
            <a:r>
              <a:rPr lang="it-IT" dirty="0"/>
              <a:t>???</a:t>
            </a:r>
          </a:p>
          <a:p>
            <a:endParaRPr lang="it-IT" dirty="0"/>
          </a:p>
          <a:p>
            <a:pPr marL="285750" indent="-285750">
              <a:buFont typeface="Arial" panose="020B0604020202020204" pitchFamily="34" charset="0"/>
              <a:buChar char="•"/>
            </a:pPr>
            <a:r>
              <a:rPr lang="it-IT" dirty="0"/>
              <a:t>Finance: </a:t>
            </a:r>
            <a:r>
              <a:rPr lang="it-IT" dirty="0" err="1"/>
              <a:t>posting</a:t>
            </a:r>
            <a:r>
              <a:rPr lang="it-IT" dirty="0"/>
              <a:t> of a </a:t>
            </a:r>
            <a:r>
              <a:rPr lang="it-IT" dirty="0" err="1"/>
              <a:t>collateral</a:t>
            </a:r>
            <a:r>
              <a:rPr lang="it-IT" dirty="0"/>
              <a:t>, to solve the </a:t>
            </a:r>
            <a:r>
              <a:rPr lang="it-IT" dirty="0" err="1"/>
              <a:t>counterparty</a:t>
            </a:r>
            <a:r>
              <a:rPr lang="it-IT" dirty="0"/>
              <a:t> risk </a:t>
            </a:r>
            <a:r>
              <a:rPr lang="it-IT" dirty="0" err="1"/>
              <a:t>problem</a:t>
            </a:r>
            <a:endParaRPr lang="it-IT" dirty="0"/>
          </a:p>
        </p:txBody>
      </p:sp>
      <p:sp>
        <p:nvSpPr>
          <p:cNvPr id="3" name="CasellaDiTesto 2">
            <a:extLst>
              <a:ext uri="{FF2B5EF4-FFF2-40B4-BE49-F238E27FC236}">
                <a16:creationId xmlns:a16="http://schemas.microsoft.com/office/drawing/2014/main" id="{1A21C3E2-DC5F-4790-912C-DCDEE7CBAE4B}"/>
              </a:ext>
            </a:extLst>
          </p:cNvPr>
          <p:cNvSpPr txBox="1"/>
          <p:nvPr/>
        </p:nvSpPr>
        <p:spPr>
          <a:xfrm>
            <a:off x="956345" y="1518407"/>
            <a:ext cx="6862194" cy="2031325"/>
          </a:xfrm>
          <a:prstGeom prst="rect">
            <a:avLst/>
          </a:prstGeom>
          <a:noFill/>
        </p:spPr>
        <p:txBody>
          <a:bodyPr wrap="square" rtlCol="0">
            <a:spAutoFit/>
          </a:bodyPr>
          <a:lstStyle/>
          <a:p>
            <a:r>
              <a:rPr lang="it-IT" i="1" dirty="0" err="1"/>
              <a:t>What</a:t>
            </a:r>
            <a:r>
              <a:rPr lang="it-IT" i="1" dirty="0"/>
              <a:t> </a:t>
            </a:r>
            <a:r>
              <a:rPr lang="it-IT" i="1" dirty="0" err="1"/>
              <a:t>is</a:t>
            </a:r>
            <a:r>
              <a:rPr lang="it-IT" i="1" dirty="0"/>
              <a:t> a </a:t>
            </a:r>
            <a:r>
              <a:rPr lang="it-IT" i="1" dirty="0" err="1"/>
              <a:t>collateral</a:t>
            </a:r>
            <a:r>
              <a:rPr lang="it-IT" i="1" dirty="0"/>
              <a:t>?</a:t>
            </a:r>
          </a:p>
          <a:p>
            <a:r>
              <a:rPr lang="en-US" dirty="0"/>
              <a:t>Put simply, collateral is an item of value that a lender can seize from a borrower if he or she fails to repay a loan according to the agreed terms. One common example is when you take out a mortgage. Normally, the bank will ask you to provide your home as collateral.</a:t>
            </a:r>
          </a:p>
          <a:p>
            <a:r>
              <a:rPr lang="en-US" dirty="0"/>
              <a:t>Collateral acts as a guarantee that the lender will receive back the amount lent even if the borrower does not repay the loan as agreed.</a:t>
            </a:r>
            <a:endParaRPr lang="it-IT" dirty="0"/>
          </a:p>
        </p:txBody>
      </p:sp>
      <p:sp>
        <p:nvSpPr>
          <p:cNvPr id="4" name="CasellaDiTesto 3">
            <a:extLst>
              <a:ext uri="{FF2B5EF4-FFF2-40B4-BE49-F238E27FC236}">
                <a16:creationId xmlns:a16="http://schemas.microsoft.com/office/drawing/2014/main" id="{61DD7BAE-1FBB-473A-945B-859B619A859A}"/>
              </a:ext>
            </a:extLst>
          </p:cNvPr>
          <p:cNvSpPr txBox="1"/>
          <p:nvPr/>
        </p:nvSpPr>
        <p:spPr>
          <a:xfrm>
            <a:off x="956345" y="3926048"/>
            <a:ext cx="6862194" cy="923330"/>
          </a:xfrm>
          <a:prstGeom prst="rect">
            <a:avLst/>
          </a:prstGeom>
          <a:noFill/>
        </p:spPr>
        <p:txBody>
          <a:bodyPr wrap="square" rtlCol="0">
            <a:spAutoFit/>
          </a:bodyPr>
          <a:lstStyle/>
          <a:p>
            <a:r>
              <a:rPr lang="it-IT" i="1" dirty="0" err="1"/>
              <a:t>What</a:t>
            </a:r>
            <a:r>
              <a:rPr lang="it-IT" i="1" dirty="0"/>
              <a:t> </a:t>
            </a:r>
            <a:r>
              <a:rPr lang="it-IT" i="1" dirty="0" err="1"/>
              <a:t>is</a:t>
            </a:r>
            <a:r>
              <a:rPr lang="it-IT" i="1" dirty="0"/>
              <a:t> </a:t>
            </a:r>
            <a:r>
              <a:rPr lang="it-IT" i="1" dirty="0" err="1"/>
              <a:t>counterparty</a:t>
            </a:r>
            <a:r>
              <a:rPr lang="it-IT" i="1" dirty="0"/>
              <a:t> risk?</a:t>
            </a:r>
          </a:p>
          <a:p>
            <a:r>
              <a:rPr lang="en-US" dirty="0"/>
              <a:t>Counterparty risk is the likelihood or probability that one of those involved in a transaction might default on its contractual obligation.</a:t>
            </a:r>
            <a:endParaRPr lang="it-IT" i="1" dirty="0"/>
          </a:p>
        </p:txBody>
      </p:sp>
    </p:spTree>
    <p:extLst>
      <p:ext uri="{BB962C8B-B14F-4D97-AF65-F5344CB8AC3E}">
        <p14:creationId xmlns:p14="http://schemas.microsoft.com/office/powerpoint/2010/main" val="13452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C88E711-31B6-4B2B-9463-AFA8BAA83397}"/>
              </a:ext>
            </a:extLst>
          </p:cNvPr>
          <p:cNvSpPr txBox="1"/>
          <p:nvPr/>
        </p:nvSpPr>
        <p:spPr>
          <a:xfrm>
            <a:off x="604007" y="444617"/>
            <a:ext cx="7835318" cy="3139321"/>
          </a:xfrm>
          <a:prstGeom prst="rect">
            <a:avLst/>
          </a:prstGeom>
          <a:noFill/>
        </p:spPr>
        <p:txBody>
          <a:bodyPr wrap="square" rtlCol="0">
            <a:spAutoFit/>
          </a:bodyPr>
          <a:lstStyle/>
          <a:p>
            <a:r>
              <a:rPr lang="it-IT" i="1" dirty="0" err="1"/>
              <a:t>Collateral</a:t>
            </a:r>
            <a:r>
              <a:rPr lang="it-IT" i="1" dirty="0"/>
              <a:t> and </a:t>
            </a:r>
            <a:r>
              <a:rPr lang="it-IT" i="1" dirty="0" err="1"/>
              <a:t>Counterparty</a:t>
            </a:r>
            <a:r>
              <a:rPr lang="it-IT" i="1" dirty="0"/>
              <a:t> risk: </a:t>
            </a:r>
            <a:r>
              <a:rPr lang="it-IT" i="1" dirty="0" err="1"/>
              <a:t>mark</a:t>
            </a:r>
            <a:r>
              <a:rPr lang="it-IT" i="1" dirty="0"/>
              <a:t> to market</a:t>
            </a:r>
          </a:p>
          <a:p>
            <a:endParaRPr lang="it-IT" dirty="0"/>
          </a:p>
          <a:p>
            <a:r>
              <a:rPr lang="it-IT" dirty="0" err="1"/>
              <a:t>If</a:t>
            </a:r>
            <a:r>
              <a:rPr lang="it-IT" dirty="0"/>
              <a:t> A </a:t>
            </a:r>
            <a:r>
              <a:rPr lang="it-IT" dirty="0" err="1"/>
              <a:t>enter</a:t>
            </a:r>
            <a:r>
              <a:rPr lang="it-IT" dirty="0"/>
              <a:t> </a:t>
            </a:r>
            <a:r>
              <a:rPr lang="it-IT" dirty="0" err="1"/>
              <a:t>into</a:t>
            </a:r>
            <a:r>
              <a:rPr lang="it-IT" dirty="0"/>
              <a:t> a </a:t>
            </a:r>
            <a:r>
              <a:rPr lang="it-IT" dirty="0" err="1"/>
              <a:t>contract</a:t>
            </a:r>
            <a:r>
              <a:rPr lang="it-IT" dirty="0"/>
              <a:t> with B, </a:t>
            </a:r>
            <a:r>
              <a:rPr lang="it-IT" dirty="0" err="1"/>
              <a:t>then</a:t>
            </a:r>
            <a:r>
              <a:rPr lang="it-IT" dirty="0"/>
              <a:t> </a:t>
            </a:r>
            <a:r>
              <a:rPr lang="it-IT" dirty="0" err="1"/>
              <a:t>both</a:t>
            </a:r>
            <a:r>
              <a:rPr lang="it-IT" dirty="0"/>
              <a:t> can </a:t>
            </a:r>
            <a:r>
              <a:rPr lang="it-IT" dirty="0" err="1"/>
              <a:t>suffer</a:t>
            </a:r>
            <a:r>
              <a:rPr lang="it-IT" dirty="0"/>
              <a:t> </a:t>
            </a:r>
            <a:r>
              <a:rPr lang="it-IT" dirty="0" err="1"/>
              <a:t>counterparty</a:t>
            </a:r>
            <a:r>
              <a:rPr lang="it-IT" dirty="0"/>
              <a:t> risk! </a:t>
            </a:r>
            <a:r>
              <a:rPr lang="it-IT" dirty="0" err="1"/>
              <a:t>Therefore</a:t>
            </a:r>
            <a:r>
              <a:rPr lang="it-IT" dirty="0"/>
              <a:t> </a:t>
            </a:r>
            <a:r>
              <a:rPr lang="it-IT" dirty="0" err="1"/>
              <a:t>collateral</a:t>
            </a:r>
            <a:r>
              <a:rPr lang="it-IT" dirty="0"/>
              <a:t> can help to reduce </a:t>
            </a:r>
            <a:r>
              <a:rPr lang="it-IT" dirty="0" err="1"/>
              <a:t>that</a:t>
            </a:r>
            <a:r>
              <a:rPr lang="it-IT" dirty="0"/>
              <a:t> risk.</a:t>
            </a:r>
          </a:p>
          <a:p>
            <a:endParaRPr lang="it-IT" dirty="0"/>
          </a:p>
          <a:p>
            <a:r>
              <a:rPr lang="it-IT" dirty="0"/>
              <a:t>&gt;&gt; </a:t>
            </a:r>
            <a:r>
              <a:rPr lang="it-IT" dirty="0" err="1"/>
              <a:t>Now</a:t>
            </a:r>
            <a:r>
              <a:rPr lang="it-IT" dirty="0"/>
              <a:t>: payment of </a:t>
            </a:r>
            <a:r>
              <a:rPr lang="it-IT" dirty="0" err="1"/>
              <a:t>collateral</a:t>
            </a:r>
            <a:r>
              <a:rPr lang="it-IT" dirty="0"/>
              <a:t> </a:t>
            </a:r>
            <a:r>
              <a:rPr lang="it-IT" dirty="0" err="1"/>
              <a:t>is</a:t>
            </a:r>
            <a:r>
              <a:rPr lang="it-IT" dirty="0"/>
              <a:t> </a:t>
            </a:r>
            <a:r>
              <a:rPr lang="it-IT" dirty="0" err="1"/>
              <a:t>done</a:t>
            </a:r>
            <a:r>
              <a:rPr lang="it-IT" dirty="0"/>
              <a:t> </a:t>
            </a:r>
            <a:r>
              <a:rPr lang="it-IT" dirty="0" err="1"/>
              <a:t>at</a:t>
            </a:r>
            <a:r>
              <a:rPr lang="it-IT" dirty="0"/>
              <a:t> </a:t>
            </a:r>
            <a:r>
              <a:rPr lang="it-IT" dirty="0" err="1"/>
              <a:t>settlement</a:t>
            </a:r>
            <a:r>
              <a:rPr lang="it-IT" dirty="0"/>
              <a:t> </a:t>
            </a:r>
            <a:r>
              <a:rPr lang="it-IT" dirty="0" err="1"/>
              <a:t>dates</a:t>
            </a:r>
            <a:r>
              <a:rPr lang="it-IT" dirty="0"/>
              <a:t>, </a:t>
            </a:r>
            <a:r>
              <a:rPr lang="it-IT" dirty="0" err="1"/>
              <a:t>through</a:t>
            </a:r>
            <a:r>
              <a:rPr lang="it-IT" dirty="0"/>
              <a:t> a </a:t>
            </a:r>
            <a:r>
              <a:rPr lang="it-IT" dirty="0" err="1"/>
              <a:t>third</a:t>
            </a:r>
            <a:r>
              <a:rPr lang="it-IT" dirty="0"/>
              <a:t> party</a:t>
            </a:r>
          </a:p>
          <a:p>
            <a:r>
              <a:rPr lang="it-IT" dirty="0">
                <a:solidFill>
                  <a:schemeClr val="dk1"/>
                </a:solidFill>
                <a:latin typeface="Arial"/>
                <a:ea typeface="Arial"/>
                <a:cs typeface="Arial"/>
                <a:sym typeface="Arial"/>
              </a:rPr>
              <a:t>“</a:t>
            </a:r>
            <a:r>
              <a:rPr lang="it-IT" dirty="0">
                <a:solidFill>
                  <a:srgbClr val="FF0000"/>
                </a:solidFill>
                <a:latin typeface="Arial"/>
                <a:ea typeface="Arial"/>
                <a:cs typeface="Arial"/>
                <a:sym typeface="Arial"/>
              </a:rPr>
              <a:t>consensus by </a:t>
            </a:r>
            <a:r>
              <a:rPr lang="it-IT" dirty="0" err="1">
                <a:solidFill>
                  <a:srgbClr val="FF0000"/>
                </a:solidFill>
                <a:latin typeface="Arial"/>
                <a:ea typeface="Arial"/>
                <a:cs typeface="Arial"/>
                <a:sym typeface="Arial"/>
              </a:rPr>
              <a:t>reconciliation</a:t>
            </a:r>
            <a:r>
              <a:rPr lang="it-IT" dirty="0">
                <a:solidFill>
                  <a:schemeClr val="dk1"/>
                </a:solidFill>
                <a:latin typeface="Arial"/>
                <a:ea typeface="Arial"/>
                <a:cs typeface="Arial"/>
                <a:sym typeface="Arial"/>
              </a:rPr>
              <a:t>”</a:t>
            </a:r>
            <a:endParaRPr lang="it-IT" dirty="0"/>
          </a:p>
          <a:p>
            <a:endParaRPr lang="it-IT" dirty="0"/>
          </a:p>
          <a:p>
            <a:r>
              <a:rPr lang="it-IT" dirty="0"/>
              <a:t>&gt;&gt; Smart </a:t>
            </a:r>
            <a:r>
              <a:rPr lang="it-IT" dirty="0" err="1"/>
              <a:t>Contract</a:t>
            </a:r>
            <a:r>
              <a:rPr lang="it-IT" dirty="0"/>
              <a:t>: </a:t>
            </a:r>
            <a:r>
              <a:rPr lang="it-IT" dirty="0" err="1"/>
              <a:t>continuous</a:t>
            </a:r>
            <a:r>
              <a:rPr lang="it-IT" dirty="0"/>
              <a:t> and </a:t>
            </a:r>
            <a:r>
              <a:rPr lang="it-IT" dirty="0" err="1"/>
              <a:t>automatic</a:t>
            </a:r>
            <a:r>
              <a:rPr lang="it-IT" dirty="0"/>
              <a:t> payment, </a:t>
            </a:r>
            <a:r>
              <a:rPr lang="it-IT" dirty="0" err="1"/>
              <a:t>through</a:t>
            </a:r>
            <a:r>
              <a:rPr lang="it-IT" dirty="0"/>
              <a:t> </a:t>
            </a:r>
            <a:r>
              <a:rPr lang="it-IT" dirty="0" err="1"/>
              <a:t>mark</a:t>
            </a:r>
            <a:r>
              <a:rPr lang="it-IT" dirty="0"/>
              <a:t> to market </a:t>
            </a:r>
            <a:r>
              <a:rPr lang="it-IT" dirty="0" err="1"/>
              <a:t>evaluation</a:t>
            </a:r>
            <a:endParaRPr lang="it-IT" dirty="0"/>
          </a:p>
          <a:p>
            <a:r>
              <a:rPr lang="it-IT" dirty="0">
                <a:solidFill>
                  <a:schemeClr val="dk1"/>
                </a:solidFill>
                <a:latin typeface="Arial"/>
                <a:ea typeface="Arial"/>
                <a:cs typeface="Arial"/>
                <a:sym typeface="Arial"/>
              </a:rPr>
              <a:t>“</a:t>
            </a:r>
            <a:r>
              <a:rPr lang="it-IT" dirty="0" err="1">
                <a:solidFill>
                  <a:srgbClr val="FF0000"/>
                </a:solidFill>
                <a:latin typeface="Arial"/>
                <a:ea typeface="Arial"/>
                <a:cs typeface="Arial"/>
                <a:sym typeface="Arial"/>
              </a:rPr>
              <a:t>decentralized</a:t>
            </a:r>
            <a:r>
              <a:rPr lang="it-IT" dirty="0">
                <a:solidFill>
                  <a:srgbClr val="FF0000"/>
                </a:solidFill>
                <a:latin typeface="Arial"/>
                <a:ea typeface="Arial"/>
                <a:cs typeface="Arial"/>
                <a:sym typeface="Arial"/>
              </a:rPr>
              <a:t> consensus</a:t>
            </a:r>
            <a:r>
              <a:rPr lang="it-IT" dirty="0">
                <a:solidFill>
                  <a:schemeClr val="dk1"/>
                </a:solidFill>
                <a:latin typeface="Arial"/>
                <a:ea typeface="Arial"/>
                <a:cs typeface="Arial"/>
                <a:sym typeface="Arial"/>
              </a:rPr>
              <a:t>”</a:t>
            </a:r>
            <a:endParaRPr lang="it-IT" dirty="0"/>
          </a:p>
        </p:txBody>
      </p:sp>
    </p:spTree>
    <p:extLst>
      <p:ext uri="{BB962C8B-B14F-4D97-AF65-F5344CB8AC3E}">
        <p14:creationId xmlns:p14="http://schemas.microsoft.com/office/powerpoint/2010/main" val="342972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31CE07E-E71E-4C73-8611-E193A6D23DEB}"/>
              </a:ext>
            </a:extLst>
          </p:cNvPr>
          <p:cNvSpPr txBox="1"/>
          <p:nvPr/>
        </p:nvSpPr>
        <p:spPr>
          <a:xfrm>
            <a:off x="268448" y="343949"/>
            <a:ext cx="8355435" cy="5909310"/>
          </a:xfrm>
          <a:prstGeom prst="rect">
            <a:avLst/>
          </a:prstGeom>
          <a:noFill/>
        </p:spPr>
        <p:txBody>
          <a:bodyPr wrap="square" rtlCol="0">
            <a:spAutoFit/>
          </a:bodyPr>
          <a:lstStyle/>
          <a:p>
            <a:r>
              <a:rPr lang="it-IT" dirty="0" err="1"/>
              <a:t>Where</a:t>
            </a:r>
            <a:r>
              <a:rPr lang="it-IT" dirty="0"/>
              <a:t> to use smart </a:t>
            </a:r>
            <a:r>
              <a:rPr lang="it-IT" dirty="0" err="1"/>
              <a:t>contract</a:t>
            </a:r>
            <a:r>
              <a:rPr lang="it-IT" dirty="0"/>
              <a:t>???</a:t>
            </a:r>
          </a:p>
          <a:p>
            <a:endParaRPr lang="it-IT" dirty="0"/>
          </a:p>
          <a:p>
            <a:pPr marL="285750" indent="-285750">
              <a:buFont typeface="Arial" panose="020B0604020202020204" pitchFamily="34" charset="0"/>
              <a:buChar char="•"/>
            </a:pPr>
            <a:r>
              <a:rPr lang="it-IT" dirty="0"/>
              <a:t>Insurance: </a:t>
            </a:r>
            <a:r>
              <a:rPr lang="it-IT" dirty="0" err="1"/>
              <a:t>flights</a:t>
            </a:r>
            <a:r>
              <a:rPr lang="it-IT" dirty="0"/>
              <a:t>… and </a:t>
            </a:r>
            <a:r>
              <a:rPr lang="it-IT" dirty="0" err="1"/>
              <a:t>other</a:t>
            </a:r>
            <a:r>
              <a:rPr lang="it-IT" dirty="0"/>
              <a:t> case of insurance </a:t>
            </a:r>
            <a:r>
              <a:rPr lang="it-IT" dirty="0" err="1"/>
              <a:t>contract</a:t>
            </a:r>
            <a:r>
              <a:rPr lang="it-IT" dirty="0"/>
              <a:t> </a:t>
            </a:r>
            <a:r>
              <a:rPr lang="it-IT" dirty="0" err="1"/>
              <a:t>where</a:t>
            </a:r>
            <a:r>
              <a:rPr lang="it-IT" dirty="0"/>
              <a:t> an </a:t>
            </a:r>
            <a:r>
              <a:rPr lang="it-IT" dirty="0" err="1"/>
              <a:t>oracle</a:t>
            </a:r>
            <a:r>
              <a:rPr lang="it-IT" dirty="0"/>
              <a:t> can act</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r>
              <a:rPr lang="it-IT" u="sng" dirty="0" err="1"/>
              <a:t>Example</a:t>
            </a:r>
            <a:r>
              <a:rPr lang="it-IT" dirty="0"/>
              <a:t>: I </a:t>
            </a:r>
            <a:r>
              <a:rPr lang="it-IT" dirty="0" err="1"/>
              <a:t>want</a:t>
            </a:r>
            <a:r>
              <a:rPr lang="it-IT" dirty="0"/>
              <a:t> to create a </a:t>
            </a:r>
            <a:r>
              <a:rPr lang="it-IT" dirty="0" err="1"/>
              <a:t>tourism</a:t>
            </a:r>
            <a:r>
              <a:rPr lang="it-IT" dirty="0"/>
              <a:t> insurance </a:t>
            </a:r>
            <a:r>
              <a:rPr lang="it-IT" dirty="0" err="1"/>
              <a:t>contract</a:t>
            </a:r>
            <a:r>
              <a:rPr lang="it-IT" dirty="0"/>
              <a:t> </a:t>
            </a:r>
            <a:r>
              <a:rPr lang="it-IT" dirty="0" err="1"/>
              <a:t>against</a:t>
            </a:r>
            <a:r>
              <a:rPr lang="it-IT" dirty="0"/>
              <a:t> </a:t>
            </a:r>
            <a:r>
              <a:rPr lang="it-IT" dirty="0" err="1"/>
              <a:t>rain</a:t>
            </a:r>
            <a:endParaRPr lang="it-IT" dirty="0"/>
          </a:p>
          <a:p>
            <a:endParaRPr lang="it-IT" dirty="0"/>
          </a:p>
          <a:p>
            <a:r>
              <a:rPr lang="it-IT" i="1" dirty="0"/>
              <a:t>Bob </a:t>
            </a:r>
            <a:r>
              <a:rPr lang="it-IT" i="1" dirty="0" err="1"/>
              <a:t>signed</a:t>
            </a:r>
            <a:r>
              <a:rPr lang="it-IT" i="1" dirty="0"/>
              <a:t> a </a:t>
            </a:r>
            <a:r>
              <a:rPr lang="it-IT" i="1" dirty="0" err="1"/>
              <a:t>tourism</a:t>
            </a:r>
            <a:r>
              <a:rPr lang="it-IT" i="1" dirty="0"/>
              <a:t> insurance </a:t>
            </a:r>
            <a:r>
              <a:rPr lang="it-IT" i="1" dirty="0" err="1"/>
              <a:t>contract</a:t>
            </a:r>
            <a:r>
              <a:rPr lang="it-IT" i="1" dirty="0"/>
              <a:t> for an </a:t>
            </a:r>
            <a:r>
              <a:rPr lang="it-IT" i="1" dirty="0" err="1"/>
              <a:t>holiday</a:t>
            </a:r>
            <a:r>
              <a:rPr lang="it-IT" i="1" dirty="0"/>
              <a:t> in New York for </a:t>
            </a:r>
            <a:r>
              <a:rPr lang="it-IT" i="1" dirty="0" err="1"/>
              <a:t>May</a:t>
            </a:r>
            <a:r>
              <a:rPr lang="it-IT" i="1" dirty="0"/>
              <a:t> 2, 2020.</a:t>
            </a:r>
          </a:p>
          <a:p>
            <a:r>
              <a:rPr lang="it-IT" i="1" dirty="0" err="1"/>
              <a:t>This</a:t>
            </a:r>
            <a:r>
              <a:rPr lang="it-IT" i="1" dirty="0"/>
              <a:t> </a:t>
            </a:r>
            <a:r>
              <a:rPr lang="it-IT" i="1" dirty="0" err="1"/>
              <a:t>contract</a:t>
            </a:r>
            <a:r>
              <a:rPr lang="it-IT" i="1" dirty="0"/>
              <a:t> </a:t>
            </a:r>
            <a:r>
              <a:rPr lang="it-IT" i="1" dirty="0" err="1"/>
              <a:t>will</a:t>
            </a:r>
            <a:r>
              <a:rPr lang="it-IT" i="1" dirty="0"/>
              <a:t> </a:t>
            </a:r>
            <a:r>
              <a:rPr lang="it-IT" i="1" dirty="0" err="1"/>
              <a:t>reimburse</a:t>
            </a:r>
            <a:r>
              <a:rPr lang="it-IT" i="1" dirty="0"/>
              <a:t> the payment for </a:t>
            </a:r>
            <a:r>
              <a:rPr lang="it-IT" i="1" dirty="0" err="1"/>
              <a:t>his</a:t>
            </a:r>
            <a:r>
              <a:rPr lang="it-IT" i="1" dirty="0"/>
              <a:t> trip (200$) </a:t>
            </a:r>
            <a:r>
              <a:rPr lang="it-IT" i="1" dirty="0" err="1"/>
              <a:t>if</a:t>
            </a:r>
            <a:r>
              <a:rPr lang="it-IT" i="1" dirty="0"/>
              <a:t> </a:t>
            </a:r>
            <a:r>
              <a:rPr lang="it-IT" i="1" dirty="0" err="1"/>
              <a:t>that</a:t>
            </a:r>
            <a:r>
              <a:rPr lang="it-IT" i="1" dirty="0"/>
              <a:t> day </a:t>
            </a:r>
            <a:r>
              <a:rPr lang="it-IT" i="1" dirty="0" err="1"/>
              <a:t>it</a:t>
            </a:r>
            <a:r>
              <a:rPr lang="it-IT" i="1" dirty="0"/>
              <a:t> </a:t>
            </a:r>
            <a:r>
              <a:rPr lang="it-IT" i="1" dirty="0" err="1"/>
              <a:t>will</a:t>
            </a:r>
            <a:r>
              <a:rPr lang="it-IT" i="1" dirty="0"/>
              <a:t> </a:t>
            </a:r>
            <a:r>
              <a:rPr lang="it-IT" i="1" dirty="0" err="1"/>
              <a:t>rain</a:t>
            </a:r>
            <a:r>
              <a:rPr lang="it-IT" i="1" dirty="0"/>
              <a:t>.</a:t>
            </a:r>
          </a:p>
          <a:p>
            <a:endParaRPr lang="it-IT" i="1" dirty="0"/>
          </a:p>
          <a:p>
            <a:r>
              <a:rPr lang="it-IT" dirty="0"/>
              <a:t>In the insurance </a:t>
            </a:r>
            <a:r>
              <a:rPr lang="it-IT" dirty="0" err="1"/>
              <a:t>contract</a:t>
            </a:r>
            <a:r>
              <a:rPr lang="it-IT" dirty="0"/>
              <a:t> </a:t>
            </a:r>
            <a:r>
              <a:rPr lang="it-IT" dirty="0" err="1"/>
              <a:t>there</a:t>
            </a:r>
            <a:r>
              <a:rPr lang="it-IT" dirty="0"/>
              <a:t> </a:t>
            </a:r>
            <a:r>
              <a:rPr lang="it-IT" dirty="0" err="1"/>
              <a:t>is</a:t>
            </a:r>
            <a:r>
              <a:rPr lang="it-IT" dirty="0"/>
              <a:t> </a:t>
            </a:r>
            <a:r>
              <a:rPr lang="it-IT" dirty="0" err="1"/>
              <a:t>this</a:t>
            </a:r>
            <a:r>
              <a:rPr lang="it-IT" dirty="0"/>
              <a:t> </a:t>
            </a:r>
            <a:r>
              <a:rPr lang="it-IT" dirty="0" err="1"/>
              <a:t>clause</a:t>
            </a:r>
            <a:r>
              <a:rPr lang="it-IT" dirty="0"/>
              <a:t> </a:t>
            </a:r>
            <a:r>
              <a:rPr lang="it-IT" dirty="0" err="1"/>
              <a:t>which</a:t>
            </a:r>
            <a:r>
              <a:rPr lang="it-IT" dirty="0"/>
              <a:t> </a:t>
            </a:r>
            <a:r>
              <a:rPr lang="it-IT" dirty="0" err="1"/>
              <a:t>defines</a:t>
            </a:r>
            <a:r>
              <a:rPr lang="it-IT" dirty="0"/>
              <a:t> the </a:t>
            </a:r>
            <a:r>
              <a:rPr lang="it-IT" dirty="0" err="1"/>
              <a:t>meaning</a:t>
            </a:r>
            <a:r>
              <a:rPr lang="it-IT" dirty="0"/>
              <a:t> of «</a:t>
            </a:r>
            <a:r>
              <a:rPr lang="it-IT" dirty="0" err="1"/>
              <a:t>it</a:t>
            </a:r>
            <a:r>
              <a:rPr lang="it-IT" dirty="0"/>
              <a:t> </a:t>
            </a:r>
            <a:r>
              <a:rPr lang="it-IT" dirty="0" err="1"/>
              <a:t>will</a:t>
            </a:r>
            <a:r>
              <a:rPr lang="it-IT" dirty="0"/>
              <a:t> </a:t>
            </a:r>
            <a:r>
              <a:rPr lang="it-IT" dirty="0" err="1"/>
              <a:t>rain</a:t>
            </a:r>
            <a:r>
              <a:rPr lang="it-IT" dirty="0"/>
              <a:t>»</a:t>
            </a:r>
          </a:p>
          <a:p>
            <a:endParaRPr lang="it-IT" dirty="0"/>
          </a:p>
          <a:p>
            <a:pPr marL="285750" indent="-285750">
              <a:buFont typeface="Arial" panose="020B0604020202020204" pitchFamily="34" charset="0"/>
              <a:buChar char="•"/>
            </a:pPr>
            <a:r>
              <a:rPr lang="en-US" b="1" dirty="0"/>
              <a:t>Rainfall</a:t>
            </a:r>
            <a:r>
              <a:rPr lang="en-US" dirty="0"/>
              <a:t> amount is described as the depth of water reaching the ground, typically in </a:t>
            </a:r>
            <a:r>
              <a:rPr lang="en-US" b="1" dirty="0"/>
              <a:t>inches</a:t>
            </a:r>
            <a:r>
              <a:rPr lang="en-US" dirty="0"/>
              <a:t> or millimeters (25 mm equals one </a:t>
            </a:r>
            <a:r>
              <a:rPr lang="en-US" b="1" dirty="0"/>
              <a:t>inch</a:t>
            </a:r>
            <a:r>
              <a:rPr lang="en-US" dirty="0"/>
              <a:t>). </a:t>
            </a:r>
            <a:endParaRPr lang="it-IT" i="1" dirty="0"/>
          </a:p>
          <a:p>
            <a:pPr marL="285750" indent="-285750">
              <a:buFont typeface="Arial" panose="020B0604020202020204" pitchFamily="34" charset="0"/>
              <a:buChar char="•"/>
            </a:pPr>
            <a:r>
              <a:rPr lang="it-IT" i="1" dirty="0" err="1"/>
              <a:t>It</a:t>
            </a:r>
            <a:r>
              <a:rPr lang="it-IT" i="1" dirty="0"/>
              <a:t> </a:t>
            </a:r>
            <a:r>
              <a:rPr lang="it-IT" i="1" dirty="0" err="1"/>
              <a:t>rains</a:t>
            </a:r>
            <a:r>
              <a:rPr lang="it-IT" i="1" dirty="0"/>
              <a:t>= more </a:t>
            </a:r>
            <a:r>
              <a:rPr lang="it-IT" i="1" dirty="0" err="1"/>
              <a:t>than</a:t>
            </a:r>
            <a:r>
              <a:rPr lang="it-IT" i="1" dirty="0"/>
              <a:t> 0.1inc </a:t>
            </a:r>
            <a:r>
              <a:rPr lang="it-IT" i="1" dirty="0" err="1"/>
              <a:t>rainfall</a:t>
            </a:r>
            <a:r>
              <a:rPr lang="it-IT" i="1" dirty="0"/>
              <a:t> </a:t>
            </a:r>
            <a:r>
              <a:rPr lang="it-IT" i="1" dirty="0" err="1"/>
              <a:t>amount</a:t>
            </a:r>
            <a:r>
              <a:rPr lang="it-IT" i="1" dirty="0"/>
              <a:t> for </a:t>
            </a:r>
            <a:r>
              <a:rPr lang="it-IT" i="1" dirty="0" err="1"/>
              <a:t>that</a:t>
            </a:r>
            <a:r>
              <a:rPr lang="it-IT" i="1" dirty="0"/>
              <a:t> day, </a:t>
            </a:r>
            <a:r>
              <a:rPr lang="it-IT" i="1" dirty="0" err="1"/>
              <a:t>according</a:t>
            </a:r>
            <a:r>
              <a:rPr lang="it-IT" i="1" dirty="0"/>
              <a:t> to the Laguardia Airport Station </a:t>
            </a:r>
            <a:r>
              <a:rPr lang="it-IT" i="1" dirty="0" err="1"/>
              <a:t>result</a:t>
            </a:r>
            <a:r>
              <a:rPr lang="it-IT" i="1" dirty="0"/>
              <a:t>, </a:t>
            </a:r>
            <a:r>
              <a:rPr lang="it-IT" i="1" dirty="0" err="1"/>
              <a:t>reported</a:t>
            </a:r>
            <a:r>
              <a:rPr lang="it-IT" i="1" dirty="0"/>
              <a:t> by the website </a:t>
            </a:r>
            <a:r>
              <a:rPr lang="it-IT" dirty="0">
                <a:hlinkClick r:id="rId3"/>
              </a:rPr>
              <a:t>https://www.wunderground.com/history/monthly/us/ny/new-york-city/KLGA</a:t>
            </a:r>
            <a:endParaRPr lang="it-IT" dirty="0"/>
          </a:p>
          <a:p>
            <a:pPr marL="285750" indent="-285750">
              <a:buFont typeface="Arial" panose="020B0604020202020204" pitchFamily="34" charset="0"/>
              <a:buChar char="•"/>
            </a:pPr>
            <a:endParaRPr lang="it-IT" i="1" dirty="0"/>
          </a:p>
          <a:p>
            <a:pPr marL="285750" indent="-285750">
              <a:buFont typeface="Arial" panose="020B0604020202020204" pitchFamily="34" charset="0"/>
              <a:buChar char="•"/>
            </a:pPr>
            <a:endParaRPr lang="it-IT" i="1" dirty="0"/>
          </a:p>
          <a:p>
            <a:endParaRPr lang="it-IT" dirty="0"/>
          </a:p>
          <a:p>
            <a:endParaRPr lang="it-IT" dirty="0"/>
          </a:p>
        </p:txBody>
      </p:sp>
    </p:spTree>
    <p:extLst>
      <p:ext uri="{BB962C8B-B14F-4D97-AF65-F5344CB8AC3E}">
        <p14:creationId xmlns:p14="http://schemas.microsoft.com/office/powerpoint/2010/main" val="398456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D81C6E92-F522-43B6-9E5C-9F511C3BF495}"/>
              </a:ext>
            </a:extLst>
          </p:cNvPr>
          <p:cNvSpPr txBox="1"/>
          <p:nvPr/>
        </p:nvSpPr>
        <p:spPr>
          <a:xfrm>
            <a:off x="352338" y="385894"/>
            <a:ext cx="8137321" cy="5632311"/>
          </a:xfrm>
          <a:prstGeom prst="rect">
            <a:avLst/>
          </a:prstGeom>
          <a:noFill/>
        </p:spPr>
        <p:txBody>
          <a:bodyPr wrap="square" rtlCol="0">
            <a:spAutoFit/>
          </a:bodyPr>
          <a:lstStyle/>
          <a:p>
            <a:r>
              <a:rPr lang="it-IT" b="1" dirty="0" err="1"/>
              <a:t>Doing</a:t>
            </a:r>
            <a:r>
              <a:rPr lang="it-IT" b="1" dirty="0"/>
              <a:t> </a:t>
            </a:r>
            <a:r>
              <a:rPr lang="it-IT" b="1" dirty="0" err="1"/>
              <a:t>this</a:t>
            </a:r>
            <a:r>
              <a:rPr lang="it-IT" b="1" dirty="0"/>
              <a:t> </a:t>
            </a:r>
            <a:r>
              <a:rPr lang="it-IT" b="1" dirty="0" err="1"/>
              <a:t>exploiting</a:t>
            </a:r>
            <a:r>
              <a:rPr lang="it-IT" b="1" dirty="0"/>
              <a:t> smart-</a:t>
            </a:r>
            <a:r>
              <a:rPr lang="it-IT" b="1" dirty="0" err="1"/>
              <a:t>contract</a:t>
            </a:r>
            <a:r>
              <a:rPr lang="it-IT" b="1" dirty="0"/>
              <a:t>…</a:t>
            </a:r>
          </a:p>
          <a:p>
            <a:endParaRPr lang="it-IT" dirty="0"/>
          </a:p>
          <a:p>
            <a:r>
              <a:rPr lang="it-IT" dirty="0" err="1"/>
              <a:t>We</a:t>
            </a:r>
            <a:r>
              <a:rPr lang="it-IT" dirty="0"/>
              <a:t> </a:t>
            </a:r>
            <a:r>
              <a:rPr lang="it-IT" dirty="0" err="1"/>
              <a:t>need</a:t>
            </a:r>
            <a:r>
              <a:rPr lang="it-IT" dirty="0"/>
              <a:t> an </a:t>
            </a:r>
            <a:r>
              <a:rPr lang="it-IT" dirty="0" err="1"/>
              <a:t>oracle</a:t>
            </a:r>
            <a:endParaRPr lang="it-IT" dirty="0"/>
          </a:p>
          <a:p>
            <a:pPr marL="285750" indent="-285750">
              <a:buFont typeface="Arial" panose="020B0604020202020204" pitchFamily="34" charset="0"/>
              <a:buChar char="•"/>
            </a:pPr>
            <a:r>
              <a:rPr lang="it-IT" dirty="0"/>
              <a:t>The </a:t>
            </a:r>
            <a:r>
              <a:rPr lang="it-IT" dirty="0" err="1"/>
              <a:t>insurer</a:t>
            </a:r>
            <a:r>
              <a:rPr lang="it-IT" dirty="0"/>
              <a:t> </a:t>
            </a:r>
            <a:r>
              <a:rPr lang="it-IT" dirty="0" err="1"/>
              <a:t>creates</a:t>
            </a:r>
            <a:r>
              <a:rPr lang="it-IT" dirty="0"/>
              <a:t> the code of the smart </a:t>
            </a:r>
            <a:r>
              <a:rPr lang="it-IT" dirty="0" err="1"/>
              <a:t>contract</a:t>
            </a:r>
            <a:r>
              <a:rPr lang="it-IT" dirty="0"/>
              <a:t> </a:t>
            </a:r>
          </a:p>
          <a:p>
            <a:pPr marL="285750" indent="-285750">
              <a:buFont typeface="Arial" panose="020B0604020202020204" pitchFamily="34" charset="0"/>
              <a:buChar char="•"/>
            </a:pPr>
            <a:r>
              <a:rPr lang="it-IT" dirty="0"/>
              <a:t>The </a:t>
            </a:r>
            <a:r>
              <a:rPr lang="it-IT" dirty="0" err="1"/>
              <a:t>insurer</a:t>
            </a:r>
            <a:r>
              <a:rPr lang="it-IT" dirty="0"/>
              <a:t> </a:t>
            </a:r>
            <a:r>
              <a:rPr lang="it-IT" dirty="0" err="1"/>
              <a:t>pays</a:t>
            </a:r>
            <a:r>
              <a:rPr lang="it-IT" dirty="0"/>
              <a:t> a </a:t>
            </a:r>
            <a:r>
              <a:rPr lang="it-IT" dirty="0" err="1"/>
              <a:t>third</a:t>
            </a:r>
            <a:r>
              <a:rPr lang="it-IT" dirty="0"/>
              <a:t> part to be an </a:t>
            </a:r>
            <a:r>
              <a:rPr lang="it-IT" dirty="0" err="1"/>
              <a:t>oracle</a:t>
            </a:r>
            <a:r>
              <a:rPr lang="it-IT" dirty="0"/>
              <a:t>, i.e., to report the website information to the smart </a:t>
            </a:r>
            <a:r>
              <a:rPr lang="it-IT" dirty="0" err="1"/>
              <a:t>contract</a:t>
            </a:r>
            <a:r>
              <a:rPr lang="it-IT" dirty="0"/>
              <a:t>.</a:t>
            </a:r>
          </a:p>
          <a:p>
            <a:pPr algn="ctr"/>
            <a:r>
              <a:rPr lang="it-IT" dirty="0">
                <a:hlinkClick r:id="rId3"/>
              </a:rPr>
              <a:t>https://provable.xyz/</a:t>
            </a:r>
            <a:r>
              <a:rPr lang="it-IT" dirty="0"/>
              <a:t>                   </a:t>
            </a:r>
            <a:r>
              <a:rPr lang="it-IT" dirty="0">
                <a:hlinkClick r:id="rId4"/>
              </a:rPr>
              <a:t>https://realit.io/</a:t>
            </a:r>
            <a:endParaRPr lang="it-IT" dirty="0"/>
          </a:p>
          <a:p>
            <a:pPr marL="285750" indent="-285750">
              <a:buFont typeface="Arial" panose="020B0604020202020204" pitchFamily="34" charset="0"/>
              <a:buChar char="•"/>
            </a:pPr>
            <a:r>
              <a:rPr lang="it-IT" dirty="0"/>
              <a:t>The </a:t>
            </a:r>
            <a:r>
              <a:rPr lang="it-IT" dirty="0" err="1"/>
              <a:t>insurer</a:t>
            </a:r>
            <a:r>
              <a:rPr lang="it-IT" dirty="0"/>
              <a:t> </a:t>
            </a:r>
            <a:r>
              <a:rPr lang="it-IT" dirty="0" err="1"/>
              <a:t>is</a:t>
            </a:r>
            <a:r>
              <a:rPr lang="it-IT" dirty="0"/>
              <a:t> ready to sell the insurance </a:t>
            </a:r>
            <a:r>
              <a:rPr lang="it-IT" dirty="0" err="1"/>
              <a:t>contract</a:t>
            </a:r>
            <a:endParaRPr lang="it-IT" dirty="0"/>
          </a:p>
          <a:p>
            <a:endParaRPr lang="it-IT" dirty="0"/>
          </a:p>
          <a:p>
            <a:endParaRPr lang="it-IT" dirty="0"/>
          </a:p>
          <a:p>
            <a:endParaRPr lang="it-IT" dirty="0"/>
          </a:p>
          <a:p>
            <a:r>
              <a:rPr lang="it-IT" i="1" dirty="0" err="1"/>
              <a:t>Why</a:t>
            </a:r>
            <a:r>
              <a:rPr lang="it-IT" i="1" dirty="0"/>
              <a:t> the </a:t>
            </a:r>
            <a:r>
              <a:rPr lang="it-IT" i="1" dirty="0" err="1"/>
              <a:t>insurer</a:t>
            </a:r>
            <a:r>
              <a:rPr lang="it-IT" i="1" dirty="0"/>
              <a:t> do </a:t>
            </a:r>
            <a:r>
              <a:rPr lang="it-IT" i="1" dirty="0" err="1"/>
              <a:t>not</a:t>
            </a:r>
            <a:r>
              <a:rPr lang="it-IT" i="1" dirty="0"/>
              <a:t> act </a:t>
            </a:r>
            <a:r>
              <a:rPr lang="it-IT" i="1" dirty="0" err="1"/>
              <a:t>as</a:t>
            </a:r>
            <a:r>
              <a:rPr lang="it-IT" i="1" dirty="0"/>
              <a:t> </a:t>
            </a:r>
            <a:r>
              <a:rPr lang="it-IT" i="1" dirty="0" err="1"/>
              <a:t>oracle</a:t>
            </a:r>
            <a:r>
              <a:rPr lang="it-IT" i="1" dirty="0"/>
              <a:t>?</a:t>
            </a:r>
          </a:p>
          <a:p>
            <a:endParaRPr lang="it-IT" dirty="0"/>
          </a:p>
          <a:p>
            <a:r>
              <a:rPr lang="it-IT" dirty="0"/>
              <a:t>The </a:t>
            </a:r>
            <a:r>
              <a:rPr lang="it-IT" dirty="0" err="1"/>
              <a:t>answer</a:t>
            </a:r>
            <a:r>
              <a:rPr lang="it-IT" dirty="0"/>
              <a:t> to </a:t>
            </a:r>
            <a:r>
              <a:rPr lang="it-IT" dirty="0" err="1"/>
              <a:t>this</a:t>
            </a:r>
            <a:r>
              <a:rPr lang="it-IT" dirty="0"/>
              <a:t> </a:t>
            </a:r>
            <a:r>
              <a:rPr lang="it-IT" dirty="0" err="1"/>
              <a:t>question</a:t>
            </a:r>
            <a:r>
              <a:rPr lang="it-IT" dirty="0"/>
              <a:t> </a:t>
            </a:r>
            <a:r>
              <a:rPr lang="it-IT" dirty="0" err="1"/>
              <a:t>is</a:t>
            </a:r>
            <a:r>
              <a:rPr lang="it-IT" dirty="0"/>
              <a:t> </a:t>
            </a:r>
            <a:r>
              <a:rPr lang="it-IT" dirty="0" err="1"/>
              <a:t>related</a:t>
            </a:r>
            <a:r>
              <a:rPr lang="it-IT" dirty="0"/>
              <a:t> to </a:t>
            </a:r>
            <a:r>
              <a:rPr lang="it-IT" dirty="0" err="1"/>
              <a:t>another</a:t>
            </a:r>
            <a:r>
              <a:rPr lang="it-IT" dirty="0"/>
              <a:t> one: </a:t>
            </a:r>
            <a:r>
              <a:rPr lang="it-IT" i="1" dirty="0" err="1"/>
              <a:t>Why</a:t>
            </a:r>
            <a:r>
              <a:rPr lang="it-IT" i="1" dirty="0"/>
              <a:t> the </a:t>
            </a:r>
            <a:r>
              <a:rPr lang="it-IT" i="1" dirty="0" err="1"/>
              <a:t>insurer</a:t>
            </a:r>
            <a:r>
              <a:rPr lang="it-IT" i="1" dirty="0"/>
              <a:t> do </a:t>
            </a:r>
            <a:r>
              <a:rPr lang="it-IT" i="1" dirty="0" err="1"/>
              <a:t>this</a:t>
            </a:r>
            <a:r>
              <a:rPr lang="it-IT" i="1" dirty="0"/>
              <a:t> insurance </a:t>
            </a:r>
            <a:r>
              <a:rPr lang="it-IT" i="1" dirty="0" err="1"/>
              <a:t>contract</a:t>
            </a:r>
            <a:r>
              <a:rPr lang="it-IT" i="1" dirty="0"/>
              <a:t> </a:t>
            </a:r>
            <a:r>
              <a:rPr lang="it-IT" i="1" dirty="0" err="1"/>
              <a:t>exploiting</a:t>
            </a:r>
            <a:r>
              <a:rPr lang="it-IT" i="1" dirty="0"/>
              <a:t> blockchain?</a:t>
            </a:r>
          </a:p>
          <a:p>
            <a:endParaRPr lang="it-IT" i="1" dirty="0"/>
          </a:p>
          <a:p>
            <a:r>
              <a:rPr lang="it-IT" dirty="0" err="1"/>
              <a:t>Answer</a:t>
            </a:r>
            <a:r>
              <a:rPr lang="it-IT" dirty="0"/>
              <a:t> A</a:t>
            </a:r>
            <a:r>
              <a:rPr lang="it-IT" i="1" dirty="0"/>
              <a:t> – </a:t>
            </a:r>
            <a:r>
              <a:rPr lang="it-IT" i="1" dirty="0" err="1"/>
              <a:t>because</a:t>
            </a:r>
            <a:r>
              <a:rPr lang="it-IT" i="1" dirty="0"/>
              <a:t> blockchain </a:t>
            </a:r>
            <a:r>
              <a:rPr lang="it-IT" i="1" dirty="0" err="1"/>
              <a:t>is</a:t>
            </a:r>
            <a:r>
              <a:rPr lang="it-IT" i="1" dirty="0"/>
              <a:t> a </a:t>
            </a:r>
            <a:r>
              <a:rPr lang="it-IT" i="1" dirty="0" err="1"/>
              <a:t>trending-topic</a:t>
            </a:r>
            <a:r>
              <a:rPr lang="it-IT" i="1" dirty="0"/>
              <a:t>. </a:t>
            </a:r>
            <a:r>
              <a:rPr lang="it-IT" i="1" dirty="0" err="1"/>
              <a:t>Therefore</a:t>
            </a:r>
            <a:r>
              <a:rPr lang="it-IT" i="1" dirty="0"/>
              <a:t> for advertising </a:t>
            </a:r>
            <a:r>
              <a:rPr lang="it-IT" i="1" dirty="0" err="1"/>
              <a:t>reasons</a:t>
            </a:r>
            <a:r>
              <a:rPr lang="it-IT" i="1" dirty="0"/>
              <a:t>.</a:t>
            </a:r>
          </a:p>
          <a:p>
            <a:endParaRPr lang="it-IT" i="1" dirty="0"/>
          </a:p>
          <a:p>
            <a:r>
              <a:rPr lang="it-IT" dirty="0" err="1"/>
              <a:t>Answer</a:t>
            </a:r>
            <a:r>
              <a:rPr lang="it-IT" dirty="0"/>
              <a:t> B </a:t>
            </a:r>
            <a:r>
              <a:rPr lang="it-IT" i="1" dirty="0"/>
              <a:t>– </a:t>
            </a:r>
            <a:r>
              <a:rPr lang="it-IT" i="1" dirty="0" err="1"/>
              <a:t>because</a:t>
            </a:r>
            <a:r>
              <a:rPr lang="it-IT" i="1" dirty="0"/>
              <a:t> </a:t>
            </a:r>
            <a:r>
              <a:rPr lang="it-IT" i="1" dirty="0" err="1"/>
              <a:t>we</a:t>
            </a:r>
            <a:r>
              <a:rPr lang="it-IT" i="1" dirty="0"/>
              <a:t> </a:t>
            </a:r>
            <a:r>
              <a:rPr lang="it-IT" i="1" dirty="0" err="1"/>
              <a:t>want</a:t>
            </a:r>
            <a:r>
              <a:rPr lang="it-IT" i="1" dirty="0"/>
              <a:t> to exploit </a:t>
            </a:r>
            <a:r>
              <a:rPr lang="it-IT" i="1" dirty="0" err="1"/>
              <a:t>automatic</a:t>
            </a:r>
            <a:r>
              <a:rPr lang="it-IT" i="1" dirty="0"/>
              <a:t> consensus, </a:t>
            </a:r>
            <a:r>
              <a:rPr lang="it-IT" i="1" dirty="0" err="1"/>
              <a:t>thus</a:t>
            </a:r>
            <a:r>
              <a:rPr lang="it-IT" i="1" dirty="0"/>
              <a:t> </a:t>
            </a:r>
            <a:r>
              <a:rPr lang="it-IT" i="1" dirty="0" err="1"/>
              <a:t>automatic</a:t>
            </a:r>
            <a:r>
              <a:rPr lang="it-IT" i="1" dirty="0"/>
              <a:t> payment.</a:t>
            </a:r>
          </a:p>
        </p:txBody>
      </p:sp>
    </p:spTree>
    <p:extLst>
      <p:ext uri="{BB962C8B-B14F-4D97-AF65-F5344CB8AC3E}">
        <p14:creationId xmlns:p14="http://schemas.microsoft.com/office/powerpoint/2010/main" val="384335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85B2CDC-2872-4254-A5BC-8495688A4D1A}"/>
              </a:ext>
            </a:extLst>
          </p:cNvPr>
          <p:cNvSpPr txBox="1"/>
          <p:nvPr/>
        </p:nvSpPr>
        <p:spPr>
          <a:xfrm>
            <a:off x="520117" y="461394"/>
            <a:ext cx="7935986" cy="2308324"/>
          </a:xfrm>
          <a:prstGeom prst="rect">
            <a:avLst/>
          </a:prstGeom>
          <a:noFill/>
        </p:spPr>
        <p:txBody>
          <a:bodyPr wrap="square" rtlCol="0">
            <a:spAutoFit/>
          </a:bodyPr>
          <a:lstStyle/>
          <a:p>
            <a:r>
              <a:rPr lang="it-IT" b="1" dirty="0" err="1"/>
              <a:t>Let</a:t>
            </a:r>
            <a:r>
              <a:rPr lang="it-IT" b="1" dirty="0"/>
              <a:t> </a:t>
            </a:r>
            <a:r>
              <a:rPr lang="it-IT" b="1" dirty="0" err="1"/>
              <a:t>us</a:t>
            </a:r>
            <a:r>
              <a:rPr lang="it-IT" b="1" dirty="0"/>
              <a:t> </a:t>
            </a:r>
            <a:r>
              <a:rPr lang="it-IT" b="1" dirty="0" err="1"/>
              <a:t>change</a:t>
            </a:r>
            <a:r>
              <a:rPr lang="it-IT" b="1" dirty="0"/>
              <a:t> the point of </a:t>
            </a:r>
            <a:r>
              <a:rPr lang="it-IT" b="1" dirty="0" err="1"/>
              <a:t>view</a:t>
            </a:r>
            <a:endParaRPr lang="it-IT" b="1" dirty="0"/>
          </a:p>
          <a:p>
            <a:endParaRPr lang="it-IT" dirty="0"/>
          </a:p>
          <a:p>
            <a:r>
              <a:rPr lang="it-IT" dirty="0" err="1"/>
              <a:t>Why</a:t>
            </a:r>
            <a:r>
              <a:rPr lang="it-IT" dirty="0"/>
              <a:t> Bob </a:t>
            </a:r>
            <a:r>
              <a:rPr lang="it-IT" dirty="0" err="1"/>
              <a:t>should</a:t>
            </a:r>
            <a:r>
              <a:rPr lang="it-IT" dirty="0"/>
              <a:t> </a:t>
            </a:r>
            <a:r>
              <a:rPr lang="it-IT" dirty="0" err="1"/>
              <a:t>prefer</a:t>
            </a:r>
            <a:r>
              <a:rPr lang="it-IT" dirty="0"/>
              <a:t> a blockchain-</a:t>
            </a:r>
            <a:r>
              <a:rPr lang="it-IT" dirty="0" err="1"/>
              <a:t>based</a:t>
            </a:r>
            <a:r>
              <a:rPr lang="it-IT" dirty="0"/>
              <a:t> insurance?</a:t>
            </a:r>
          </a:p>
          <a:p>
            <a:endParaRPr lang="it-IT" dirty="0"/>
          </a:p>
          <a:p>
            <a:pPr marL="285750" indent="-285750">
              <a:buFont typeface="Wingdings" panose="05000000000000000000" pitchFamily="2" charset="2"/>
              <a:buChar char="Ø"/>
            </a:pPr>
            <a:r>
              <a:rPr lang="it-IT" dirty="0" err="1"/>
              <a:t>Based</a:t>
            </a:r>
            <a:r>
              <a:rPr lang="it-IT" dirty="0"/>
              <a:t> on a </a:t>
            </a:r>
            <a:r>
              <a:rPr lang="it-IT" dirty="0" err="1"/>
              <a:t>third</a:t>
            </a:r>
            <a:r>
              <a:rPr lang="it-IT" dirty="0"/>
              <a:t> part (</a:t>
            </a:r>
            <a:r>
              <a:rPr lang="it-IT" dirty="0">
                <a:hlinkClick r:id="rId3"/>
              </a:rPr>
              <a:t>www.wunderground.com</a:t>
            </a:r>
            <a:r>
              <a:rPr lang="it-IT" dirty="0"/>
              <a:t> website), </a:t>
            </a:r>
            <a:r>
              <a:rPr lang="it-IT" dirty="0" err="1"/>
              <a:t>which</a:t>
            </a:r>
            <a:r>
              <a:rPr lang="it-IT" dirty="0"/>
              <a:t> </a:t>
            </a:r>
            <a:r>
              <a:rPr lang="it-IT" dirty="0" err="1"/>
              <a:t>has</a:t>
            </a:r>
            <a:r>
              <a:rPr lang="it-IT" dirty="0"/>
              <a:t> no </a:t>
            </a:r>
            <a:r>
              <a:rPr lang="it-IT" dirty="0" err="1"/>
              <a:t>reason</a:t>
            </a:r>
            <a:r>
              <a:rPr lang="it-IT" dirty="0"/>
              <a:t> to </a:t>
            </a:r>
            <a:r>
              <a:rPr lang="it-IT" dirty="0" err="1"/>
              <a:t>say</a:t>
            </a:r>
            <a:r>
              <a:rPr lang="it-IT" dirty="0"/>
              <a:t> </a:t>
            </a:r>
            <a:r>
              <a:rPr lang="it-IT" dirty="0" err="1"/>
              <a:t>that</a:t>
            </a:r>
            <a:r>
              <a:rPr lang="it-IT" dirty="0"/>
              <a:t> </a:t>
            </a:r>
            <a:r>
              <a:rPr lang="it-IT" dirty="0" err="1"/>
              <a:t>it</a:t>
            </a:r>
            <a:r>
              <a:rPr lang="it-IT" dirty="0"/>
              <a:t> </a:t>
            </a:r>
            <a:r>
              <a:rPr lang="it-IT" dirty="0" err="1"/>
              <a:t>did</a:t>
            </a:r>
            <a:r>
              <a:rPr lang="it-IT" dirty="0"/>
              <a:t> </a:t>
            </a:r>
            <a:r>
              <a:rPr lang="it-IT" dirty="0" err="1"/>
              <a:t>not</a:t>
            </a:r>
            <a:r>
              <a:rPr lang="it-IT" dirty="0"/>
              <a:t> </a:t>
            </a:r>
            <a:r>
              <a:rPr lang="it-IT" dirty="0" err="1"/>
              <a:t>rain</a:t>
            </a:r>
            <a:r>
              <a:rPr lang="it-IT" dirty="0"/>
              <a:t>, </a:t>
            </a:r>
            <a:r>
              <a:rPr lang="it-IT" dirty="0" err="1"/>
              <a:t>if</a:t>
            </a:r>
            <a:r>
              <a:rPr lang="it-IT" dirty="0"/>
              <a:t> </a:t>
            </a:r>
            <a:r>
              <a:rPr lang="it-IT" dirty="0" err="1"/>
              <a:t>it</a:t>
            </a:r>
            <a:r>
              <a:rPr lang="it-IT" dirty="0"/>
              <a:t> </a:t>
            </a:r>
            <a:r>
              <a:rPr lang="it-IT" dirty="0" err="1"/>
              <a:t>happened</a:t>
            </a:r>
            <a:r>
              <a:rPr lang="it-IT" dirty="0"/>
              <a:t>…</a:t>
            </a:r>
          </a:p>
          <a:p>
            <a:pPr marL="285750" indent="-285750">
              <a:buFont typeface="Wingdings" panose="05000000000000000000" pitchFamily="2" charset="2"/>
              <a:buChar char="Ø"/>
            </a:pPr>
            <a:r>
              <a:rPr lang="it-IT" dirty="0" err="1"/>
              <a:t>Automatic</a:t>
            </a:r>
            <a:r>
              <a:rPr lang="it-IT" dirty="0"/>
              <a:t> payment: </a:t>
            </a:r>
            <a:r>
              <a:rPr lang="it-IT" dirty="0" err="1"/>
              <a:t>if</a:t>
            </a:r>
            <a:r>
              <a:rPr lang="it-IT" dirty="0"/>
              <a:t> the </a:t>
            </a:r>
            <a:r>
              <a:rPr lang="it-IT" dirty="0" err="1"/>
              <a:t>oracle</a:t>
            </a:r>
            <a:r>
              <a:rPr lang="it-IT" dirty="0"/>
              <a:t> </a:t>
            </a:r>
            <a:r>
              <a:rPr lang="it-IT" dirty="0" err="1"/>
              <a:t>tells</a:t>
            </a:r>
            <a:r>
              <a:rPr lang="it-IT" dirty="0"/>
              <a:t> to the smart </a:t>
            </a:r>
            <a:r>
              <a:rPr lang="it-IT" dirty="0" err="1"/>
              <a:t>contract</a:t>
            </a:r>
            <a:r>
              <a:rPr lang="it-IT" dirty="0"/>
              <a:t> </a:t>
            </a:r>
            <a:r>
              <a:rPr lang="it-IT" dirty="0" err="1"/>
              <a:t>that</a:t>
            </a:r>
            <a:r>
              <a:rPr lang="it-IT" dirty="0"/>
              <a:t> </a:t>
            </a:r>
            <a:r>
              <a:rPr lang="it-IT" dirty="0" err="1"/>
              <a:t>it</a:t>
            </a:r>
            <a:r>
              <a:rPr lang="it-IT" dirty="0"/>
              <a:t> </a:t>
            </a:r>
            <a:r>
              <a:rPr lang="it-IT" dirty="0" err="1"/>
              <a:t>happened</a:t>
            </a:r>
            <a:r>
              <a:rPr lang="it-IT" dirty="0"/>
              <a:t>, the smart </a:t>
            </a:r>
            <a:r>
              <a:rPr lang="it-IT" dirty="0" err="1"/>
              <a:t>contract</a:t>
            </a:r>
            <a:r>
              <a:rPr lang="it-IT" dirty="0"/>
              <a:t> </a:t>
            </a:r>
            <a:r>
              <a:rPr lang="it-IT" dirty="0" err="1"/>
              <a:t>pays</a:t>
            </a:r>
            <a:r>
              <a:rPr lang="it-IT" dirty="0"/>
              <a:t>.</a:t>
            </a:r>
          </a:p>
        </p:txBody>
      </p:sp>
      <p:cxnSp>
        <p:nvCxnSpPr>
          <p:cNvPr id="4" name="Connettore 2 3">
            <a:extLst>
              <a:ext uri="{FF2B5EF4-FFF2-40B4-BE49-F238E27FC236}">
                <a16:creationId xmlns:a16="http://schemas.microsoft.com/office/drawing/2014/main" id="{A1AD4807-A553-4BF7-BF11-AD842CA44DCF}"/>
              </a:ext>
            </a:extLst>
          </p:cNvPr>
          <p:cNvCxnSpPr/>
          <p:nvPr/>
        </p:nvCxnSpPr>
        <p:spPr>
          <a:xfrm>
            <a:off x="2894202" y="2701255"/>
            <a:ext cx="1359016" cy="113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530F5FE3-1F27-4EA1-A74B-1EDAC4186344}"/>
              </a:ext>
            </a:extLst>
          </p:cNvPr>
          <p:cNvSpPr txBox="1"/>
          <p:nvPr/>
        </p:nvSpPr>
        <p:spPr>
          <a:xfrm>
            <a:off x="3624044" y="4088283"/>
            <a:ext cx="3540154" cy="1477328"/>
          </a:xfrm>
          <a:prstGeom prst="rect">
            <a:avLst/>
          </a:prstGeom>
          <a:noFill/>
        </p:spPr>
        <p:txBody>
          <a:bodyPr wrap="square" rtlCol="0">
            <a:spAutoFit/>
          </a:bodyPr>
          <a:lstStyle/>
          <a:p>
            <a:r>
              <a:rPr lang="it-IT" dirty="0" err="1"/>
              <a:t>This</a:t>
            </a:r>
            <a:r>
              <a:rPr lang="it-IT" dirty="0"/>
              <a:t> </a:t>
            </a:r>
            <a:r>
              <a:rPr lang="it-IT" dirty="0" err="1"/>
              <a:t>is</a:t>
            </a:r>
            <a:r>
              <a:rPr lang="it-IT" dirty="0"/>
              <a:t> </a:t>
            </a:r>
            <a:r>
              <a:rPr lang="it-IT" dirty="0" err="1"/>
              <a:t>not</a:t>
            </a:r>
            <a:r>
              <a:rPr lang="it-IT" dirty="0"/>
              <a:t> </a:t>
            </a:r>
            <a:r>
              <a:rPr lang="it-IT" dirty="0" err="1"/>
              <a:t>completely</a:t>
            </a:r>
            <a:r>
              <a:rPr lang="it-IT" dirty="0"/>
              <a:t> </a:t>
            </a:r>
            <a:r>
              <a:rPr lang="it-IT" dirty="0" err="1"/>
              <a:t>true</a:t>
            </a:r>
            <a:r>
              <a:rPr lang="it-IT" dirty="0"/>
              <a:t>!</a:t>
            </a:r>
          </a:p>
          <a:p>
            <a:endParaRPr lang="it-IT" dirty="0"/>
          </a:p>
          <a:p>
            <a:r>
              <a:rPr lang="it-IT" dirty="0"/>
              <a:t>Or, </a:t>
            </a:r>
            <a:r>
              <a:rPr lang="it-IT" dirty="0" err="1"/>
              <a:t>better</a:t>
            </a:r>
            <a:r>
              <a:rPr lang="it-IT" dirty="0"/>
              <a:t>, </a:t>
            </a:r>
            <a:r>
              <a:rPr lang="it-IT" dirty="0" err="1"/>
              <a:t>it</a:t>
            </a:r>
            <a:r>
              <a:rPr lang="it-IT" dirty="0"/>
              <a:t> </a:t>
            </a:r>
            <a:r>
              <a:rPr lang="it-IT" dirty="0" err="1"/>
              <a:t>is</a:t>
            </a:r>
            <a:r>
              <a:rPr lang="it-IT" dirty="0"/>
              <a:t> </a:t>
            </a:r>
            <a:r>
              <a:rPr lang="it-IT" dirty="0" err="1"/>
              <a:t>true</a:t>
            </a:r>
            <a:r>
              <a:rPr lang="it-IT" dirty="0"/>
              <a:t> </a:t>
            </a:r>
            <a:r>
              <a:rPr lang="it-IT" dirty="0" err="1"/>
              <a:t>if</a:t>
            </a:r>
            <a:r>
              <a:rPr lang="it-IT" dirty="0"/>
              <a:t> Bob </a:t>
            </a:r>
            <a:r>
              <a:rPr lang="it-IT" dirty="0" err="1"/>
              <a:t>want</a:t>
            </a:r>
            <a:r>
              <a:rPr lang="it-IT" dirty="0"/>
              <a:t> to </a:t>
            </a:r>
            <a:r>
              <a:rPr lang="it-IT" dirty="0" err="1"/>
              <a:t>receive</a:t>
            </a:r>
            <a:r>
              <a:rPr lang="it-IT" dirty="0"/>
              <a:t> </a:t>
            </a:r>
            <a:r>
              <a:rPr lang="it-IT" dirty="0" err="1"/>
              <a:t>his</a:t>
            </a:r>
            <a:r>
              <a:rPr lang="it-IT" dirty="0"/>
              <a:t> money in </a:t>
            </a:r>
            <a:r>
              <a:rPr lang="it-IT" dirty="0" err="1"/>
              <a:t>Ether</a:t>
            </a:r>
            <a:r>
              <a:rPr lang="it-IT" dirty="0"/>
              <a:t> or in </a:t>
            </a:r>
            <a:r>
              <a:rPr lang="it-IT" dirty="0" err="1"/>
              <a:t>any</a:t>
            </a:r>
            <a:r>
              <a:rPr lang="it-IT" dirty="0"/>
              <a:t> token </a:t>
            </a:r>
            <a:r>
              <a:rPr lang="it-IT" dirty="0" err="1"/>
              <a:t>created</a:t>
            </a:r>
            <a:r>
              <a:rPr lang="it-IT" dirty="0"/>
              <a:t> on </a:t>
            </a:r>
            <a:r>
              <a:rPr lang="it-IT" dirty="0" err="1"/>
              <a:t>Ethereum</a:t>
            </a:r>
            <a:r>
              <a:rPr lang="it-IT" dirty="0"/>
              <a:t>. </a:t>
            </a:r>
          </a:p>
        </p:txBody>
      </p:sp>
    </p:spTree>
    <p:extLst>
      <p:ext uri="{BB962C8B-B14F-4D97-AF65-F5344CB8AC3E}">
        <p14:creationId xmlns:p14="http://schemas.microsoft.com/office/powerpoint/2010/main" val="2100173814"/>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968</Words>
  <Application>Microsoft Office PowerPoint</Application>
  <PresentationFormat>Presentazione su schermo (4:3)</PresentationFormat>
  <Paragraphs>89</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Arial</vt:lpstr>
      <vt:lpstr>Calibri</vt:lpstr>
      <vt:lpstr>Calibri Light</vt:lpstr>
      <vt:lpstr>Wingdings</vt:lpstr>
      <vt:lpstr>Tema di Office</vt:lpstr>
      <vt:lpstr>Smart Contracts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Piera Castaldo</dc:creator>
  <cp:lastModifiedBy>Daniele Marazzina</cp:lastModifiedBy>
  <cp:revision>16</cp:revision>
  <dcterms:created xsi:type="dcterms:W3CDTF">2019-07-23T14:37:18Z</dcterms:created>
  <dcterms:modified xsi:type="dcterms:W3CDTF">2021-02-01T11:36:27Z</dcterms:modified>
</cp:coreProperties>
</file>