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385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373" r:id="rId10"/>
    <p:sldId id="374" r:id="rId11"/>
    <p:sldId id="375" r:id="rId12"/>
    <p:sldId id="376" r:id="rId13"/>
    <p:sldId id="377" r:id="rId14"/>
    <p:sldId id="378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2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93D8D-46FA-5045-BF6D-7A25360F463C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1A60B-CFA7-FF4F-AFDC-66AEAC621C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2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39838"/>
            <a:ext cx="4464050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998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9A5-43F8-4D4C-8E12-7970D9BF61E3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484-558D-2845-B125-3D836CFF72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526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9A5-43F8-4D4C-8E12-7970D9BF61E3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484-558D-2845-B125-3D836CFF72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58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9A5-43F8-4D4C-8E12-7970D9BF61E3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484-558D-2845-B125-3D836CFF72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59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9A5-43F8-4D4C-8E12-7970D9BF61E3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484-558D-2845-B125-3D836CFF72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0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9A5-43F8-4D4C-8E12-7970D9BF61E3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484-558D-2845-B125-3D836CFF72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39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9A5-43F8-4D4C-8E12-7970D9BF61E3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484-558D-2845-B125-3D836CFF72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00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9A5-43F8-4D4C-8E12-7970D9BF61E3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484-558D-2845-B125-3D836CFF72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73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9A5-43F8-4D4C-8E12-7970D9BF61E3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484-558D-2845-B125-3D836CFF72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12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9A5-43F8-4D4C-8E12-7970D9BF61E3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484-558D-2845-B125-3D836CFF72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32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9A5-43F8-4D4C-8E12-7970D9BF61E3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484-558D-2845-B125-3D836CFF72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30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9A5-43F8-4D4C-8E12-7970D9BF61E3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484-558D-2845-B125-3D836CFF72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90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D9A5-43F8-4D4C-8E12-7970D9BF61E3}" type="datetimeFigureOut">
              <a:rPr lang="it-IT" smtClean="0"/>
              <a:t>05/02/2024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0484-558D-2845-B125-3D836CFF72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31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136A82-F8D3-41FE-9E5A-1DA3BF5C8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/>
              <a:t>Cryptocurrencies and Asset Allocation</a:t>
            </a:r>
            <a:br>
              <a:rPr lang="it-IT" sz="6600" i="1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A067CF-16C2-4EF2-B385-18F1C67B6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400"/>
              <a:t>Daniele Marazzina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56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1EE336-3B88-4527-9B5F-9EDA935F0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ExpectedReturn</a:t>
            </a:r>
            <a:r>
              <a:rPr lang="en-US" sz="1800" dirty="0"/>
              <a:t> =</a:t>
            </a:r>
          </a:p>
          <a:p>
            <a:pPr marL="0" indent="0">
              <a:buNone/>
            </a:pPr>
            <a:r>
              <a:rPr lang="en-US" sz="1800" dirty="0"/>
              <a:t>    1.0026    1.0017    1.0014    1.0012    1.0005    0.9993    1.0000</a:t>
            </a:r>
          </a:p>
          <a:p>
            <a:endParaRPr lang="en-US" sz="1800" dirty="0"/>
          </a:p>
          <a:p>
            <a:r>
              <a:rPr lang="en-US" sz="1800" dirty="0"/>
              <a:t>Variance = 0.24  0.36   0.03    0.03    0.04     0.06      0.03 (%)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r>
              <a:rPr lang="en-US" sz="1800" dirty="0"/>
              <a:t>Correlation=</a:t>
            </a:r>
          </a:p>
          <a:p>
            <a:pPr marL="457200" lvl="1" indent="0">
              <a:buNone/>
            </a:pPr>
            <a:r>
              <a:rPr lang="it-IT" sz="1400" dirty="0"/>
              <a:t>    1.0000    0.6975    0.0149    0.0188    0.0350    0.0160   -0.0093</a:t>
            </a:r>
          </a:p>
          <a:p>
            <a:pPr marL="457200" lvl="1" indent="0">
              <a:buNone/>
            </a:pPr>
            <a:r>
              <a:rPr lang="it-IT" sz="1400" dirty="0"/>
              <a:t>    0.6975    1.0000    0.0546    0.0614    0.0441    0.0403    0.0561</a:t>
            </a:r>
          </a:p>
          <a:p>
            <a:pPr marL="457200" lvl="1" indent="0">
              <a:buNone/>
            </a:pPr>
            <a:r>
              <a:rPr lang="it-IT" sz="1400" dirty="0"/>
              <a:t>    0.0149    0.0546    1.0000    0.5807    0.5623    0.2261    0.3016</a:t>
            </a:r>
          </a:p>
          <a:p>
            <a:pPr marL="457200" lvl="1" indent="0">
              <a:buNone/>
            </a:pPr>
            <a:r>
              <a:rPr lang="it-IT" sz="1400" dirty="0"/>
              <a:t>    0.0188    0.0614    0.5807    1.0000    0.4706    0.2844    0.3454</a:t>
            </a:r>
          </a:p>
          <a:p>
            <a:pPr marL="457200" lvl="1" indent="0">
              <a:buNone/>
            </a:pPr>
            <a:r>
              <a:rPr lang="it-IT" sz="1400" dirty="0"/>
              <a:t>    0.0350    0.0441    0.5623    0.4706    1.0000    0.2132    0.3292</a:t>
            </a:r>
          </a:p>
          <a:p>
            <a:pPr marL="457200" lvl="1" indent="0">
              <a:buNone/>
            </a:pPr>
            <a:r>
              <a:rPr lang="it-IT" sz="1400" dirty="0"/>
              <a:t>    0.0160    0.0403    0.2261    0.2844    0.2132    1.0000    0.2809</a:t>
            </a:r>
          </a:p>
          <a:p>
            <a:pPr marL="457200" lvl="1" indent="0">
              <a:buNone/>
            </a:pPr>
            <a:r>
              <a:rPr lang="it-IT" sz="1400" dirty="0"/>
              <a:t>   -0.0093    0.0561    0.3016    0.3454    0.3292    0.2809    1.0000</a:t>
            </a:r>
          </a:p>
        </p:txBody>
      </p:sp>
    </p:spTree>
    <p:extLst>
      <p:ext uri="{BB962C8B-B14F-4D97-AF65-F5344CB8AC3E}">
        <p14:creationId xmlns:p14="http://schemas.microsoft.com/office/powerpoint/2010/main" val="206280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A79E9B-C578-4309-B4F4-48905086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3436" y="1600200"/>
            <a:ext cx="3587489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err="1"/>
              <a:t>Expected</a:t>
            </a:r>
            <a:r>
              <a:rPr lang="it-IT" dirty="0"/>
              <a:t> Return = 1.01</a:t>
            </a:r>
          </a:p>
          <a:p>
            <a:pPr marL="0" indent="0">
              <a:buNone/>
            </a:pPr>
            <a:r>
              <a:rPr lang="it-IT" dirty="0"/>
              <a:t>			</a:t>
            </a:r>
          </a:p>
          <a:p>
            <a:pPr marL="0" indent="0">
              <a:buNone/>
            </a:pPr>
            <a:r>
              <a:rPr lang="it-IT" dirty="0"/>
              <a:t>Portfolio </a:t>
            </a:r>
            <a:r>
              <a:rPr lang="it-IT" sz="1900" dirty="0"/>
              <a:t>(% of </a:t>
            </a:r>
            <a:r>
              <a:rPr lang="it-IT" sz="1900" dirty="0" err="1"/>
              <a:t>wealth</a:t>
            </a:r>
            <a:r>
              <a:rPr lang="it-IT" sz="1900" dirty="0"/>
              <a:t> </a:t>
            </a:r>
            <a:r>
              <a:rPr lang="it-IT" sz="1900" dirty="0" err="1"/>
              <a:t>invested</a:t>
            </a:r>
            <a:r>
              <a:rPr lang="it-IT" dirty="0"/>
              <a:t>)    </a:t>
            </a:r>
          </a:p>
          <a:p>
            <a:pPr marL="0" indent="0">
              <a:buNone/>
            </a:pPr>
            <a:r>
              <a:rPr lang="it-IT" dirty="0"/>
              <a:t>    0.9573</a:t>
            </a:r>
          </a:p>
          <a:p>
            <a:pPr marL="0" indent="0">
              <a:buNone/>
            </a:pPr>
            <a:r>
              <a:rPr lang="it-IT" dirty="0"/>
              <a:t>   -0.2611</a:t>
            </a:r>
          </a:p>
          <a:p>
            <a:pPr marL="0" indent="0">
              <a:buNone/>
            </a:pPr>
            <a:r>
              <a:rPr lang="it-IT" dirty="0"/>
              <a:t>    2.8507</a:t>
            </a:r>
          </a:p>
          <a:p>
            <a:pPr marL="0" indent="0">
              <a:buNone/>
            </a:pPr>
            <a:r>
              <a:rPr lang="it-IT" dirty="0"/>
              <a:t>    2.7995</a:t>
            </a:r>
          </a:p>
          <a:p>
            <a:pPr marL="0" indent="0">
              <a:buNone/>
            </a:pPr>
            <a:r>
              <a:rPr lang="it-IT" dirty="0"/>
              <a:t>   -1.4778</a:t>
            </a:r>
          </a:p>
          <a:p>
            <a:pPr marL="0" indent="0">
              <a:buNone/>
            </a:pPr>
            <a:r>
              <a:rPr lang="it-IT" dirty="0"/>
              <a:t>   -2.1661</a:t>
            </a:r>
          </a:p>
          <a:p>
            <a:pPr marL="0" indent="0">
              <a:buNone/>
            </a:pPr>
            <a:r>
              <a:rPr lang="it-IT" dirty="0"/>
              <a:t>   -1.7026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73CFF8C-9C15-439C-A483-D9E5A36D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9" y="1816518"/>
            <a:ext cx="4722067" cy="35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F9026E-9FD3-4125-A4FB-5B3DB5D6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A79E9B-C578-4309-B4F4-48905086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3436" y="1600200"/>
            <a:ext cx="3587489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Expected</a:t>
            </a:r>
            <a:r>
              <a:rPr lang="it-IT" dirty="0"/>
              <a:t> Return=1.001</a:t>
            </a:r>
          </a:p>
          <a:p>
            <a:pPr marL="0" indent="0">
              <a:buNone/>
            </a:pPr>
            <a:r>
              <a:rPr lang="it-IT" dirty="0"/>
              <a:t>				</a:t>
            </a:r>
          </a:p>
          <a:p>
            <a:pPr marL="0" indent="0">
              <a:buNone/>
            </a:pPr>
            <a:r>
              <a:rPr lang="it-IT" dirty="0"/>
              <a:t>Portfolio    </a:t>
            </a:r>
          </a:p>
          <a:p>
            <a:pPr marL="0" indent="0">
              <a:buNone/>
            </a:pPr>
            <a:r>
              <a:rPr lang="it-IT" dirty="0"/>
              <a:t>    0.1037</a:t>
            </a:r>
          </a:p>
          <a:p>
            <a:pPr marL="0" indent="0">
              <a:buNone/>
            </a:pPr>
            <a:r>
              <a:rPr lang="it-IT" dirty="0"/>
              <a:t>   -0.0223</a:t>
            </a:r>
          </a:p>
          <a:p>
            <a:pPr marL="0" indent="0">
              <a:buNone/>
            </a:pPr>
            <a:r>
              <a:rPr lang="it-IT" dirty="0"/>
              <a:t>    0.2308</a:t>
            </a:r>
          </a:p>
          <a:p>
            <a:pPr marL="0" indent="0">
              <a:buNone/>
            </a:pPr>
            <a:r>
              <a:rPr lang="it-IT" dirty="0"/>
              <a:t>    0.3644</a:t>
            </a:r>
          </a:p>
          <a:p>
            <a:pPr marL="0" indent="0">
              <a:buNone/>
            </a:pPr>
            <a:r>
              <a:rPr lang="it-IT" dirty="0"/>
              <a:t>    0.0439</a:t>
            </a:r>
          </a:p>
          <a:p>
            <a:pPr marL="0" indent="0">
              <a:buNone/>
            </a:pPr>
            <a:r>
              <a:rPr lang="it-IT" dirty="0"/>
              <a:t>    0.0252</a:t>
            </a:r>
          </a:p>
          <a:p>
            <a:pPr marL="0" indent="0">
              <a:buNone/>
            </a:pPr>
            <a:r>
              <a:rPr lang="it-IT" dirty="0"/>
              <a:t>    0.2543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73CFF8C-9C15-439C-A483-D9E5A36D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9" y="1816518"/>
            <a:ext cx="4722067" cy="35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A79E9B-C578-4309-B4F4-48905086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3436" y="1600200"/>
            <a:ext cx="3587489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err="1"/>
              <a:t>Expected</a:t>
            </a:r>
            <a:r>
              <a:rPr lang="it-IT" dirty="0"/>
              <a:t> Return=1.0001</a:t>
            </a:r>
          </a:p>
          <a:p>
            <a:pPr marL="0" indent="0">
              <a:buNone/>
            </a:pPr>
            <a:r>
              <a:rPr lang="it-IT" dirty="0"/>
              <a:t>			</a:t>
            </a:r>
          </a:p>
          <a:p>
            <a:pPr marL="0" indent="0">
              <a:buNone/>
            </a:pPr>
            <a:r>
              <a:rPr lang="it-IT" dirty="0"/>
              <a:t>Portfolio	    </a:t>
            </a:r>
          </a:p>
          <a:p>
            <a:pPr marL="0" indent="0">
              <a:buNone/>
            </a:pPr>
            <a:r>
              <a:rPr lang="it-IT" dirty="0"/>
              <a:t>    0.0184</a:t>
            </a:r>
          </a:p>
          <a:p>
            <a:pPr marL="0" indent="0">
              <a:buNone/>
            </a:pPr>
            <a:r>
              <a:rPr lang="it-IT" dirty="0"/>
              <a:t>    0.0015</a:t>
            </a:r>
          </a:p>
          <a:p>
            <a:pPr marL="0" indent="0">
              <a:buNone/>
            </a:pPr>
            <a:r>
              <a:rPr lang="it-IT" dirty="0"/>
              <a:t>   -0.0312</a:t>
            </a:r>
          </a:p>
          <a:p>
            <a:pPr marL="0" indent="0">
              <a:buNone/>
            </a:pPr>
            <a:r>
              <a:rPr lang="it-IT" dirty="0"/>
              <a:t>    0.1209</a:t>
            </a:r>
          </a:p>
          <a:p>
            <a:pPr marL="0" indent="0">
              <a:buNone/>
            </a:pPr>
            <a:r>
              <a:rPr lang="it-IT" dirty="0"/>
              <a:t>    0.1961</a:t>
            </a:r>
          </a:p>
          <a:p>
            <a:pPr marL="0" indent="0">
              <a:buNone/>
            </a:pPr>
            <a:r>
              <a:rPr lang="it-IT" dirty="0"/>
              <a:t>    0.2444</a:t>
            </a:r>
          </a:p>
          <a:p>
            <a:pPr marL="0" indent="0">
              <a:buNone/>
            </a:pPr>
            <a:r>
              <a:rPr lang="it-IT" dirty="0"/>
              <a:t>    0.4500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73CFF8C-9C15-439C-A483-D9E5A36D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9" y="1816518"/>
            <a:ext cx="4722067" cy="35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9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C10CF0-B79C-4D1E-B0C7-BD4EE30F9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578840"/>
            <a:ext cx="7886700" cy="5598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Daily</a:t>
            </a:r>
            <a:r>
              <a:rPr lang="it-IT" dirty="0"/>
              <a:t> Return… </a:t>
            </a:r>
            <a:r>
              <a:rPr lang="it-IT" dirty="0" err="1"/>
              <a:t>let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assume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are risk-free, and </a:t>
            </a:r>
            <a:r>
              <a:rPr lang="it-IT" dirty="0" err="1"/>
              <a:t>invest</a:t>
            </a:r>
            <a:r>
              <a:rPr lang="it-IT" dirty="0"/>
              <a:t> 100 $.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After one </a:t>
            </a:r>
            <a:r>
              <a:rPr lang="it-IT" dirty="0" err="1"/>
              <a:t>year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receive</a:t>
            </a:r>
            <a:endParaRPr lang="it-IT" dirty="0"/>
          </a:p>
          <a:p>
            <a:endParaRPr lang="it-IT" dirty="0"/>
          </a:p>
          <a:p>
            <a:r>
              <a:rPr lang="it-IT" dirty="0"/>
              <a:t>1.01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1227 $</a:t>
            </a:r>
          </a:p>
          <a:p>
            <a:endParaRPr lang="it-IT" dirty="0"/>
          </a:p>
          <a:p>
            <a:r>
              <a:rPr lang="it-IT" dirty="0"/>
              <a:t>1.001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128 $</a:t>
            </a:r>
          </a:p>
          <a:p>
            <a:endParaRPr lang="it-IT" dirty="0"/>
          </a:p>
          <a:p>
            <a:r>
              <a:rPr lang="it-IT" dirty="0"/>
              <a:t>1.0001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102.55 $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48DA72-234D-4022-97B1-341722CD7F46}"/>
              </a:ext>
            </a:extLst>
          </p:cNvPr>
          <p:cNvSpPr txBox="1"/>
          <p:nvPr/>
        </p:nvSpPr>
        <p:spPr>
          <a:xfrm>
            <a:off x="5285064" y="2986481"/>
            <a:ext cx="2978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Take </a:t>
            </a:r>
            <a:r>
              <a:rPr lang="it-IT" b="1" dirty="0" err="1"/>
              <a:t>Away</a:t>
            </a:r>
            <a:endParaRPr lang="it-IT" b="1" dirty="0"/>
          </a:p>
          <a:p>
            <a:endParaRPr lang="it-IT" i="1" dirty="0"/>
          </a:p>
          <a:p>
            <a:r>
              <a:rPr lang="it-IT" i="1" dirty="0"/>
              <a:t>The best </a:t>
            </a:r>
            <a:r>
              <a:rPr lang="it-IT" i="1" dirty="0" err="1"/>
              <a:t>reason</a:t>
            </a:r>
            <a:r>
              <a:rPr lang="it-IT" i="1" dirty="0"/>
              <a:t> to </a:t>
            </a:r>
            <a:r>
              <a:rPr lang="it-IT" i="1" dirty="0" err="1"/>
              <a:t>invest</a:t>
            </a:r>
            <a:r>
              <a:rPr lang="it-IT" i="1" dirty="0"/>
              <a:t> in </a:t>
            </a:r>
            <a:r>
              <a:rPr lang="it-IT" i="1" dirty="0" err="1"/>
              <a:t>cryptocurrency</a:t>
            </a:r>
            <a:r>
              <a:rPr lang="it-IT" i="1" dirty="0"/>
              <a:t> </a:t>
            </a:r>
            <a:r>
              <a:rPr lang="it-IT" i="1" dirty="0" err="1"/>
              <a:t>seems</a:t>
            </a:r>
            <a:r>
              <a:rPr lang="it-IT" i="1" dirty="0"/>
              <a:t> </a:t>
            </a:r>
            <a:r>
              <a:rPr lang="it-IT" i="1" dirty="0" err="1"/>
              <a:t>diversification</a:t>
            </a:r>
            <a:r>
              <a:rPr lang="it-IT" i="1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408825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9796AD-6659-4CBA-8427-A84D5FDA61EA}"/>
              </a:ext>
            </a:extLst>
          </p:cNvPr>
          <p:cNvSpPr txBox="1"/>
          <p:nvPr/>
        </p:nvSpPr>
        <p:spPr>
          <a:xfrm>
            <a:off x="578840" y="662730"/>
            <a:ext cx="7852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Are banks investing in cryptocurrencies?</a:t>
            </a:r>
          </a:p>
          <a:p>
            <a:endParaRPr lang="en-US" b="1" dirty="0"/>
          </a:p>
          <a:p>
            <a:r>
              <a:rPr lang="en-US" dirty="0"/>
              <a:t>Or better…</a:t>
            </a:r>
          </a:p>
          <a:p>
            <a:endParaRPr lang="en-US" dirty="0"/>
          </a:p>
          <a:p>
            <a:r>
              <a:rPr lang="en-US" b="1" dirty="0"/>
              <a:t>Should banks invest in cryptocurrencies?</a:t>
            </a:r>
          </a:p>
          <a:p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BEE5C9F-8738-4E5F-B0C7-FC757255B217}"/>
              </a:ext>
            </a:extLst>
          </p:cNvPr>
          <p:cNvSpPr txBox="1"/>
          <p:nvPr/>
        </p:nvSpPr>
        <p:spPr>
          <a:xfrm>
            <a:off x="1107347" y="2292281"/>
            <a:ext cx="67950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«</a:t>
            </a:r>
            <a:r>
              <a:rPr lang="en-US" dirty="0"/>
              <a:t>Warren Buffett will continue to speak ill against cryptocurrencies, but what would you expect from a man who doesn’t even have an email account???</a:t>
            </a:r>
            <a:r>
              <a:rPr lang="it-IT" dirty="0"/>
              <a:t>»</a:t>
            </a:r>
          </a:p>
          <a:p>
            <a:endParaRPr lang="it-IT" dirty="0"/>
          </a:p>
          <a:p>
            <a:r>
              <a:rPr lang="it-IT" dirty="0"/>
              <a:t>«</a:t>
            </a:r>
            <a:r>
              <a:rPr lang="en-US" dirty="0"/>
              <a:t>Spanish banking giant BBVA, made a considerate investment in the cryptocurrency trading platform Coinbase as it plans its next move involving the use of blockchain.</a:t>
            </a:r>
            <a:r>
              <a:rPr lang="it-IT" dirty="0"/>
              <a:t>»</a:t>
            </a:r>
          </a:p>
          <a:p>
            <a:endParaRPr lang="en-US" dirty="0"/>
          </a:p>
          <a:p>
            <a:r>
              <a:rPr lang="it-IT" dirty="0"/>
              <a:t>«</a:t>
            </a:r>
            <a:r>
              <a:rPr lang="en-US" dirty="0"/>
              <a:t>Bank of America has made several statements declaring that they’re investing the most in blockchain and crypto.</a:t>
            </a:r>
            <a:r>
              <a:rPr lang="it-IT" dirty="0"/>
              <a:t>»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1D8BD2-9BB1-4F63-B9B4-DB4544B170EB}"/>
              </a:ext>
            </a:extLst>
          </p:cNvPr>
          <p:cNvSpPr txBox="1"/>
          <p:nvPr/>
        </p:nvSpPr>
        <p:spPr>
          <a:xfrm>
            <a:off x="578840" y="5385732"/>
            <a:ext cx="775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/>
              <a:t>Interest</a:t>
            </a:r>
            <a:r>
              <a:rPr lang="it-IT" i="1" dirty="0"/>
              <a:t> in the blockchain </a:t>
            </a:r>
            <a:r>
              <a:rPr lang="it-IT" i="1" dirty="0" err="1"/>
              <a:t>technology</a:t>
            </a:r>
            <a:r>
              <a:rPr lang="it-IT" i="1" dirty="0"/>
              <a:t>… or in </a:t>
            </a:r>
            <a:r>
              <a:rPr lang="it-IT" i="1" dirty="0" err="1"/>
              <a:t>cryptocurrencies</a:t>
            </a:r>
            <a:r>
              <a:rPr lang="it-IT" i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8020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2689060-0394-4276-8EDC-4E5F4EA8C59C}"/>
              </a:ext>
            </a:extLst>
          </p:cNvPr>
          <p:cNvSpPr txBox="1"/>
          <p:nvPr/>
        </p:nvSpPr>
        <p:spPr>
          <a:xfrm>
            <a:off x="897621" y="2382473"/>
            <a:ext cx="794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use </a:t>
            </a:r>
            <a:r>
              <a:rPr lang="it-IT" dirty="0" err="1"/>
              <a:t>classical</a:t>
            </a:r>
            <a:r>
              <a:rPr lang="it-IT" dirty="0"/>
              <a:t> </a:t>
            </a:r>
            <a:r>
              <a:rPr lang="it-IT" dirty="0" err="1"/>
              <a:t>mathematical</a:t>
            </a:r>
            <a:r>
              <a:rPr lang="it-IT" dirty="0"/>
              <a:t> </a:t>
            </a:r>
            <a:r>
              <a:rPr lang="it-IT" dirty="0" err="1"/>
              <a:t>finance</a:t>
            </a:r>
            <a:r>
              <a:rPr lang="it-IT" dirty="0"/>
              <a:t> tools to study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investing</a:t>
            </a:r>
            <a:r>
              <a:rPr lang="it-IT" dirty="0"/>
              <a:t> in </a:t>
            </a:r>
            <a:r>
              <a:rPr lang="it-IT" dirty="0" err="1"/>
              <a:t>cryptocurrencies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make </a:t>
            </a:r>
            <a:r>
              <a:rPr lang="it-IT" dirty="0" err="1"/>
              <a:t>sense</a:t>
            </a:r>
            <a:r>
              <a:rPr lang="it-IT" dirty="0"/>
              <a:t>…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Are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(</a:t>
            </a:r>
            <a:r>
              <a:rPr lang="it-IT" dirty="0" err="1"/>
              <a:t>classical</a:t>
            </a:r>
            <a:r>
              <a:rPr lang="it-IT" dirty="0"/>
              <a:t>) </a:t>
            </a:r>
            <a:r>
              <a:rPr lang="it-IT" dirty="0" err="1"/>
              <a:t>financial</a:t>
            </a:r>
            <a:r>
              <a:rPr lang="it-IT" dirty="0"/>
              <a:t> assets </a:t>
            </a:r>
            <a:r>
              <a:rPr lang="it-IT" dirty="0" err="1"/>
              <a:t>ones</a:t>
            </a:r>
            <a:r>
              <a:rPr lang="it-IT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Are </a:t>
            </a:r>
            <a:r>
              <a:rPr lang="it-IT" dirty="0" err="1"/>
              <a:t>cryptocurrencies</a:t>
            </a:r>
            <a:r>
              <a:rPr lang="it-IT" dirty="0"/>
              <a:t> </a:t>
            </a:r>
            <a:r>
              <a:rPr lang="it-IT" dirty="0" err="1"/>
              <a:t>riskier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(</a:t>
            </a:r>
            <a:r>
              <a:rPr lang="it-IT" dirty="0" err="1"/>
              <a:t>classical</a:t>
            </a:r>
            <a:r>
              <a:rPr lang="it-IT" dirty="0"/>
              <a:t>) </a:t>
            </a:r>
            <a:r>
              <a:rPr lang="it-IT" dirty="0" err="1"/>
              <a:t>financial</a:t>
            </a:r>
            <a:r>
              <a:rPr lang="it-IT" dirty="0"/>
              <a:t> assets?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diversification</a:t>
            </a:r>
            <a:r>
              <a:rPr lang="it-IT" dirty="0"/>
              <a:t>?</a:t>
            </a:r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3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0B6E88-6E21-4E8D-B29C-E8DD747466BF}"/>
              </a:ext>
            </a:extLst>
          </p:cNvPr>
          <p:cNvSpPr txBox="1"/>
          <p:nvPr/>
        </p:nvSpPr>
        <p:spPr>
          <a:xfrm>
            <a:off x="268448" y="293615"/>
            <a:ext cx="865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(</a:t>
            </a:r>
            <a:r>
              <a:rPr lang="it-IT" b="1" dirty="0" err="1"/>
              <a:t>Efficient</a:t>
            </a:r>
            <a:r>
              <a:rPr lang="it-IT" b="1" dirty="0"/>
              <a:t>) Portfolio </a:t>
            </a:r>
            <a:r>
              <a:rPr lang="it-IT" b="1" dirty="0" err="1"/>
              <a:t>Frontier</a:t>
            </a:r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6B450B3-7C0F-4DB2-9505-60337B38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7" y="1371494"/>
            <a:ext cx="9068266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3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9F005D00-D555-4675-8079-804C6885F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3" y="1717587"/>
            <a:ext cx="8223673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3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545ADF3-0A14-4946-A1B3-76D9C6DFE703}"/>
              </a:ext>
            </a:extLst>
          </p:cNvPr>
          <p:cNvSpPr txBox="1"/>
          <p:nvPr/>
        </p:nvSpPr>
        <p:spPr>
          <a:xfrm>
            <a:off x="599813" y="461394"/>
            <a:ext cx="79443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Mean-Variance</a:t>
            </a:r>
            <a:r>
              <a:rPr lang="it-IT" b="1" dirty="0"/>
              <a:t> Analysis</a:t>
            </a:r>
          </a:p>
          <a:p>
            <a:endParaRPr lang="it-IT" b="1" dirty="0"/>
          </a:p>
          <a:p>
            <a:r>
              <a:rPr lang="en-US" dirty="0"/>
              <a:t>Mean-variance analysis is the process of </a:t>
            </a:r>
            <a:r>
              <a:rPr lang="en-US" dirty="0" err="1"/>
              <a:t>weigthing</a:t>
            </a:r>
            <a:r>
              <a:rPr lang="en-US" dirty="0"/>
              <a:t> risk, expressed as variance, against expected return. </a:t>
            </a:r>
          </a:p>
          <a:p>
            <a:endParaRPr lang="en-US" dirty="0"/>
          </a:p>
          <a:p>
            <a:r>
              <a:rPr lang="en-US" dirty="0"/>
              <a:t>Investors use mean-variance analysis to make decisions about which financial instruments to invest in, based on how much risk they are willing to take on in exchange for different levels of reward.</a:t>
            </a:r>
          </a:p>
          <a:p>
            <a:endParaRPr lang="en-US" dirty="0"/>
          </a:p>
          <a:p>
            <a:r>
              <a:rPr lang="en-US" dirty="0"/>
              <a:t>The efficient frontier is the set of optimal portfolios that offer the highest expected return for a defined level of risk or the lowest risk for a given level of expected return.</a:t>
            </a:r>
          </a:p>
          <a:p>
            <a:endParaRPr lang="en-US" dirty="0"/>
          </a:p>
          <a:p>
            <a:r>
              <a:rPr lang="en-US" dirty="0"/>
              <a:t>APPLIED TO A PORTFOLIO, NOT TO A SINGLE ASSET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867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A5188C4-0F80-489E-9371-B756D614D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9" y="911095"/>
            <a:ext cx="7823602" cy="5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8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o immagini per (Efficient) Portfolio Frontier">
            <a:extLst>
              <a:ext uri="{FF2B5EF4-FFF2-40B4-BE49-F238E27FC236}">
                <a16:creationId xmlns:a16="http://schemas.microsoft.com/office/drawing/2014/main" id="{9B81727B-22F1-412B-AC94-E69FB4B8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638300"/>
            <a:ext cx="46767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7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it-IT" sz="2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Consideriamo</a:t>
            </a:r>
            <a:br>
              <a:rPr lang="it-IT" sz="2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2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457200" y="1140904"/>
            <a:ext cx="8323726" cy="498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t-IT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Bitcoin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t-IT" sz="2200" dirty="0" err="1">
                <a:solidFill>
                  <a:schemeClr val="dk1"/>
                </a:solidFill>
                <a:latin typeface="Arial"/>
                <a:cs typeface="Arial"/>
              </a:rPr>
              <a:t>Ether</a:t>
            </a:r>
            <a:endParaRPr lang="it-IT" sz="2200" dirty="0">
              <a:solidFill>
                <a:schemeClr val="dk1"/>
              </a:solidFill>
              <a:latin typeface="Arial"/>
              <a:cs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t-IT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Amazon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t-IT" sz="2200" dirty="0">
                <a:solidFill>
                  <a:schemeClr val="dk1"/>
                </a:solidFill>
                <a:latin typeface="Arial"/>
                <a:cs typeface="Arial"/>
              </a:rPr>
              <a:t>Apple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t-IT" sz="2200" dirty="0">
                <a:solidFill>
                  <a:schemeClr val="dk1"/>
                </a:solidFill>
                <a:latin typeface="Arial"/>
                <a:cs typeface="Arial"/>
              </a:rPr>
              <a:t>Facebook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t-IT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General Electric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it-IT" sz="2200" dirty="0">
                <a:solidFill>
                  <a:schemeClr val="dk1"/>
                </a:solidFill>
                <a:latin typeface="Arial"/>
                <a:cs typeface="Arial"/>
              </a:rPr>
              <a:t>General Motor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200"/>
              <a:buFont typeface="Arial"/>
              <a:buChar char="•"/>
            </a:pPr>
            <a:endParaRPr lang="it-IT" sz="22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200"/>
              <a:buNone/>
            </a:pPr>
            <a:r>
              <a:rPr lang="it-IT" sz="22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Daily</a:t>
            </a:r>
            <a:r>
              <a:rPr lang="it-IT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datas</a:t>
            </a:r>
            <a:r>
              <a:rPr lang="it-IT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(</a:t>
            </a:r>
            <a:r>
              <a:rPr lang="it-IT" sz="22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only</a:t>
            </a:r>
            <a:r>
              <a:rPr lang="it-IT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working</a:t>
            </a:r>
            <a:r>
              <a:rPr lang="it-IT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day) from </a:t>
            </a:r>
            <a:r>
              <a:rPr lang="it-IT" sz="22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September</a:t>
            </a:r>
            <a:r>
              <a:rPr lang="it-IT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2017 to </a:t>
            </a:r>
            <a:r>
              <a:rPr lang="it-IT" sz="22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February</a:t>
            </a:r>
            <a:r>
              <a:rPr lang="it-IT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2020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200"/>
              <a:buNone/>
            </a:pPr>
            <a:endParaRPr lang="it-IT" sz="22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200"/>
              <a:buNone/>
            </a:pPr>
            <a:r>
              <a:rPr lang="it-IT" sz="22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Notice</a:t>
            </a:r>
            <a:r>
              <a:rPr lang="it-IT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that</a:t>
            </a:r>
            <a:r>
              <a:rPr lang="it-IT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everything</a:t>
            </a:r>
            <a:r>
              <a:rPr lang="it-IT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is</a:t>
            </a:r>
            <a:r>
              <a:rPr lang="it-IT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in USD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200"/>
              <a:buNone/>
            </a:pPr>
            <a:endParaRPr lang="it-IT" sz="22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200"/>
              <a:buNone/>
            </a:pPr>
            <a:endParaRPr lang="it-IT" sz="22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200"/>
              <a:buNone/>
            </a:pPr>
            <a:r>
              <a:rPr lang="it-IT" sz="2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endParaRPr sz="22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433EAE2-04B0-4695-A090-4BF18B9F40DC}"/>
              </a:ext>
            </a:extLst>
          </p:cNvPr>
          <p:cNvSpPr txBox="1"/>
          <p:nvPr/>
        </p:nvSpPr>
        <p:spPr>
          <a:xfrm>
            <a:off x="417179" y="369116"/>
            <a:ext cx="8323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/>
              <a:t>Our</a:t>
            </a:r>
            <a:r>
              <a:rPr lang="it-IT" sz="3200" b="1" dirty="0"/>
              <a:t> Market for the first (toy) </a:t>
            </a:r>
            <a:r>
              <a:rPr lang="it-IT" sz="3200" b="1" dirty="0" err="1"/>
              <a:t>problem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1497065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504</Words>
  <Application>Microsoft Office PowerPoint</Application>
  <PresentationFormat>Presentazione su schermo (4:3)</PresentationFormat>
  <Paragraphs>102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Noto Sans Symbols</vt:lpstr>
      <vt:lpstr>Wingdings</vt:lpstr>
      <vt:lpstr>Tema di Office</vt:lpstr>
      <vt:lpstr>Cryptocurrencies and Asset Allocation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Consideriamo 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Piera Castaldo</dc:creator>
  <cp:lastModifiedBy>Daniele Marazzina</cp:lastModifiedBy>
  <cp:revision>23</cp:revision>
  <dcterms:created xsi:type="dcterms:W3CDTF">2019-07-23T14:37:18Z</dcterms:created>
  <dcterms:modified xsi:type="dcterms:W3CDTF">2024-02-05T13:33:29Z</dcterms:modified>
</cp:coreProperties>
</file>