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56" r:id="rId2"/>
    <p:sldId id="271" r:id="rId3"/>
    <p:sldId id="272" r:id="rId4"/>
    <p:sldId id="273" r:id="rId5"/>
    <p:sldId id="258" r:id="rId6"/>
    <p:sldId id="289" r:id="rId7"/>
    <p:sldId id="293" r:id="rId8"/>
    <p:sldId id="294" r:id="rId9"/>
    <p:sldId id="295" r:id="rId10"/>
    <p:sldId id="274" r:id="rId11"/>
    <p:sldId id="275" r:id="rId12"/>
    <p:sldId id="276" r:id="rId13"/>
    <p:sldId id="285" r:id="rId14"/>
    <p:sldId id="296" r:id="rId15"/>
    <p:sldId id="282" r:id="rId16"/>
    <p:sldId id="287" r:id="rId17"/>
    <p:sldId id="284" r:id="rId18"/>
    <p:sldId id="267" r:id="rId19"/>
    <p:sldId id="269" r:id="rId20"/>
    <p:sldId id="290" r:id="rId21"/>
    <p:sldId id="291" r:id="rId22"/>
    <p:sldId id="292" r:id="rId23"/>
    <p:sldId id="297"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e Marazzina" initials="DM" lastIdx="1" clrIdx="0">
    <p:extLst>
      <p:ext uri="{19B8F6BF-5375-455C-9EA6-DF929625EA0E}">
        <p15:presenceInfo xmlns:p15="http://schemas.microsoft.com/office/powerpoint/2012/main" userId="S::10301768@polimi.it::79c38746-42da-4317-9921-34c93a1149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594" y="11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39BE6C6-E13E-4AA6-B3DE-1B7348933221}" type="datetimeFigureOut">
              <a:rPr lang="en-CA" smtClean="0"/>
              <a:t>2021-03-15</a:t>
            </a:fld>
            <a:endParaRPr lang="en-CA"/>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51E2A24-94B3-4CFC-9703-EECBE5CCBD91}" type="slidenum">
              <a:rPr lang="en-CA" smtClean="0"/>
              <a:t>‹N›</a:t>
            </a:fld>
            <a:endParaRPr lang="en-CA"/>
          </a:p>
        </p:txBody>
      </p:sp>
    </p:spTree>
    <p:extLst>
      <p:ext uri="{BB962C8B-B14F-4D97-AF65-F5344CB8AC3E}">
        <p14:creationId xmlns:p14="http://schemas.microsoft.com/office/powerpoint/2010/main" val="2649953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4" name="Group 2"/>
          <p:cNvGrpSpPr>
            <a:grpSpLocks/>
          </p:cNvGrpSpPr>
          <p:nvPr/>
        </p:nvGrpSpPr>
        <p:grpSpPr bwMode="auto">
          <a:xfrm>
            <a:off x="0" y="-19050"/>
            <a:ext cx="9144000" cy="6877050"/>
            <a:chOff x="0" y="-12"/>
            <a:chExt cx="5760" cy="4332"/>
          </a:xfrm>
        </p:grpSpPr>
        <p:sp>
          <p:nvSpPr>
            <p:cNvPr id="5" name="Rectangle 3"/>
            <p:cNvSpPr>
              <a:spLocks noChangeArrowheads="1"/>
            </p:cNvSpPr>
            <p:nvPr userDrawn="1"/>
          </p:nvSpPr>
          <p:spPr bwMode="hidden">
            <a:xfrm>
              <a:off x="1104" y="1008"/>
              <a:ext cx="4656" cy="3312"/>
            </a:xfrm>
            <a:prstGeom prst="rect">
              <a:avLst/>
            </a:prstGeom>
            <a:gradFill rotWithShape="0">
              <a:gsLst>
                <a:gs pos="0">
                  <a:schemeClr val="bg2"/>
                </a:gs>
                <a:gs pos="50000">
                  <a:schemeClr val="bg1"/>
                </a:gs>
                <a:gs pos="100000">
                  <a:schemeClr val="bg2"/>
                </a:gs>
              </a:gsLst>
              <a:lin ang="2700000" scaled="1"/>
            </a:gradFill>
            <a:ln w="9525">
              <a:noFill/>
              <a:miter lim="800000"/>
              <a:headEnd/>
              <a:tailEnd/>
            </a:ln>
            <a:effectLst/>
          </p:spPr>
          <p:txBody>
            <a:bodyPr wrap="none" anchor="ctr"/>
            <a:lstStyle/>
            <a:p>
              <a:pPr eaLnBrk="1" fontAlgn="auto" hangingPunct="1">
                <a:spcBef>
                  <a:spcPts val="0"/>
                </a:spcBef>
                <a:spcAft>
                  <a:spcPts val="0"/>
                </a:spcAft>
                <a:defRPr/>
              </a:pPr>
              <a:endParaRPr lang="en-US" sz="1350">
                <a:latin typeface="Arial" charset="0"/>
                <a:cs typeface="Arial" charset="0"/>
              </a:endParaRPr>
            </a:p>
          </p:txBody>
        </p:sp>
        <p:grpSp>
          <p:nvGrpSpPr>
            <p:cNvPr id="6" name="Group 4"/>
            <p:cNvGrpSpPr>
              <a:grpSpLocks/>
            </p:cNvGrpSpPr>
            <p:nvPr userDrawn="1"/>
          </p:nvGrpSpPr>
          <p:grpSpPr bwMode="auto">
            <a:xfrm>
              <a:off x="-1261" y="-157"/>
              <a:ext cx="7021" cy="1190"/>
              <a:chOff x="-1261" y="-154"/>
              <a:chExt cx="7021" cy="1190"/>
            </a:xfrm>
          </p:grpSpPr>
          <p:sp>
            <p:nvSpPr>
              <p:cNvPr id="8" name="Freeform 5"/>
              <p:cNvSpPr>
                <a:spLocks/>
              </p:cNvSpPr>
              <p:nvPr userDrawn="1"/>
            </p:nvSpPr>
            <p:spPr bwMode="ltGray">
              <a:xfrm>
                <a:off x="0" y="4"/>
                <a:ext cx="5760" cy="1032"/>
              </a:xfrm>
              <a:custGeom>
                <a:avLst/>
                <a:gdLst>
                  <a:gd name="T0" fmla="*/ 64333 w 4848"/>
                  <a:gd name="T1" fmla="*/ 203416971 h 432"/>
                  <a:gd name="T2" fmla="*/ 0 w 4848"/>
                  <a:gd name="T3" fmla="*/ 203416971 h 432"/>
                  <a:gd name="T4" fmla="*/ 0 w 4848"/>
                  <a:gd name="T5" fmla="*/ 0 h 432"/>
                  <a:gd name="T6" fmla="*/ 64333 w 4848"/>
                  <a:gd name="T7" fmla="*/ 0 h 432"/>
                  <a:gd name="T8" fmla="*/ 64333 w 4848"/>
                  <a:gd name="T9" fmla="*/ 203416971 h 4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848" h="432">
                    <a:moveTo>
                      <a:pt x="4848" y="432"/>
                    </a:moveTo>
                    <a:lnTo>
                      <a:pt x="0" y="432"/>
                    </a:lnTo>
                    <a:lnTo>
                      <a:pt x="0" y="0"/>
                    </a:lnTo>
                    <a:lnTo>
                      <a:pt x="4848" y="0"/>
                    </a:lnTo>
                    <a:lnTo>
                      <a:pt x="4848" y="432"/>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grpSp>
            <p:nvGrpSpPr>
              <p:cNvPr id="9" name="Group 6"/>
              <p:cNvGrpSpPr>
                <a:grpSpLocks/>
              </p:cNvGrpSpPr>
              <p:nvPr userDrawn="1"/>
            </p:nvGrpSpPr>
            <p:grpSpPr bwMode="auto">
              <a:xfrm>
                <a:off x="333" y="-9"/>
                <a:ext cx="5176" cy="1044"/>
                <a:chOff x="333" y="-9"/>
                <a:chExt cx="5176" cy="1044"/>
              </a:xfrm>
            </p:grpSpPr>
            <p:sp>
              <p:nvSpPr>
                <p:cNvPr id="38" name="Freeform 7"/>
                <p:cNvSpPr>
                  <a:spLocks/>
                </p:cNvSpPr>
                <p:nvPr userDrawn="1"/>
              </p:nvSpPr>
              <p:spPr bwMode="ltGray">
                <a:xfrm>
                  <a:off x="3230" y="949"/>
                  <a:ext cx="17" cy="20"/>
                </a:xfrm>
                <a:custGeom>
                  <a:avLst/>
                  <a:gdLst>
                    <a:gd name="T0" fmla="*/ 33 w 15"/>
                    <a:gd name="T1" fmla="*/ 3 h 23"/>
                    <a:gd name="T2" fmla="*/ 97 w 15"/>
                    <a:gd name="T3" fmla="*/ 3 h 23"/>
                    <a:gd name="T4" fmla="*/ 86 w 15"/>
                    <a:gd name="T5" fmla="*/ 3 h 23"/>
                    <a:gd name="T6" fmla="*/ 33 w 15"/>
                    <a:gd name="T7" fmla="*/ 3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39" name="Freeform 8"/>
                <p:cNvSpPr>
                  <a:spLocks/>
                </p:cNvSpPr>
                <p:nvPr userDrawn="1"/>
              </p:nvSpPr>
              <p:spPr bwMode="ltGray">
                <a:xfrm>
                  <a:off x="3406" y="1015"/>
                  <a:ext cx="21" cy="20"/>
                </a:xfrm>
                <a:custGeom>
                  <a:avLst/>
                  <a:gdLst>
                    <a:gd name="T0" fmla="*/ 3 w 20"/>
                    <a:gd name="T1" fmla="*/ 3 h 23"/>
                    <a:gd name="T2" fmla="*/ 26 w 20"/>
                    <a:gd name="T3" fmla="*/ 3 h 23"/>
                    <a:gd name="T4" fmla="*/ 7 w 20"/>
                    <a:gd name="T5" fmla="*/ 3 h 23"/>
                    <a:gd name="T6" fmla="*/ 3 w 20"/>
                    <a:gd name="T7" fmla="*/ 3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0" name="Freeform 9"/>
                <p:cNvSpPr>
                  <a:spLocks/>
                </p:cNvSpPr>
                <p:nvPr userDrawn="1"/>
              </p:nvSpPr>
              <p:spPr bwMode="ltGray">
                <a:xfrm>
                  <a:off x="2909" y="908"/>
                  <a:ext cx="31" cy="34"/>
                </a:xfrm>
                <a:custGeom>
                  <a:avLst/>
                  <a:gdLst>
                    <a:gd name="T0" fmla="*/ 31 w 30"/>
                    <a:gd name="T1" fmla="*/ 2 h 42"/>
                    <a:gd name="T2" fmla="*/ 8 w 30"/>
                    <a:gd name="T3" fmla="*/ 2 h 42"/>
                    <a:gd name="T4" fmla="*/ 0 w 30"/>
                    <a:gd name="T5" fmla="*/ 2 h 42"/>
                    <a:gd name="T6" fmla="*/ 31 w 30"/>
                    <a:gd name="T7" fmla="*/ 2 h 42"/>
                    <a:gd name="T8" fmla="*/ 45 w 30"/>
                    <a:gd name="T9" fmla="*/ 2 h 42"/>
                    <a:gd name="T10" fmla="*/ 43 w 30"/>
                    <a:gd name="T11" fmla="*/ 2 h 42"/>
                    <a:gd name="T12" fmla="*/ 31 w 30"/>
                    <a:gd name="T13" fmla="*/ 2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1" name="Freeform 10"/>
                <p:cNvSpPr>
                  <a:spLocks/>
                </p:cNvSpPr>
                <p:nvPr userDrawn="1"/>
              </p:nvSpPr>
              <p:spPr bwMode="ltGray">
                <a:xfrm>
                  <a:off x="2551" y="940"/>
                  <a:ext cx="25" cy="12"/>
                </a:xfrm>
                <a:custGeom>
                  <a:avLst/>
                  <a:gdLst>
                    <a:gd name="T0" fmla="*/ 15 w 25"/>
                    <a:gd name="T1" fmla="*/ 2 h 16"/>
                    <a:gd name="T2" fmla="*/ 3 w 25"/>
                    <a:gd name="T3" fmla="*/ 2 h 16"/>
                    <a:gd name="T4" fmla="*/ 15 w 25"/>
                    <a:gd name="T5" fmla="*/ 0 h 16"/>
                    <a:gd name="T6" fmla="*/ 15 w 25"/>
                    <a:gd name="T7" fmla="*/ 2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2" name="Freeform 11"/>
                <p:cNvSpPr>
                  <a:spLocks/>
                </p:cNvSpPr>
                <p:nvPr userDrawn="1"/>
              </p:nvSpPr>
              <p:spPr bwMode="ltGray">
                <a:xfrm>
                  <a:off x="2443" y="954"/>
                  <a:ext cx="65" cy="39"/>
                </a:xfrm>
                <a:custGeom>
                  <a:avLst/>
                  <a:gdLst>
                    <a:gd name="T0" fmla="*/ 14 w 65"/>
                    <a:gd name="T1" fmla="*/ 3 h 46"/>
                    <a:gd name="T2" fmla="*/ 30 w 65"/>
                    <a:gd name="T3" fmla="*/ 3 h 46"/>
                    <a:gd name="T4" fmla="*/ 42 w 65"/>
                    <a:gd name="T5" fmla="*/ 0 h 46"/>
                    <a:gd name="T6" fmla="*/ 58 w 65"/>
                    <a:gd name="T7" fmla="*/ 3 h 46"/>
                    <a:gd name="T8" fmla="*/ 32 w 65"/>
                    <a:gd name="T9" fmla="*/ 3 h 46"/>
                    <a:gd name="T10" fmla="*/ 12 w 65"/>
                    <a:gd name="T11" fmla="*/ 3 h 46"/>
                    <a:gd name="T12" fmla="*/ 8 w 65"/>
                    <a:gd name="T13" fmla="*/ 3 h 46"/>
                    <a:gd name="T14" fmla="*/ 12 w 65"/>
                    <a:gd name="T15" fmla="*/ 3 h 46"/>
                    <a:gd name="T16" fmla="*/ 14 w 65"/>
                    <a:gd name="T17" fmla="*/ 3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3" name="Freeform 12"/>
                <p:cNvSpPr>
                  <a:spLocks/>
                </p:cNvSpPr>
                <p:nvPr userDrawn="1"/>
              </p:nvSpPr>
              <p:spPr bwMode="ltGray">
                <a:xfrm>
                  <a:off x="2375" y="952"/>
                  <a:ext cx="68" cy="39"/>
                </a:xfrm>
                <a:custGeom>
                  <a:avLst/>
                  <a:gdLst>
                    <a:gd name="T0" fmla="*/ 0 w 69"/>
                    <a:gd name="T1" fmla="*/ 2 h 47"/>
                    <a:gd name="T2" fmla="*/ 18 w 69"/>
                    <a:gd name="T3" fmla="*/ 2 h 47"/>
                    <a:gd name="T4" fmla="*/ 37 w 69"/>
                    <a:gd name="T5" fmla="*/ 1 h 47"/>
                    <a:gd name="T6" fmla="*/ 49 w 69"/>
                    <a:gd name="T7" fmla="*/ 2 h 47"/>
                    <a:gd name="T8" fmla="*/ 35 w 69"/>
                    <a:gd name="T9" fmla="*/ 2 h 47"/>
                    <a:gd name="T10" fmla="*/ 28 w 69"/>
                    <a:gd name="T11" fmla="*/ 2 h 47"/>
                    <a:gd name="T12" fmla="*/ 22 w 69"/>
                    <a:gd name="T13" fmla="*/ 2 h 47"/>
                    <a:gd name="T14" fmla="*/ 16 w 69"/>
                    <a:gd name="T15" fmla="*/ 2 h 47"/>
                    <a:gd name="T16" fmla="*/ 12 w 69"/>
                    <a:gd name="T17" fmla="*/ 2 h 47"/>
                    <a:gd name="T18" fmla="*/ 0 w 69"/>
                    <a:gd name="T19" fmla="*/ 2 h 47"/>
                    <a:gd name="T20" fmla="*/ 0 w 69"/>
                    <a:gd name="T21" fmla="*/ 2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4" name="Freeform 13"/>
                <p:cNvSpPr>
                  <a:spLocks/>
                </p:cNvSpPr>
                <p:nvPr userDrawn="1"/>
              </p:nvSpPr>
              <p:spPr bwMode="ltGray">
                <a:xfrm>
                  <a:off x="2007" y="739"/>
                  <a:ext cx="354" cy="228"/>
                </a:xfrm>
                <a:custGeom>
                  <a:avLst/>
                  <a:gdLst>
                    <a:gd name="T0" fmla="*/ 10 w 355"/>
                    <a:gd name="T1" fmla="*/ 2 h 277"/>
                    <a:gd name="T2" fmla="*/ 36 w 355"/>
                    <a:gd name="T3" fmla="*/ 2 h 277"/>
                    <a:gd name="T4" fmla="*/ 46 w 355"/>
                    <a:gd name="T5" fmla="*/ 2 h 277"/>
                    <a:gd name="T6" fmla="*/ 76 w 355"/>
                    <a:gd name="T7" fmla="*/ 2 h 277"/>
                    <a:gd name="T8" fmla="*/ 92 w 355"/>
                    <a:gd name="T9" fmla="*/ 4 h 277"/>
                    <a:gd name="T10" fmla="*/ 122 w 355"/>
                    <a:gd name="T11" fmla="*/ 6 h 277"/>
                    <a:gd name="T12" fmla="*/ 136 w 355"/>
                    <a:gd name="T13" fmla="*/ 7 h 277"/>
                    <a:gd name="T14" fmla="*/ 148 w 355"/>
                    <a:gd name="T15" fmla="*/ 7 h 277"/>
                    <a:gd name="T16" fmla="*/ 154 w 355"/>
                    <a:gd name="T17" fmla="*/ 8 h 277"/>
                    <a:gd name="T18" fmla="*/ 176 w 355"/>
                    <a:gd name="T19" fmla="*/ 8 h 277"/>
                    <a:gd name="T20" fmla="*/ 170 w 355"/>
                    <a:gd name="T21" fmla="*/ 11 h 277"/>
                    <a:gd name="T22" fmla="*/ 177 w 355"/>
                    <a:gd name="T23" fmla="*/ 12 h 277"/>
                    <a:gd name="T24" fmla="*/ 183 w 355"/>
                    <a:gd name="T25" fmla="*/ 12 h 277"/>
                    <a:gd name="T26" fmla="*/ 201 w 355"/>
                    <a:gd name="T27" fmla="*/ 12 h 277"/>
                    <a:gd name="T28" fmla="*/ 221 w 355"/>
                    <a:gd name="T29" fmla="*/ 13 h 277"/>
                    <a:gd name="T30" fmla="*/ 239 w 355"/>
                    <a:gd name="T31" fmla="*/ 13 h 277"/>
                    <a:gd name="T32" fmla="*/ 257 w 355"/>
                    <a:gd name="T33" fmla="*/ 13 h 277"/>
                    <a:gd name="T34" fmla="*/ 281 w 355"/>
                    <a:gd name="T35" fmla="*/ 14 h 277"/>
                    <a:gd name="T36" fmla="*/ 299 w 355"/>
                    <a:gd name="T37" fmla="*/ 14 h 277"/>
                    <a:gd name="T38" fmla="*/ 337 w 355"/>
                    <a:gd name="T39" fmla="*/ 14 h 277"/>
                    <a:gd name="T40" fmla="*/ 327 w 355"/>
                    <a:gd name="T41" fmla="*/ 15 h 277"/>
                    <a:gd name="T42" fmla="*/ 307 w 355"/>
                    <a:gd name="T43" fmla="*/ 14 h 277"/>
                    <a:gd name="T44" fmla="*/ 285 w 355"/>
                    <a:gd name="T45" fmla="*/ 14 h 277"/>
                    <a:gd name="T46" fmla="*/ 273 w 355"/>
                    <a:gd name="T47" fmla="*/ 14 h 277"/>
                    <a:gd name="T48" fmla="*/ 237 w 355"/>
                    <a:gd name="T49" fmla="*/ 14 h 277"/>
                    <a:gd name="T50" fmla="*/ 219 w 355"/>
                    <a:gd name="T51" fmla="*/ 14 h 277"/>
                    <a:gd name="T52" fmla="*/ 172 w 355"/>
                    <a:gd name="T53" fmla="*/ 13 h 277"/>
                    <a:gd name="T54" fmla="*/ 160 w 355"/>
                    <a:gd name="T55" fmla="*/ 12 h 277"/>
                    <a:gd name="T56" fmla="*/ 126 w 355"/>
                    <a:gd name="T57" fmla="*/ 11 h 277"/>
                    <a:gd name="T58" fmla="*/ 108 w 355"/>
                    <a:gd name="T59" fmla="*/ 10 h 277"/>
                    <a:gd name="T60" fmla="*/ 94 w 355"/>
                    <a:gd name="T61" fmla="*/ 8 h 277"/>
                    <a:gd name="T62" fmla="*/ 68 w 355"/>
                    <a:gd name="T63" fmla="*/ 6 h 277"/>
                    <a:gd name="T64" fmla="*/ 64 w 355"/>
                    <a:gd name="T65" fmla="*/ 6 h 277"/>
                    <a:gd name="T66" fmla="*/ 58 w 355"/>
                    <a:gd name="T67" fmla="*/ 6 h 277"/>
                    <a:gd name="T68" fmla="*/ 54 w 355"/>
                    <a:gd name="T69" fmla="*/ 5 h 277"/>
                    <a:gd name="T70" fmla="*/ 38 w 355"/>
                    <a:gd name="T71" fmla="*/ 3 h 277"/>
                    <a:gd name="T72" fmla="*/ 20 w 355"/>
                    <a:gd name="T73" fmla="*/ 2 h 277"/>
                    <a:gd name="T74" fmla="*/ 4 w 355"/>
                    <a:gd name="T75" fmla="*/ 2 h 277"/>
                    <a:gd name="T76" fmla="*/ 10 w 355"/>
                    <a:gd name="T77" fmla="*/ 2 h 277"/>
                    <a:gd name="T78" fmla="*/ 10 w 355"/>
                    <a:gd name="T79" fmla="*/ 2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5" name="Freeform 14"/>
                <p:cNvSpPr>
                  <a:spLocks/>
                </p:cNvSpPr>
                <p:nvPr userDrawn="1"/>
              </p:nvSpPr>
              <p:spPr bwMode="ltGray">
                <a:xfrm>
                  <a:off x="2222" y="724"/>
                  <a:ext cx="157" cy="167"/>
                </a:xfrm>
                <a:custGeom>
                  <a:avLst/>
                  <a:gdLst>
                    <a:gd name="T0" fmla="*/ 54 w 156"/>
                    <a:gd name="T1" fmla="*/ 2 h 206"/>
                    <a:gd name="T2" fmla="*/ 66 w 156"/>
                    <a:gd name="T3" fmla="*/ 2 h 206"/>
                    <a:gd name="T4" fmla="*/ 68 w 156"/>
                    <a:gd name="T5" fmla="*/ 2 h 206"/>
                    <a:gd name="T6" fmla="*/ 95 w 156"/>
                    <a:gd name="T7" fmla="*/ 2 h 206"/>
                    <a:gd name="T8" fmla="*/ 121 w 156"/>
                    <a:gd name="T9" fmla="*/ 2 h 206"/>
                    <a:gd name="T10" fmla="*/ 127 w 156"/>
                    <a:gd name="T11" fmla="*/ 2 h 206"/>
                    <a:gd name="T12" fmla="*/ 139 w 156"/>
                    <a:gd name="T13" fmla="*/ 0 h 206"/>
                    <a:gd name="T14" fmla="*/ 165 w 156"/>
                    <a:gd name="T15" fmla="*/ 2 h 206"/>
                    <a:gd name="T16" fmla="*/ 161 w 156"/>
                    <a:gd name="T17" fmla="*/ 2 h 206"/>
                    <a:gd name="T18" fmla="*/ 141 w 156"/>
                    <a:gd name="T19" fmla="*/ 2 h 206"/>
                    <a:gd name="T20" fmla="*/ 147 w 156"/>
                    <a:gd name="T21" fmla="*/ 4 h 206"/>
                    <a:gd name="T22" fmla="*/ 157 w 156"/>
                    <a:gd name="T23" fmla="*/ 5 h 206"/>
                    <a:gd name="T24" fmla="*/ 161 w 156"/>
                    <a:gd name="T25" fmla="*/ 5 h 206"/>
                    <a:gd name="T26" fmla="*/ 143 w 156"/>
                    <a:gd name="T27" fmla="*/ 5 h 206"/>
                    <a:gd name="T28" fmla="*/ 131 w 156"/>
                    <a:gd name="T29" fmla="*/ 6 h 206"/>
                    <a:gd name="T30" fmla="*/ 119 w 156"/>
                    <a:gd name="T31" fmla="*/ 6 h 206"/>
                    <a:gd name="T32" fmla="*/ 115 w 156"/>
                    <a:gd name="T33" fmla="*/ 8 h 206"/>
                    <a:gd name="T34" fmla="*/ 103 w 156"/>
                    <a:gd name="T35" fmla="*/ 9 h 206"/>
                    <a:gd name="T36" fmla="*/ 97 w 156"/>
                    <a:gd name="T37" fmla="*/ 9 h 206"/>
                    <a:gd name="T38" fmla="*/ 76 w 156"/>
                    <a:gd name="T39" fmla="*/ 9 h 206"/>
                    <a:gd name="T40" fmla="*/ 72 w 156"/>
                    <a:gd name="T41" fmla="*/ 8 h 206"/>
                    <a:gd name="T42" fmla="*/ 60 w 156"/>
                    <a:gd name="T43" fmla="*/ 8 h 206"/>
                    <a:gd name="T44" fmla="*/ 42 w 156"/>
                    <a:gd name="T45" fmla="*/ 8 h 206"/>
                    <a:gd name="T46" fmla="*/ 28 w 156"/>
                    <a:gd name="T47" fmla="*/ 8 h 206"/>
                    <a:gd name="T48" fmla="*/ 10 w 156"/>
                    <a:gd name="T49" fmla="*/ 6 h 206"/>
                    <a:gd name="T50" fmla="*/ 4 w 156"/>
                    <a:gd name="T51" fmla="*/ 5 h 206"/>
                    <a:gd name="T52" fmla="*/ 0 w 156"/>
                    <a:gd name="T53" fmla="*/ 5 h 206"/>
                    <a:gd name="T54" fmla="*/ 20 w 156"/>
                    <a:gd name="T55" fmla="*/ 4 h 206"/>
                    <a:gd name="T56" fmla="*/ 32 w 156"/>
                    <a:gd name="T57" fmla="*/ 4 h 206"/>
                    <a:gd name="T58" fmla="*/ 34 w 156"/>
                    <a:gd name="T59" fmla="*/ 3 h 206"/>
                    <a:gd name="T60" fmla="*/ 52 w 156"/>
                    <a:gd name="T61" fmla="*/ 2 h 206"/>
                    <a:gd name="T62" fmla="*/ 54 w 156"/>
                    <a:gd name="T63" fmla="*/ 2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6" name="Freeform 15"/>
                <p:cNvSpPr>
                  <a:spLocks/>
                </p:cNvSpPr>
                <p:nvPr userDrawn="1"/>
              </p:nvSpPr>
              <p:spPr bwMode="ltGray">
                <a:xfrm>
                  <a:off x="2375" y="800"/>
                  <a:ext cx="110" cy="32"/>
                </a:xfrm>
                <a:custGeom>
                  <a:avLst/>
                  <a:gdLst>
                    <a:gd name="T0" fmla="*/ 4 w 109"/>
                    <a:gd name="T1" fmla="*/ 3 h 38"/>
                    <a:gd name="T2" fmla="*/ 18 w 109"/>
                    <a:gd name="T3" fmla="*/ 3 h 38"/>
                    <a:gd name="T4" fmla="*/ 46 w 109"/>
                    <a:gd name="T5" fmla="*/ 3 h 38"/>
                    <a:gd name="T6" fmla="*/ 87 w 109"/>
                    <a:gd name="T7" fmla="*/ 3 h 38"/>
                    <a:gd name="T8" fmla="*/ 105 w 109"/>
                    <a:gd name="T9" fmla="*/ 0 h 38"/>
                    <a:gd name="T10" fmla="*/ 91 w 109"/>
                    <a:gd name="T11" fmla="*/ 3 h 38"/>
                    <a:gd name="T12" fmla="*/ 75 w 109"/>
                    <a:gd name="T13" fmla="*/ 3 h 38"/>
                    <a:gd name="T14" fmla="*/ 42 w 109"/>
                    <a:gd name="T15" fmla="*/ 3 h 38"/>
                    <a:gd name="T16" fmla="*/ 14 w 109"/>
                    <a:gd name="T17" fmla="*/ 3 h 38"/>
                    <a:gd name="T18" fmla="*/ 4 w 109"/>
                    <a:gd name="T19" fmla="*/ 3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7" name="Freeform 16"/>
                <p:cNvSpPr>
                  <a:spLocks/>
                </p:cNvSpPr>
                <p:nvPr userDrawn="1"/>
              </p:nvSpPr>
              <p:spPr bwMode="ltGray">
                <a:xfrm>
                  <a:off x="2370" y="839"/>
                  <a:ext cx="75" cy="84"/>
                </a:xfrm>
                <a:custGeom>
                  <a:avLst/>
                  <a:gdLst>
                    <a:gd name="T0" fmla="*/ 8 w 76"/>
                    <a:gd name="T1" fmla="*/ 2 h 104"/>
                    <a:gd name="T2" fmla="*/ 18 w 76"/>
                    <a:gd name="T3" fmla="*/ 0 h 104"/>
                    <a:gd name="T4" fmla="*/ 34 w 76"/>
                    <a:gd name="T5" fmla="*/ 2 h 104"/>
                    <a:gd name="T6" fmla="*/ 47 w 76"/>
                    <a:gd name="T7" fmla="*/ 2 h 104"/>
                    <a:gd name="T8" fmla="*/ 38 w 76"/>
                    <a:gd name="T9" fmla="*/ 2 h 104"/>
                    <a:gd name="T10" fmla="*/ 39 w 76"/>
                    <a:gd name="T11" fmla="*/ 2 h 104"/>
                    <a:gd name="T12" fmla="*/ 43 w 76"/>
                    <a:gd name="T13" fmla="*/ 2 h 104"/>
                    <a:gd name="T14" fmla="*/ 38 w 76"/>
                    <a:gd name="T15" fmla="*/ 3 h 104"/>
                    <a:gd name="T16" fmla="*/ 34 w 76"/>
                    <a:gd name="T17" fmla="*/ 2 h 104"/>
                    <a:gd name="T18" fmla="*/ 22 w 76"/>
                    <a:gd name="T19" fmla="*/ 2 h 104"/>
                    <a:gd name="T20" fmla="*/ 28 w 76"/>
                    <a:gd name="T21" fmla="*/ 2 h 104"/>
                    <a:gd name="T22" fmla="*/ 30 w 76"/>
                    <a:gd name="T23" fmla="*/ 3 h 104"/>
                    <a:gd name="T24" fmla="*/ 20 w 76"/>
                    <a:gd name="T25" fmla="*/ 4 h 104"/>
                    <a:gd name="T26" fmla="*/ 12 w 76"/>
                    <a:gd name="T27" fmla="*/ 4 h 104"/>
                    <a:gd name="T28" fmla="*/ 8 w 76"/>
                    <a:gd name="T29" fmla="*/ 4 h 104"/>
                    <a:gd name="T30" fmla="*/ 0 w 76"/>
                    <a:gd name="T31" fmla="*/ 2 h 104"/>
                    <a:gd name="T32" fmla="*/ 2 w 76"/>
                    <a:gd name="T33" fmla="*/ 2 h 104"/>
                    <a:gd name="T34" fmla="*/ 8 w 76"/>
                    <a:gd name="T35" fmla="*/ 2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8" name="Freeform 17"/>
                <p:cNvSpPr>
                  <a:spLocks/>
                </p:cNvSpPr>
                <p:nvPr userDrawn="1"/>
              </p:nvSpPr>
              <p:spPr bwMode="ltGray">
                <a:xfrm>
                  <a:off x="2497" y="793"/>
                  <a:ext cx="37" cy="49"/>
                </a:xfrm>
                <a:custGeom>
                  <a:avLst/>
                  <a:gdLst>
                    <a:gd name="T0" fmla="*/ 3 w 37"/>
                    <a:gd name="T1" fmla="*/ 2 h 61"/>
                    <a:gd name="T2" fmla="*/ 13 w 37"/>
                    <a:gd name="T3" fmla="*/ 0 h 61"/>
                    <a:gd name="T4" fmla="*/ 15 w 37"/>
                    <a:gd name="T5" fmla="*/ 2 h 61"/>
                    <a:gd name="T6" fmla="*/ 37 w 37"/>
                    <a:gd name="T7" fmla="*/ 2 h 61"/>
                    <a:gd name="T8" fmla="*/ 19 w 37"/>
                    <a:gd name="T9" fmla="*/ 2 h 61"/>
                    <a:gd name="T10" fmla="*/ 5 w 37"/>
                    <a:gd name="T11" fmla="*/ 2 h 61"/>
                    <a:gd name="T12" fmla="*/ 1 w 37"/>
                    <a:gd name="T13" fmla="*/ 2 h 61"/>
                    <a:gd name="T14" fmla="*/ 3 w 37"/>
                    <a:gd name="T15" fmla="*/ 2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49" name="Freeform 18"/>
                <p:cNvSpPr>
                  <a:spLocks/>
                </p:cNvSpPr>
                <p:nvPr userDrawn="1"/>
              </p:nvSpPr>
              <p:spPr bwMode="ltGray">
                <a:xfrm>
                  <a:off x="2506" y="869"/>
                  <a:ext cx="47" cy="24"/>
                </a:xfrm>
                <a:custGeom>
                  <a:avLst/>
                  <a:gdLst>
                    <a:gd name="T0" fmla="*/ 7 w 49"/>
                    <a:gd name="T1" fmla="*/ 0 h 29"/>
                    <a:gd name="T2" fmla="*/ 14 w 49"/>
                    <a:gd name="T3" fmla="*/ 0 h 29"/>
                    <a:gd name="T4" fmla="*/ 27 w 49"/>
                    <a:gd name="T5" fmla="*/ 2 h 29"/>
                    <a:gd name="T6" fmla="*/ 20 w 49"/>
                    <a:gd name="T7" fmla="*/ 2 h 29"/>
                    <a:gd name="T8" fmla="*/ 3 w 49"/>
                    <a:gd name="T9" fmla="*/ 2 h 29"/>
                    <a:gd name="T10" fmla="*/ 7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0" name="Freeform 19"/>
                <p:cNvSpPr>
                  <a:spLocks/>
                </p:cNvSpPr>
                <p:nvPr userDrawn="1"/>
              </p:nvSpPr>
              <p:spPr bwMode="ltGray">
                <a:xfrm>
                  <a:off x="2555" y="832"/>
                  <a:ext cx="61" cy="42"/>
                </a:xfrm>
                <a:custGeom>
                  <a:avLst/>
                  <a:gdLst>
                    <a:gd name="T0" fmla="*/ 21 w 61"/>
                    <a:gd name="T1" fmla="*/ 5 h 48"/>
                    <a:gd name="T2" fmla="*/ 15 w 61"/>
                    <a:gd name="T3" fmla="*/ 4 h 48"/>
                    <a:gd name="T4" fmla="*/ 3 w 61"/>
                    <a:gd name="T5" fmla="*/ 4 h 48"/>
                    <a:gd name="T6" fmla="*/ 13 w 61"/>
                    <a:gd name="T7" fmla="*/ 4 h 48"/>
                    <a:gd name="T8" fmla="*/ 25 w 61"/>
                    <a:gd name="T9" fmla="*/ 0 h 48"/>
                    <a:gd name="T10" fmla="*/ 49 w 61"/>
                    <a:gd name="T11" fmla="*/ 4 h 48"/>
                    <a:gd name="T12" fmla="*/ 53 w 61"/>
                    <a:gd name="T13" fmla="*/ 4 h 48"/>
                    <a:gd name="T14" fmla="*/ 61 w 61"/>
                    <a:gd name="T15" fmla="*/ 4 h 48"/>
                    <a:gd name="T16" fmla="*/ 41 w 61"/>
                    <a:gd name="T17" fmla="*/ 5 h 48"/>
                    <a:gd name="T18" fmla="*/ 23 w 61"/>
                    <a:gd name="T19" fmla="*/ 7 h 48"/>
                    <a:gd name="T20" fmla="*/ 21 w 61"/>
                    <a:gd name="T21" fmla="*/ 5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1" name="Freeform 20"/>
                <p:cNvSpPr>
                  <a:spLocks/>
                </p:cNvSpPr>
                <p:nvPr userDrawn="1"/>
              </p:nvSpPr>
              <p:spPr bwMode="ltGray">
                <a:xfrm>
                  <a:off x="2572" y="852"/>
                  <a:ext cx="286" cy="149"/>
                </a:xfrm>
                <a:custGeom>
                  <a:avLst/>
                  <a:gdLst>
                    <a:gd name="T0" fmla="*/ 46 w 286"/>
                    <a:gd name="T1" fmla="*/ 2 h 182"/>
                    <a:gd name="T2" fmla="*/ 36 w 286"/>
                    <a:gd name="T3" fmla="*/ 2 h 182"/>
                    <a:gd name="T4" fmla="*/ 26 w 286"/>
                    <a:gd name="T5" fmla="*/ 2 h 182"/>
                    <a:gd name="T6" fmla="*/ 0 w 286"/>
                    <a:gd name="T7" fmla="*/ 2 h 182"/>
                    <a:gd name="T8" fmla="*/ 10 w 286"/>
                    <a:gd name="T9" fmla="*/ 2 h 182"/>
                    <a:gd name="T10" fmla="*/ 16 w 286"/>
                    <a:gd name="T11" fmla="*/ 3 h 182"/>
                    <a:gd name="T12" fmla="*/ 24 w 286"/>
                    <a:gd name="T13" fmla="*/ 2 h 182"/>
                    <a:gd name="T14" fmla="*/ 30 w 286"/>
                    <a:gd name="T15" fmla="*/ 2 h 182"/>
                    <a:gd name="T16" fmla="*/ 48 w 286"/>
                    <a:gd name="T17" fmla="*/ 2 h 182"/>
                    <a:gd name="T18" fmla="*/ 70 w 286"/>
                    <a:gd name="T19" fmla="*/ 3 h 182"/>
                    <a:gd name="T20" fmla="*/ 88 w 286"/>
                    <a:gd name="T21" fmla="*/ 3 h 182"/>
                    <a:gd name="T22" fmla="*/ 106 w 286"/>
                    <a:gd name="T23" fmla="*/ 5 h 182"/>
                    <a:gd name="T24" fmla="*/ 104 w 286"/>
                    <a:gd name="T25" fmla="*/ 6 h 182"/>
                    <a:gd name="T26" fmla="*/ 98 w 286"/>
                    <a:gd name="T27" fmla="*/ 7 h 182"/>
                    <a:gd name="T28" fmla="*/ 122 w 286"/>
                    <a:gd name="T29" fmla="*/ 6 h 182"/>
                    <a:gd name="T30" fmla="*/ 140 w 286"/>
                    <a:gd name="T31" fmla="*/ 7 h 182"/>
                    <a:gd name="T32" fmla="*/ 168 w 286"/>
                    <a:gd name="T33" fmla="*/ 7 h 182"/>
                    <a:gd name="T34" fmla="*/ 174 w 286"/>
                    <a:gd name="T35" fmla="*/ 7 h 182"/>
                    <a:gd name="T36" fmla="*/ 168 w 286"/>
                    <a:gd name="T37" fmla="*/ 7 h 182"/>
                    <a:gd name="T38" fmla="*/ 178 w 286"/>
                    <a:gd name="T39" fmla="*/ 7 h 182"/>
                    <a:gd name="T40" fmla="*/ 186 w 286"/>
                    <a:gd name="T41" fmla="*/ 6 h 182"/>
                    <a:gd name="T42" fmla="*/ 202 w 286"/>
                    <a:gd name="T43" fmla="*/ 6 h 182"/>
                    <a:gd name="T44" fmla="*/ 214 w 286"/>
                    <a:gd name="T45" fmla="*/ 6 h 182"/>
                    <a:gd name="T46" fmla="*/ 244 w 286"/>
                    <a:gd name="T47" fmla="*/ 9 h 182"/>
                    <a:gd name="T48" fmla="*/ 262 w 286"/>
                    <a:gd name="T49" fmla="*/ 9 h 182"/>
                    <a:gd name="T50" fmla="*/ 284 w 286"/>
                    <a:gd name="T51" fmla="*/ 9 h 182"/>
                    <a:gd name="T52" fmla="*/ 268 w 286"/>
                    <a:gd name="T53" fmla="*/ 7 h 182"/>
                    <a:gd name="T54" fmla="*/ 256 w 286"/>
                    <a:gd name="T55" fmla="*/ 7 h 182"/>
                    <a:gd name="T56" fmla="*/ 250 w 286"/>
                    <a:gd name="T57" fmla="*/ 6 h 182"/>
                    <a:gd name="T58" fmla="*/ 248 w 286"/>
                    <a:gd name="T59" fmla="*/ 6 h 182"/>
                    <a:gd name="T60" fmla="*/ 236 w 286"/>
                    <a:gd name="T61" fmla="*/ 6 h 182"/>
                    <a:gd name="T62" fmla="*/ 240 w 286"/>
                    <a:gd name="T63" fmla="*/ 5 h 182"/>
                    <a:gd name="T64" fmla="*/ 220 w 286"/>
                    <a:gd name="T65" fmla="*/ 4 h 182"/>
                    <a:gd name="T66" fmla="*/ 210 w 286"/>
                    <a:gd name="T67" fmla="*/ 3 h 182"/>
                    <a:gd name="T68" fmla="*/ 190 w 286"/>
                    <a:gd name="T69" fmla="*/ 2 h 182"/>
                    <a:gd name="T70" fmla="*/ 168 w 286"/>
                    <a:gd name="T71" fmla="*/ 2 h 182"/>
                    <a:gd name="T72" fmla="*/ 156 w 286"/>
                    <a:gd name="T73" fmla="*/ 2 h 182"/>
                    <a:gd name="T74" fmla="*/ 120 w 286"/>
                    <a:gd name="T75" fmla="*/ 2 h 182"/>
                    <a:gd name="T76" fmla="*/ 102 w 286"/>
                    <a:gd name="T77" fmla="*/ 2 h 182"/>
                    <a:gd name="T78" fmla="*/ 96 w 286"/>
                    <a:gd name="T79" fmla="*/ 0 h 182"/>
                    <a:gd name="T80" fmla="*/ 70 w 286"/>
                    <a:gd name="T81" fmla="*/ 2 h 182"/>
                    <a:gd name="T82" fmla="*/ 56 w 286"/>
                    <a:gd name="T83" fmla="*/ 2 h 182"/>
                    <a:gd name="T84" fmla="*/ 46 w 286"/>
                    <a:gd name="T85" fmla="*/ 2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2" name="Freeform 21"/>
                <p:cNvSpPr>
                  <a:spLocks/>
                </p:cNvSpPr>
                <p:nvPr userDrawn="1"/>
              </p:nvSpPr>
              <p:spPr bwMode="ltGray">
                <a:xfrm>
                  <a:off x="2820" y="866"/>
                  <a:ext cx="78" cy="64"/>
                </a:xfrm>
                <a:custGeom>
                  <a:avLst/>
                  <a:gdLst>
                    <a:gd name="T0" fmla="*/ 1 w 78"/>
                    <a:gd name="T1" fmla="*/ 2 h 78"/>
                    <a:gd name="T2" fmla="*/ 27 w 78"/>
                    <a:gd name="T3" fmla="*/ 3 h 78"/>
                    <a:gd name="T4" fmla="*/ 45 w 78"/>
                    <a:gd name="T5" fmla="*/ 2 h 78"/>
                    <a:gd name="T6" fmla="*/ 57 w 78"/>
                    <a:gd name="T7" fmla="*/ 2 h 78"/>
                    <a:gd name="T8" fmla="*/ 43 w 78"/>
                    <a:gd name="T9" fmla="*/ 2 h 78"/>
                    <a:gd name="T10" fmla="*/ 43 w 78"/>
                    <a:gd name="T11" fmla="*/ 2 h 78"/>
                    <a:gd name="T12" fmla="*/ 71 w 78"/>
                    <a:gd name="T13" fmla="*/ 2 h 78"/>
                    <a:gd name="T14" fmla="*/ 67 w 78"/>
                    <a:gd name="T15" fmla="*/ 2 h 78"/>
                    <a:gd name="T16" fmla="*/ 33 w 78"/>
                    <a:gd name="T17" fmla="*/ 4 h 78"/>
                    <a:gd name="T18" fmla="*/ 9 w 78"/>
                    <a:gd name="T19" fmla="*/ 3 h 78"/>
                    <a:gd name="T20" fmla="*/ 3 w 78"/>
                    <a:gd name="T21" fmla="*/ 3 h 78"/>
                    <a:gd name="T22" fmla="*/ 1 w 78"/>
                    <a:gd name="T23" fmla="*/ 2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3" name="Freeform 22"/>
                <p:cNvSpPr>
                  <a:spLocks/>
                </p:cNvSpPr>
                <p:nvPr userDrawn="1"/>
              </p:nvSpPr>
              <p:spPr bwMode="ltGray">
                <a:xfrm>
                  <a:off x="2984" y="732"/>
                  <a:ext cx="19" cy="14"/>
                </a:xfrm>
                <a:custGeom>
                  <a:avLst/>
                  <a:gdLst>
                    <a:gd name="T0" fmla="*/ 3 w 17"/>
                    <a:gd name="T1" fmla="*/ 2 h 18"/>
                    <a:gd name="T2" fmla="*/ 3 w 17"/>
                    <a:gd name="T3" fmla="*/ 2 h 18"/>
                    <a:gd name="T4" fmla="*/ 3 w 17"/>
                    <a:gd name="T5" fmla="*/ 2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4" name="Freeform 23"/>
                <p:cNvSpPr>
                  <a:spLocks/>
                </p:cNvSpPr>
                <p:nvPr userDrawn="1"/>
              </p:nvSpPr>
              <p:spPr bwMode="ltGray">
                <a:xfrm>
                  <a:off x="3083" y="830"/>
                  <a:ext cx="26" cy="19"/>
                </a:xfrm>
                <a:custGeom>
                  <a:avLst/>
                  <a:gdLst>
                    <a:gd name="T0" fmla="*/ 8 w 26"/>
                    <a:gd name="T1" fmla="*/ 3 h 22"/>
                    <a:gd name="T2" fmla="*/ 14 w 26"/>
                    <a:gd name="T3" fmla="*/ 0 h 22"/>
                    <a:gd name="T4" fmla="*/ 14 w 26"/>
                    <a:gd name="T5" fmla="*/ 3 h 22"/>
                    <a:gd name="T6" fmla="*/ 8 w 26"/>
                    <a:gd name="T7" fmla="*/ 3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5" name="Freeform 24"/>
                <p:cNvSpPr>
                  <a:spLocks/>
                </p:cNvSpPr>
                <p:nvPr userDrawn="1"/>
              </p:nvSpPr>
              <p:spPr bwMode="ltGray">
                <a:xfrm>
                  <a:off x="2766" y="610"/>
                  <a:ext cx="19" cy="12"/>
                </a:xfrm>
                <a:custGeom>
                  <a:avLst/>
                  <a:gdLst>
                    <a:gd name="T0" fmla="*/ 7 w 20"/>
                    <a:gd name="T1" fmla="*/ 2 h 15"/>
                    <a:gd name="T2" fmla="*/ 10 w 20"/>
                    <a:gd name="T3" fmla="*/ 2 h 15"/>
                    <a:gd name="T4" fmla="*/ 9 w 20"/>
                    <a:gd name="T5" fmla="*/ 2 h 15"/>
                    <a:gd name="T6" fmla="*/ 7 w 20"/>
                    <a:gd name="T7" fmla="*/ 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6" name="Freeform 25"/>
                <p:cNvSpPr>
                  <a:spLocks/>
                </p:cNvSpPr>
                <p:nvPr userDrawn="1"/>
              </p:nvSpPr>
              <p:spPr bwMode="ltGray">
                <a:xfrm>
                  <a:off x="2600" y="712"/>
                  <a:ext cx="19" cy="12"/>
                </a:xfrm>
                <a:custGeom>
                  <a:avLst/>
                  <a:gdLst>
                    <a:gd name="T0" fmla="*/ 7 w 20"/>
                    <a:gd name="T1" fmla="*/ 2 h 15"/>
                    <a:gd name="T2" fmla="*/ 10 w 20"/>
                    <a:gd name="T3" fmla="*/ 2 h 15"/>
                    <a:gd name="T4" fmla="*/ 10 w 20"/>
                    <a:gd name="T5" fmla="*/ 2 h 15"/>
                    <a:gd name="T6" fmla="*/ 7 w 20"/>
                    <a:gd name="T7" fmla="*/ 2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7" name="Freeform 26"/>
                <p:cNvSpPr>
                  <a:spLocks/>
                </p:cNvSpPr>
                <p:nvPr userDrawn="1"/>
              </p:nvSpPr>
              <p:spPr bwMode="ltGray">
                <a:xfrm>
                  <a:off x="2417" y="680"/>
                  <a:ext cx="80" cy="66"/>
                </a:xfrm>
                <a:custGeom>
                  <a:avLst/>
                  <a:gdLst>
                    <a:gd name="T0" fmla="*/ 0 w 80"/>
                    <a:gd name="T1" fmla="*/ 2 h 80"/>
                    <a:gd name="T2" fmla="*/ 14 w 80"/>
                    <a:gd name="T3" fmla="*/ 2 h 80"/>
                    <a:gd name="T4" fmla="*/ 26 w 80"/>
                    <a:gd name="T5" fmla="*/ 2 h 80"/>
                    <a:gd name="T6" fmla="*/ 48 w 80"/>
                    <a:gd name="T7" fmla="*/ 2 h 80"/>
                    <a:gd name="T8" fmla="*/ 58 w 80"/>
                    <a:gd name="T9" fmla="*/ 0 h 80"/>
                    <a:gd name="T10" fmla="*/ 80 w 80"/>
                    <a:gd name="T11" fmla="*/ 2 h 80"/>
                    <a:gd name="T12" fmla="*/ 70 w 80"/>
                    <a:gd name="T13" fmla="*/ 3 h 80"/>
                    <a:gd name="T14" fmla="*/ 54 w 80"/>
                    <a:gd name="T15" fmla="*/ 4 h 80"/>
                    <a:gd name="T16" fmla="*/ 48 w 80"/>
                    <a:gd name="T17" fmla="*/ 5 h 80"/>
                    <a:gd name="T18" fmla="*/ 32 w 80"/>
                    <a:gd name="T19" fmla="*/ 4 h 80"/>
                    <a:gd name="T20" fmla="*/ 38 w 80"/>
                    <a:gd name="T21" fmla="*/ 3 h 80"/>
                    <a:gd name="T22" fmla="*/ 30 w 80"/>
                    <a:gd name="T23" fmla="*/ 2 h 80"/>
                    <a:gd name="T24" fmla="*/ 20 w 80"/>
                    <a:gd name="T25" fmla="*/ 2 h 80"/>
                    <a:gd name="T26" fmla="*/ 8 w 80"/>
                    <a:gd name="T27" fmla="*/ 3 h 80"/>
                    <a:gd name="T28" fmla="*/ 0 w 80"/>
                    <a:gd name="T29" fmla="*/ 2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8" name="Freeform 27"/>
                <p:cNvSpPr>
                  <a:spLocks/>
                </p:cNvSpPr>
                <p:nvPr userDrawn="1"/>
              </p:nvSpPr>
              <p:spPr bwMode="ltGray">
                <a:xfrm>
                  <a:off x="2391" y="541"/>
                  <a:ext cx="94" cy="142"/>
                </a:xfrm>
                <a:custGeom>
                  <a:avLst/>
                  <a:gdLst>
                    <a:gd name="T0" fmla="*/ 14 w 94"/>
                    <a:gd name="T1" fmla="*/ 5 h 174"/>
                    <a:gd name="T2" fmla="*/ 26 w 94"/>
                    <a:gd name="T3" fmla="*/ 6 h 174"/>
                    <a:gd name="T4" fmla="*/ 32 w 94"/>
                    <a:gd name="T5" fmla="*/ 5 h 174"/>
                    <a:gd name="T6" fmla="*/ 52 w 94"/>
                    <a:gd name="T7" fmla="*/ 5 h 174"/>
                    <a:gd name="T8" fmla="*/ 46 w 94"/>
                    <a:gd name="T9" fmla="*/ 6 h 174"/>
                    <a:gd name="T10" fmla="*/ 66 w 94"/>
                    <a:gd name="T11" fmla="*/ 6 h 174"/>
                    <a:gd name="T12" fmla="*/ 76 w 94"/>
                    <a:gd name="T13" fmla="*/ 7 h 174"/>
                    <a:gd name="T14" fmla="*/ 58 w 94"/>
                    <a:gd name="T15" fmla="*/ 7 h 174"/>
                    <a:gd name="T16" fmla="*/ 74 w 94"/>
                    <a:gd name="T17" fmla="*/ 9 h 174"/>
                    <a:gd name="T18" fmla="*/ 84 w 94"/>
                    <a:gd name="T19" fmla="*/ 7 h 174"/>
                    <a:gd name="T20" fmla="*/ 82 w 94"/>
                    <a:gd name="T21" fmla="*/ 6 h 174"/>
                    <a:gd name="T22" fmla="*/ 60 w 94"/>
                    <a:gd name="T23" fmla="*/ 5 h 174"/>
                    <a:gd name="T24" fmla="*/ 50 w 94"/>
                    <a:gd name="T25" fmla="*/ 4 h 174"/>
                    <a:gd name="T26" fmla="*/ 34 w 94"/>
                    <a:gd name="T27" fmla="*/ 4 h 174"/>
                    <a:gd name="T28" fmla="*/ 30 w 94"/>
                    <a:gd name="T29" fmla="*/ 3 h 174"/>
                    <a:gd name="T30" fmla="*/ 42 w 94"/>
                    <a:gd name="T31" fmla="*/ 2 h 174"/>
                    <a:gd name="T32" fmla="*/ 30 w 94"/>
                    <a:gd name="T33" fmla="*/ 0 h 174"/>
                    <a:gd name="T34" fmla="*/ 18 w 94"/>
                    <a:gd name="T35" fmla="*/ 2 h 174"/>
                    <a:gd name="T36" fmla="*/ 4 w 94"/>
                    <a:gd name="T37" fmla="*/ 2 h 174"/>
                    <a:gd name="T38" fmla="*/ 14 w 94"/>
                    <a:gd name="T39" fmla="*/ 4 h 174"/>
                    <a:gd name="T40" fmla="*/ 14 w 94"/>
                    <a:gd name="T41" fmla="*/ 5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59" name="Freeform 28"/>
                <p:cNvSpPr>
                  <a:spLocks/>
                </p:cNvSpPr>
                <p:nvPr userDrawn="1"/>
              </p:nvSpPr>
              <p:spPr bwMode="ltGray">
                <a:xfrm>
                  <a:off x="2415" y="644"/>
                  <a:ext cx="32" cy="41"/>
                </a:xfrm>
                <a:custGeom>
                  <a:avLst/>
                  <a:gdLst>
                    <a:gd name="T0" fmla="*/ 6 w 32"/>
                    <a:gd name="T1" fmla="*/ 2 h 50"/>
                    <a:gd name="T2" fmla="*/ 12 w 32"/>
                    <a:gd name="T3" fmla="*/ 0 h 50"/>
                    <a:gd name="T4" fmla="*/ 20 w 32"/>
                    <a:gd name="T5" fmla="*/ 2 h 50"/>
                    <a:gd name="T6" fmla="*/ 22 w 32"/>
                    <a:gd name="T7" fmla="*/ 2 h 50"/>
                    <a:gd name="T8" fmla="*/ 28 w 32"/>
                    <a:gd name="T9" fmla="*/ 2 h 50"/>
                    <a:gd name="T10" fmla="*/ 32 w 32"/>
                    <a:gd name="T11" fmla="*/ 2 h 50"/>
                    <a:gd name="T12" fmla="*/ 18 w 32"/>
                    <a:gd name="T13" fmla="*/ 2 h 50"/>
                    <a:gd name="T14" fmla="*/ 6 w 32"/>
                    <a:gd name="T15" fmla="*/ 2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0" name="Freeform 29"/>
                <p:cNvSpPr>
                  <a:spLocks/>
                </p:cNvSpPr>
                <p:nvPr userDrawn="1"/>
              </p:nvSpPr>
              <p:spPr bwMode="ltGray">
                <a:xfrm>
                  <a:off x="2349" y="654"/>
                  <a:ext cx="45" cy="41"/>
                </a:xfrm>
                <a:custGeom>
                  <a:avLst/>
                  <a:gdLst>
                    <a:gd name="T0" fmla="*/ 0 w 43"/>
                    <a:gd name="T1" fmla="*/ 2 h 50"/>
                    <a:gd name="T2" fmla="*/ 41 w 43"/>
                    <a:gd name="T3" fmla="*/ 2 h 50"/>
                    <a:gd name="T4" fmla="*/ 72 w 43"/>
                    <a:gd name="T5" fmla="*/ 0 h 50"/>
                    <a:gd name="T6" fmla="*/ 45 w 43"/>
                    <a:gd name="T7" fmla="*/ 2 h 50"/>
                    <a:gd name="T8" fmla="*/ 2 w 43"/>
                    <a:gd name="T9" fmla="*/ 2 h 50"/>
                    <a:gd name="T10" fmla="*/ 0 w 43"/>
                    <a:gd name="T11" fmla="*/ 2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1" name="Freeform 30"/>
                <p:cNvSpPr>
                  <a:spLocks/>
                </p:cNvSpPr>
                <p:nvPr userDrawn="1"/>
              </p:nvSpPr>
              <p:spPr bwMode="ltGray">
                <a:xfrm>
                  <a:off x="4808" y="597"/>
                  <a:ext cx="701" cy="438"/>
                </a:xfrm>
                <a:custGeom>
                  <a:avLst/>
                  <a:gdLst>
                    <a:gd name="T0" fmla="*/ 7988 w 471"/>
                    <a:gd name="T1" fmla="*/ 218026 h 281"/>
                    <a:gd name="T2" fmla="*/ 9412 w 471"/>
                    <a:gd name="T3" fmla="*/ 195014 h 281"/>
                    <a:gd name="T4" fmla="*/ 8641 w 471"/>
                    <a:gd name="T5" fmla="*/ 190648 h 281"/>
                    <a:gd name="T6" fmla="*/ 6324 w 471"/>
                    <a:gd name="T7" fmla="*/ 170005 h 281"/>
                    <a:gd name="T8" fmla="*/ 1520 w 471"/>
                    <a:gd name="T9" fmla="*/ 167461 h 281"/>
                    <a:gd name="T10" fmla="*/ 0 w 471"/>
                    <a:gd name="T11" fmla="*/ 148755 h 281"/>
                    <a:gd name="T12" fmla="*/ 4725 w 471"/>
                    <a:gd name="T13" fmla="*/ 140509 h 281"/>
                    <a:gd name="T14" fmla="*/ 2262 w 471"/>
                    <a:gd name="T15" fmla="*/ 128519 h 281"/>
                    <a:gd name="T16" fmla="*/ 686 w 471"/>
                    <a:gd name="T17" fmla="*/ 124428 h 281"/>
                    <a:gd name="T18" fmla="*/ 11100 w 471"/>
                    <a:gd name="T19" fmla="*/ 93492 h 281"/>
                    <a:gd name="T20" fmla="*/ 17020 w 471"/>
                    <a:gd name="T21" fmla="*/ 75130 h 281"/>
                    <a:gd name="T22" fmla="*/ 16520 w 471"/>
                    <a:gd name="T23" fmla="*/ 54526 h 281"/>
                    <a:gd name="T24" fmla="*/ 9412 w 471"/>
                    <a:gd name="T25" fmla="*/ 33363 h 281"/>
                    <a:gd name="T26" fmla="*/ 7946 w 471"/>
                    <a:gd name="T27" fmla="*/ 25052 h 281"/>
                    <a:gd name="T28" fmla="*/ 10196 w 471"/>
                    <a:gd name="T29" fmla="*/ 27926 h 281"/>
                    <a:gd name="T30" fmla="*/ 18649 w 471"/>
                    <a:gd name="T31" fmla="*/ 27614 h 281"/>
                    <a:gd name="T32" fmla="*/ 24867 w 471"/>
                    <a:gd name="T33" fmla="*/ 8475 h 281"/>
                    <a:gd name="T34" fmla="*/ 32002 w 471"/>
                    <a:gd name="T35" fmla="*/ 0 h 281"/>
                    <a:gd name="T36" fmla="*/ 34276 w 471"/>
                    <a:gd name="T37" fmla="*/ 1635 h 281"/>
                    <a:gd name="T38" fmla="*/ 35903 w 471"/>
                    <a:gd name="T39" fmla="*/ 7002 h 281"/>
                    <a:gd name="T40" fmla="*/ 38199 w 471"/>
                    <a:gd name="T41" fmla="*/ 3973 h 281"/>
                    <a:gd name="T42" fmla="*/ 42895 w 471"/>
                    <a:gd name="T43" fmla="*/ 6193 h 281"/>
                    <a:gd name="T44" fmla="*/ 45188 w 471"/>
                    <a:gd name="T45" fmla="*/ 7002 h 281"/>
                    <a:gd name="T46" fmla="*/ 55083 w 471"/>
                    <a:gd name="T47" fmla="*/ 10914 h 281"/>
                    <a:gd name="T48" fmla="*/ 60490 w 471"/>
                    <a:gd name="T49" fmla="*/ 18477 h 281"/>
                    <a:gd name="T50" fmla="*/ 65220 w 471"/>
                    <a:gd name="T51" fmla="*/ 13210 h 281"/>
                    <a:gd name="T52" fmla="*/ 67254 w 471"/>
                    <a:gd name="T53" fmla="*/ 10914 h 281"/>
                    <a:gd name="T54" fmla="*/ 75925 w 471"/>
                    <a:gd name="T55" fmla="*/ 10914 h 281"/>
                    <a:gd name="T56" fmla="*/ 82090 w 471"/>
                    <a:gd name="T57" fmla="*/ 25052 h 281"/>
                    <a:gd name="T58" fmla="*/ 90029 w 471"/>
                    <a:gd name="T59" fmla="*/ 45895 h 281"/>
                    <a:gd name="T60" fmla="*/ 95458 w 471"/>
                    <a:gd name="T61" fmla="*/ 54526 h 281"/>
                    <a:gd name="T62" fmla="*/ 100096 w 471"/>
                    <a:gd name="T63" fmla="*/ 52897 h 281"/>
                    <a:gd name="T64" fmla="*/ 105165 w 471"/>
                    <a:gd name="T65" fmla="*/ 50342 h 281"/>
                    <a:gd name="T66" fmla="*/ 113001 w 471"/>
                    <a:gd name="T67" fmla="*/ 55575 h 281"/>
                    <a:gd name="T68" fmla="*/ 116667 w 471"/>
                    <a:gd name="T69" fmla="*/ 62989 h 281"/>
                    <a:gd name="T70" fmla="*/ 119922 w 471"/>
                    <a:gd name="T71" fmla="*/ 69972 h 281"/>
                    <a:gd name="T72" fmla="*/ 123845 w 471"/>
                    <a:gd name="T73" fmla="*/ 86626 h 281"/>
                    <a:gd name="T74" fmla="*/ 125338 w 471"/>
                    <a:gd name="T75" fmla="*/ 93492 h 281"/>
                    <a:gd name="T76" fmla="*/ 126013 w 471"/>
                    <a:gd name="T77" fmla="*/ 97538 h 281"/>
                    <a:gd name="T78" fmla="*/ 120639 w 471"/>
                    <a:gd name="T79" fmla="*/ 110205 h 281"/>
                    <a:gd name="T80" fmla="*/ 125338 w 471"/>
                    <a:gd name="T81" fmla="*/ 110025 h 281"/>
                    <a:gd name="T82" fmla="*/ 133258 w 471"/>
                    <a:gd name="T83" fmla="*/ 120949 h 281"/>
                    <a:gd name="T84" fmla="*/ 141849 w 471"/>
                    <a:gd name="T85" fmla="*/ 122311 h 281"/>
                    <a:gd name="T86" fmla="*/ 148066 w 471"/>
                    <a:gd name="T87" fmla="*/ 130786 h 281"/>
                    <a:gd name="T88" fmla="*/ 148975 w 471"/>
                    <a:gd name="T89" fmla="*/ 134079 h 281"/>
                    <a:gd name="T90" fmla="*/ 148975 w 471"/>
                    <a:gd name="T91" fmla="*/ 136966 h 281"/>
                    <a:gd name="T92" fmla="*/ 153334 w 471"/>
                    <a:gd name="T93" fmla="*/ 134079 h 281"/>
                    <a:gd name="T94" fmla="*/ 155845 w 471"/>
                    <a:gd name="T95" fmla="*/ 133266 h 281"/>
                    <a:gd name="T96" fmla="*/ 170989 w 471"/>
                    <a:gd name="T97" fmla="*/ 143996 h 281"/>
                    <a:gd name="T98" fmla="*/ 173980 w 471"/>
                    <a:gd name="T99" fmla="*/ 154887 h 281"/>
                    <a:gd name="T100" fmla="*/ 181093 w 471"/>
                    <a:gd name="T101" fmla="*/ 156533 h 281"/>
                    <a:gd name="T102" fmla="*/ 183357 w 471"/>
                    <a:gd name="T103" fmla="*/ 167461 h 281"/>
                    <a:gd name="T104" fmla="*/ 175673 w 471"/>
                    <a:gd name="T105" fmla="*/ 200942 h 281"/>
                    <a:gd name="T106" fmla="*/ 169307 w 471"/>
                    <a:gd name="T107" fmla="*/ 219014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2" name="Freeform 31"/>
                <p:cNvSpPr>
                  <a:spLocks/>
                </p:cNvSpPr>
                <p:nvPr userDrawn="1"/>
              </p:nvSpPr>
              <p:spPr bwMode="ltGray">
                <a:xfrm>
                  <a:off x="3880" y="-7"/>
                  <a:ext cx="984" cy="692"/>
                </a:xfrm>
                <a:custGeom>
                  <a:avLst/>
                  <a:gdLst>
                    <a:gd name="T0" fmla="*/ 406 w 984"/>
                    <a:gd name="T1" fmla="*/ 2 h 844"/>
                    <a:gd name="T2" fmla="*/ 502 w 984"/>
                    <a:gd name="T3" fmla="*/ 2 h 844"/>
                    <a:gd name="T4" fmla="*/ 550 w 984"/>
                    <a:gd name="T5" fmla="*/ 2 h 844"/>
                    <a:gd name="T6" fmla="*/ 578 w 984"/>
                    <a:gd name="T7" fmla="*/ 6 h 844"/>
                    <a:gd name="T8" fmla="*/ 586 w 984"/>
                    <a:gd name="T9" fmla="*/ 5 h 844"/>
                    <a:gd name="T10" fmla="*/ 606 w 984"/>
                    <a:gd name="T11" fmla="*/ 3 h 844"/>
                    <a:gd name="T12" fmla="*/ 642 w 984"/>
                    <a:gd name="T13" fmla="*/ 6 h 844"/>
                    <a:gd name="T14" fmla="*/ 682 w 984"/>
                    <a:gd name="T15" fmla="*/ 5 h 844"/>
                    <a:gd name="T16" fmla="*/ 706 w 984"/>
                    <a:gd name="T17" fmla="*/ 4 h 844"/>
                    <a:gd name="T18" fmla="*/ 762 w 984"/>
                    <a:gd name="T19" fmla="*/ 2 h 844"/>
                    <a:gd name="T20" fmla="*/ 798 w 984"/>
                    <a:gd name="T21" fmla="*/ 3 h 844"/>
                    <a:gd name="T22" fmla="*/ 798 w 984"/>
                    <a:gd name="T23" fmla="*/ 6 h 844"/>
                    <a:gd name="T24" fmla="*/ 790 w 984"/>
                    <a:gd name="T25" fmla="*/ 7 h 844"/>
                    <a:gd name="T26" fmla="*/ 766 w 984"/>
                    <a:gd name="T27" fmla="*/ 8 h 844"/>
                    <a:gd name="T28" fmla="*/ 762 w 984"/>
                    <a:gd name="T29" fmla="*/ 9 h 844"/>
                    <a:gd name="T30" fmla="*/ 802 w 984"/>
                    <a:gd name="T31" fmla="*/ 11 h 844"/>
                    <a:gd name="T32" fmla="*/ 786 w 984"/>
                    <a:gd name="T33" fmla="*/ 16 h 844"/>
                    <a:gd name="T34" fmla="*/ 830 w 984"/>
                    <a:gd name="T35" fmla="*/ 21 h 844"/>
                    <a:gd name="T36" fmla="*/ 854 w 984"/>
                    <a:gd name="T37" fmla="*/ 23 h 844"/>
                    <a:gd name="T38" fmla="*/ 830 w 984"/>
                    <a:gd name="T39" fmla="*/ 23 h 844"/>
                    <a:gd name="T40" fmla="*/ 746 w 984"/>
                    <a:gd name="T41" fmla="*/ 20 h 844"/>
                    <a:gd name="T42" fmla="*/ 678 w 984"/>
                    <a:gd name="T43" fmla="*/ 20 h 844"/>
                    <a:gd name="T44" fmla="*/ 590 w 984"/>
                    <a:gd name="T45" fmla="*/ 23 h 844"/>
                    <a:gd name="T46" fmla="*/ 642 w 984"/>
                    <a:gd name="T47" fmla="*/ 30 h 844"/>
                    <a:gd name="T48" fmla="*/ 710 w 984"/>
                    <a:gd name="T49" fmla="*/ 32 h 844"/>
                    <a:gd name="T50" fmla="*/ 738 w 984"/>
                    <a:gd name="T51" fmla="*/ 28 h 844"/>
                    <a:gd name="T52" fmla="*/ 774 w 984"/>
                    <a:gd name="T53" fmla="*/ 29 h 844"/>
                    <a:gd name="T54" fmla="*/ 766 w 984"/>
                    <a:gd name="T55" fmla="*/ 32 h 844"/>
                    <a:gd name="T56" fmla="*/ 802 w 984"/>
                    <a:gd name="T57" fmla="*/ 34 h 844"/>
                    <a:gd name="T58" fmla="*/ 838 w 984"/>
                    <a:gd name="T59" fmla="*/ 34 h 844"/>
                    <a:gd name="T60" fmla="*/ 922 w 984"/>
                    <a:gd name="T61" fmla="*/ 41 h 844"/>
                    <a:gd name="T62" fmla="*/ 942 w 984"/>
                    <a:gd name="T63" fmla="*/ 42 h 844"/>
                    <a:gd name="T64" fmla="*/ 874 w 984"/>
                    <a:gd name="T65" fmla="*/ 41 h 844"/>
                    <a:gd name="T66" fmla="*/ 830 w 984"/>
                    <a:gd name="T67" fmla="*/ 39 h 844"/>
                    <a:gd name="T68" fmla="*/ 778 w 984"/>
                    <a:gd name="T69" fmla="*/ 36 h 844"/>
                    <a:gd name="T70" fmla="*/ 702 w 984"/>
                    <a:gd name="T71" fmla="*/ 34 h 844"/>
                    <a:gd name="T72" fmla="*/ 614 w 984"/>
                    <a:gd name="T73" fmla="*/ 33 h 844"/>
                    <a:gd name="T74" fmla="*/ 506 w 984"/>
                    <a:gd name="T75" fmla="*/ 30 h 844"/>
                    <a:gd name="T76" fmla="*/ 462 w 984"/>
                    <a:gd name="T77" fmla="*/ 26 h 844"/>
                    <a:gd name="T78" fmla="*/ 430 w 984"/>
                    <a:gd name="T79" fmla="*/ 24 h 844"/>
                    <a:gd name="T80" fmla="*/ 382 w 984"/>
                    <a:gd name="T81" fmla="*/ 21 h 844"/>
                    <a:gd name="T82" fmla="*/ 342 w 984"/>
                    <a:gd name="T83" fmla="*/ 19 h 844"/>
                    <a:gd name="T84" fmla="*/ 354 w 984"/>
                    <a:gd name="T85" fmla="*/ 21 h 844"/>
                    <a:gd name="T86" fmla="*/ 418 w 984"/>
                    <a:gd name="T87" fmla="*/ 25 h 844"/>
                    <a:gd name="T88" fmla="*/ 422 w 984"/>
                    <a:gd name="T89" fmla="*/ 26 h 844"/>
                    <a:gd name="T90" fmla="*/ 394 w 984"/>
                    <a:gd name="T91" fmla="*/ 26 h 844"/>
                    <a:gd name="T92" fmla="*/ 354 w 984"/>
                    <a:gd name="T93" fmla="*/ 24 h 844"/>
                    <a:gd name="T94" fmla="*/ 314 w 984"/>
                    <a:gd name="T95" fmla="*/ 20 h 844"/>
                    <a:gd name="T96" fmla="*/ 266 w 984"/>
                    <a:gd name="T97" fmla="*/ 17 h 844"/>
                    <a:gd name="T98" fmla="*/ 210 w 984"/>
                    <a:gd name="T99" fmla="*/ 16 h 844"/>
                    <a:gd name="T100" fmla="*/ 154 w 984"/>
                    <a:gd name="T101" fmla="*/ 11 h 844"/>
                    <a:gd name="T102" fmla="*/ 66 w 984"/>
                    <a:gd name="T103" fmla="*/ 3 h 844"/>
                    <a:gd name="T104" fmla="*/ 34 w 984"/>
                    <a:gd name="T105" fmla="*/ 2 h 844"/>
                    <a:gd name="T106" fmla="*/ 46 w 984"/>
                    <a:gd name="T107" fmla="*/ 2 h 844"/>
                    <a:gd name="T108" fmla="*/ 102 w 984"/>
                    <a:gd name="T109" fmla="*/ 3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3" name="Freeform 32"/>
                <p:cNvSpPr>
                  <a:spLocks/>
                </p:cNvSpPr>
                <p:nvPr userDrawn="1"/>
              </p:nvSpPr>
              <p:spPr bwMode="ltGray">
                <a:xfrm>
                  <a:off x="3577" y="490"/>
                  <a:ext cx="36" cy="39"/>
                </a:xfrm>
                <a:custGeom>
                  <a:avLst/>
                  <a:gdLst>
                    <a:gd name="T0" fmla="*/ 6 w 36"/>
                    <a:gd name="T1" fmla="*/ 2 h 48"/>
                    <a:gd name="T2" fmla="*/ 10 w 36"/>
                    <a:gd name="T3" fmla="*/ 2 h 48"/>
                    <a:gd name="T4" fmla="*/ 6 w 36"/>
                    <a:gd name="T5" fmla="*/ 2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4" name="Freeform 33"/>
                <p:cNvSpPr>
                  <a:spLocks/>
                </p:cNvSpPr>
                <p:nvPr userDrawn="1"/>
              </p:nvSpPr>
              <p:spPr bwMode="ltGray">
                <a:xfrm>
                  <a:off x="3549" y="475"/>
                  <a:ext cx="38" cy="29"/>
                </a:xfrm>
                <a:custGeom>
                  <a:avLst/>
                  <a:gdLst>
                    <a:gd name="T0" fmla="*/ 0 w 36"/>
                    <a:gd name="T1" fmla="*/ 2 h 37"/>
                    <a:gd name="T2" fmla="*/ 27 w 36"/>
                    <a:gd name="T3" fmla="*/ 1 h 37"/>
                    <a:gd name="T4" fmla="*/ 80 w 36"/>
                    <a:gd name="T5" fmla="*/ 2 h 37"/>
                    <a:gd name="T6" fmla="*/ 8 w 36"/>
                    <a:gd name="T7" fmla="*/ 2 h 37"/>
                    <a:gd name="T8" fmla="*/ 0 w 36"/>
                    <a:gd name="T9" fmla="*/ 2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5" name="Freeform 34"/>
                <p:cNvSpPr>
                  <a:spLocks/>
                </p:cNvSpPr>
                <p:nvPr userDrawn="1"/>
              </p:nvSpPr>
              <p:spPr bwMode="ltGray">
                <a:xfrm>
                  <a:off x="4686" y="394"/>
                  <a:ext cx="171" cy="81"/>
                </a:xfrm>
                <a:custGeom>
                  <a:avLst/>
                  <a:gdLst>
                    <a:gd name="T0" fmla="*/ 0 w 170"/>
                    <a:gd name="T1" fmla="*/ 4 h 96"/>
                    <a:gd name="T2" fmla="*/ 28 w 170"/>
                    <a:gd name="T3" fmla="*/ 3 h 96"/>
                    <a:gd name="T4" fmla="*/ 56 w 170"/>
                    <a:gd name="T5" fmla="*/ 3 h 96"/>
                    <a:gd name="T6" fmla="*/ 80 w 170"/>
                    <a:gd name="T7" fmla="*/ 3 h 96"/>
                    <a:gd name="T8" fmla="*/ 64 w 170"/>
                    <a:gd name="T9" fmla="*/ 3 h 96"/>
                    <a:gd name="T10" fmla="*/ 139 w 170"/>
                    <a:gd name="T11" fmla="*/ 4 h 96"/>
                    <a:gd name="T12" fmla="*/ 175 w 170"/>
                    <a:gd name="T13" fmla="*/ 5 h 96"/>
                    <a:gd name="T14" fmla="*/ 131 w 170"/>
                    <a:gd name="T15" fmla="*/ 6 h 96"/>
                    <a:gd name="T16" fmla="*/ 103 w 170"/>
                    <a:gd name="T17" fmla="*/ 5 h 96"/>
                    <a:gd name="T18" fmla="*/ 76 w 170"/>
                    <a:gd name="T19" fmla="*/ 4 h 96"/>
                    <a:gd name="T20" fmla="*/ 24 w 170"/>
                    <a:gd name="T21" fmla="*/ 3 h 96"/>
                    <a:gd name="T22" fmla="*/ 0 w 170"/>
                    <a:gd name="T23" fmla="*/ 4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6" name="Freeform 35"/>
                <p:cNvSpPr>
                  <a:spLocks/>
                </p:cNvSpPr>
                <p:nvPr userDrawn="1"/>
              </p:nvSpPr>
              <p:spPr bwMode="ltGray">
                <a:xfrm>
                  <a:off x="4867" y="460"/>
                  <a:ext cx="138" cy="37"/>
                </a:xfrm>
                <a:custGeom>
                  <a:avLst/>
                  <a:gdLst>
                    <a:gd name="T0" fmla="*/ 0 w 138"/>
                    <a:gd name="T1" fmla="*/ 0 h 44"/>
                    <a:gd name="T2" fmla="*/ 52 w 138"/>
                    <a:gd name="T3" fmla="*/ 3 h 44"/>
                    <a:gd name="T4" fmla="*/ 88 w 138"/>
                    <a:gd name="T5" fmla="*/ 3 h 44"/>
                    <a:gd name="T6" fmla="*/ 112 w 138"/>
                    <a:gd name="T7" fmla="*/ 3 h 44"/>
                    <a:gd name="T8" fmla="*/ 108 w 138"/>
                    <a:gd name="T9" fmla="*/ 3 h 44"/>
                    <a:gd name="T10" fmla="*/ 64 w 138"/>
                    <a:gd name="T11" fmla="*/ 3 h 44"/>
                    <a:gd name="T12" fmla="*/ 0 w 138"/>
                    <a:gd name="T13" fmla="*/ 3 h 44"/>
                    <a:gd name="T14" fmla="*/ 28 w 138"/>
                    <a:gd name="T15" fmla="*/ 3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7" name="Freeform 36"/>
                <p:cNvSpPr>
                  <a:spLocks/>
                </p:cNvSpPr>
                <p:nvPr userDrawn="1"/>
              </p:nvSpPr>
              <p:spPr bwMode="ltGray">
                <a:xfrm>
                  <a:off x="4794" y="480"/>
                  <a:ext cx="56" cy="34"/>
                </a:xfrm>
                <a:custGeom>
                  <a:avLst/>
                  <a:gdLst>
                    <a:gd name="T0" fmla="*/ 17 w 57"/>
                    <a:gd name="T1" fmla="*/ 2 h 42"/>
                    <a:gd name="T2" fmla="*/ 28 w 57"/>
                    <a:gd name="T3" fmla="*/ 2 h 42"/>
                    <a:gd name="T4" fmla="*/ 17 w 57"/>
                    <a:gd name="T5" fmla="*/ 2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8" name="Freeform 37"/>
                <p:cNvSpPr>
                  <a:spLocks/>
                </p:cNvSpPr>
                <p:nvPr userDrawn="1"/>
              </p:nvSpPr>
              <p:spPr bwMode="ltGray">
                <a:xfrm>
                  <a:off x="4757" y="375"/>
                  <a:ext cx="37" cy="44"/>
                </a:xfrm>
                <a:custGeom>
                  <a:avLst/>
                  <a:gdLst>
                    <a:gd name="T0" fmla="*/ 9 w 39"/>
                    <a:gd name="T1" fmla="*/ 3 h 52"/>
                    <a:gd name="T2" fmla="*/ 9 w 39"/>
                    <a:gd name="T3" fmla="*/ 0 h 52"/>
                    <a:gd name="T4" fmla="*/ 9 w 39"/>
                    <a:gd name="T5" fmla="*/ 3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69" name="Freeform 38"/>
                <p:cNvSpPr>
                  <a:spLocks/>
                </p:cNvSpPr>
                <p:nvPr userDrawn="1"/>
              </p:nvSpPr>
              <p:spPr bwMode="ltGray">
                <a:xfrm>
                  <a:off x="5054" y="507"/>
                  <a:ext cx="45" cy="66"/>
                </a:xfrm>
                <a:custGeom>
                  <a:avLst/>
                  <a:gdLst>
                    <a:gd name="T0" fmla="*/ 4 w 44"/>
                    <a:gd name="T1" fmla="*/ 2 h 80"/>
                    <a:gd name="T2" fmla="*/ 20 w 44"/>
                    <a:gd name="T3" fmla="*/ 2 h 80"/>
                    <a:gd name="T4" fmla="*/ 39 w 44"/>
                    <a:gd name="T5" fmla="*/ 2 h 80"/>
                    <a:gd name="T6" fmla="*/ 51 w 44"/>
                    <a:gd name="T7" fmla="*/ 3 h 80"/>
                    <a:gd name="T8" fmla="*/ 39 w 44"/>
                    <a:gd name="T9" fmla="*/ 4 h 80"/>
                    <a:gd name="T10" fmla="*/ 0 w 44"/>
                    <a:gd name="T11" fmla="*/ 2 h 80"/>
                    <a:gd name="T12" fmla="*/ 4 w 44"/>
                    <a:gd name="T13" fmla="*/ 2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0" name="Freeform 39"/>
                <p:cNvSpPr>
                  <a:spLocks/>
                </p:cNvSpPr>
                <p:nvPr userDrawn="1"/>
              </p:nvSpPr>
              <p:spPr bwMode="ltGray">
                <a:xfrm>
                  <a:off x="4260" y="6"/>
                  <a:ext cx="480" cy="100"/>
                </a:xfrm>
                <a:custGeom>
                  <a:avLst/>
                  <a:gdLst>
                    <a:gd name="T0" fmla="*/ 83771 w 323"/>
                    <a:gd name="T1" fmla="*/ 1091 h 64"/>
                    <a:gd name="T2" fmla="*/ 87877 w 323"/>
                    <a:gd name="T3" fmla="*/ 6505 h 64"/>
                    <a:gd name="T4" fmla="*/ 89460 w 323"/>
                    <a:gd name="T5" fmla="*/ 0 h 64"/>
                    <a:gd name="T6" fmla="*/ 101018 w 323"/>
                    <a:gd name="T7" fmla="*/ 0 h 64"/>
                    <a:gd name="T8" fmla="*/ 109508 w 323"/>
                    <a:gd name="T9" fmla="*/ 14019 h 64"/>
                    <a:gd name="T10" fmla="*/ 121274 w 323"/>
                    <a:gd name="T11" fmla="*/ 8211 h 64"/>
                    <a:gd name="T12" fmla="*/ 119609 w 323"/>
                    <a:gd name="T13" fmla="*/ 23111 h 64"/>
                    <a:gd name="T14" fmla="*/ 113381 w 323"/>
                    <a:gd name="T15" fmla="*/ 37586 h 64"/>
                    <a:gd name="T16" fmla="*/ 112148 w 323"/>
                    <a:gd name="T17" fmla="*/ 23111 h 64"/>
                    <a:gd name="T18" fmla="*/ 109508 w 323"/>
                    <a:gd name="T19" fmla="*/ 24814 h 64"/>
                    <a:gd name="T20" fmla="*/ 106429 w 323"/>
                    <a:gd name="T21" fmla="*/ 23111 h 64"/>
                    <a:gd name="T22" fmla="*/ 100067 w 323"/>
                    <a:gd name="T23" fmla="*/ 17173 h 64"/>
                    <a:gd name="T24" fmla="*/ 86901 w 323"/>
                    <a:gd name="T25" fmla="*/ 30517 h 64"/>
                    <a:gd name="T26" fmla="*/ 76585 w 323"/>
                    <a:gd name="T27" fmla="*/ 35813 h 64"/>
                    <a:gd name="T28" fmla="*/ 80637 w 323"/>
                    <a:gd name="T29" fmla="*/ 45973 h 64"/>
                    <a:gd name="T30" fmla="*/ 71618 w 323"/>
                    <a:gd name="T31" fmla="*/ 50544 h 64"/>
                    <a:gd name="T32" fmla="*/ 64216 w 323"/>
                    <a:gd name="T33" fmla="*/ 48942 h 64"/>
                    <a:gd name="T34" fmla="*/ 67337 w 323"/>
                    <a:gd name="T35" fmla="*/ 45973 h 64"/>
                    <a:gd name="T36" fmla="*/ 64938 w 323"/>
                    <a:gd name="T37" fmla="*/ 32348 h 64"/>
                    <a:gd name="T38" fmla="*/ 64216 w 323"/>
                    <a:gd name="T39" fmla="*/ 24814 h 64"/>
                    <a:gd name="T40" fmla="*/ 60199 w 323"/>
                    <a:gd name="T41" fmla="*/ 18758 h 64"/>
                    <a:gd name="T42" fmla="*/ 54161 w 323"/>
                    <a:gd name="T43" fmla="*/ 21905 h 64"/>
                    <a:gd name="T44" fmla="*/ 51039 w 323"/>
                    <a:gd name="T45" fmla="*/ 21905 h 64"/>
                    <a:gd name="T46" fmla="*/ 46884 w 323"/>
                    <a:gd name="T47" fmla="*/ 20047 h 64"/>
                    <a:gd name="T48" fmla="*/ 31549 w 323"/>
                    <a:gd name="T49" fmla="*/ 1705 h 64"/>
                    <a:gd name="T50" fmla="*/ 22618 w 323"/>
                    <a:gd name="T51" fmla="*/ 11253 h 64"/>
                    <a:gd name="T52" fmla="*/ 1 w 323"/>
                    <a:gd name="T53" fmla="*/ 0 h 64"/>
                    <a:gd name="T54" fmla="*/ 83771 w 323"/>
                    <a:gd name="T55" fmla="*/ 109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1" name="Freeform 40"/>
                <p:cNvSpPr>
                  <a:spLocks/>
                </p:cNvSpPr>
                <p:nvPr userDrawn="1"/>
              </p:nvSpPr>
              <p:spPr bwMode="ltGray">
                <a:xfrm>
                  <a:off x="3835" y="3"/>
                  <a:ext cx="446" cy="49"/>
                </a:xfrm>
                <a:custGeom>
                  <a:avLst/>
                  <a:gdLst>
                    <a:gd name="T0" fmla="*/ 40241 w 300"/>
                    <a:gd name="T1" fmla="*/ 29681 h 31"/>
                    <a:gd name="T2" fmla="*/ 11713 w 300"/>
                    <a:gd name="T3" fmla="*/ 1279 h 31"/>
                    <a:gd name="T4" fmla="*/ 109208 w 300"/>
                    <a:gd name="T5" fmla="*/ 0 h 31"/>
                    <a:gd name="T6" fmla="*/ 113272 w 300"/>
                    <a:gd name="T7" fmla="*/ 13426 h 31"/>
                    <a:gd name="T8" fmla="*/ 101044 w 300"/>
                    <a:gd name="T9" fmla="*/ 15383 h 31"/>
                    <a:gd name="T10" fmla="*/ 40241 w 300"/>
                    <a:gd name="T11" fmla="*/ 2968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2" name="Freeform 41"/>
                <p:cNvSpPr>
                  <a:spLocks/>
                </p:cNvSpPr>
                <p:nvPr userDrawn="1"/>
              </p:nvSpPr>
              <p:spPr bwMode="ltGray">
                <a:xfrm>
                  <a:off x="2853" y="74"/>
                  <a:ext cx="42" cy="25"/>
                </a:xfrm>
                <a:custGeom>
                  <a:avLst/>
                  <a:gdLst>
                    <a:gd name="T0" fmla="*/ 0 w 41"/>
                    <a:gd name="T1" fmla="*/ 3 h 29"/>
                    <a:gd name="T2" fmla="*/ 12 w 41"/>
                    <a:gd name="T3" fmla="*/ 3 h 29"/>
                    <a:gd name="T4" fmla="*/ 0 w 41"/>
                    <a:gd name="T5" fmla="*/ 3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3" name="Freeform 42"/>
                <p:cNvSpPr>
                  <a:spLocks/>
                </p:cNvSpPr>
                <p:nvPr userDrawn="1"/>
              </p:nvSpPr>
              <p:spPr bwMode="ltGray">
                <a:xfrm>
                  <a:off x="1704" y="3"/>
                  <a:ext cx="1022" cy="372"/>
                </a:xfrm>
                <a:custGeom>
                  <a:avLst/>
                  <a:gdLst>
                    <a:gd name="T0" fmla="*/ 25861419 w 436"/>
                    <a:gd name="T1" fmla="*/ 548578 h 152"/>
                    <a:gd name="T2" fmla="*/ 154524473 w 436"/>
                    <a:gd name="T3" fmla="*/ 0 h 152"/>
                    <a:gd name="T4" fmla="*/ 147374486 w 436"/>
                    <a:gd name="T5" fmla="*/ 36526122 h 152"/>
                    <a:gd name="T6" fmla="*/ 140743099 w 436"/>
                    <a:gd name="T7" fmla="*/ 45900314 h 152"/>
                    <a:gd name="T8" fmla="*/ 138924928 w 436"/>
                    <a:gd name="T9" fmla="*/ 47333755 h 152"/>
                    <a:gd name="T10" fmla="*/ 132865898 w 436"/>
                    <a:gd name="T11" fmla="*/ 49506188 h 152"/>
                    <a:gd name="T12" fmla="*/ 127888603 w 436"/>
                    <a:gd name="T13" fmla="*/ 59429406 h 152"/>
                    <a:gd name="T14" fmla="*/ 128357863 w 436"/>
                    <a:gd name="T15" fmla="*/ 66896919 h 152"/>
                    <a:gd name="T16" fmla="*/ 128934943 w 436"/>
                    <a:gd name="T17" fmla="*/ 72446599 h 152"/>
                    <a:gd name="T18" fmla="*/ 129710604 w 436"/>
                    <a:gd name="T19" fmla="*/ 76595963 h 152"/>
                    <a:gd name="T20" fmla="*/ 128357863 w 436"/>
                    <a:gd name="T21" fmla="*/ 82694252 h 152"/>
                    <a:gd name="T22" fmla="*/ 124426908 w 436"/>
                    <a:gd name="T23" fmla="*/ 81351686 h 152"/>
                    <a:gd name="T24" fmla="*/ 121258814 w 436"/>
                    <a:gd name="T25" fmla="*/ 87349413 h 152"/>
                    <a:gd name="T26" fmla="*/ 122935869 w 436"/>
                    <a:gd name="T27" fmla="*/ 71068312 h 152"/>
                    <a:gd name="T28" fmla="*/ 119720650 w 436"/>
                    <a:gd name="T29" fmla="*/ 67785196 h 152"/>
                    <a:gd name="T30" fmla="*/ 121833914 w 436"/>
                    <a:gd name="T31" fmla="*/ 63073317 h 152"/>
                    <a:gd name="T32" fmla="*/ 121258814 w 436"/>
                    <a:gd name="T33" fmla="*/ 60352267 h 152"/>
                    <a:gd name="T34" fmla="*/ 113390574 w 436"/>
                    <a:gd name="T35" fmla="*/ 63621278 h 152"/>
                    <a:gd name="T36" fmla="*/ 112348183 w 436"/>
                    <a:gd name="T37" fmla="*/ 57523606 h 152"/>
                    <a:gd name="T38" fmla="*/ 105187306 w 436"/>
                    <a:gd name="T39" fmla="*/ 63621278 h 152"/>
                    <a:gd name="T40" fmla="*/ 113390574 w 436"/>
                    <a:gd name="T41" fmla="*/ 69725771 h 152"/>
                    <a:gd name="T42" fmla="*/ 108111890 w 436"/>
                    <a:gd name="T43" fmla="*/ 79087648 h 152"/>
                    <a:gd name="T44" fmla="*/ 110227156 w 436"/>
                    <a:gd name="T45" fmla="*/ 85182068 h 152"/>
                    <a:gd name="T46" fmla="*/ 111572415 w 436"/>
                    <a:gd name="T47" fmla="*/ 93447707 h 152"/>
                    <a:gd name="T48" fmla="*/ 109459622 w 436"/>
                    <a:gd name="T49" fmla="*/ 94011265 h 152"/>
                    <a:gd name="T50" fmla="*/ 111241646 w 436"/>
                    <a:gd name="T51" fmla="*/ 97293015 h 152"/>
                    <a:gd name="T52" fmla="*/ 108874759 w 436"/>
                    <a:gd name="T53" fmla="*/ 102821162 h 152"/>
                    <a:gd name="T54" fmla="*/ 0 w 436"/>
                    <a:gd name="T55" fmla="*/ 100931542 h 152"/>
                    <a:gd name="T56" fmla="*/ 25861419 w 436"/>
                    <a:gd name="T57" fmla="*/ 548578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4" name="Freeform 43"/>
                <p:cNvSpPr>
                  <a:spLocks/>
                </p:cNvSpPr>
                <p:nvPr userDrawn="1"/>
              </p:nvSpPr>
              <p:spPr bwMode="ltGray">
                <a:xfrm>
                  <a:off x="2729" y="-9"/>
                  <a:ext cx="47" cy="134"/>
                </a:xfrm>
                <a:custGeom>
                  <a:avLst/>
                  <a:gdLst>
                    <a:gd name="T0" fmla="*/ 5 w 47"/>
                    <a:gd name="T1" fmla="*/ 6 h 165"/>
                    <a:gd name="T2" fmla="*/ 15 w 47"/>
                    <a:gd name="T3" fmla="*/ 5 h 165"/>
                    <a:gd name="T4" fmla="*/ 17 w 47"/>
                    <a:gd name="T5" fmla="*/ 2 h 165"/>
                    <a:gd name="T6" fmla="*/ 11 w 47"/>
                    <a:gd name="T7" fmla="*/ 2 h 165"/>
                    <a:gd name="T8" fmla="*/ 17 w 47"/>
                    <a:gd name="T9" fmla="*/ 2 h 165"/>
                    <a:gd name="T10" fmla="*/ 21 w 47"/>
                    <a:gd name="T11" fmla="*/ 0 h 165"/>
                    <a:gd name="T12" fmla="*/ 31 w 47"/>
                    <a:gd name="T13" fmla="*/ 2 h 165"/>
                    <a:gd name="T14" fmla="*/ 47 w 47"/>
                    <a:gd name="T15" fmla="*/ 4 h 165"/>
                    <a:gd name="T16" fmla="*/ 31 w 47"/>
                    <a:gd name="T17" fmla="*/ 5 h 165"/>
                    <a:gd name="T18" fmla="*/ 23 w 47"/>
                    <a:gd name="T19" fmla="*/ 5 h 165"/>
                    <a:gd name="T20" fmla="*/ 21 w 47"/>
                    <a:gd name="T21" fmla="*/ 6 h 165"/>
                    <a:gd name="T22" fmla="*/ 27 w 47"/>
                    <a:gd name="T23" fmla="*/ 6 h 165"/>
                    <a:gd name="T24" fmla="*/ 31 w 47"/>
                    <a:gd name="T25" fmla="*/ 6 h 165"/>
                    <a:gd name="T26" fmla="*/ 13 w 47"/>
                    <a:gd name="T27" fmla="*/ 6 h 165"/>
                    <a:gd name="T28" fmla="*/ 7 w 47"/>
                    <a:gd name="T29" fmla="*/ 6 h 165"/>
                    <a:gd name="T30" fmla="*/ 3 w 47"/>
                    <a:gd name="T31" fmla="*/ 6 h 165"/>
                    <a:gd name="T32" fmla="*/ 5 w 47"/>
                    <a:gd name="T33" fmla="*/ 6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5" name="Freeform 44"/>
                <p:cNvSpPr>
                  <a:spLocks/>
                </p:cNvSpPr>
                <p:nvPr userDrawn="1"/>
              </p:nvSpPr>
              <p:spPr bwMode="ltGray">
                <a:xfrm>
                  <a:off x="2701" y="103"/>
                  <a:ext cx="138" cy="84"/>
                </a:xfrm>
                <a:custGeom>
                  <a:avLst/>
                  <a:gdLst>
                    <a:gd name="T0" fmla="*/ 26 w 138"/>
                    <a:gd name="T1" fmla="*/ 3 h 103"/>
                    <a:gd name="T2" fmla="*/ 30 w 138"/>
                    <a:gd name="T3" fmla="*/ 2 h 103"/>
                    <a:gd name="T4" fmla="*/ 50 w 138"/>
                    <a:gd name="T5" fmla="*/ 2 h 103"/>
                    <a:gd name="T6" fmla="*/ 54 w 138"/>
                    <a:gd name="T7" fmla="*/ 2 h 103"/>
                    <a:gd name="T8" fmla="*/ 66 w 138"/>
                    <a:gd name="T9" fmla="*/ 2 h 103"/>
                    <a:gd name="T10" fmla="*/ 80 w 138"/>
                    <a:gd name="T11" fmla="*/ 2 h 103"/>
                    <a:gd name="T12" fmla="*/ 116 w 138"/>
                    <a:gd name="T13" fmla="*/ 2 h 103"/>
                    <a:gd name="T14" fmla="*/ 130 w 138"/>
                    <a:gd name="T15" fmla="*/ 2 h 103"/>
                    <a:gd name="T16" fmla="*/ 138 w 138"/>
                    <a:gd name="T17" fmla="*/ 2 h 103"/>
                    <a:gd name="T18" fmla="*/ 106 w 138"/>
                    <a:gd name="T19" fmla="*/ 2 h 103"/>
                    <a:gd name="T20" fmla="*/ 84 w 138"/>
                    <a:gd name="T21" fmla="*/ 3 h 103"/>
                    <a:gd name="T22" fmla="*/ 66 w 138"/>
                    <a:gd name="T23" fmla="*/ 4 h 103"/>
                    <a:gd name="T24" fmla="*/ 48 w 138"/>
                    <a:gd name="T25" fmla="*/ 5 h 103"/>
                    <a:gd name="T26" fmla="*/ 26 w 138"/>
                    <a:gd name="T27" fmla="*/ 5 h 103"/>
                    <a:gd name="T28" fmla="*/ 20 w 138"/>
                    <a:gd name="T29" fmla="*/ 4 h 103"/>
                    <a:gd name="T30" fmla="*/ 22 w 138"/>
                    <a:gd name="T31" fmla="*/ 5 h 103"/>
                    <a:gd name="T32" fmla="*/ 0 w 138"/>
                    <a:gd name="T33" fmla="*/ 5 h 103"/>
                    <a:gd name="T34" fmla="*/ 10 w 138"/>
                    <a:gd name="T35" fmla="*/ 4 h 103"/>
                    <a:gd name="T36" fmla="*/ 26 w 138"/>
                    <a:gd name="T37" fmla="*/ 3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6" name="Freeform 45"/>
                <p:cNvSpPr>
                  <a:spLocks/>
                </p:cNvSpPr>
                <p:nvPr userDrawn="1"/>
              </p:nvSpPr>
              <p:spPr bwMode="ltGray">
                <a:xfrm>
                  <a:off x="2553" y="182"/>
                  <a:ext cx="187" cy="176"/>
                </a:xfrm>
                <a:custGeom>
                  <a:avLst/>
                  <a:gdLst>
                    <a:gd name="T0" fmla="*/ 143 w 188"/>
                    <a:gd name="T1" fmla="*/ 2 h 214"/>
                    <a:gd name="T2" fmla="*/ 145 w 188"/>
                    <a:gd name="T3" fmla="*/ 2 h 214"/>
                    <a:gd name="T4" fmla="*/ 155 w 188"/>
                    <a:gd name="T5" fmla="*/ 0 h 214"/>
                    <a:gd name="T6" fmla="*/ 167 w 188"/>
                    <a:gd name="T7" fmla="*/ 2 h 214"/>
                    <a:gd name="T8" fmla="*/ 173 w 188"/>
                    <a:gd name="T9" fmla="*/ 2 h 214"/>
                    <a:gd name="T10" fmla="*/ 163 w 188"/>
                    <a:gd name="T11" fmla="*/ 3 h 214"/>
                    <a:gd name="T12" fmla="*/ 155 w 188"/>
                    <a:gd name="T13" fmla="*/ 4 h 214"/>
                    <a:gd name="T14" fmla="*/ 147 w 188"/>
                    <a:gd name="T15" fmla="*/ 7 h 214"/>
                    <a:gd name="T16" fmla="*/ 129 w 188"/>
                    <a:gd name="T17" fmla="*/ 7 h 214"/>
                    <a:gd name="T18" fmla="*/ 105 w 188"/>
                    <a:gd name="T19" fmla="*/ 7 h 214"/>
                    <a:gd name="T20" fmla="*/ 97 w 188"/>
                    <a:gd name="T21" fmla="*/ 7 h 214"/>
                    <a:gd name="T22" fmla="*/ 94 w 188"/>
                    <a:gd name="T23" fmla="*/ 8 h 214"/>
                    <a:gd name="T24" fmla="*/ 90 w 188"/>
                    <a:gd name="T25" fmla="*/ 8 h 214"/>
                    <a:gd name="T26" fmla="*/ 80 w 188"/>
                    <a:gd name="T27" fmla="*/ 7 h 214"/>
                    <a:gd name="T28" fmla="*/ 58 w 188"/>
                    <a:gd name="T29" fmla="*/ 8 h 214"/>
                    <a:gd name="T30" fmla="*/ 76 w 188"/>
                    <a:gd name="T31" fmla="*/ 8 h 214"/>
                    <a:gd name="T32" fmla="*/ 78 w 188"/>
                    <a:gd name="T33" fmla="*/ 9 h 214"/>
                    <a:gd name="T34" fmla="*/ 58 w 188"/>
                    <a:gd name="T35" fmla="*/ 9 h 214"/>
                    <a:gd name="T36" fmla="*/ 34 w 188"/>
                    <a:gd name="T37" fmla="*/ 9 h 214"/>
                    <a:gd name="T38" fmla="*/ 36 w 188"/>
                    <a:gd name="T39" fmla="*/ 8 h 214"/>
                    <a:gd name="T40" fmla="*/ 46 w 188"/>
                    <a:gd name="T41" fmla="*/ 8 h 214"/>
                    <a:gd name="T42" fmla="*/ 34 w 188"/>
                    <a:gd name="T43" fmla="*/ 8 h 214"/>
                    <a:gd name="T44" fmla="*/ 26 w 188"/>
                    <a:gd name="T45" fmla="*/ 9 h 214"/>
                    <a:gd name="T46" fmla="*/ 30 w 188"/>
                    <a:gd name="T47" fmla="*/ 10 h 214"/>
                    <a:gd name="T48" fmla="*/ 14 w 188"/>
                    <a:gd name="T49" fmla="*/ 11 h 214"/>
                    <a:gd name="T50" fmla="*/ 0 w 188"/>
                    <a:gd name="T51" fmla="*/ 12 h 214"/>
                    <a:gd name="T52" fmla="*/ 8 w 188"/>
                    <a:gd name="T53" fmla="*/ 10 h 214"/>
                    <a:gd name="T54" fmla="*/ 0 w 188"/>
                    <a:gd name="T55" fmla="*/ 9 h 214"/>
                    <a:gd name="T56" fmla="*/ 14 w 188"/>
                    <a:gd name="T57" fmla="*/ 8 h 214"/>
                    <a:gd name="T58" fmla="*/ 32 w 188"/>
                    <a:gd name="T59" fmla="*/ 7 h 214"/>
                    <a:gd name="T60" fmla="*/ 44 w 188"/>
                    <a:gd name="T61" fmla="*/ 7 h 214"/>
                    <a:gd name="T62" fmla="*/ 72 w 188"/>
                    <a:gd name="T63" fmla="*/ 7 h 214"/>
                    <a:gd name="T64" fmla="*/ 84 w 188"/>
                    <a:gd name="T65" fmla="*/ 6 h 214"/>
                    <a:gd name="T66" fmla="*/ 99 w 188"/>
                    <a:gd name="T67" fmla="*/ 5 h 214"/>
                    <a:gd name="T68" fmla="*/ 105 w 188"/>
                    <a:gd name="T69" fmla="*/ 5 h 214"/>
                    <a:gd name="T70" fmla="*/ 117 w 188"/>
                    <a:gd name="T71" fmla="*/ 4 h 214"/>
                    <a:gd name="T72" fmla="*/ 135 w 188"/>
                    <a:gd name="T73" fmla="*/ 3 h 214"/>
                    <a:gd name="T74" fmla="*/ 139 w 188"/>
                    <a:gd name="T75" fmla="*/ 2 h 214"/>
                    <a:gd name="T76" fmla="*/ 133 w 188"/>
                    <a:gd name="T77" fmla="*/ 2 h 214"/>
                    <a:gd name="T78" fmla="*/ 137 w 188"/>
                    <a:gd name="T79" fmla="*/ 2 h 214"/>
                    <a:gd name="T80" fmla="*/ 143 w 188"/>
                    <a:gd name="T81" fmla="*/ 2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7" name="Freeform 46"/>
                <p:cNvSpPr>
                  <a:spLocks/>
                </p:cNvSpPr>
                <p:nvPr userDrawn="1"/>
              </p:nvSpPr>
              <p:spPr bwMode="ltGray">
                <a:xfrm>
                  <a:off x="2677" y="233"/>
                  <a:ext cx="14" cy="10"/>
                </a:xfrm>
                <a:custGeom>
                  <a:avLst/>
                  <a:gdLst>
                    <a:gd name="T0" fmla="*/ 0 w 13"/>
                    <a:gd name="T1" fmla="*/ 2 h 13"/>
                    <a:gd name="T2" fmla="*/ 4 w 13"/>
                    <a:gd name="T3" fmla="*/ 2 h 13"/>
                    <a:gd name="T4" fmla="*/ 0 w 13"/>
                    <a:gd name="T5" fmla="*/ 2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8" name="Freeform 47"/>
                <p:cNvSpPr>
                  <a:spLocks/>
                </p:cNvSpPr>
                <p:nvPr userDrawn="1"/>
              </p:nvSpPr>
              <p:spPr bwMode="ltGray">
                <a:xfrm>
                  <a:off x="1627" y="353"/>
                  <a:ext cx="813" cy="462"/>
                </a:xfrm>
                <a:custGeom>
                  <a:avLst/>
                  <a:gdLst>
                    <a:gd name="T0" fmla="*/ 827 w 812"/>
                    <a:gd name="T1" fmla="*/ 2 h 564"/>
                    <a:gd name="T2" fmla="*/ 793 w 812"/>
                    <a:gd name="T3" fmla="*/ 4 h 564"/>
                    <a:gd name="T4" fmla="*/ 763 w 812"/>
                    <a:gd name="T5" fmla="*/ 6 h 564"/>
                    <a:gd name="T6" fmla="*/ 737 w 812"/>
                    <a:gd name="T7" fmla="*/ 7 h 564"/>
                    <a:gd name="T8" fmla="*/ 649 w 812"/>
                    <a:gd name="T9" fmla="*/ 9 h 564"/>
                    <a:gd name="T10" fmla="*/ 647 w 812"/>
                    <a:gd name="T11" fmla="*/ 11 h 564"/>
                    <a:gd name="T12" fmla="*/ 619 w 812"/>
                    <a:gd name="T13" fmla="*/ 11 h 564"/>
                    <a:gd name="T14" fmla="*/ 635 w 812"/>
                    <a:gd name="T15" fmla="*/ 9 h 564"/>
                    <a:gd name="T16" fmla="*/ 591 w 812"/>
                    <a:gd name="T17" fmla="*/ 9 h 564"/>
                    <a:gd name="T18" fmla="*/ 571 w 812"/>
                    <a:gd name="T19" fmla="*/ 11 h 564"/>
                    <a:gd name="T20" fmla="*/ 611 w 812"/>
                    <a:gd name="T21" fmla="*/ 14 h 564"/>
                    <a:gd name="T22" fmla="*/ 609 w 812"/>
                    <a:gd name="T23" fmla="*/ 19 h 564"/>
                    <a:gd name="T24" fmla="*/ 557 w 812"/>
                    <a:gd name="T25" fmla="*/ 20 h 564"/>
                    <a:gd name="T26" fmla="*/ 537 w 812"/>
                    <a:gd name="T27" fmla="*/ 20 h 564"/>
                    <a:gd name="T28" fmla="*/ 497 w 812"/>
                    <a:gd name="T29" fmla="*/ 17 h 564"/>
                    <a:gd name="T30" fmla="*/ 477 w 812"/>
                    <a:gd name="T31" fmla="*/ 17 h 564"/>
                    <a:gd name="T32" fmla="*/ 465 w 812"/>
                    <a:gd name="T33" fmla="*/ 20 h 564"/>
                    <a:gd name="T34" fmla="*/ 515 w 812"/>
                    <a:gd name="T35" fmla="*/ 24 h 564"/>
                    <a:gd name="T36" fmla="*/ 525 w 812"/>
                    <a:gd name="T37" fmla="*/ 26 h 564"/>
                    <a:gd name="T38" fmla="*/ 541 w 812"/>
                    <a:gd name="T39" fmla="*/ 28 h 564"/>
                    <a:gd name="T40" fmla="*/ 507 w 812"/>
                    <a:gd name="T41" fmla="*/ 28 h 564"/>
                    <a:gd name="T42" fmla="*/ 485 w 812"/>
                    <a:gd name="T43" fmla="*/ 26 h 564"/>
                    <a:gd name="T44" fmla="*/ 437 w 812"/>
                    <a:gd name="T45" fmla="*/ 21 h 564"/>
                    <a:gd name="T46" fmla="*/ 441 w 812"/>
                    <a:gd name="T47" fmla="*/ 16 h 564"/>
                    <a:gd name="T48" fmla="*/ 437 w 812"/>
                    <a:gd name="T49" fmla="*/ 13 h 564"/>
                    <a:gd name="T50" fmla="*/ 427 w 812"/>
                    <a:gd name="T51" fmla="*/ 14 h 564"/>
                    <a:gd name="T52" fmla="*/ 386 w 812"/>
                    <a:gd name="T53" fmla="*/ 13 h 564"/>
                    <a:gd name="T54" fmla="*/ 360 w 812"/>
                    <a:gd name="T55" fmla="*/ 9 h 564"/>
                    <a:gd name="T56" fmla="*/ 330 w 812"/>
                    <a:gd name="T57" fmla="*/ 9 h 564"/>
                    <a:gd name="T58" fmla="*/ 288 w 812"/>
                    <a:gd name="T59" fmla="*/ 9 h 564"/>
                    <a:gd name="T60" fmla="*/ 242 w 812"/>
                    <a:gd name="T61" fmla="*/ 11 h 564"/>
                    <a:gd name="T62" fmla="*/ 196 w 812"/>
                    <a:gd name="T63" fmla="*/ 13 h 564"/>
                    <a:gd name="T64" fmla="*/ 184 w 812"/>
                    <a:gd name="T65" fmla="*/ 13 h 564"/>
                    <a:gd name="T66" fmla="*/ 160 w 812"/>
                    <a:gd name="T67" fmla="*/ 16 h 564"/>
                    <a:gd name="T68" fmla="*/ 152 w 812"/>
                    <a:gd name="T69" fmla="*/ 17 h 564"/>
                    <a:gd name="T70" fmla="*/ 128 w 812"/>
                    <a:gd name="T71" fmla="*/ 20 h 564"/>
                    <a:gd name="T72" fmla="*/ 94 w 812"/>
                    <a:gd name="T73" fmla="*/ 20 h 564"/>
                    <a:gd name="T74" fmla="*/ 66 w 812"/>
                    <a:gd name="T75" fmla="*/ 13 h 564"/>
                    <a:gd name="T76" fmla="*/ 72 w 812"/>
                    <a:gd name="T77" fmla="*/ 7 h 564"/>
                    <a:gd name="T78" fmla="*/ 44 w 812"/>
                    <a:gd name="T79" fmla="*/ 9 h 564"/>
                    <a:gd name="T80" fmla="*/ 20 w 812"/>
                    <a:gd name="T81" fmla="*/ 7 h 564"/>
                    <a:gd name="T82" fmla="*/ 24 w 812"/>
                    <a:gd name="T83" fmla="*/ 7 h 564"/>
                    <a:gd name="T84" fmla="*/ 0 w 812"/>
                    <a:gd name="T85" fmla="*/ 5 h 564"/>
                    <a:gd name="T86" fmla="*/ 813 w 812"/>
                    <a:gd name="T87" fmla="*/ 2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79" name="Freeform 48"/>
                <p:cNvSpPr>
                  <a:spLocks/>
                </p:cNvSpPr>
                <p:nvPr userDrawn="1"/>
              </p:nvSpPr>
              <p:spPr bwMode="ltGray">
                <a:xfrm>
                  <a:off x="1770" y="671"/>
                  <a:ext cx="45" cy="71"/>
                </a:xfrm>
                <a:custGeom>
                  <a:avLst/>
                  <a:gdLst>
                    <a:gd name="T0" fmla="*/ 7 w 43"/>
                    <a:gd name="T1" fmla="*/ 3 h 85"/>
                    <a:gd name="T2" fmla="*/ 32 w 43"/>
                    <a:gd name="T3" fmla="*/ 3 h 85"/>
                    <a:gd name="T4" fmla="*/ 73 w 43"/>
                    <a:gd name="T5" fmla="*/ 3 h 85"/>
                    <a:gd name="T6" fmla="*/ 35 w 43"/>
                    <a:gd name="T7" fmla="*/ 6 h 85"/>
                    <a:gd name="T8" fmla="*/ 1 w 43"/>
                    <a:gd name="T9" fmla="*/ 5 h 85"/>
                    <a:gd name="T10" fmla="*/ 7 w 43"/>
                    <a:gd name="T11" fmla="*/ 3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0" name="Freeform 49"/>
                <p:cNvSpPr>
                  <a:spLocks/>
                </p:cNvSpPr>
                <p:nvPr userDrawn="1"/>
              </p:nvSpPr>
              <p:spPr bwMode="ltGray">
                <a:xfrm>
                  <a:off x="2394" y="431"/>
                  <a:ext cx="42" cy="59"/>
                </a:xfrm>
                <a:custGeom>
                  <a:avLst/>
                  <a:gdLst>
                    <a:gd name="T0" fmla="*/ 11 w 44"/>
                    <a:gd name="T1" fmla="*/ 2 h 74"/>
                    <a:gd name="T2" fmla="*/ 14 w 44"/>
                    <a:gd name="T3" fmla="*/ 2 h 74"/>
                    <a:gd name="T4" fmla="*/ 23 w 44"/>
                    <a:gd name="T5" fmla="*/ 2 h 74"/>
                    <a:gd name="T6" fmla="*/ 21 w 44"/>
                    <a:gd name="T7" fmla="*/ 2 h 74"/>
                    <a:gd name="T8" fmla="*/ 11 w 44"/>
                    <a:gd name="T9" fmla="*/ 2 h 74"/>
                    <a:gd name="T10" fmla="*/ 7 w 44"/>
                    <a:gd name="T11" fmla="*/ 2 h 74"/>
                    <a:gd name="T12" fmla="*/ 3 w 44"/>
                    <a:gd name="T13" fmla="*/ 2 h 74"/>
                    <a:gd name="T14" fmla="*/ 11 w 44"/>
                    <a:gd name="T15" fmla="*/ 2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1" name="Freeform 50"/>
                <p:cNvSpPr>
                  <a:spLocks/>
                </p:cNvSpPr>
                <p:nvPr userDrawn="1"/>
              </p:nvSpPr>
              <p:spPr bwMode="ltGray">
                <a:xfrm>
                  <a:off x="2513" y="402"/>
                  <a:ext cx="21" cy="24"/>
                </a:xfrm>
                <a:custGeom>
                  <a:avLst/>
                  <a:gdLst>
                    <a:gd name="T0" fmla="*/ 7 w 20"/>
                    <a:gd name="T1" fmla="*/ 2 h 30"/>
                    <a:gd name="T2" fmla="*/ 5 w 20"/>
                    <a:gd name="T3" fmla="*/ 2 h 30"/>
                    <a:gd name="T4" fmla="*/ 7 w 20"/>
                    <a:gd name="T5" fmla="*/ 2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2" name="Freeform 51"/>
                <p:cNvSpPr>
                  <a:spLocks/>
                </p:cNvSpPr>
                <p:nvPr userDrawn="1"/>
              </p:nvSpPr>
              <p:spPr bwMode="ltGray">
                <a:xfrm>
                  <a:off x="333" y="169"/>
                  <a:ext cx="1015" cy="866"/>
                </a:xfrm>
                <a:custGeom>
                  <a:avLst/>
                  <a:gdLst>
                    <a:gd name="T0" fmla="*/ 187232 w 682"/>
                    <a:gd name="T1" fmla="*/ 347720 h 557"/>
                    <a:gd name="T2" fmla="*/ 189101 w 682"/>
                    <a:gd name="T3" fmla="*/ 338147 h 557"/>
                    <a:gd name="T4" fmla="*/ 194652 w 682"/>
                    <a:gd name="T5" fmla="*/ 309636 h 557"/>
                    <a:gd name="T6" fmla="*/ 120394 w 682"/>
                    <a:gd name="T7" fmla="*/ 214838 h 557"/>
                    <a:gd name="T8" fmla="*/ 109830 w 682"/>
                    <a:gd name="T9" fmla="*/ 259318 h 557"/>
                    <a:gd name="T10" fmla="*/ 117972 w 682"/>
                    <a:gd name="T11" fmla="*/ 416544 h 557"/>
                    <a:gd name="T12" fmla="*/ 109830 w 682"/>
                    <a:gd name="T13" fmla="*/ 370326 h 557"/>
                    <a:gd name="T14" fmla="*/ 94255 w 682"/>
                    <a:gd name="T15" fmla="*/ 329386 h 557"/>
                    <a:gd name="T16" fmla="*/ 95431 w 682"/>
                    <a:gd name="T17" fmla="*/ 309636 h 557"/>
                    <a:gd name="T18" fmla="*/ 96319 w 682"/>
                    <a:gd name="T19" fmla="*/ 295619 h 557"/>
                    <a:gd name="T20" fmla="*/ 85614 w 682"/>
                    <a:gd name="T21" fmla="*/ 281141 h 557"/>
                    <a:gd name="T22" fmla="*/ 75558 w 682"/>
                    <a:gd name="T23" fmla="*/ 259318 h 557"/>
                    <a:gd name="T24" fmla="*/ 57526 w 682"/>
                    <a:gd name="T25" fmla="*/ 265078 h 557"/>
                    <a:gd name="T26" fmla="*/ 49245 w 682"/>
                    <a:gd name="T27" fmla="*/ 273580 h 557"/>
                    <a:gd name="T28" fmla="*/ 30353 w 682"/>
                    <a:gd name="T29" fmla="*/ 273580 h 557"/>
                    <a:gd name="T30" fmla="*/ 8641 w 682"/>
                    <a:gd name="T31" fmla="*/ 233862 h 557"/>
                    <a:gd name="T32" fmla="*/ 4249 w 682"/>
                    <a:gd name="T33" fmla="*/ 221516 h 557"/>
                    <a:gd name="T34" fmla="*/ 0 w 682"/>
                    <a:gd name="T35" fmla="*/ 197501 h 557"/>
                    <a:gd name="T36" fmla="*/ 9412 w 682"/>
                    <a:gd name="T37" fmla="*/ 159775 h 557"/>
                    <a:gd name="T38" fmla="*/ 12530 w 682"/>
                    <a:gd name="T39" fmla="*/ 135508 h 557"/>
                    <a:gd name="T40" fmla="*/ 19868 w 682"/>
                    <a:gd name="T41" fmla="*/ 106855 h 557"/>
                    <a:gd name="T42" fmla="*/ 31690 w 682"/>
                    <a:gd name="T43" fmla="*/ 86727 h 557"/>
                    <a:gd name="T44" fmla="*/ 65210 w 682"/>
                    <a:gd name="T45" fmla="*/ 50262 h 557"/>
                    <a:gd name="T46" fmla="*/ 85614 w 682"/>
                    <a:gd name="T47" fmla="*/ 22602 h 557"/>
                    <a:gd name="T48" fmla="*/ 100366 w 682"/>
                    <a:gd name="T49" fmla="*/ 4327 h 557"/>
                    <a:gd name="T50" fmla="*/ 141319 w 682"/>
                    <a:gd name="T51" fmla="*/ 1600 h 557"/>
                    <a:gd name="T52" fmla="*/ 154814 w 682"/>
                    <a:gd name="T53" fmla="*/ 0 h 557"/>
                    <a:gd name="T54" fmla="*/ 149372 w 682"/>
                    <a:gd name="T55" fmla="*/ 25282 h 557"/>
                    <a:gd name="T56" fmla="*/ 172398 w 682"/>
                    <a:gd name="T57" fmla="*/ 63221 h 557"/>
                    <a:gd name="T58" fmla="*/ 193527 w 682"/>
                    <a:gd name="T59" fmla="*/ 55469 h 557"/>
                    <a:gd name="T60" fmla="*/ 205840 w 682"/>
                    <a:gd name="T61" fmla="*/ 61113 h 557"/>
                    <a:gd name="T62" fmla="*/ 217472 w 682"/>
                    <a:gd name="T63" fmla="*/ 72794 h 557"/>
                    <a:gd name="T64" fmla="*/ 222720 w 682"/>
                    <a:gd name="T65" fmla="*/ 140878 h 557"/>
                    <a:gd name="T66" fmla="*/ 222720 w 682"/>
                    <a:gd name="T67" fmla="*/ 179906 h 557"/>
                    <a:gd name="T68" fmla="*/ 232980 w 682"/>
                    <a:gd name="T69" fmla="*/ 212134 h 557"/>
                    <a:gd name="T70" fmla="*/ 251195 w 682"/>
                    <a:gd name="T71" fmla="*/ 224812 h 557"/>
                    <a:gd name="T72" fmla="*/ 264567 w 682"/>
                    <a:gd name="T73" fmla="*/ 221516 h 557"/>
                    <a:gd name="T74" fmla="*/ 258338 w 682"/>
                    <a:gd name="T75" fmla="*/ 254971 h 557"/>
                    <a:gd name="T76" fmla="*/ 232980 w 682"/>
                    <a:gd name="T77" fmla="*/ 305277 h 557"/>
                    <a:gd name="T78" fmla="*/ 213342 w 682"/>
                    <a:gd name="T79" fmla="*/ 363599 h 557"/>
                    <a:gd name="T80" fmla="*/ 216406 w 682"/>
                    <a:gd name="T81" fmla="*/ 380855 h 557"/>
                    <a:gd name="T82" fmla="*/ 169227 w 682"/>
                    <a:gd name="T83" fmla="*/ 416544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3" name="Freeform 52"/>
                <p:cNvSpPr>
                  <a:spLocks/>
                </p:cNvSpPr>
                <p:nvPr userDrawn="1"/>
              </p:nvSpPr>
              <p:spPr bwMode="ltGray">
                <a:xfrm>
                  <a:off x="727" y="495"/>
                  <a:ext cx="382" cy="540"/>
                </a:xfrm>
                <a:custGeom>
                  <a:avLst/>
                  <a:gdLst>
                    <a:gd name="T0" fmla="*/ 92770 w 257"/>
                    <a:gd name="T1" fmla="*/ 263634 h 347"/>
                    <a:gd name="T2" fmla="*/ 88889 w 257"/>
                    <a:gd name="T3" fmla="*/ 228571 h 347"/>
                    <a:gd name="T4" fmla="*/ 82985 w 257"/>
                    <a:gd name="T5" fmla="*/ 218842 h 347"/>
                    <a:gd name="T6" fmla="*/ 82344 w 257"/>
                    <a:gd name="T7" fmla="*/ 204870 h 347"/>
                    <a:gd name="T8" fmla="*/ 79892 w 257"/>
                    <a:gd name="T9" fmla="*/ 193026 h 347"/>
                    <a:gd name="T10" fmla="*/ 79892 w 257"/>
                    <a:gd name="T11" fmla="*/ 173891 h 347"/>
                    <a:gd name="T12" fmla="*/ 79197 w 257"/>
                    <a:gd name="T13" fmla="*/ 162534 h 347"/>
                    <a:gd name="T14" fmla="*/ 87065 w 257"/>
                    <a:gd name="T15" fmla="*/ 153508 h 347"/>
                    <a:gd name="T16" fmla="*/ 98170 w 257"/>
                    <a:gd name="T17" fmla="*/ 150100 h 347"/>
                    <a:gd name="T18" fmla="*/ 98170 w 257"/>
                    <a:gd name="T19" fmla="*/ 103672 h 347"/>
                    <a:gd name="T20" fmla="*/ 20591 w 257"/>
                    <a:gd name="T21" fmla="*/ 72923 h 347"/>
                    <a:gd name="T22" fmla="*/ 12355 w 257"/>
                    <a:gd name="T23" fmla="*/ 74595 h 347"/>
                    <a:gd name="T24" fmla="*/ 6270 w 257"/>
                    <a:gd name="T25" fmla="*/ 77564 h 347"/>
                    <a:gd name="T26" fmla="*/ 0 w 257"/>
                    <a:gd name="T27" fmla="*/ 113482 h 347"/>
                    <a:gd name="T28" fmla="*/ 35407 w 257"/>
                    <a:gd name="T29" fmla="*/ 262845 h 347"/>
                    <a:gd name="T30" fmla="*/ 92770 w 257"/>
                    <a:gd name="T31" fmla="*/ 263634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4" name="Freeform 53"/>
                <p:cNvSpPr>
                  <a:spLocks/>
                </p:cNvSpPr>
                <p:nvPr userDrawn="1"/>
              </p:nvSpPr>
              <p:spPr bwMode="ltGray">
                <a:xfrm>
                  <a:off x="1400" y="896"/>
                  <a:ext cx="16" cy="29"/>
                </a:xfrm>
                <a:custGeom>
                  <a:avLst/>
                  <a:gdLst>
                    <a:gd name="T0" fmla="*/ 3 w 19"/>
                    <a:gd name="T1" fmla="*/ 2 h 37"/>
                    <a:gd name="T2" fmla="*/ 3 w 19"/>
                    <a:gd name="T3" fmla="*/ 2 h 37"/>
                    <a:gd name="T4" fmla="*/ 3 w 19"/>
                    <a:gd name="T5" fmla="*/ 2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5" name="Freeform 54"/>
                <p:cNvSpPr>
                  <a:spLocks/>
                </p:cNvSpPr>
                <p:nvPr userDrawn="1"/>
              </p:nvSpPr>
              <p:spPr bwMode="ltGray">
                <a:xfrm>
                  <a:off x="1379" y="617"/>
                  <a:ext cx="21" cy="17"/>
                </a:xfrm>
                <a:custGeom>
                  <a:avLst/>
                  <a:gdLst>
                    <a:gd name="T0" fmla="*/ 11 w 22"/>
                    <a:gd name="T1" fmla="*/ 3 h 20"/>
                    <a:gd name="T2" fmla="*/ 11 w 22"/>
                    <a:gd name="T3" fmla="*/ 0 h 20"/>
                    <a:gd name="T4" fmla="*/ 11 w 22"/>
                    <a:gd name="T5" fmla="*/ 3 h 20"/>
                    <a:gd name="T6" fmla="*/ 8 w 22"/>
                    <a:gd name="T7" fmla="*/ 3 h 20"/>
                    <a:gd name="T8" fmla="*/ 11 w 22"/>
                    <a:gd name="T9" fmla="*/ 3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6" name="Freeform 55"/>
                <p:cNvSpPr>
                  <a:spLocks/>
                </p:cNvSpPr>
                <p:nvPr userDrawn="1"/>
              </p:nvSpPr>
              <p:spPr bwMode="ltGray">
                <a:xfrm>
                  <a:off x="453" y="275"/>
                  <a:ext cx="58" cy="24"/>
                </a:xfrm>
                <a:custGeom>
                  <a:avLst/>
                  <a:gdLst>
                    <a:gd name="T0" fmla="*/ 24 w 57"/>
                    <a:gd name="T1" fmla="*/ 2 h 30"/>
                    <a:gd name="T2" fmla="*/ 47 w 57"/>
                    <a:gd name="T3" fmla="*/ 2 h 30"/>
                    <a:gd name="T4" fmla="*/ 51 w 57"/>
                    <a:gd name="T5" fmla="*/ 2 h 30"/>
                    <a:gd name="T6" fmla="*/ 24 w 57"/>
                    <a:gd name="T7" fmla="*/ 2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7" name="Freeform 56"/>
                <p:cNvSpPr>
                  <a:spLocks/>
                </p:cNvSpPr>
                <p:nvPr userDrawn="1"/>
              </p:nvSpPr>
              <p:spPr bwMode="ltGray">
                <a:xfrm>
                  <a:off x="1161" y="50"/>
                  <a:ext cx="691" cy="569"/>
                </a:xfrm>
                <a:custGeom>
                  <a:avLst/>
                  <a:gdLst>
                    <a:gd name="T0" fmla="*/ 458 w 693"/>
                    <a:gd name="T1" fmla="*/ 23 h 696"/>
                    <a:gd name="T2" fmla="*/ 378 w 693"/>
                    <a:gd name="T3" fmla="*/ 22 h 696"/>
                    <a:gd name="T4" fmla="*/ 310 w 693"/>
                    <a:gd name="T5" fmla="*/ 20 h 696"/>
                    <a:gd name="T6" fmla="*/ 250 w 693"/>
                    <a:gd name="T7" fmla="*/ 20 h 696"/>
                    <a:gd name="T8" fmla="*/ 222 w 693"/>
                    <a:gd name="T9" fmla="*/ 20 h 696"/>
                    <a:gd name="T10" fmla="*/ 246 w 693"/>
                    <a:gd name="T11" fmla="*/ 20 h 696"/>
                    <a:gd name="T12" fmla="*/ 278 w 693"/>
                    <a:gd name="T13" fmla="*/ 23 h 696"/>
                    <a:gd name="T14" fmla="*/ 306 w 693"/>
                    <a:gd name="T15" fmla="*/ 24 h 696"/>
                    <a:gd name="T16" fmla="*/ 318 w 693"/>
                    <a:gd name="T17" fmla="*/ 25 h 696"/>
                    <a:gd name="T18" fmla="*/ 298 w 693"/>
                    <a:gd name="T19" fmla="*/ 27 h 696"/>
                    <a:gd name="T20" fmla="*/ 246 w 693"/>
                    <a:gd name="T21" fmla="*/ 31 h 696"/>
                    <a:gd name="T22" fmla="*/ 210 w 693"/>
                    <a:gd name="T23" fmla="*/ 31 h 696"/>
                    <a:gd name="T24" fmla="*/ 97 w 693"/>
                    <a:gd name="T25" fmla="*/ 34 h 696"/>
                    <a:gd name="T26" fmla="*/ 77 w 693"/>
                    <a:gd name="T27" fmla="*/ 31 h 696"/>
                    <a:gd name="T28" fmla="*/ 45 w 693"/>
                    <a:gd name="T29" fmla="*/ 25 h 696"/>
                    <a:gd name="T30" fmla="*/ 33 w 693"/>
                    <a:gd name="T31" fmla="*/ 22 h 696"/>
                    <a:gd name="T32" fmla="*/ 53 w 693"/>
                    <a:gd name="T33" fmla="*/ 16 h 696"/>
                    <a:gd name="T34" fmla="*/ 17 w 693"/>
                    <a:gd name="T35" fmla="*/ 20 h 696"/>
                    <a:gd name="T36" fmla="*/ 81 w 693"/>
                    <a:gd name="T37" fmla="*/ 13 h 696"/>
                    <a:gd name="T38" fmla="*/ 113 w 693"/>
                    <a:gd name="T39" fmla="*/ 11 h 696"/>
                    <a:gd name="T40" fmla="*/ 37 w 693"/>
                    <a:gd name="T41" fmla="*/ 11 h 696"/>
                    <a:gd name="T42" fmla="*/ 1 w 693"/>
                    <a:gd name="T43" fmla="*/ 9 h 696"/>
                    <a:gd name="T44" fmla="*/ 25 w 693"/>
                    <a:gd name="T45" fmla="*/ 7 h 696"/>
                    <a:gd name="T46" fmla="*/ 97 w 693"/>
                    <a:gd name="T47" fmla="*/ 6 h 696"/>
                    <a:gd name="T48" fmla="*/ 206 w 693"/>
                    <a:gd name="T49" fmla="*/ 6 h 696"/>
                    <a:gd name="T50" fmla="*/ 214 w 693"/>
                    <a:gd name="T51" fmla="*/ 3 h 696"/>
                    <a:gd name="T52" fmla="*/ 246 w 693"/>
                    <a:gd name="T53" fmla="*/ 0 h 696"/>
                    <a:gd name="T54" fmla="*/ 342 w 693"/>
                    <a:gd name="T55" fmla="*/ 2 h 696"/>
                    <a:gd name="T56" fmla="*/ 314 w 693"/>
                    <a:gd name="T57" fmla="*/ 4 h 696"/>
                    <a:gd name="T58" fmla="*/ 286 w 693"/>
                    <a:gd name="T59" fmla="*/ 9 h 696"/>
                    <a:gd name="T60" fmla="*/ 346 w 693"/>
                    <a:gd name="T61" fmla="*/ 9 h 696"/>
                    <a:gd name="T62" fmla="*/ 358 w 693"/>
                    <a:gd name="T63" fmla="*/ 7 h 696"/>
                    <a:gd name="T64" fmla="*/ 402 w 693"/>
                    <a:gd name="T65" fmla="*/ 5 h 696"/>
                    <a:gd name="T66" fmla="*/ 482 w 693"/>
                    <a:gd name="T67" fmla="*/ 4 h 696"/>
                    <a:gd name="T68" fmla="*/ 509 w 693"/>
                    <a:gd name="T69" fmla="*/ 2 h 696"/>
                    <a:gd name="T70" fmla="*/ 515 w 693"/>
                    <a:gd name="T71" fmla="*/ 23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8" name="Freeform 57"/>
                <p:cNvSpPr>
                  <a:spLocks/>
                </p:cNvSpPr>
                <p:nvPr userDrawn="1"/>
              </p:nvSpPr>
              <p:spPr bwMode="ltGray">
                <a:xfrm>
                  <a:off x="689" y="6"/>
                  <a:ext cx="1386" cy="232"/>
                </a:xfrm>
                <a:custGeom>
                  <a:avLst/>
                  <a:gdLst>
                    <a:gd name="T0" fmla="*/ 322484 w 931"/>
                    <a:gd name="T1" fmla="*/ 0 h 149"/>
                    <a:gd name="T2" fmla="*/ 56001 w 931"/>
                    <a:gd name="T3" fmla="*/ 22213 h 149"/>
                    <a:gd name="T4" fmla="*/ 35417 w 931"/>
                    <a:gd name="T5" fmla="*/ 31868 h 149"/>
                    <a:gd name="T6" fmla="*/ 24195 w 931"/>
                    <a:gd name="T7" fmla="*/ 31868 h 149"/>
                    <a:gd name="T8" fmla="*/ 8661 w 931"/>
                    <a:gd name="T9" fmla="*/ 59081 h 149"/>
                    <a:gd name="T10" fmla="*/ 0 w 931"/>
                    <a:gd name="T11" fmla="*/ 80255 h 149"/>
                    <a:gd name="T12" fmla="*/ 23090 w 931"/>
                    <a:gd name="T13" fmla="*/ 88232 h 149"/>
                    <a:gd name="T14" fmla="*/ 37828 w 931"/>
                    <a:gd name="T15" fmla="*/ 73261 h 149"/>
                    <a:gd name="T16" fmla="*/ 42315 w 931"/>
                    <a:gd name="T17" fmla="*/ 64535 h 149"/>
                    <a:gd name="T18" fmla="*/ 65428 w 931"/>
                    <a:gd name="T19" fmla="*/ 39804 h 149"/>
                    <a:gd name="T20" fmla="*/ 84064 w 931"/>
                    <a:gd name="T21" fmla="*/ 35339 h 149"/>
                    <a:gd name="T22" fmla="*/ 92816 w 931"/>
                    <a:gd name="T23" fmla="*/ 71702 h 149"/>
                    <a:gd name="T24" fmla="*/ 73559 w 931"/>
                    <a:gd name="T25" fmla="*/ 83853 h 149"/>
                    <a:gd name="T26" fmla="*/ 90257 w 931"/>
                    <a:gd name="T27" fmla="*/ 86714 h 149"/>
                    <a:gd name="T28" fmla="*/ 97739 w 931"/>
                    <a:gd name="T29" fmla="*/ 68857 h 149"/>
                    <a:gd name="T30" fmla="*/ 104063 w 931"/>
                    <a:gd name="T31" fmla="*/ 70402 h 149"/>
                    <a:gd name="T32" fmla="*/ 98920 w 931"/>
                    <a:gd name="T33" fmla="*/ 41447 h 149"/>
                    <a:gd name="T34" fmla="*/ 104063 w 931"/>
                    <a:gd name="T35" fmla="*/ 33925 h 149"/>
                    <a:gd name="T36" fmla="*/ 108175 w 931"/>
                    <a:gd name="T37" fmla="*/ 67406 h 149"/>
                    <a:gd name="T38" fmla="*/ 104063 w 931"/>
                    <a:gd name="T39" fmla="*/ 86714 h 149"/>
                    <a:gd name="T40" fmla="*/ 115962 w 931"/>
                    <a:gd name="T41" fmla="*/ 99534 h 149"/>
                    <a:gd name="T42" fmla="*/ 116856 w 931"/>
                    <a:gd name="T43" fmla="*/ 70402 h 149"/>
                    <a:gd name="T44" fmla="*/ 129502 w 931"/>
                    <a:gd name="T45" fmla="*/ 78774 h 149"/>
                    <a:gd name="T46" fmla="*/ 149396 w 931"/>
                    <a:gd name="T47" fmla="*/ 56200 h 149"/>
                    <a:gd name="T48" fmla="*/ 159996 w 931"/>
                    <a:gd name="T49" fmla="*/ 38199 h 149"/>
                    <a:gd name="T50" fmla="*/ 171877 w 931"/>
                    <a:gd name="T51" fmla="*/ 42666 h 149"/>
                    <a:gd name="T52" fmla="*/ 177916 w 931"/>
                    <a:gd name="T53" fmla="*/ 38199 h 149"/>
                    <a:gd name="T54" fmla="*/ 168598 w 931"/>
                    <a:gd name="T55" fmla="*/ 33925 h 149"/>
                    <a:gd name="T56" fmla="*/ 185481 w 931"/>
                    <a:gd name="T57" fmla="*/ 26619 h 149"/>
                    <a:gd name="T58" fmla="*/ 212709 w 931"/>
                    <a:gd name="T59" fmla="*/ 41447 h 149"/>
                    <a:gd name="T60" fmla="*/ 227233 w 931"/>
                    <a:gd name="T61" fmla="*/ 31868 h 149"/>
                    <a:gd name="T62" fmla="*/ 228223 w 931"/>
                    <a:gd name="T63" fmla="*/ 48398 h 149"/>
                    <a:gd name="T64" fmla="*/ 222108 w 931"/>
                    <a:gd name="T65" fmla="*/ 77261 h 149"/>
                    <a:gd name="T66" fmla="*/ 239084 w 931"/>
                    <a:gd name="T67" fmla="*/ 67406 h 149"/>
                    <a:gd name="T68" fmla="*/ 243996 w 931"/>
                    <a:gd name="T69" fmla="*/ 61628 h 149"/>
                    <a:gd name="T70" fmla="*/ 253491 w 931"/>
                    <a:gd name="T71" fmla="*/ 46638 h 149"/>
                    <a:gd name="T72" fmla="*/ 310491 w 931"/>
                    <a:gd name="T73" fmla="*/ 64535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89" name="Freeform 58"/>
                <p:cNvSpPr>
                  <a:spLocks/>
                </p:cNvSpPr>
                <p:nvPr userDrawn="1"/>
              </p:nvSpPr>
              <p:spPr bwMode="ltGray">
                <a:xfrm>
                  <a:off x="971" y="91"/>
                  <a:ext cx="30" cy="25"/>
                </a:xfrm>
                <a:custGeom>
                  <a:avLst/>
                  <a:gdLst>
                    <a:gd name="T0" fmla="*/ 3 w 31"/>
                    <a:gd name="T1" fmla="*/ 3 h 30"/>
                    <a:gd name="T2" fmla="*/ 16 w 31"/>
                    <a:gd name="T3" fmla="*/ 0 h 30"/>
                    <a:gd name="T4" fmla="*/ 15 w 31"/>
                    <a:gd name="T5" fmla="*/ 3 h 30"/>
                    <a:gd name="T6" fmla="*/ 3 w 31"/>
                    <a:gd name="T7" fmla="*/ 3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90" name="Freeform 59"/>
                <p:cNvSpPr>
                  <a:spLocks/>
                </p:cNvSpPr>
                <p:nvPr userDrawn="1"/>
              </p:nvSpPr>
              <p:spPr bwMode="ltGray">
                <a:xfrm>
                  <a:off x="935" y="125"/>
                  <a:ext cx="45" cy="27"/>
                </a:xfrm>
                <a:custGeom>
                  <a:avLst/>
                  <a:gdLst>
                    <a:gd name="T0" fmla="*/ 6 w 44"/>
                    <a:gd name="T1" fmla="*/ 3 h 32"/>
                    <a:gd name="T2" fmla="*/ 37 w 44"/>
                    <a:gd name="T3" fmla="*/ 0 h 32"/>
                    <a:gd name="T4" fmla="*/ 53 w 44"/>
                    <a:gd name="T5" fmla="*/ 3 h 32"/>
                    <a:gd name="T6" fmla="*/ 6 w 44"/>
                    <a:gd name="T7" fmla="*/ 3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91" name="Freeform 60"/>
                <p:cNvSpPr>
                  <a:spLocks/>
                </p:cNvSpPr>
                <p:nvPr userDrawn="1"/>
              </p:nvSpPr>
              <p:spPr bwMode="ltGray">
                <a:xfrm>
                  <a:off x="1081" y="226"/>
                  <a:ext cx="75" cy="14"/>
                </a:xfrm>
                <a:custGeom>
                  <a:avLst/>
                  <a:gdLst>
                    <a:gd name="T0" fmla="*/ 37 w 76"/>
                    <a:gd name="T1" fmla="*/ 2 h 18"/>
                    <a:gd name="T2" fmla="*/ 25 w 76"/>
                    <a:gd name="T3" fmla="*/ 2 h 18"/>
                    <a:gd name="T4" fmla="*/ 37 w 76"/>
                    <a:gd name="T5" fmla="*/ 2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92" name="Freeform 61"/>
                <p:cNvSpPr>
                  <a:spLocks/>
                </p:cNvSpPr>
                <p:nvPr userDrawn="1"/>
              </p:nvSpPr>
              <p:spPr bwMode="ltGray">
                <a:xfrm>
                  <a:off x="1210" y="223"/>
                  <a:ext cx="42" cy="37"/>
                </a:xfrm>
                <a:custGeom>
                  <a:avLst/>
                  <a:gdLst>
                    <a:gd name="T0" fmla="*/ 0 w 42"/>
                    <a:gd name="T1" fmla="*/ 3 h 44"/>
                    <a:gd name="T2" fmla="*/ 12 w 42"/>
                    <a:gd name="T3" fmla="*/ 3 h 44"/>
                    <a:gd name="T4" fmla="*/ 0 w 42"/>
                    <a:gd name="T5" fmla="*/ 3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93" name="Freeform 62"/>
                <p:cNvSpPr>
                  <a:spLocks/>
                </p:cNvSpPr>
                <p:nvPr userDrawn="1"/>
              </p:nvSpPr>
              <p:spPr bwMode="ltGray">
                <a:xfrm>
                  <a:off x="865" y="123"/>
                  <a:ext cx="33" cy="24"/>
                </a:xfrm>
                <a:custGeom>
                  <a:avLst/>
                  <a:gdLst>
                    <a:gd name="T0" fmla="*/ 7 w 31"/>
                    <a:gd name="T1" fmla="*/ 2 h 30"/>
                    <a:gd name="T2" fmla="*/ 78 w 31"/>
                    <a:gd name="T3" fmla="*/ 2 h 30"/>
                    <a:gd name="T4" fmla="*/ 7 w 31"/>
                    <a:gd name="T5" fmla="*/ 2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grpSp>
          <p:grpSp>
            <p:nvGrpSpPr>
              <p:cNvPr id="10" name="Group 63"/>
              <p:cNvGrpSpPr>
                <a:grpSpLocks/>
              </p:cNvGrpSpPr>
              <p:nvPr userDrawn="1"/>
            </p:nvGrpSpPr>
            <p:grpSpPr bwMode="auto">
              <a:xfrm>
                <a:off x="7" y="-154"/>
                <a:ext cx="5739" cy="418"/>
                <a:chOff x="1056" y="111"/>
                <a:chExt cx="2448" cy="418"/>
              </a:xfrm>
            </p:grpSpPr>
            <p:sp>
              <p:nvSpPr>
                <p:cNvPr id="27" name="Line 64"/>
                <p:cNvSpPr>
                  <a:spLocks noChangeShapeType="1"/>
                </p:cNvSpPr>
                <p:nvPr/>
              </p:nvSpPr>
              <p:spPr bwMode="white">
                <a:xfrm>
                  <a:off x="1056" y="332"/>
                  <a:ext cx="2448"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8" name="Line 65"/>
                <p:cNvSpPr>
                  <a:spLocks noChangeShapeType="1"/>
                </p:cNvSpPr>
                <p:nvPr/>
              </p:nvSpPr>
              <p:spPr bwMode="white">
                <a:xfrm>
                  <a:off x="125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9" name="Line 66"/>
                <p:cNvSpPr>
                  <a:spLocks noChangeShapeType="1"/>
                </p:cNvSpPr>
                <p:nvPr/>
              </p:nvSpPr>
              <p:spPr bwMode="white">
                <a:xfrm>
                  <a:off x="148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0" name="Line 67"/>
                <p:cNvSpPr>
                  <a:spLocks noChangeShapeType="1"/>
                </p:cNvSpPr>
                <p:nvPr/>
              </p:nvSpPr>
              <p:spPr bwMode="white">
                <a:xfrm>
                  <a:off x="171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1" name="Line 68"/>
                <p:cNvSpPr>
                  <a:spLocks noChangeShapeType="1"/>
                </p:cNvSpPr>
                <p:nvPr/>
              </p:nvSpPr>
              <p:spPr bwMode="white">
                <a:xfrm>
                  <a:off x="193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2" name="Line 69"/>
                <p:cNvSpPr>
                  <a:spLocks noChangeShapeType="1"/>
                </p:cNvSpPr>
                <p:nvPr/>
              </p:nvSpPr>
              <p:spPr bwMode="white">
                <a:xfrm>
                  <a:off x="216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3" name="Line 70"/>
                <p:cNvSpPr>
                  <a:spLocks noChangeShapeType="1"/>
                </p:cNvSpPr>
                <p:nvPr/>
              </p:nvSpPr>
              <p:spPr bwMode="white">
                <a:xfrm>
                  <a:off x="2394"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4" name="Line 71"/>
                <p:cNvSpPr>
                  <a:spLocks noChangeShapeType="1"/>
                </p:cNvSpPr>
                <p:nvPr/>
              </p:nvSpPr>
              <p:spPr bwMode="white">
                <a:xfrm>
                  <a:off x="2622"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5" name="Line 72"/>
                <p:cNvSpPr>
                  <a:spLocks noChangeShapeType="1"/>
                </p:cNvSpPr>
                <p:nvPr/>
              </p:nvSpPr>
              <p:spPr bwMode="white">
                <a:xfrm>
                  <a:off x="2850"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6" name="Line 73"/>
                <p:cNvSpPr>
                  <a:spLocks noChangeShapeType="1"/>
                </p:cNvSpPr>
                <p:nvPr/>
              </p:nvSpPr>
              <p:spPr bwMode="white">
                <a:xfrm>
                  <a:off x="3078"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37" name="Line 74"/>
                <p:cNvSpPr>
                  <a:spLocks noChangeShapeType="1"/>
                </p:cNvSpPr>
                <p:nvPr/>
              </p:nvSpPr>
              <p:spPr bwMode="white">
                <a:xfrm>
                  <a:off x="3306" y="111"/>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11" name="Group 75"/>
              <p:cNvGrpSpPr>
                <a:grpSpLocks/>
              </p:cNvGrpSpPr>
              <p:nvPr userDrawn="1"/>
            </p:nvGrpSpPr>
            <p:grpSpPr bwMode="auto">
              <a:xfrm>
                <a:off x="-1261" y="-1"/>
                <a:ext cx="2098" cy="1030"/>
                <a:chOff x="1208" y="109"/>
                <a:chExt cx="2098" cy="423"/>
              </a:xfrm>
            </p:grpSpPr>
            <p:sp>
              <p:nvSpPr>
                <p:cNvPr id="12" name="Line 76"/>
                <p:cNvSpPr>
                  <a:spLocks noChangeShapeType="1"/>
                </p:cNvSpPr>
                <p:nvPr/>
              </p:nvSpPr>
              <p:spPr bwMode="ltGray">
                <a:xfrm>
                  <a:off x="2850" y="110"/>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3" name="Line 77"/>
                <p:cNvSpPr>
                  <a:spLocks noChangeShapeType="1"/>
                </p:cNvSpPr>
                <p:nvPr/>
              </p:nvSpPr>
              <p:spPr bwMode="ltGray">
                <a:xfrm>
                  <a:off x="2972" y="332"/>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4" name="Line 78"/>
                <p:cNvSpPr>
                  <a:spLocks noChangeShapeType="1"/>
                </p:cNvSpPr>
                <p:nvPr/>
              </p:nvSpPr>
              <p:spPr bwMode="ltGray">
                <a:xfrm>
                  <a:off x="3078" y="350"/>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5" name="Line 79"/>
                <p:cNvSpPr>
                  <a:spLocks noChangeShapeType="1"/>
                </p:cNvSpPr>
                <p:nvPr/>
              </p:nvSpPr>
              <p:spPr bwMode="ltGray">
                <a:xfrm>
                  <a:off x="3306" y="450"/>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6" name="Line 80"/>
                <p:cNvSpPr>
                  <a:spLocks noChangeShapeType="1"/>
                </p:cNvSpPr>
                <p:nvPr/>
              </p:nvSpPr>
              <p:spPr bwMode="ltGray">
                <a:xfrm>
                  <a:off x="2166" y="114"/>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7" name="Line 81"/>
                <p:cNvSpPr>
                  <a:spLocks noChangeShapeType="1"/>
                </p:cNvSpPr>
                <p:nvPr/>
              </p:nvSpPr>
              <p:spPr bwMode="ltGray">
                <a:xfrm>
                  <a:off x="1938" y="111"/>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8" name="Line 82"/>
                <p:cNvSpPr>
                  <a:spLocks noChangeShapeType="1"/>
                </p:cNvSpPr>
                <p:nvPr/>
              </p:nvSpPr>
              <p:spPr bwMode="ltGray">
                <a:xfrm flipH="1">
                  <a:off x="1912" y="332"/>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9" name="Line 83"/>
                <p:cNvSpPr>
                  <a:spLocks noChangeShapeType="1"/>
                </p:cNvSpPr>
                <p:nvPr/>
              </p:nvSpPr>
              <p:spPr bwMode="ltGray">
                <a:xfrm>
                  <a:off x="1778" y="332"/>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0" name="Line 84"/>
                <p:cNvSpPr>
                  <a:spLocks noChangeShapeType="1"/>
                </p:cNvSpPr>
                <p:nvPr/>
              </p:nvSpPr>
              <p:spPr bwMode="ltGray">
                <a:xfrm flipH="1">
                  <a:off x="1578" y="332"/>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1" name="Line 85"/>
                <p:cNvSpPr>
                  <a:spLocks noChangeShapeType="1"/>
                </p:cNvSpPr>
                <p:nvPr/>
              </p:nvSpPr>
              <p:spPr bwMode="ltGray">
                <a:xfrm>
                  <a:off x="1208" y="332"/>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2" name="Line 86"/>
                <p:cNvSpPr>
                  <a:spLocks noChangeShapeType="1"/>
                </p:cNvSpPr>
                <p:nvPr/>
              </p:nvSpPr>
              <p:spPr bwMode="ltGray">
                <a:xfrm>
                  <a:off x="1480" y="234"/>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3" name="Line 87"/>
                <p:cNvSpPr>
                  <a:spLocks noChangeShapeType="1"/>
                </p:cNvSpPr>
                <p:nvPr/>
              </p:nvSpPr>
              <p:spPr bwMode="ltGray">
                <a:xfrm>
                  <a:off x="1254" y="252"/>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4" name="Line 88"/>
                <p:cNvSpPr>
                  <a:spLocks noChangeShapeType="1"/>
                </p:cNvSpPr>
                <p:nvPr/>
              </p:nvSpPr>
              <p:spPr bwMode="ltGray">
                <a:xfrm flipH="1" flipV="1">
                  <a:off x="1482" y="109"/>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5" name="Line 89"/>
                <p:cNvSpPr>
                  <a:spLocks noChangeShapeType="1"/>
                </p:cNvSpPr>
                <p:nvPr/>
              </p:nvSpPr>
              <p:spPr bwMode="ltGray">
                <a:xfrm>
                  <a:off x="1710" y="180"/>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26" name="Line 90"/>
                <p:cNvSpPr>
                  <a:spLocks noChangeShapeType="1"/>
                </p:cNvSpPr>
                <p:nvPr/>
              </p:nvSpPr>
              <p:spPr bwMode="ltGray">
                <a:xfrm flipV="1">
                  <a:off x="1710" y="111"/>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grpSp>
        </p:grpSp>
        <p:pic>
          <p:nvPicPr>
            <p:cNvPr id="7" name="Picture 91" descr="earth"/>
            <p:cNvPicPr>
              <a:picLocks noChangeAspect="1" noChangeArrowheads="1"/>
            </p:cNvPicPr>
            <p:nvPr userDrawn="1"/>
          </p:nvPicPr>
          <p:blipFill>
            <a:blip r:embed="rId2">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gray">
            <a:xfrm>
              <a:off x="336" y="1566"/>
              <a:ext cx="690" cy="6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5212" name="Rectangle 92"/>
          <p:cNvSpPr>
            <a:spLocks noGrp="1" noChangeArrowheads="1"/>
          </p:cNvSpPr>
          <p:nvPr>
            <p:ph type="ctrTitle"/>
          </p:nvPr>
        </p:nvSpPr>
        <p:spPr>
          <a:xfrm>
            <a:off x="1828800" y="1828800"/>
            <a:ext cx="6934200" cy="2362200"/>
          </a:xfrm>
        </p:spPr>
        <p:txBody>
          <a:bodyPr/>
          <a:lstStyle>
            <a:lvl1pPr>
              <a:defRPr/>
            </a:lvl1pPr>
          </a:lstStyle>
          <a:p>
            <a:r>
              <a:rPr lang="en-US"/>
              <a:t>Click to edit Master title style</a:t>
            </a:r>
            <a:endParaRPr lang="en-US" dirty="0"/>
          </a:p>
        </p:txBody>
      </p:sp>
      <p:sp>
        <p:nvSpPr>
          <p:cNvPr id="5213" name="Rectangle 93"/>
          <p:cNvSpPr>
            <a:spLocks noGrp="1" noChangeArrowheads="1"/>
          </p:cNvSpPr>
          <p:nvPr>
            <p:ph type="subTitle" idx="1"/>
          </p:nvPr>
        </p:nvSpPr>
        <p:spPr>
          <a:xfrm>
            <a:off x="1828800" y="4572000"/>
            <a:ext cx="6934200" cy="1295400"/>
          </a:xfrm>
        </p:spPr>
        <p:txBody>
          <a:bodyPr/>
          <a:lstStyle>
            <a:lvl1pPr marL="0" indent="0">
              <a:buFontTx/>
              <a:buNone/>
              <a:defRPr/>
            </a:lvl1pPr>
          </a:lstStyle>
          <a:p>
            <a:r>
              <a:rPr lang="en-US"/>
              <a:t>Click to edit Master subtitle style</a:t>
            </a:r>
          </a:p>
        </p:txBody>
      </p:sp>
      <p:sp>
        <p:nvSpPr>
          <p:cNvPr id="94" name="Rectangle 94"/>
          <p:cNvSpPr>
            <a:spLocks noGrp="1" noChangeArrowheads="1"/>
          </p:cNvSpPr>
          <p:nvPr>
            <p:ph type="dt" sz="half" idx="10"/>
          </p:nvPr>
        </p:nvSpPr>
        <p:spPr>
          <a:xfrm>
            <a:off x="533400" y="6324600"/>
            <a:ext cx="1905000" cy="457200"/>
          </a:xfrm>
        </p:spPr>
        <p:txBody>
          <a:bodyPr/>
          <a:lstStyle>
            <a:lvl1pPr>
              <a:defRPr smtClean="0"/>
            </a:lvl1pPr>
          </a:lstStyle>
          <a:p>
            <a:fld id="{E549B5E1-113D-4349-B81E-02D1F435E809}" type="datetime1">
              <a:rPr lang="en-CA" smtClean="0"/>
              <a:t>2021-03-15</a:t>
            </a:fld>
            <a:endParaRPr lang="en-CA"/>
          </a:p>
        </p:txBody>
      </p:sp>
      <p:sp>
        <p:nvSpPr>
          <p:cNvPr id="95" name="Rectangle 95"/>
          <p:cNvSpPr>
            <a:spLocks noGrp="1" noChangeArrowheads="1"/>
          </p:cNvSpPr>
          <p:nvPr>
            <p:ph type="ftr" sz="quarter" idx="11"/>
          </p:nvPr>
        </p:nvSpPr>
        <p:spPr>
          <a:xfrm>
            <a:off x="1905000" y="6324600"/>
            <a:ext cx="5791200" cy="457200"/>
          </a:xfrm>
        </p:spPr>
        <p:txBody>
          <a:bodyPr/>
          <a:lstStyle>
            <a:lvl1pPr>
              <a:defRPr smtClean="0"/>
            </a:lvl1pPr>
          </a:lstStyle>
          <a:p>
            <a:r>
              <a:rPr lang="en-US"/>
              <a:t>Machine Learning in Business 2nd Edition. Copyright  © John C. Hull 2020</a:t>
            </a:r>
            <a:endParaRPr lang="en-CA"/>
          </a:p>
        </p:txBody>
      </p:sp>
      <p:sp>
        <p:nvSpPr>
          <p:cNvPr id="96" name="Rectangle 96"/>
          <p:cNvSpPr>
            <a:spLocks noGrp="1" noChangeArrowheads="1"/>
          </p:cNvSpPr>
          <p:nvPr>
            <p:ph type="sldNum" sz="quarter" idx="12"/>
          </p:nvPr>
        </p:nvSpPr>
        <p:spPr>
          <a:xfrm>
            <a:off x="6858000" y="6324600"/>
            <a:ext cx="1905000" cy="457200"/>
          </a:xfrm>
        </p:spPr>
        <p:txBody>
          <a:bodyPr/>
          <a:lstStyle>
            <a:lvl1pPr>
              <a:defRPr/>
            </a:lvl1pPr>
          </a:lstStyle>
          <a:p>
            <a:fld id="{F979D778-5668-409F-BE61-8F31D5437AFC}" type="slidenum">
              <a:rPr lang="en-CA" smtClean="0"/>
              <a:t>‹N›</a:t>
            </a:fld>
            <a:endParaRPr lang="en-CA"/>
          </a:p>
        </p:txBody>
      </p:sp>
    </p:spTree>
    <p:extLst>
      <p:ext uri="{BB962C8B-B14F-4D97-AF65-F5344CB8AC3E}">
        <p14:creationId xmlns:p14="http://schemas.microsoft.com/office/powerpoint/2010/main" val="3899206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FFD643F2-9D90-4361-86FB-AF70767C3878}" type="datetime1">
              <a:rPr lang="en-CA" smtClean="0"/>
              <a:t>2021-03-15</a:t>
            </a:fld>
            <a:endParaRPr lang="en-CA"/>
          </a:p>
        </p:txBody>
      </p:sp>
      <p:sp>
        <p:nvSpPr>
          <p:cNvPr id="5" name="Rectangle 5"/>
          <p:cNvSpPr>
            <a:spLocks noGrp="1" noChangeArrowheads="1"/>
          </p:cNvSpPr>
          <p:nvPr>
            <p:ph type="ftr" sz="quarter" idx="11"/>
          </p:nvPr>
        </p:nvSpPr>
        <p:spPr>
          <a:ln/>
        </p:spPr>
        <p:txBody>
          <a:bodyPr/>
          <a:lstStyle>
            <a:lvl1pPr>
              <a:defRPr/>
            </a:lvl1pPr>
          </a:lstStyle>
          <a:p>
            <a:r>
              <a:rPr lang="en-US"/>
              <a:t>Machine Learning in Business 2nd Edition. Copyright  © John C. Hull 2020</a:t>
            </a:r>
            <a:endParaRPr lang="en-CA"/>
          </a:p>
        </p:txBody>
      </p:sp>
      <p:sp>
        <p:nvSpPr>
          <p:cNvPr id="6"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‹N›</a:t>
            </a:fld>
            <a:endParaRPr lang="en-CA"/>
          </a:p>
        </p:txBody>
      </p:sp>
    </p:spTree>
    <p:extLst>
      <p:ext uri="{BB962C8B-B14F-4D97-AF65-F5344CB8AC3E}">
        <p14:creationId xmlns:p14="http://schemas.microsoft.com/office/powerpoint/2010/main" val="3502955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05564" y="930277"/>
            <a:ext cx="2052637" cy="533241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6064" y="930277"/>
            <a:ext cx="6007100" cy="53324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fld id="{7F7703E0-0ECF-466F-BCA0-3A79BAB2B752}" type="datetime1">
              <a:rPr lang="en-CA" smtClean="0"/>
              <a:t>2021-03-15</a:t>
            </a:fld>
            <a:endParaRPr lang="en-CA"/>
          </a:p>
        </p:txBody>
      </p:sp>
      <p:sp>
        <p:nvSpPr>
          <p:cNvPr id="5" name="Rectangle 5"/>
          <p:cNvSpPr>
            <a:spLocks noGrp="1" noChangeArrowheads="1"/>
          </p:cNvSpPr>
          <p:nvPr>
            <p:ph type="ftr" sz="quarter" idx="11"/>
          </p:nvPr>
        </p:nvSpPr>
        <p:spPr>
          <a:ln/>
        </p:spPr>
        <p:txBody>
          <a:bodyPr/>
          <a:lstStyle>
            <a:lvl1pPr>
              <a:defRPr/>
            </a:lvl1pPr>
          </a:lstStyle>
          <a:p>
            <a:r>
              <a:rPr lang="en-US"/>
              <a:t>Machine Learning in Business 2nd Edition. Copyright  © John C. Hull 2020</a:t>
            </a:r>
            <a:endParaRPr lang="en-CA"/>
          </a:p>
        </p:txBody>
      </p:sp>
      <p:sp>
        <p:nvSpPr>
          <p:cNvPr id="6"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‹N›</a:t>
            </a:fld>
            <a:endParaRPr lang="en-CA"/>
          </a:p>
        </p:txBody>
      </p:sp>
    </p:spTree>
    <p:extLst>
      <p:ext uri="{BB962C8B-B14F-4D97-AF65-F5344CB8AC3E}">
        <p14:creationId xmlns:p14="http://schemas.microsoft.com/office/powerpoint/2010/main" val="31107564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251E8429-52A7-4C5A-ADF8-67939D87C52D}" type="datetime1">
              <a:rPr lang="en-CA" smtClean="0"/>
              <a:t>2021-03-15</a:t>
            </a:fld>
            <a:endParaRPr lang="en-CA"/>
          </a:p>
        </p:txBody>
      </p:sp>
      <p:sp>
        <p:nvSpPr>
          <p:cNvPr id="6" name="Rectangle 5"/>
          <p:cNvSpPr>
            <a:spLocks noGrp="1" noChangeArrowheads="1"/>
          </p:cNvSpPr>
          <p:nvPr>
            <p:ph type="ftr" sz="quarter" idx="11"/>
          </p:nvPr>
        </p:nvSpPr>
        <p:spPr>
          <a:ln/>
        </p:spPr>
        <p:txBody>
          <a:bodyPr/>
          <a:lstStyle>
            <a:lvl1pPr>
              <a:defRPr/>
            </a:lvl1pPr>
          </a:lstStyle>
          <a:p>
            <a:r>
              <a:rPr lang="en-US"/>
              <a:t>Machine Learning in Business 2nd Edition. Copyright  © John C. Hull 2020</a:t>
            </a:r>
            <a:endParaRPr lang="en-CA"/>
          </a:p>
        </p:txBody>
      </p:sp>
      <p:sp>
        <p:nvSpPr>
          <p:cNvPr id="7"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‹N›</a:t>
            </a:fld>
            <a:endParaRPr lang="en-CA"/>
          </a:p>
        </p:txBody>
      </p:sp>
    </p:spTree>
    <p:extLst>
      <p:ext uri="{BB962C8B-B14F-4D97-AF65-F5344CB8AC3E}">
        <p14:creationId xmlns:p14="http://schemas.microsoft.com/office/powerpoint/2010/main" val="1255136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719265"/>
            <a:ext cx="40386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000502"/>
            <a:ext cx="40386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fld id="{D437AF30-8B94-43F5-8CC3-231E4B790F42}" type="datetime1">
              <a:rPr lang="en-CA" smtClean="0"/>
              <a:t>2021-03-15</a:t>
            </a:fld>
            <a:endParaRPr lang="en-CA"/>
          </a:p>
        </p:txBody>
      </p:sp>
      <p:sp>
        <p:nvSpPr>
          <p:cNvPr id="7" name="Rectangle 5"/>
          <p:cNvSpPr>
            <a:spLocks noGrp="1" noChangeArrowheads="1"/>
          </p:cNvSpPr>
          <p:nvPr>
            <p:ph type="ftr" sz="quarter" idx="11"/>
          </p:nvPr>
        </p:nvSpPr>
        <p:spPr>
          <a:ln/>
        </p:spPr>
        <p:txBody>
          <a:bodyPr/>
          <a:lstStyle>
            <a:lvl1pPr>
              <a:defRPr/>
            </a:lvl1pPr>
          </a:lstStyle>
          <a:p>
            <a:r>
              <a:rPr lang="en-US"/>
              <a:t>Machine Learning in Business 2nd Edition. Copyright  © John C. Hull 2020</a:t>
            </a:r>
            <a:endParaRPr lang="en-CA"/>
          </a:p>
        </p:txBody>
      </p:sp>
      <p:sp>
        <p:nvSpPr>
          <p:cNvPr id="8"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‹N›</a:t>
            </a:fld>
            <a:endParaRPr lang="en-CA"/>
          </a:p>
        </p:txBody>
      </p:sp>
    </p:spTree>
    <p:extLst>
      <p:ext uri="{BB962C8B-B14F-4D97-AF65-F5344CB8AC3E}">
        <p14:creationId xmlns:p14="http://schemas.microsoft.com/office/powerpoint/2010/main" val="31811418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yan - Blank">
    <p:spTree>
      <p:nvGrpSpPr>
        <p:cNvPr id="1" name=""/>
        <p:cNvGrpSpPr/>
        <p:nvPr/>
      </p:nvGrpSpPr>
      <p:grpSpPr>
        <a:xfrm>
          <a:off x="0" y="0"/>
          <a:ext cx="0" cy="0"/>
          <a:chOff x="0" y="0"/>
          <a:chExt cx="0" cy="0"/>
        </a:xfrm>
      </p:grpSpPr>
      <p:sp>
        <p:nvSpPr>
          <p:cNvPr id="2" name="Title 1"/>
          <p:cNvSpPr>
            <a:spLocks noGrp="1"/>
          </p:cNvSpPr>
          <p:nvPr>
            <p:ph type="ctrTitle"/>
          </p:nvPr>
        </p:nvSpPr>
        <p:spPr>
          <a:xfrm>
            <a:off x="251521" y="274638"/>
            <a:ext cx="7200800" cy="563564"/>
          </a:xfrm>
        </p:spPr>
        <p:txBody>
          <a:bodyPr anchor="b"/>
          <a:lstStyle>
            <a:lvl1pPr>
              <a:defRPr>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5C1056FA-73E9-4A82-9510-3348B02C8B0B}" type="datetime1">
              <a:rPr lang="en-CA" smtClean="0"/>
              <a:t>2021-03-15</a:t>
            </a:fld>
            <a:endParaRPr lang="en-CA"/>
          </a:p>
        </p:txBody>
      </p:sp>
      <p:sp>
        <p:nvSpPr>
          <p:cNvPr id="5" name="Footer Placeholder 4"/>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r>
              <a:rPr lang="en-US"/>
              <a:t>Machine Learning in Business 2nd Edition. Copyright  © John C. Hull 2020</a:t>
            </a:r>
            <a:endParaRPr lang="en-CA"/>
          </a:p>
        </p:txBody>
      </p:sp>
      <p:sp>
        <p:nvSpPr>
          <p:cNvPr id="6" name="Slide Number Placeholder 5"/>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F979D778-5668-409F-BE61-8F31D5437AFC}" type="slidenum">
              <a:rPr lang="en-CA" smtClean="0"/>
              <a:t>‹N›</a:t>
            </a:fld>
            <a:endParaRPr lang="en-CA"/>
          </a:p>
        </p:txBody>
      </p:sp>
      <p:sp>
        <p:nvSpPr>
          <p:cNvPr id="3" name="Subtitle 2"/>
          <p:cNvSpPr>
            <a:spLocks noGrp="1"/>
          </p:cNvSpPr>
          <p:nvPr>
            <p:ph type="subTitle" idx="1"/>
          </p:nvPr>
        </p:nvSpPr>
        <p:spPr>
          <a:xfrm>
            <a:off x="251521" y="838201"/>
            <a:ext cx="7200800" cy="533400"/>
          </a:xfrm>
        </p:spPr>
        <p:txBody>
          <a:bodyPr anchor="t">
            <a:normAutofit/>
          </a:bodyPr>
          <a:lstStyle>
            <a:lvl1pPr marL="0" indent="0" algn="l">
              <a:buNone/>
              <a:defRPr sz="1350" b="0">
                <a:solidFill>
                  <a:schemeClr val="bg1">
                    <a:lumMod val="65000"/>
                  </a:schemeClr>
                </a:solidFill>
                <a:latin typeface="Arial" panose="020B0604020202020204" pitchFamily="34" charset="0"/>
                <a:cs typeface="Arial"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12" name="Content Placeholder 2"/>
          <p:cNvSpPr>
            <a:spLocks noGrp="1"/>
          </p:cNvSpPr>
          <p:nvPr>
            <p:ph idx="14"/>
          </p:nvPr>
        </p:nvSpPr>
        <p:spPr>
          <a:xfrm>
            <a:off x="251520" y="1484784"/>
            <a:ext cx="8637640" cy="4752528"/>
          </a:xfrm>
        </p:spPr>
        <p:txBody>
          <a:bodyPr/>
          <a:lstStyle>
            <a:lvl1pPr>
              <a:defRPr>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20055142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100"/>
            </a:lvl1pPr>
            <a:lvl2pPr>
              <a:defRPr sz="1800"/>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mtClean="0"/>
            </a:lvl1pPr>
          </a:lstStyle>
          <a:p>
            <a:fld id="{66920A15-6BD7-4A37-974A-403F2BCEA3F3}" type="datetime1">
              <a:rPr lang="en-CA" smtClean="0"/>
              <a:t>2021-03-15</a:t>
            </a:fld>
            <a:endParaRPr lang="en-CA"/>
          </a:p>
        </p:txBody>
      </p:sp>
      <p:sp>
        <p:nvSpPr>
          <p:cNvPr id="5" name="Footer Placeholder 4"/>
          <p:cNvSpPr>
            <a:spLocks noGrp="1"/>
          </p:cNvSpPr>
          <p:nvPr>
            <p:ph type="ftr" sz="quarter" idx="11"/>
          </p:nvPr>
        </p:nvSpPr>
        <p:spPr>
          <a:xfrm>
            <a:off x="1600200" y="6248400"/>
            <a:ext cx="5029200" cy="457200"/>
          </a:xfrm>
        </p:spPr>
        <p:txBody>
          <a:bodyPr/>
          <a:lstStyle>
            <a:lvl1pPr>
              <a:defRPr smtClean="0"/>
            </a:lvl1pPr>
          </a:lstStyle>
          <a:p>
            <a:r>
              <a:rPr lang="en-US"/>
              <a:t>Machine Learning in Business 2nd Edition. Copyright  © John C. Hull 2020</a:t>
            </a:r>
            <a:endParaRPr lang="en-CA"/>
          </a:p>
        </p:txBody>
      </p:sp>
      <p:sp>
        <p:nvSpPr>
          <p:cNvPr id="6" name="Slide Number Placeholder 5"/>
          <p:cNvSpPr>
            <a:spLocks noGrp="1"/>
          </p:cNvSpPr>
          <p:nvPr>
            <p:ph type="sldNum" sz="quarter" idx="12"/>
          </p:nvPr>
        </p:nvSpPr>
        <p:spPr/>
        <p:txBody>
          <a:bodyPr/>
          <a:lstStyle>
            <a:lvl1pPr>
              <a:defRPr/>
            </a:lvl1pPr>
          </a:lstStyle>
          <a:p>
            <a:fld id="{F979D778-5668-409F-BE61-8F31D5437AFC}" type="slidenum">
              <a:rPr lang="en-CA" smtClean="0"/>
              <a:t>‹N›</a:t>
            </a:fld>
            <a:endParaRPr lang="en-CA"/>
          </a:p>
        </p:txBody>
      </p:sp>
    </p:spTree>
    <p:extLst>
      <p:ext uri="{BB962C8B-B14F-4D97-AF65-F5344CB8AC3E}">
        <p14:creationId xmlns:p14="http://schemas.microsoft.com/office/powerpoint/2010/main" val="3004633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fld id="{20245721-96AE-448E-9655-A0626015BBD3}" type="datetime1">
              <a:rPr lang="en-CA" smtClean="0"/>
              <a:t>2021-03-15</a:t>
            </a:fld>
            <a:endParaRPr lang="en-CA"/>
          </a:p>
        </p:txBody>
      </p:sp>
      <p:sp>
        <p:nvSpPr>
          <p:cNvPr id="5" name="Rectangle 5"/>
          <p:cNvSpPr>
            <a:spLocks noGrp="1" noChangeArrowheads="1"/>
          </p:cNvSpPr>
          <p:nvPr>
            <p:ph type="ftr" sz="quarter" idx="11"/>
          </p:nvPr>
        </p:nvSpPr>
        <p:spPr>
          <a:ln/>
        </p:spPr>
        <p:txBody>
          <a:bodyPr/>
          <a:lstStyle>
            <a:lvl1pPr>
              <a:defRPr/>
            </a:lvl1pPr>
          </a:lstStyle>
          <a:p>
            <a:r>
              <a:rPr lang="en-US"/>
              <a:t>Machine Learning in Business 2nd Edition. Copyright  © John C. Hull 2020</a:t>
            </a:r>
            <a:endParaRPr lang="en-CA"/>
          </a:p>
        </p:txBody>
      </p:sp>
      <p:sp>
        <p:nvSpPr>
          <p:cNvPr id="6"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‹N›</a:t>
            </a:fld>
            <a:endParaRPr lang="en-CA"/>
          </a:p>
        </p:txBody>
      </p:sp>
    </p:spTree>
    <p:extLst>
      <p:ext uri="{BB962C8B-B14F-4D97-AF65-F5344CB8AC3E}">
        <p14:creationId xmlns:p14="http://schemas.microsoft.com/office/powerpoint/2010/main" val="3856398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2147888"/>
            <a:ext cx="38100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147888"/>
            <a:ext cx="3810000" cy="411480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fld id="{23E1F886-1300-48EA-B404-8E094C0C2593}" type="datetime1">
              <a:rPr lang="en-CA" smtClean="0"/>
              <a:t>2021-03-15</a:t>
            </a:fld>
            <a:endParaRPr lang="en-CA"/>
          </a:p>
        </p:txBody>
      </p:sp>
      <p:sp>
        <p:nvSpPr>
          <p:cNvPr id="6" name="Rectangle 5"/>
          <p:cNvSpPr>
            <a:spLocks noGrp="1" noChangeArrowheads="1"/>
          </p:cNvSpPr>
          <p:nvPr>
            <p:ph type="ftr" sz="quarter" idx="11"/>
          </p:nvPr>
        </p:nvSpPr>
        <p:spPr>
          <a:ln/>
        </p:spPr>
        <p:txBody>
          <a:bodyPr/>
          <a:lstStyle>
            <a:lvl1pPr>
              <a:defRPr/>
            </a:lvl1pPr>
          </a:lstStyle>
          <a:p>
            <a:r>
              <a:rPr lang="en-US"/>
              <a:t>Machine Learning in Business 2nd Edition. Copyright  © John C. Hull 2020</a:t>
            </a:r>
            <a:endParaRPr lang="en-CA"/>
          </a:p>
        </p:txBody>
      </p:sp>
      <p:sp>
        <p:nvSpPr>
          <p:cNvPr id="7"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‹N›</a:t>
            </a:fld>
            <a:endParaRPr lang="en-CA"/>
          </a:p>
        </p:txBody>
      </p:sp>
    </p:spTree>
    <p:extLst>
      <p:ext uri="{BB962C8B-B14F-4D97-AF65-F5344CB8AC3E}">
        <p14:creationId xmlns:p14="http://schemas.microsoft.com/office/powerpoint/2010/main" val="2702590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fld id="{F9B476AA-9D9A-4A53-A2FF-F339C68CA9E8}" type="datetime1">
              <a:rPr lang="en-CA" smtClean="0"/>
              <a:t>2021-03-15</a:t>
            </a:fld>
            <a:endParaRPr lang="en-CA"/>
          </a:p>
        </p:txBody>
      </p:sp>
      <p:sp>
        <p:nvSpPr>
          <p:cNvPr id="8" name="Rectangle 5"/>
          <p:cNvSpPr>
            <a:spLocks noGrp="1" noChangeArrowheads="1"/>
          </p:cNvSpPr>
          <p:nvPr>
            <p:ph type="ftr" sz="quarter" idx="11"/>
          </p:nvPr>
        </p:nvSpPr>
        <p:spPr>
          <a:ln/>
        </p:spPr>
        <p:txBody>
          <a:bodyPr/>
          <a:lstStyle>
            <a:lvl1pPr>
              <a:defRPr/>
            </a:lvl1pPr>
          </a:lstStyle>
          <a:p>
            <a:r>
              <a:rPr lang="en-US"/>
              <a:t>Machine Learning in Business 2nd Edition. Copyright  © John C. Hull 2020</a:t>
            </a:r>
            <a:endParaRPr lang="en-CA"/>
          </a:p>
        </p:txBody>
      </p:sp>
      <p:sp>
        <p:nvSpPr>
          <p:cNvPr id="9"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‹N›</a:t>
            </a:fld>
            <a:endParaRPr lang="en-CA"/>
          </a:p>
        </p:txBody>
      </p:sp>
    </p:spTree>
    <p:extLst>
      <p:ext uri="{BB962C8B-B14F-4D97-AF65-F5344CB8AC3E}">
        <p14:creationId xmlns:p14="http://schemas.microsoft.com/office/powerpoint/2010/main" val="76695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fld id="{505888A3-8CEA-4905-A819-2B7F8C0D9EB7}" type="datetime1">
              <a:rPr lang="en-CA" smtClean="0"/>
              <a:t>2021-03-15</a:t>
            </a:fld>
            <a:endParaRPr lang="en-CA"/>
          </a:p>
        </p:txBody>
      </p:sp>
      <p:sp>
        <p:nvSpPr>
          <p:cNvPr id="4" name="Rectangle 5"/>
          <p:cNvSpPr>
            <a:spLocks noGrp="1" noChangeArrowheads="1"/>
          </p:cNvSpPr>
          <p:nvPr>
            <p:ph type="ftr" sz="quarter" idx="11"/>
          </p:nvPr>
        </p:nvSpPr>
        <p:spPr>
          <a:ln/>
        </p:spPr>
        <p:txBody>
          <a:bodyPr/>
          <a:lstStyle>
            <a:lvl1pPr>
              <a:defRPr/>
            </a:lvl1pPr>
          </a:lstStyle>
          <a:p>
            <a:r>
              <a:rPr lang="en-US"/>
              <a:t>Machine Learning in Business 2nd Edition. Copyright  © John C. Hull 2020</a:t>
            </a:r>
            <a:endParaRPr lang="en-CA"/>
          </a:p>
        </p:txBody>
      </p:sp>
      <p:sp>
        <p:nvSpPr>
          <p:cNvPr id="5"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‹N›</a:t>
            </a:fld>
            <a:endParaRPr lang="en-CA"/>
          </a:p>
        </p:txBody>
      </p:sp>
    </p:spTree>
    <p:extLst>
      <p:ext uri="{BB962C8B-B14F-4D97-AF65-F5344CB8AC3E}">
        <p14:creationId xmlns:p14="http://schemas.microsoft.com/office/powerpoint/2010/main" val="1909410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fld id="{74782F07-EE8E-47F1-B744-3AEE4E3E1F6C}" type="datetime1">
              <a:rPr lang="en-CA" smtClean="0"/>
              <a:t>2021-03-15</a:t>
            </a:fld>
            <a:endParaRPr lang="en-CA"/>
          </a:p>
        </p:txBody>
      </p:sp>
      <p:sp>
        <p:nvSpPr>
          <p:cNvPr id="3" name="Rectangle 5"/>
          <p:cNvSpPr>
            <a:spLocks noGrp="1" noChangeArrowheads="1"/>
          </p:cNvSpPr>
          <p:nvPr>
            <p:ph type="ftr" sz="quarter" idx="11"/>
          </p:nvPr>
        </p:nvSpPr>
        <p:spPr>
          <a:ln/>
        </p:spPr>
        <p:txBody>
          <a:bodyPr/>
          <a:lstStyle>
            <a:lvl1pPr>
              <a:defRPr/>
            </a:lvl1pPr>
          </a:lstStyle>
          <a:p>
            <a:r>
              <a:rPr lang="en-US"/>
              <a:t>Machine Learning in Business 2nd Edition. Copyright  © John C. Hull 2020</a:t>
            </a:r>
            <a:endParaRPr lang="en-CA"/>
          </a:p>
        </p:txBody>
      </p:sp>
      <p:sp>
        <p:nvSpPr>
          <p:cNvPr id="4"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‹N›</a:t>
            </a:fld>
            <a:endParaRPr lang="en-CA"/>
          </a:p>
        </p:txBody>
      </p:sp>
    </p:spTree>
    <p:extLst>
      <p:ext uri="{BB962C8B-B14F-4D97-AF65-F5344CB8AC3E}">
        <p14:creationId xmlns:p14="http://schemas.microsoft.com/office/powerpoint/2010/main" val="401681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7C6B5142-3CCA-4CC0-9D1C-DC46B95EC230}" type="datetime1">
              <a:rPr lang="en-CA" smtClean="0"/>
              <a:t>2021-03-15</a:t>
            </a:fld>
            <a:endParaRPr lang="en-CA"/>
          </a:p>
        </p:txBody>
      </p:sp>
      <p:sp>
        <p:nvSpPr>
          <p:cNvPr id="6" name="Rectangle 5"/>
          <p:cNvSpPr>
            <a:spLocks noGrp="1" noChangeArrowheads="1"/>
          </p:cNvSpPr>
          <p:nvPr>
            <p:ph type="ftr" sz="quarter" idx="11"/>
          </p:nvPr>
        </p:nvSpPr>
        <p:spPr>
          <a:ln/>
        </p:spPr>
        <p:txBody>
          <a:bodyPr/>
          <a:lstStyle>
            <a:lvl1pPr>
              <a:defRPr/>
            </a:lvl1pPr>
          </a:lstStyle>
          <a:p>
            <a:r>
              <a:rPr lang="en-US"/>
              <a:t>Machine Learning in Business 2nd Edition. Copyright  © John C. Hull 2020</a:t>
            </a:r>
            <a:endParaRPr lang="en-CA"/>
          </a:p>
        </p:txBody>
      </p:sp>
      <p:sp>
        <p:nvSpPr>
          <p:cNvPr id="7"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‹N›</a:t>
            </a:fld>
            <a:endParaRPr lang="en-CA"/>
          </a:p>
        </p:txBody>
      </p:sp>
    </p:spTree>
    <p:extLst>
      <p:ext uri="{BB962C8B-B14F-4D97-AF65-F5344CB8AC3E}">
        <p14:creationId xmlns:p14="http://schemas.microsoft.com/office/powerpoint/2010/main" val="4079828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fld id="{E6F131C6-65DB-457B-9753-9DE91179552A}" type="datetime1">
              <a:rPr lang="en-CA" smtClean="0"/>
              <a:t>2021-03-15</a:t>
            </a:fld>
            <a:endParaRPr lang="en-CA"/>
          </a:p>
        </p:txBody>
      </p:sp>
      <p:sp>
        <p:nvSpPr>
          <p:cNvPr id="6" name="Rectangle 5"/>
          <p:cNvSpPr>
            <a:spLocks noGrp="1" noChangeArrowheads="1"/>
          </p:cNvSpPr>
          <p:nvPr>
            <p:ph type="ftr" sz="quarter" idx="11"/>
          </p:nvPr>
        </p:nvSpPr>
        <p:spPr>
          <a:ln/>
        </p:spPr>
        <p:txBody>
          <a:bodyPr/>
          <a:lstStyle>
            <a:lvl1pPr>
              <a:defRPr/>
            </a:lvl1pPr>
          </a:lstStyle>
          <a:p>
            <a:r>
              <a:rPr lang="en-US"/>
              <a:t>Machine Learning in Business 2nd Edition. Copyright  © John C. Hull 2020</a:t>
            </a:r>
            <a:endParaRPr lang="en-CA"/>
          </a:p>
        </p:txBody>
      </p:sp>
      <p:sp>
        <p:nvSpPr>
          <p:cNvPr id="7" name="Rectangle 6"/>
          <p:cNvSpPr>
            <a:spLocks noGrp="1" noChangeArrowheads="1"/>
          </p:cNvSpPr>
          <p:nvPr>
            <p:ph type="sldNum" sz="quarter" idx="12"/>
          </p:nvPr>
        </p:nvSpPr>
        <p:spPr>
          <a:ln/>
        </p:spPr>
        <p:txBody>
          <a:bodyPr/>
          <a:lstStyle>
            <a:lvl1pPr>
              <a:defRPr/>
            </a:lvl1pPr>
          </a:lstStyle>
          <a:p>
            <a:fld id="{F979D778-5668-409F-BE61-8F31D5437AFC}" type="slidenum">
              <a:rPr lang="en-CA" smtClean="0"/>
              <a:t>‹N›</a:t>
            </a:fld>
            <a:endParaRPr lang="en-CA"/>
          </a:p>
        </p:txBody>
      </p:sp>
    </p:spTree>
    <p:extLst>
      <p:ext uri="{BB962C8B-B14F-4D97-AF65-F5344CB8AC3E}">
        <p14:creationId xmlns:p14="http://schemas.microsoft.com/office/powerpoint/2010/main" val="3245219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46063" y="9302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85800" y="2147888"/>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100" name="Rectangle 4"/>
          <p:cNvSpPr>
            <a:spLocks noGrp="1" noChangeArrowheads="1"/>
          </p:cNvSpPr>
          <p:nvPr>
            <p:ph type="dt" sz="half" idx="2"/>
          </p:nvPr>
        </p:nvSpPr>
        <p:spPr bwMode="auto">
          <a:xfrm>
            <a:off x="685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050" smtClean="0">
                <a:latin typeface="Arial" charset="0"/>
                <a:cs typeface="Arial" charset="0"/>
              </a:defRPr>
            </a:lvl1pPr>
          </a:lstStyle>
          <a:p>
            <a:fld id="{1AF7A242-8A96-4308-B938-EFB7F4D94C8F}" type="datetime1">
              <a:rPr lang="en-CA" smtClean="0"/>
              <a:t>2021-03-15</a:t>
            </a:fld>
            <a:endParaRPr lang="en-CA"/>
          </a:p>
        </p:txBody>
      </p:sp>
      <p:sp>
        <p:nvSpPr>
          <p:cNvPr id="4101" name="Rectangle 5"/>
          <p:cNvSpPr>
            <a:spLocks noGrp="1" noChangeArrowheads="1"/>
          </p:cNvSpPr>
          <p:nvPr>
            <p:ph type="ftr" sz="quarter" idx="3"/>
          </p:nvPr>
        </p:nvSpPr>
        <p:spPr bwMode="auto">
          <a:xfrm>
            <a:off x="1828800" y="6324600"/>
            <a:ext cx="54864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fontAlgn="auto" hangingPunct="1">
              <a:spcBef>
                <a:spcPts val="0"/>
              </a:spcBef>
              <a:spcAft>
                <a:spcPts val="0"/>
              </a:spcAft>
              <a:defRPr sz="1050" smtClean="0">
                <a:latin typeface="Arial" charset="0"/>
                <a:cs typeface="Arial" charset="0"/>
              </a:defRPr>
            </a:lvl1pPr>
          </a:lstStyle>
          <a:p>
            <a:r>
              <a:rPr lang="en-US"/>
              <a:t>Machine Learning in Business 2nd Edition. Copyright  © John C. Hull 2020</a:t>
            </a:r>
            <a:endParaRPr lang="en-CA"/>
          </a:p>
        </p:txBody>
      </p:sp>
      <p:sp>
        <p:nvSpPr>
          <p:cNvPr id="4102" name="Rectangle 6"/>
          <p:cNvSpPr>
            <a:spLocks noGrp="1" noChangeArrowheads="1"/>
          </p:cNvSpPr>
          <p:nvPr>
            <p:ph type="sldNum" sz="quarter" idx="4"/>
          </p:nvPr>
        </p:nvSpPr>
        <p:spPr bwMode="auto">
          <a:xfrm>
            <a:off x="65532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050">
                <a:latin typeface="Arial" panose="020B0604020202020204" pitchFamily="34" charset="0"/>
              </a:defRPr>
            </a:lvl1pPr>
          </a:lstStyle>
          <a:p>
            <a:fld id="{F979D778-5668-409F-BE61-8F31D5437AFC}" type="slidenum">
              <a:rPr lang="en-CA" smtClean="0"/>
              <a:t>‹N›</a:t>
            </a:fld>
            <a:endParaRPr lang="en-CA"/>
          </a:p>
        </p:txBody>
      </p:sp>
      <p:grpSp>
        <p:nvGrpSpPr>
          <p:cNvPr id="1031" name="Group 7"/>
          <p:cNvGrpSpPr>
            <a:grpSpLocks/>
          </p:cNvGrpSpPr>
          <p:nvPr/>
        </p:nvGrpSpPr>
        <p:grpSpPr bwMode="auto">
          <a:xfrm>
            <a:off x="261938" y="87313"/>
            <a:ext cx="8488362" cy="831850"/>
            <a:chOff x="165" y="55"/>
            <a:chExt cx="5347" cy="524"/>
          </a:xfrm>
        </p:grpSpPr>
        <p:grpSp>
          <p:nvGrpSpPr>
            <p:cNvPr id="1032" name="Group 8"/>
            <p:cNvGrpSpPr>
              <a:grpSpLocks/>
            </p:cNvGrpSpPr>
            <p:nvPr userDrawn="1"/>
          </p:nvGrpSpPr>
          <p:grpSpPr bwMode="auto">
            <a:xfrm>
              <a:off x="664" y="104"/>
              <a:ext cx="4848" cy="432"/>
              <a:chOff x="664" y="104"/>
              <a:chExt cx="4848" cy="432"/>
            </a:xfrm>
          </p:grpSpPr>
          <p:sp>
            <p:nvSpPr>
              <p:cNvPr id="1034" name="Freeform 9"/>
              <p:cNvSpPr>
                <a:spLocks/>
              </p:cNvSpPr>
              <p:nvPr/>
            </p:nvSpPr>
            <p:spPr bwMode="ltGray">
              <a:xfrm>
                <a:off x="664" y="104"/>
                <a:ext cx="4848" cy="432"/>
              </a:xfrm>
              <a:custGeom>
                <a:avLst/>
                <a:gdLst>
                  <a:gd name="T0" fmla="*/ 4848 w 4848"/>
                  <a:gd name="T1" fmla="*/ 48 h 432"/>
                  <a:gd name="T2" fmla="*/ 4848 w 4848"/>
                  <a:gd name="T3" fmla="*/ 432 h 432"/>
                  <a:gd name="T4" fmla="*/ 0 w 4848"/>
                  <a:gd name="T5" fmla="*/ 432 h 432"/>
                  <a:gd name="T6" fmla="*/ 0 w 4848"/>
                  <a:gd name="T7" fmla="*/ 0 h 432"/>
                  <a:gd name="T8" fmla="*/ 4848 w 4848"/>
                  <a:gd name="T9" fmla="*/ 0 h 432"/>
                  <a:gd name="T10" fmla="*/ 4848 w 4848"/>
                  <a:gd name="T11" fmla="*/ 48 h 4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48" h="432">
                    <a:moveTo>
                      <a:pt x="4848" y="48"/>
                    </a:moveTo>
                    <a:lnTo>
                      <a:pt x="4848" y="432"/>
                    </a:lnTo>
                    <a:cubicBezTo>
                      <a:pt x="4848" y="432"/>
                      <a:pt x="2424" y="432"/>
                      <a:pt x="0" y="432"/>
                    </a:cubicBezTo>
                    <a:cubicBezTo>
                      <a:pt x="161" y="345"/>
                      <a:pt x="169" y="61"/>
                      <a:pt x="0" y="0"/>
                    </a:cubicBezTo>
                    <a:cubicBezTo>
                      <a:pt x="2424" y="0"/>
                      <a:pt x="4848" y="0"/>
                      <a:pt x="4848" y="0"/>
                    </a:cubicBezTo>
                    <a:lnTo>
                      <a:pt x="4848" y="48"/>
                    </a:lnTo>
                    <a:close/>
                  </a:path>
                </a:pathLst>
              </a:custGeom>
              <a:solidFill>
                <a:schemeClr val="hlink"/>
              </a:solidFill>
              <a:ln w="9525">
                <a:solidFill>
                  <a:schemeClr val="bg2"/>
                </a:solidFill>
                <a:round/>
                <a:headEnd/>
                <a:tailEnd/>
              </a:ln>
            </p:spPr>
            <p:txBody>
              <a:bodyPr wrap="none" anchor="ctr"/>
              <a:lstStyle/>
              <a:p>
                <a:endParaRPr lang="en-US" sz="1350"/>
              </a:p>
            </p:txBody>
          </p:sp>
          <p:grpSp>
            <p:nvGrpSpPr>
              <p:cNvPr id="1035" name="Group 10"/>
              <p:cNvGrpSpPr>
                <a:grpSpLocks/>
              </p:cNvGrpSpPr>
              <p:nvPr/>
            </p:nvGrpSpPr>
            <p:grpSpPr bwMode="auto">
              <a:xfrm>
                <a:off x="1195" y="104"/>
                <a:ext cx="3827" cy="429"/>
                <a:chOff x="1021" y="240"/>
                <a:chExt cx="3827" cy="429"/>
              </a:xfrm>
            </p:grpSpPr>
            <p:grpSp>
              <p:nvGrpSpPr>
                <p:cNvPr id="1084" name="Group 11"/>
                <p:cNvGrpSpPr>
                  <a:grpSpLocks/>
                </p:cNvGrpSpPr>
                <p:nvPr/>
              </p:nvGrpSpPr>
              <p:grpSpPr bwMode="auto">
                <a:xfrm>
                  <a:off x="1021" y="241"/>
                  <a:ext cx="2208" cy="427"/>
                  <a:chOff x="1021" y="241"/>
                  <a:chExt cx="2208" cy="427"/>
                </a:xfrm>
              </p:grpSpPr>
              <p:sp>
                <p:nvSpPr>
                  <p:cNvPr id="1128" name="Freeform 12"/>
                  <p:cNvSpPr>
                    <a:spLocks/>
                  </p:cNvSpPr>
                  <p:nvPr/>
                </p:nvSpPr>
                <p:spPr bwMode="ltGray">
                  <a:xfrm>
                    <a:off x="2257" y="633"/>
                    <a:ext cx="7" cy="8"/>
                  </a:xfrm>
                  <a:custGeom>
                    <a:avLst/>
                    <a:gdLst>
                      <a:gd name="T0" fmla="*/ 0 w 15"/>
                      <a:gd name="T1" fmla="*/ 0 h 23"/>
                      <a:gd name="T2" fmla="*/ 0 w 15"/>
                      <a:gd name="T3" fmla="*/ 0 h 23"/>
                      <a:gd name="T4" fmla="*/ 0 w 15"/>
                      <a:gd name="T5" fmla="*/ 0 h 23"/>
                      <a:gd name="T6" fmla="*/ 0 w 15"/>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 h="23">
                        <a:moveTo>
                          <a:pt x="5" y="11"/>
                        </a:moveTo>
                        <a:cubicBezTo>
                          <a:pt x="2" y="1"/>
                          <a:pt x="7" y="0"/>
                          <a:pt x="15" y="5"/>
                        </a:cubicBezTo>
                        <a:cubicBezTo>
                          <a:pt x="14" y="9"/>
                          <a:pt x="15" y="13"/>
                          <a:pt x="13" y="17"/>
                        </a:cubicBezTo>
                        <a:cubicBezTo>
                          <a:pt x="9" y="23"/>
                          <a:pt x="0" y="16"/>
                          <a:pt x="5"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9" name="Freeform 13"/>
                  <p:cNvSpPr>
                    <a:spLocks/>
                  </p:cNvSpPr>
                  <p:nvPr/>
                </p:nvSpPr>
                <p:spPr bwMode="ltGray">
                  <a:xfrm>
                    <a:off x="2332" y="660"/>
                    <a:ext cx="9" cy="8"/>
                  </a:xfrm>
                  <a:custGeom>
                    <a:avLst/>
                    <a:gdLst>
                      <a:gd name="T0" fmla="*/ 0 w 20"/>
                      <a:gd name="T1" fmla="*/ 0 h 23"/>
                      <a:gd name="T2" fmla="*/ 0 w 20"/>
                      <a:gd name="T3" fmla="*/ 0 h 23"/>
                      <a:gd name="T4" fmla="*/ 0 w 20"/>
                      <a:gd name="T5" fmla="*/ 0 h 23"/>
                      <a:gd name="T6" fmla="*/ 0 w 20"/>
                      <a:gd name="T7" fmla="*/ 0 h 2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23">
                        <a:moveTo>
                          <a:pt x="3" y="13"/>
                        </a:moveTo>
                        <a:cubicBezTo>
                          <a:pt x="0" y="5"/>
                          <a:pt x="2" y="0"/>
                          <a:pt x="11" y="3"/>
                        </a:cubicBezTo>
                        <a:cubicBezTo>
                          <a:pt x="16" y="10"/>
                          <a:pt x="20" y="23"/>
                          <a:pt x="7" y="19"/>
                        </a:cubicBezTo>
                        <a:cubicBezTo>
                          <a:pt x="6" y="17"/>
                          <a:pt x="3" y="13"/>
                          <a:pt x="3" y="1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0" name="Freeform 14"/>
                  <p:cNvSpPr>
                    <a:spLocks/>
                  </p:cNvSpPr>
                  <p:nvPr/>
                </p:nvSpPr>
                <p:spPr bwMode="ltGray">
                  <a:xfrm>
                    <a:off x="2120" y="616"/>
                    <a:ext cx="13" cy="14"/>
                  </a:xfrm>
                  <a:custGeom>
                    <a:avLst/>
                    <a:gdLst>
                      <a:gd name="T0" fmla="*/ 0 w 30"/>
                      <a:gd name="T1" fmla="*/ 0 h 42"/>
                      <a:gd name="T2" fmla="*/ 0 w 30"/>
                      <a:gd name="T3" fmla="*/ 0 h 42"/>
                      <a:gd name="T4" fmla="*/ 0 w 30"/>
                      <a:gd name="T5" fmla="*/ 0 h 42"/>
                      <a:gd name="T6" fmla="*/ 0 w 30"/>
                      <a:gd name="T7" fmla="*/ 0 h 42"/>
                      <a:gd name="T8" fmla="*/ 0 w 30"/>
                      <a:gd name="T9" fmla="*/ 0 h 42"/>
                      <a:gd name="T10" fmla="*/ 0 w 30"/>
                      <a:gd name="T11" fmla="*/ 0 h 42"/>
                      <a:gd name="T12" fmla="*/ 0 w 30"/>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1" name="Freeform 15"/>
                  <p:cNvSpPr>
                    <a:spLocks/>
                  </p:cNvSpPr>
                  <p:nvPr/>
                </p:nvSpPr>
                <p:spPr bwMode="ltGray">
                  <a:xfrm>
                    <a:off x="1967" y="629"/>
                    <a:ext cx="11" cy="5"/>
                  </a:xfrm>
                  <a:custGeom>
                    <a:avLst/>
                    <a:gdLst>
                      <a:gd name="T0" fmla="*/ 0 w 25"/>
                      <a:gd name="T1" fmla="*/ 0 h 16"/>
                      <a:gd name="T2" fmla="*/ 0 w 25"/>
                      <a:gd name="T3" fmla="*/ 0 h 16"/>
                      <a:gd name="T4" fmla="*/ 0 w 25"/>
                      <a:gd name="T5" fmla="*/ 0 h 16"/>
                      <a:gd name="T6" fmla="*/ 0 w 25"/>
                      <a:gd name="T7" fmla="*/ 0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2" name="Freeform 16"/>
                  <p:cNvSpPr>
                    <a:spLocks/>
                  </p:cNvSpPr>
                  <p:nvPr/>
                </p:nvSpPr>
                <p:spPr bwMode="ltGray">
                  <a:xfrm>
                    <a:off x="1921" y="635"/>
                    <a:ext cx="28" cy="16"/>
                  </a:xfrm>
                  <a:custGeom>
                    <a:avLst/>
                    <a:gdLst>
                      <a:gd name="T0" fmla="*/ 0 w 65"/>
                      <a:gd name="T1" fmla="*/ 0 h 46"/>
                      <a:gd name="T2" fmla="*/ 0 w 65"/>
                      <a:gd name="T3" fmla="*/ 0 h 46"/>
                      <a:gd name="T4" fmla="*/ 0 w 65"/>
                      <a:gd name="T5" fmla="*/ 0 h 46"/>
                      <a:gd name="T6" fmla="*/ 0 w 65"/>
                      <a:gd name="T7" fmla="*/ 0 h 46"/>
                      <a:gd name="T8" fmla="*/ 0 w 65"/>
                      <a:gd name="T9" fmla="*/ 0 h 46"/>
                      <a:gd name="T10" fmla="*/ 0 w 65"/>
                      <a:gd name="T11" fmla="*/ 0 h 46"/>
                      <a:gd name="T12" fmla="*/ 0 w 65"/>
                      <a:gd name="T13" fmla="*/ 0 h 46"/>
                      <a:gd name="T14" fmla="*/ 0 w 65"/>
                      <a:gd name="T15" fmla="*/ 0 h 46"/>
                      <a:gd name="T16" fmla="*/ 0 w 65"/>
                      <a:gd name="T17" fmla="*/ 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3" name="Freeform 17"/>
                  <p:cNvSpPr>
                    <a:spLocks/>
                  </p:cNvSpPr>
                  <p:nvPr/>
                </p:nvSpPr>
                <p:spPr bwMode="ltGray">
                  <a:xfrm>
                    <a:off x="1892" y="634"/>
                    <a:ext cx="29" cy="16"/>
                  </a:xfrm>
                  <a:custGeom>
                    <a:avLst/>
                    <a:gdLst>
                      <a:gd name="T0" fmla="*/ 0 w 69"/>
                      <a:gd name="T1" fmla="*/ 0 h 47"/>
                      <a:gd name="T2" fmla="*/ 0 w 69"/>
                      <a:gd name="T3" fmla="*/ 0 h 47"/>
                      <a:gd name="T4" fmla="*/ 0 w 69"/>
                      <a:gd name="T5" fmla="*/ 0 h 47"/>
                      <a:gd name="T6" fmla="*/ 0 w 69"/>
                      <a:gd name="T7" fmla="*/ 0 h 47"/>
                      <a:gd name="T8" fmla="*/ 0 w 69"/>
                      <a:gd name="T9" fmla="*/ 0 h 47"/>
                      <a:gd name="T10" fmla="*/ 0 w 69"/>
                      <a:gd name="T11" fmla="*/ 0 h 47"/>
                      <a:gd name="T12" fmla="*/ 0 w 69"/>
                      <a:gd name="T13" fmla="*/ 0 h 47"/>
                      <a:gd name="T14" fmla="*/ 0 w 69"/>
                      <a:gd name="T15" fmla="*/ 0 h 47"/>
                      <a:gd name="T16" fmla="*/ 0 w 69"/>
                      <a:gd name="T17" fmla="*/ 0 h 47"/>
                      <a:gd name="T18" fmla="*/ 0 w 69"/>
                      <a:gd name="T19" fmla="*/ 0 h 47"/>
                      <a:gd name="T20" fmla="*/ 0 w 69"/>
                      <a:gd name="T21" fmla="*/ 0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4" name="Freeform 18"/>
                  <p:cNvSpPr>
                    <a:spLocks/>
                  </p:cNvSpPr>
                  <p:nvPr/>
                </p:nvSpPr>
                <p:spPr bwMode="ltGray">
                  <a:xfrm>
                    <a:off x="1735" y="547"/>
                    <a:ext cx="151" cy="93"/>
                  </a:xfrm>
                  <a:custGeom>
                    <a:avLst/>
                    <a:gdLst>
                      <a:gd name="T0" fmla="*/ 0 w 355"/>
                      <a:gd name="T1" fmla="*/ 0 h 277"/>
                      <a:gd name="T2" fmla="*/ 0 w 355"/>
                      <a:gd name="T3" fmla="*/ 0 h 277"/>
                      <a:gd name="T4" fmla="*/ 0 w 355"/>
                      <a:gd name="T5" fmla="*/ 0 h 277"/>
                      <a:gd name="T6" fmla="*/ 0 w 355"/>
                      <a:gd name="T7" fmla="*/ 0 h 277"/>
                      <a:gd name="T8" fmla="*/ 0 w 355"/>
                      <a:gd name="T9" fmla="*/ 0 h 277"/>
                      <a:gd name="T10" fmla="*/ 0 w 355"/>
                      <a:gd name="T11" fmla="*/ 0 h 277"/>
                      <a:gd name="T12" fmla="*/ 0 w 355"/>
                      <a:gd name="T13" fmla="*/ 0 h 277"/>
                      <a:gd name="T14" fmla="*/ 0 w 355"/>
                      <a:gd name="T15" fmla="*/ 0 h 277"/>
                      <a:gd name="T16" fmla="*/ 0 w 355"/>
                      <a:gd name="T17" fmla="*/ 0 h 277"/>
                      <a:gd name="T18" fmla="*/ 0 w 355"/>
                      <a:gd name="T19" fmla="*/ 0 h 277"/>
                      <a:gd name="T20" fmla="*/ 0 w 355"/>
                      <a:gd name="T21" fmla="*/ 0 h 277"/>
                      <a:gd name="T22" fmla="*/ 0 w 355"/>
                      <a:gd name="T23" fmla="*/ 0 h 277"/>
                      <a:gd name="T24" fmla="*/ 0 w 355"/>
                      <a:gd name="T25" fmla="*/ 0 h 277"/>
                      <a:gd name="T26" fmla="*/ 0 w 355"/>
                      <a:gd name="T27" fmla="*/ 0 h 277"/>
                      <a:gd name="T28" fmla="*/ 0 w 355"/>
                      <a:gd name="T29" fmla="*/ 0 h 277"/>
                      <a:gd name="T30" fmla="*/ 0 w 355"/>
                      <a:gd name="T31" fmla="*/ 0 h 277"/>
                      <a:gd name="T32" fmla="*/ 0 w 355"/>
                      <a:gd name="T33" fmla="*/ 0 h 277"/>
                      <a:gd name="T34" fmla="*/ 0 w 355"/>
                      <a:gd name="T35" fmla="*/ 0 h 277"/>
                      <a:gd name="T36" fmla="*/ 0 w 355"/>
                      <a:gd name="T37" fmla="*/ 0 h 277"/>
                      <a:gd name="T38" fmla="*/ 0 w 355"/>
                      <a:gd name="T39" fmla="*/ 0 h 277"/>
                      <a:gd name="T40" fmla="*/ 0 w 355"/>
                      <a:gd name="T41" fmla="*/ 0 h 277"/>
                      <a:gd name="T42" fmla="*/ 0 w 355"/>
                      <a:gd name="T43" fmla="*/ 0 h 277"/>
                      <a:gd name="T44" fmla="*/ 0 w 355"/>
                      <a:gd name="T45" fmla="*/ 0 h 277"/>
                      <a:gd name="T46" fmla="*/ 0 w 355"/>
                      <a:gd name="T47" fmla="*/ 0 h 277"/>
                      <a:gd name="T48" fmla="*/ 0 w 355"/>
                      <a:gd name="T49" fmla="*/ 0 h 277"/>
                      <a:gd name="T50" fmla="*/ 0 w 355"/>
                      <a:gd name="T51" fmla="*/ 0 h 277"/>
                      <a:gd name="T52" fmla="*/ 0 w 355"/>
                      <a:gd name="T53" fmla="*/ 0 h 277"/>
                      <a:gd name="T54" fmla="*/ 0 w 355"/>
                      <a:gd name="T55" fmla="*/ 0 h 277"/>
                      <a:gd name="T56" fmla="*/ 0 w 355"/>
                      <a:gd name="T57" fmla="*/ 0 h 277"/>
                      <a:gd name="T58" fmla="*/ 0 w 355"/>
                      <a:gd name="T59" fmla="*/ 0 h 277"/>
                      <a:gd name="T60" fmla="*/ 0 w 355"/>
                      <a:gd name="T61" fmla="*/ 0 h 277"/>
                      <a:gd name="T62" fmla="*/ 0 w 355"/>
                      <a:gd name="T63" fmla="*/ 0 h 277"/>
                      <a:gd name="T64" fmla="*/ 0 w 355"/>
                      <a:gd name="T65" fmla="*/ 0 h 277"/>
                      <a:gd name="T66" fmla="*/ 0 w 355"/>
                      <a:gd name="T67" fmla="*/ 0 h 277"/>
                      <a:gd name="T68" fmla="*/ 0 w 355"/>
                      <a:gd name="T69" fmla="*/ 0 h 277"/>
                      <a:gd name="T70" fmla="*/ 0 w 355"/>
                      <a:gd name="T71" fmla="*/ 0 h 277"/>
                      <a:gd name="T72" fmla="*/ 0 w 355"/>
                      <a:gd name="T73" fmla="*/ 0 h 277"/>
                      <a:gd name="T74" fmla="*/ 0 w 355"/>
                      <a:gd name="T75" fmla="*/ 0 h 277"/>
                      <a:gd name="T76" fmla="*/ 0 w 355"/>
                      <a:gd name="T77" fmla="*/ 0 h 277"/>
                      <a:gd name="T78" fmla="*/ 0 w 355"/>
                      <a:gd name="T79" fmla="*/ 0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5" name="Freeform 19"/>
                  <p:cNvSpPr>
                    <a:spLocks/>
                  </p:cNvSpPr>
                  <p:nvPr/>
                </p:nvSpPr>
                <p:spPr bwMode="ltGray">
                  <a:xfrm>
                    <a:off x="1827" y="541"/>
                    <a:ext cx="67" cy="68"/>
                  </a:xfrm>
                  <a:custGeom>
                    <a:avLst/>
                    <a:gdLst>
                      <a:gd name="T0" fmla="*/ 0 w 156"/>
                      <a:gd name="T1" fmla="*/ 0 h 206"/>
                      <a:gd name="T2" fmla="*/ 0 w 156"/>
                      <a:gd name="T3" fmla="*/ 0 h 206"/>
                      <a:gd name="T4" fmla="*/ 0 w 156"/>
                      <a:gd name="T5" fmla="*/ 0 h 206"/>
                      <a:gd name="T6" fmla="*/ 0 w 156"/>
                      <a:gd name="T7" fmla="*/ 0 h 206"/>
                      <a:gd name="T8" fmla="*/ 0 w 156"/>
                      <a:gd name="T9" fmla="*/ 0 h 206"/>
                      <a:gd name="T10" fmla="*/ 0 w 156"/>
                      <a:gd name="T11" fmla="*/ 0 h 206"/>
                      <a:gd name="T12" fmla="*/ 0 w 156"/>
                      <a:gd name="T13" fmla="*/ 0 h 206"/>
                      <a:gd name="T14" fmla="*/ 0 w 156"/>
                      <a:gd name="T15" fmla="*/ 0 h 206"/>
                      <a:gd name="T16" fmla="*/ 0 w 156"/>
                      <a:gd name="T17" fmla="*/ 0 h 206"/>
                      <a:gd name="T18" fmla="*/ 0 w 156"/>
                      <a:gd name="T19" fmla="*/ 0 h 206"/>
                      <a:gd name="T20" fmla="*/ 0 w 156"/>
                      <a:gd name="T21" fmla="*/ 0 h 206"/>
                      <a:gd name="T22" fmla="*/ 0 w 156"/>
                      <a:gd name="T23" fmla="*/ 0 h 206"/>
                      <a:gd name="T24" fmla="*/ 0 w 156"/>
                      <a:gd name="T25" fmla="*/ 0 h 206"/>
                      <a:gd name="T26" fmla="*/ 0 w 156"/>
                      <a:gd name="T27" fmla="*/ 0 h 206"/>
                      <a:gd name="T28" fmla="*/ 0 w 156"/>
                      <a:gd name="T29" fmla="*/ 0 h 206"/>
                      <a:gd name="T30" fmla="*/ 0 w 156"/>
                      <a:gd name="T31" fmla="*/ 0 h 206"/>
                      <a:gd name="T32" fmla="*/ 0 w 156"/>
                      <a:gd name="T33" fmla="*/ 0 h 206"/>
                      <a:gd name="T34" fmla="*/ 0 w 156"/>
                      <a:gd name="T35" fmla="*/ 0 h 206"/>
                      <a:gd name="T36" fmla="*/ 0 w 156"/>
                      <a:gd name="T37" fmla="*/ 0 h 206"/>
                      <a:gd name="T38" fmla="*/ 0 w 156"/>
                      <a:gd name="T39" fmla="*/ 0 h 206"/>
                      <a:gd name="T40" fmla="*/ 0 w 156"/>
                      <a:gd name="T41" fmla="*/ 0 h 206"/>
                      <a:gd name="T42" fmla="*/ 0 w 156"/>
                      <a:gd name="T43" fmla="*/ 0 h 206"/>
                      <a:gd name="T44" fmla="*/ 0 w 156"/>
                      <a:gd name="T45" fmla="*/ 0 h 206"/>
                      <a:gd name="T46" fmla="*/ 0 w 156"/>
                      <a:gd name="T47" fmla="*/ 0 h 206"/>
                      <a:gd name="T48" fmla="*/ 0 w 156"/>
                      <a:gd name="T49" fmla="*/ 0 h 206"/>
                      <a:gd name="T50" fmla="*/ 0 w 156"/>
                      <a:gd name="T51" fmla="*/ 0 h 206"/>
                      <a:gd name="T52" fmla="*/ 0 w 156"/>
                      <a:gd name="T53" fmla="*/ 0 h 206"/>
                      <a:gd name="T54" fmla="*/ 0 w 156"/>
                      <a:gd name="T55" fmla="*/ 0 h 206"/>
                      <a:gd name="T56" fmla="*/ 0 w 156"/>
                      <a:gd name="T57" fmla="*/ 0 h 206"/>
                      <a:gd name="T58" fmla="*/ 0 w 156"/>
                      <a:gd name="T59" fmla="*/ 0 h 206"/>
                      <a:gd name="T60" fmla="*/ 0 w 156"/>
                      <a:gd name="T61" fmla="*/ 0 h 206"/>
                      <a:gd name="T62" fmla="*/ 0 w 156"/>
                      <a:gd name="T63" fmla="*/ 0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6" name="Freeform 20"/>
                  <p:cNvSpPr>
                    <a:spLocks/>
                  </p:cNvSpPr>
                  <p:nvPr/>
                </p:nvSpPr>
                <p:spPr bwMode="ltGray">
                  <a:xfrm>
                    <a:off x="1892" y="572"/>
                    <a:ext cx="47" cy="13"/>
                  </a:xfrm>
                  <a:custGeom>
                    <a:avLst/>
                    <a:gdLst>
                      <a:gd name="T0" fmla="*/ 0 w 109"/>
                      <a:gd name="T1" fmla="*/ 0 h 38"/>
                      <a:gd name="T2" fmla="*/ 0 w 109"/>
                      <a:gd name="T3" fmla="*/ 0 h 38"/>
                      <a:gd name="T4" fmla="*/ 0 w 109"/>
                      <a:gd name="T5" fmla="*/ 0 h 38"/>
                      <a:gd name="T6" fmla="*/ 0 w 109"/>
                      <a:gd name="T7" fmla="*/ 0 h 38"/>
                      <a:gd name="T8" fmla="*/ 0 w 109"/>
                      <a:gd name="T9" fmla="*/ 0 h 38"/>
                      <a:gd name="T10" fmla="*/ 0 w 109"/>
                      <a:gd name="T11" fmla="*/ 0 h 38"/>
                      <a:gd name="T12" fmla="*/ 0 w 109"/>
                      <a:gd name="T13" fmla="*/ 0 h 38"/>
                      <a:gd name="T14" fmla="*/ 0 w 109"/>
                      <a:gd name="T15" fmla="*/ 0 h 38"/>
                      <a:gd name="T16" fmla="*/ 0 w 109"/>
                      <a:gd name="T17" fmla="*/ 0 h 38"/>
                      <a:gd name="T18" fmla="*/ 0 w 109"/>
                      <a:gd name="T19" fmla="*/ 0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7" name="Freeform 21"/>
                  <p:cNvSpPr>
                    <a:spLocks/>
                  </p:cNvSpPr>
                  <p:nvPr/>
                </p:nvSpPr>
                <p:spPr bwMode="ltGray">
                  <a:xfrm>
                    <a:off x="1890" y="588"/>
                    <a:ext cx="32" cy="34"/>
                  </a:xfrm>
                  <a:custGeom>
                    <a:avLst/>
                    <a:gdLst>
                      <a:gd name="T0" fmla="*/ 0 w 76"/>
                      <a:gd name="T1" fmla="*/ 0 h 104"/>
                      <a:gd name="T2" fmla="*/ 0 w 76"/>
                      <a:gd name="T3" fmla="*/ 0 h 104"/>
                      <a:gd name="T4" fmla="*/ 0 w 76"/>
                      <a:gd name="T5" fmla="*/ 0 h 104"/>
                      <a:gd name="T6" fmla="*/ 0 w 76"/>
                      <a:gd name="T7" fmla="*/ 0 h 104"/>
                      <a:gd name="T8" fmla="*/ 0 w 76"/>
                      <a:gd name="T9" fmla="*/ 0 h 104"/>
                      <a:gd name="T10" fmla="*/ 0 w 76"/>
                      <a:gd name="T11" fmla="*/ 0 h 104"/>
                      <a:gd name="T12" fmla="*/ 0 w 76"/>
                      <a:gd name="T13" fmla="*/ 0 h 104"/>
                      <a:gd name="T14" fmla="*/ 0 w 76"/>
                      <a:gd name="T15" fmla="*/ 0 h 104"/>
                      <a:gd name="T16" fmla="*/ 0 w 76"/>
                      <a:gd name="T17" fmla="*/ 0 h 104"/>
                      <a:gd name="T18" fmla="*/ 0 w 76"/>
                      <a:gd name="T19" fmla="*/ 0 h 104"/>
                      <a:gd name="T20" fmla="*/ 0 w 76"/>
                      <a:gd name="T21" fmla="*/ 0 h 104"/>
                      <a:gd name="T22" fmla="*/ 0 w 76"/>
                      <a:gd name="T23" fmla="*/ 0 h 104"/>
                      <a:gd name="T24" fmla="*/ 0 w 76"/>
                      <a:gd name="T25" fmla="*/ 0 h 104"/>
                      <a:gd name="T26" fmla="*/ 0 w 76"/>
                      <a:gd name="T27" fmla="*/ 0 h 104"/>
                      <a:gd name="T28" fmla="*/ 0 w 76"/>
                      <a:gd name="T29" fmla="*/ 0 h 104"/>
                      <a:gd name="T30" fmla="*/ 0 w 76"/>
                      <a:gd name="T31" fmla="*/ 0 h 104"/>
                      <a:gd name="T32" fmla="*/ 0 w 76"/>
                      <a:gd name="T33" fmla="*/ 0 h 104"/>
                      <a:gd name="T34" fmla="*/ 0 w 76"/>
                      <a:gd name="T35" fmla="*/ 0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8" name="Freeform 22"/>
                  <p:cNvSpPr>
                    <a:spLocks/>
                  </p:cNvSpPr>
                  <p:nvPr/>
                </p:nvSpPr>
                <p:spPr bwMode="ltGray">
                  <a:xfrm>
                    <a:off x="1944" y="569"/>
                    <a:ext cx="16" cy="20"/>
                  </a:xfrm>
                  <a:custGeom>
                    <a:avLst/>
                    <a:gdLst>
                      <a:gd name="T0" fmla="*/ 0 w 37"/>
                      <a:gd name="T1" fmla="*/ 0 h 61"/>
                      <a:gd name="T2" fmla="*/ 0 w 37"/>
                      <a:gd name="T3" fmla="*/ 0 h 61"/>
                      <a:gd name="T4" fmla="*/ 0 w 37"/>
                      <a:gd name="T5" fmla="*/ 0 h 61"/>
                      <a:gd name="T6" fmla="*/ 0 w 37"/>
                      <a:gd name="T7" fmla="*/ 0 h 61"/>
                      <a:gd name="T8" fmla="*/ 0 w 37"/>
                      <a:gd name="T9" fmla="*/ 0 h 61"/>
                      <a:gd name="T10" fmla="*/ 0 w 37"/>
                      <a:gd name="T11" fmla="*/ 0 h 61"/>
                      <a:gd name="T12" fmla="*/ 0 w 37"/>
                      <a:gd name="T13" fmla="*/ 0 h 61"/>
                      <a:gd name="T14" fmla="*/ 0 w 37"/>
                      <a:gd name="T15" fmla="*/ 0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39" name="Freeform 23"/>
                  <p:cNvSpPr>
                    <a:spLocks/>
                  </p:cNvSpPr>
                  <p:nvPr/>
                </p:nvSpPr>
                <p:spPr bwMode="ltGray">
                  <a:xfrm>
                    <a:off x="1948" y="600"/>
                    <a:ext cx="20" cy="10"/>
                  </a:xfrm>
                  <a:custGeom>
                    <a:avLst/>
                    <a:gdLst>
                      <a:gd name="T0" fmla="*/ 0 w 49"/>
                      <a:gd name="T1" fmla="*/ 0 h 29"/>
                      <a:gd name="T2" fmla="*/ 0 w 49"/>
                      <a:gd name="T3" fmla="*/ 0 h 29"/>
                      <a:gd name="T4" fmla="*/ 0 w 49"/>
                      <a:gd name="T5" fmla="*/ 0 h 29"/>
                      <a:gd name="T6" fmla="*/ 0 w 49"/>
                      <a:gd name="T7" fmla="*/ 0 h 29"/>
                      <a:gd name="T8" fmla="*/ 0 w 49"/>
                      <a:gd name="T9" fmla="*/ 0 h 29"/>
                      <a:gd name="T10" fmla="*/ 0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0" name="Freeform 24"/>
                  <p:cNvSpPr>
                    <a:spLocks/>
                  </p:cNvSpPr>
                  <p:nvPr/>
                </p:nvSpPr>
                <p:spPr bwMode="ltGray">
                  <a:xfrm>
                    <a:off x="1969" y="585"/>
                    <a:ext cx="26" cy="17"/>
                  </a:xfrm>
                  <a:custGeom>
                    <a:avLst/>
                    <a:gdLst>
                      <a:gd name="T0" fmla="*/ 0 w 61"/>
                      <a:gd name="T1" fmla="*/ 0 h 48"/>
                      <a:gd name="T2" fmla="*/ 0 w 61"/>
                      <a:gd name="T3" fmla="*/ 0 h 48"/>
                      <a:gd name="T4" fmla="*/ 0 w 61"/>
                      <a:gd name="T5" fmla="*/ 0 h 48"/>
                      <a:gd name="T6" fmla="*/ 0 w 61"/>
                      <a:gd name="T7" fmla="*/ 0 h 48"/>
                      <a:gd name="T8" fmla="*/ 0 w 61"/>
                      <a:gd name="T9" fmla="*/ 0 h 48"/>
                      <a:gd name="T10" fmla="*/ 0 w 61"/>
                      <a:gd name="T11" fmla="*/ 0 h 48"/>
                      <a:gd name="T12" fmla="*/ 0 w 61"/>
                      <a:gd name="T13" fmla="*/ 0 h 48"/>
                      <a:gd name="T14" fmla="*/ 0 w 61"/>
                      <a:gd name="T15" fmla="*/ 0 h 48"/>
                      <a:gd name="T16" fmla="*/ 0 w 61"/>
                      <a:gd name="T17" fmla="*/ 0 h 48"/>
                      <a:gd name="T18" fmla="*/ 0 w 61"/>
                      <a:gd name="T19" fmla="*/ 0 h 48"/>
                      <a:gd name="T20" fmla="*/ 0 w 6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1" name="Freeform 25"/>
                  <p:cNvSpPr>
                    <a:spLocks/>
                  </p:cNvSpPr>
                  <p:nvPr/>
                </p:nvSpPr>
                <p:spPr bwMode="ltGray">
                  <a:xfrm>
                    <a:off x="1976" y="593"/>
                    <a:ext cx="122" cy="61"/>
                  </a:xfrm>
                  <a:custGeom>
                    <a:avLst/>
                    <a:gdLst>
                      <a:gd name="T0" fmla="*/ 0 w 286"/>
                      <a:gd name="T1" fmla="*/ 0 h 182"/>
                      <a:gd name="T2" fmla="*/ 0 w 286"/>
                      <a:gd name="T3" fmla="*/ 0 h 182"/>
                      <a:gd name="T4" fmla="*/ 0 w 286"/>
                      <a:gd name="T5" fmla="*/ 0 h 182"/>
                      <a:gd name="T6" fmla="*/ 0 w 286"/>
                      <a:gd name="T7" fmla="*/ 0 h 182"/>
                      <a:gd name="T8" fmla="*/ 0 w 286"/>
                      <a:gd name="T9" fmla="*/ 0 h 182"/>
                      <a:gd name="T10" fmla="*/ 0 w 286"/>
                      <a:gd name="T11" fmla="*/ 0 h 182"/>
                      <a:gd name="T12" fmla="*/ 0 w 286"/>
                      <a:gd name="T13" fmla="*/ 0 h 182"/>
                      <a:gd name="T14" fmla="*/ 0 w 286"/>
                      <a:gd name="T15" fmla="*/ 0 h 182"/>
                      <a:gd name="T16" fmla="*/ 0 w 286"/>
                      <a:gd name="T17" fmla="*/ 0 h 182"/>
                      <a:gd name="T18" fmla="*/ 0 w 286"/>
                      <a:gd name="T19" fmla="*/ 0 h 182"/>
                      <a:gd name="T20" fmla="*/ 0 w 286"/>
                      <a:gd name="T21" fmla="*/ 0 h 182"/>
                      <a:gd name="T22" fmla="*/ 0 w 286"/>
                      <a:gd name="T23" fmla="*/ 0 h 182"/>
                      <a:gd name="T24" fmla="*/ 0 w 286"/>
                      <a:gd name="T25" fmla="*/ 0 h 182"/>
                      <a:gd name="T26" fmla="*/ 0 w 286"/>
                      <a:gd name="T27" fmla="*/ 0 h 182"/>
                      <a:gd name="T28" fmla="*/ 0 w 286"/>
                      <a:gd name="T29" fmla="*/ 0 h 182"/>
                      <a:gd name="T30" fmla="*/ 0 w 286"/>
                      <a:gd name="T31" fmla="*/ 0 h 182"/>
                      <a:gd name="T32" fmla="*/ 0 w 286"/>
                      <a:gd name="T33" fmla="*/ 0 h 182"/>
                      <a:gd name="T34" fmla="*/ 0 w 286"/>
                      <a:gd name="T35" fmla="*/ 0 h 182"/>
                      <a:gd name="T36" fmla="*/ 0 w 286"/>
                      <a:gd name="T37" fmla="*/ 0 h 182"/>
                      <a:gd name="T38" fmla="*/ 0 w 286"/>
                      <a:gd name="T39" fmla="*/ 0 h 182"/>
                      <a:gd name="T40" fmla="*/ 0 w 286"/>
                      <a:gd name="T41" fmla="*/ 0 h 182"/>
                      <a:gd name="T42" fmla="*/ 0 w 286"/>
                      <a:gd name="T43" fmla="*/ 0 h 182"/>
                      <a:gd name="T44" fmla="*/ 0 w 286"/>
                      <a:gd name="T45" fmla="*/ 0 h 182"/>
                      <a:gd name="T46" fmla="*/ 0 w 286"/>
                      <a:gd name="T47" fmla="*/ 0 h 182"/>
                      <a:gd name="T48" fmla="*/ 0 w 286"/>
                      <a:gd name="T49" fmla="*/ 0 h 182"/>
                      <a:gd name="T50" fmla="*/ 0 w 286"/>
                      <a:gd name="T51" fmla="*/ 0 h 182"/>
                      <a:gd name="T52" fmla="*/ 0 w 286"/>
                      <a:gd name="T53" fmla="*/ 0 h 182"/>
                      <a:gd name="T54" fmla="*/ 0 w 286"/>
                      <a:gd name="T55" fmla="*/ 0 h 182"/>
                      <a:gd name="T56" fmla="*/ 0 w 286"/>
                      <a:gd name="T57" fmla="*/ 0 h 182"/>
                      <a:gd name="T58" fmla="*/ 0 w 286"/>
                      <a:gd name="T59" fmla="*/ 0 h 182"/>
                      <a:gd name="T60" fmla="*/ 0 w 286"/>
                      <a:gd name="T61" fmla="*/ 0 h 182"/>
                      <a:gd name="T62" fmla="*/ 0 w 286"/>
                      <a:gd name="T63" fmla="*/ 0 h 182"/>
                      <a:gd name="T64" fmla="*/ 0 w 286"/>
                      <a:gd name="T65" fmla="*/ 0 h 182"/>
                      <a:gd name="T66" fmla="*/ 0 w 286"/>
                      <a:gd name="T67" fmla="*/ 0 h 182"/>
                      <a:gd name="T68" fmla="*/ 0 w 286"/>
                      <a:gd name="T69" fmla="*/ 0 h 182"/>
                      <a:gd name="T70" fmla="*/ 0 w 286"/>
                      <a:gd name="T71" fmla="*/ 0 h 182"/>
                      <a:gd name="T72" fmla="*/ 0 w 286"/>
                      <a:gd name="T73" fmla="*/ 0 h 182"/>
                      <a:gd name="T74" fmla="*/ 0 w 286"/>
                      <a:gd name="T75" fmla="*/ 0 h 182"/>
                      <a:gd name="T76" fmla="*/ 0 w 286"/>
                      <a:gd name="T77" fmla="*/ 0 h 182"/>
                      <a:gd name="T78" fmla="*/ 0 w 286"/>
                      <a:gd name="T79" fmla="*/ 0 h 182"/>
                      <a:gd name="T80" fmla="*/ 0 w 286"/>
                      <a:gd name="T81" fmla="*/ 0 h 182"/>
                      <a:gd name="T82" fmla="*/ 0 w 286"/>
                      <a:gd name="T83" fmla="*/ 0 h 182"/>
                      <a:gd name="T84" fmla="*/ 0 w 286"/>
                      <a:gd name="T85" fmla="*/ 0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2" name="Freeform 26"/>
                  <p:cNvSpPr>
                    <a:spLocks/>
                  </p:cNvSpPr>
                  <p:nvPr/>
                </p:nvSpPr>
                <p:spPr bwMode="ltGray">
                  <a:xfrm>
                    <a:off x="2082" y="599"/>
                    <a:ext cx="33" cy="26"/>
                  </a:xfrm>
                  <a:custGeom>
                    <a:avLst/>
                    <a:gdLst>
                      <a:gd name="T0" fmla="*/ 0 w 78"/>
                      <a:gd name="T1" fmla="*/ 0 h 78"/>
                      <a:gd name="T2" fmla="*/ 0 w 78"/>
                      <a:gd name="T3" fmla="*/ 0 h 78"/>
                      <a:gd name="T4" fmla="*/ 0 w 78"/>
                      <a:gd name="T5" fmla="*/ 0 h 78"/>
                      <a:gd name="T6" fmla="*/ 0 w 78"/>
                      <a:gd name="T7" fmla="*/ 0 h 78"/>
                      <a:gd name="T8" fmla="*/ 0 w 78"/>
                      <a:gd name="T9" fmla="*/ 0 h 78"/>
                      <a:gd name="T10" fmla="*/ 0 w 78"/>
                      <a:gd name="T11" fmla="*/ 0 h 78"/>
                      <a:gd name="T12" fmla="*/ 0 w 78"/>
                      <a:gd name="T13" fmla="*/ 0 h 78"/>
                      <a:gd name="T14" fmla="*/ 0 w 78"/>
                      <a:gd name="T15" fmla="*/ 0 h 78"/>
                      <a:gd name="T16" fmla="*/ 0 w 78"/>
                      <a:gd name="T17" fmla="*/ 0 h 78"/>
                      <a:gd name="T18" fmla="*/ 0 w 78"/>
                      <a:gd name="T19" fmla="*/ 0 h 78"/>
                      <a:gd name="T20" fmla="*/ 0 w 78"/>
                      <a:gd name="T21" fmla="*/ 0 h 78"/>
                      <a:gd name="T22" fmla="*/ 0 w 78"/>
                      <a:gd name="T23" fmla="*/ 0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3" name="Freeform 27"/>
                  <p:cNvSpPr>
                    <a:spLocks/>
                  </p:cNvSpPr>
                  <p:nvPr/>
                </p:nvSpPr>
                <p:spPr bwMode="ltGray">
                  <a:xfrm>
                    <a:off x="2152" y="544"/>
                    <a:ext cx="8" cy="6"/>
                  </a:xfrm>
                  <a:custGeom>
                    <a:avLst/>
                    <a:gdLst>
                      <a:gd name="T0" fmla="*/ 0 w 17"/>
                      <a:gd name="T1" fmla="*/ 0 h 18"/>
                      <a:gd name="T2" fmla="*/ 0 w 17"/>
                      <a:gd name="T3" fmla="*/ 0 h 18"/>
                      <a:gd name="T4" fmla="*/ 0 w 17"/>
                      <a:gd name="T5" fmla="*/ 0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4" name="Freeform 28"/>
                  <p:cNvSpPr>
                    <a:spLocks/>
                  </p:cNvSpPr>
                  <p:nvPr/>
                </p:nvSpPr>
                <p:spPr bwMode="ltGray">
                  <a:xfrm>
                    <a:off x="2194" y="584"/>
                    <a:ext cx="11" cy="8"/>
                  </a:xfrm>
                  <a:custGeom>
                    <a:avLst/>
                    <a:gdLst>
                      <a:gd name="T0" fmla="*/ 0 w 26"/>
                      <a:gd name="T1" fmla="*/ 0 h 22"/>
                      <a:gd name="T2" fmla="*/ 0 w 26"/>
                      <a:gd name="T3" fmla="*/ 0 h 22"/>
                      <a:gd name="T4" fmla="*/ 0 w 26"/>
                      <a:gd name="T5" fmla="*/ 0 h 22"/>
                      <a:gd name="T6" fmla="*/ 0 w 26"/>
                      <a:gd name="T7" fmla="*/ 0 h 2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6" h="22">
                        <a:moveTo>
                          <a:pt x="8" y="14"/>
                        </a:moveTo>
                        <a:cubicBezTo>
                          <a:pt x="5" y="6"/>
                          <a:pt x="5" y="3"/>
                          <a:pt x="14" y="0"/>
                        </a:cubicBezTo>
                        <a:cubicBezTo>
                          <a:pt x="26" y="4"/>
                          <a:pt x="23" y="16"/>
                          <a:pt x="14" y="22"/>
                        </a:cubicBezTo>
                        <a:cubicBezTo>
                          <a:pt x="0" y="17"/>
                          <a:pt x="13" y="3"/>
                          <a:pt x="8" y="1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5" name="Freeform 29"/>
                  <p:cNvSpPr>
                    <a:spLocks/>
                  </p:cNvSpPr>
                  <p:nvPr/>
                </p:nvSpPr>
                <p:spPr bwMode="ltGray">
                  <a:xfrm>
                    <a:off x="2059" y="494"/>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6" name="Freeform 30"/>
                  <p:cNvSpPr>
                    <a:spLocks/>
                  </p:cNvSpPr>
                  <p:nvPr/>
                </p:nvSpPr>
                <p:spPr bwMode="ltGray">
                  <a:xfrm>
                    <a:off x="1988" y="536"/>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7" name="Freeform 31"/>
                  <p:cNvSpPr>
                    <a:spLocks/>
                  </p:cNvSpPr>
                  <p:nvPr/>
                </p:nvSpPr>
                <p:spPr bwMode="ltGray">
                  <a:xfrm>
                    <a:off x="1910" y="523"/>
                    <a:ext cx="34" cy="27"/>
                  </a:xfrm>
                  <a:custGeom>
                    <a:avLst/>
                    <a:gdLst>
                      <a:gd name="T0" fmla="*/ 0 w 80"/>
                      <a:gd name="T1" fmla="*/ 0 h 80"/>
                      <a:gd name="T2" fmla="*/ 0 w 80"/>
                      <a:gd name="T3" fmla="*/ 0 h 80"/>
                      <a:gd name="T4" fmla="*/ 0 w 80"/>
                      <a:gd name="T5" fmla="*/ 0 h 80"/>
                      <a:gd name="T6" fmla="*/ 0 w 80"/>
                      <a:gd name="T7" fmla="*/ 0 h 80"/>
                      <a:gd name="T8" fmla="*/ 0 w 80"/>
                      <a:gd name="T9" fmla="*/ 0 h 80"/>
                      <a:gd name="T10" fmla="*/ 0 w 80"/>
                      <a:gd name="T11" fmla="*/ 0 h 80"/>
                      <a:gd name="T12" fmla="*/ 0 w 80"/>
                      <a:gd name="T13" fmla="*/ 0 h 80"/>
                      <a:gd name="T14" fmla="*/ 0 w 80"/>
                      <a:gd name="T15" fmla="*/ 0 h 80"/>
                      <a:gd name="T16" fmla="*/ 0 w 80"/>
                      <a:gd name="T17" fmla="*/ 0 h 80"/>
                      <a:gd name="T18" fmla="*/ 0 w 80"/>
                      <a:gd name="T19" fmla="*/ 0 h 80"/>
                      <a:gd name="T20" fmla="*/ 0 w 80"/>
                      <a:gd name="T21" fmla="*/ 0 h 80"/>
                      <a:gd name="T22" fmla="*/ 0 w 80"/>
                      <a:gd name="T23" fmla="*/ 0 h 80"/>
                      <a:gd name="T24" fmla="*/ 0 w 80"/>
                      <a:gd name="T25" fmla="*/ 0 h 80"/>
                      <a:gd name="T26" fmla="*/ 0 w 80"/>
                      <a:gd name="T27" fmla="*/ 0 h 80"/>
                      <a:gd name="T28" fmla="*/ 0 w 80"/>
                      <a:gd name="T29" fmla="*/ 0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8" name="Freeform 32"/>
                  <p:cNvSpPr>
                    <a:spLocks/>
                  </p:cNvSpPr>
                  <p:nvPr/>
                </p:nvSpPr>
                <p:spPr bwMode="ltGray">
                  <a:xfrm>
                    <a:off x="1899" y="466"/>
                    <a:ext cx="40" cy="58"/>
                  </a:xfrm>
                  <a:custGeom>
                    <a:avLst/>
                    <a:gdLst>
                      <a:gd name="T0" fmla="*/ 0 w 94"/>
                      <a:gd name="T1" fmla="*/ 0 h 174"/>
                      <a:gd name="T2" fmla="*/ 0 w 94"/>
                      <a:gd name="T3" fmla="*/ 0 h 174"/>
                      <a:gd name="T4" fmla="*/ 0 w 94"/>
                      <a:gd name="T5" fmla="*/ 0 h 174"/>
                      <a:gd name="T6" fmla="*/ 0 w 94"/>
                      <a:gd name="T7" fmla="*/ 0 h 174"/>
                      <a:gd name="T8" fmla="*/ 0 w 94"/>
                      <a:gd name="T9" fmla="*/ 0 h 174"/>
                      <a:gd name="T10" fmla="*/ 0 w 94"/>
                      <a:gd name="T11" fmla="*/ 0 h 174"/>
                      <a:gd name="T12" fmla="*/ 0 w 94"/>
                      <a:gd name="T13" fmla="*/ 0 h 174"/>
                      <a:gd name="T14" fmla="*/ 0 w 94"/>
                      <a:gd name="T15" fmla="*/ 0 h 174"/>
                      <a:gd name="T16" fmla="*/ 0 w 94"/>
                      <a:gd name="T17" fmla="*/ 0 h 174"/>
                      <a:gd name="T18" fmla="*/ 0 w 94"/>
                      <a:gd name="T19" fmla="*/ 0 h 174"/>
                      <a:gd name="T20" fmla="*/ 0 w 94"/>
                      <a:gd name="T21" fmla="*/ 0 h 174"/>
                      <a:gd name="T22" fmla="*/ 0 w 94"/>
                      <a:gd name="T23" fmla="*/ 0 h 174"/>
                      <a:gd name="T24" fmla="*/ 0 w 94"/>
                      <a:gd name="T25" fmla="*/ 0 h 174"/>
                      <a:gd name="T26" fmla="*/ 0 w 94"/>
                      <a:gd name="T27" fmla="*/ 0 h 174"/>
                      <a:gd name="T28" fmla="*/ 0 w 94"/>
                      <a:gd name="T29" fmla="*/ 0 h 174"/>
                      <a:gd name="T30" fmla="*/ 0 w 94"/>
                      <a:gd name="T31" fmla="*/ 0 h 174"/>
                      <a:gd name="T32" fmla="*/ 0 w 94"/>
                      <a:gd name="T33" fmla="*/ 0 h 174"/>
                      <a:gd name="T34" fmla="*/ 0 w 94"/>
                      <a:gd name="T35" fmla="*/ 0 h 174"/>
                      <a:gd name="T36" fmla="*/ 0 w 94"/>
                      <a:gd name="T37" fmla="*/ 0 h 174"/>
                      <a:gd name="T38" fmla="*/ 0 w 94"/>
                      <a:gd name="T39" fmla="*/ 0 h 174"/>
                      <a:gd name="T40" fmla="*/ 0 w 94"/>
                      <a:gd name="T41" fmla="*/ 0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49" name="Freeform 33"/>
                  <p:cNvSpPr>
                    <a:spLocks/>
                  </p:cNvSpPr>
                  <p:nvPr/>
                </p:nvSpPr>
                <p:spPr bwMode="ltGray">
                  <a:xfrm>
                    <a:off x="1909" y="508"/>
                    <a:ext cx="14" cy="17"/>
                  </a:xfrm>
                  <a:custGeom>
                    <a:avLst/>
                    <a:gdLst>
                      <a:gd name="T0" fmla="*/ 0 w 32"/>
                      <a:gd name="T1" fmla="*/ 0 h 50"/>
                      <a:gd name="T2" fmla="*/ 0 w 32"/>
                      <a:gd name="T3" fmla="*/ 0 h 50"/>
                      <a:gd name="T4" fmla="*/ 0 w 32"/>
                      <a:gd name="T5" fmla="*/ 0 h 50"/>
                      <a:gd name="T6" fmla="*/ 0 w 32"/>
                      <a:gd name="T7" fmla="*/ 0 h 50"/>
                      <a:gd name="T8" fmla="*/ 0 w 32"/>
                      <a:gd name="T9" fmla="*/ 0 h 50"/>
                      <a:gd name="T10" fmla="*/ 0 w 32"/>
                      <a:gd name="T11" fmla="*/ 0 h 50"/>
                      <a:gd name="T12" fmla="*/ 0 w 32"/>
                      <a:gd name="T13" fmla="*/ 0 h 50"/>
                      <a:gd name="T14" fmla="*/ 0 w 32"/>
                      <a:gd name="T15" fmla="*/ 0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0" name="Freeform 34"/>
                  <p:cNvSpPr>
                    <a:spLocks/>
                  </p:cNvSpPr>
                  <p:nvPr/>
                </p:nvSpPr>
                <p:spPr bwMode="ltGray">
                  <a:xfrm>
                    <a:off x="1881" y="512"/>
                    <a:ext cx="19" cy="17"/>
                  </a:xfrm>
                  <a:custGeom>
                    <a:avLst/>
                    <a:gdLst>
                      <a:gd name="T0" fmla="*/ 0 w 43"/>
                      <a:gd name="T1" fmla="*/ 0 h 50"/>
                      <a:gd name="T2" fmla="*/ 0 w 43"/>
                      <a:gd name="T3" fmla="*/ 0 h 50"/>
                      <a:gd name="T4" fmla="*/ 0 w 43"/>
                      <a:gd name="T5" fmla="*/ 0 h 50"/>
                      <a:gd name="T6" fmla="*/ 0 w 43"/>
                      <a:gd name="T7" fmla="*/ 0 h 50"/>
                      <a:gd name="T8" fmla="*/ 0 w 43"/>
                      <a:gd name="T9" fmla="*/ 0 h 50"/>
                      <a:gd name="T10" fmla="*/ 0 w 43"/>
                      <a:gd name="T11" fmla="*/ 0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1" name="Freeform 35"/>
                  <p:cNvSpPr>
                    <a:spLocks/>
                  </p:cNvSpPr>
                  <p:nvPr/>
                </p:nvSpPr>
                <p:spPr bwMode="ltGray">
                  <a:xfrm>
                    <a:off x="2930" y="489"/>
                    <a:ext cx="299" cy="179"/>
                  </a:xfrm>
                  <a:custGeom>
                    <a:avLst/>
                    <a:gdLst>
                      <a:gd name="T0" fmla="*/ 1 w 471"/>
                      <a:gd name="T1" fmla="*/ 1 h 281"/>
                      <a:gd name="T2" fmla="*/ 1 w 471"/>
                      <a:gd name="T3" fmla="*/ 1 h 281"/>
                      <a:gd name="T4" fmla="*/ 1 w 471"/>
                      <a:gd name="T5" fmla="*/ 1 h 281"/>
                      <a:gd name="T6" fmla="*/ 1 w 471"/>
                      <a:gd name="T7" fmla="*/ 1 h 281"/>
                      <a:gd name="T8" fmla="*/ 1 w 471"/>
                      <a:gd name="T9" fmla="*/ 1 h 281"/>
                      <a:gd name="T10" fmla="*/ 0 w 471"/>
                      <a:gd name="T11" fmla="*/ 1 h 281"/>
                      <a:gd name="T12" fmla="*/ 1 w 471"/>
                      <a:gd name="T13" fmla="*/ 1 h 281"/>
                      <a:gd name="T14" fmla="*/ 1 w 471"/>
                      <a:gd name="T15" fmla="*/ 1 h 281"/>
                      <a:gd name="T16" fmla="*/ 1 w 471"/>
                      <a:gd name="T17" fmla="*/ 1 h 281"/>
                      <a:gd name="T18" fmla="*/ 1 w 471"/>
                      <a:gd name="T19" fmla="*/ 1 h 281"/>
                      <a:gd name="T20" fmla="*/ 1 w 471"/>
                      <a:gd name="T21" fmla="*/ 1 h 281"/>
                      <a:gd name="T22" fmla="*/ 1 w 471"/>
                      <a:gd name="T23" fmla="*/ 1 h 281"/>
                      <a:gd name="T24" fmla="*/ 1 w 471"/>
                      <a:gd name="T25" fmla="*/ 1 h 281"/>
                      <a:gd name="T26" fmla="*/ 1 w 471"/>
                      <a:gd name="T27" fmla="*/ 1 h 281"/>
                      <a:gd name="T28" fmla="*/ 1 w 471"/>
                      <a:gd name="T29" fmla="*/ 1 h 281"/>
                      <a:gd name="T30" fmla="*/ 1 w 471"/>
                      <a:gd name="T31" fmla="*/ 1 h 281"/>
                      <a:gd name="T32" fmla="*/ 1 w 471"/>
                      <a:gd name="T33" fmla="*/ 1 h 281"/>
                      <a:gd name="T34" fmla="*/ 1 w 471"/>
                      <a:gd name="T35" fmla="*/ 0 h 281"/>
                      <a:gd name="T36" fmla="*/ 1 w 471"/>
                      <a:gd name="T37" fmla="*/ 1 h 281"/>
                      <a:gd name="T38" fmla="*/ 1 w 471"/>
                      <a:gd name="T39" fmla="*/ 1 h 281"/>
                      <a:gd name="T40" fmla="*/ 1 w 471"/>
                      <a:gd name="T41" fmla="*/ 1 h 281"/>
                      <a:gd name="T42" fmla="*/ 1 w 471"/>
                      <a:gd name="T43" fmla="*/ 1 h 281"/>
                      <a:gd name="T44" fmla="*/ 1 w 471"/>
                      <a:gd name="T45" fmla="*/ 1 h 281"/>
                      <a:gd name="T46" fmla="*/ 1 w 471"/>
                      <a:gd name="T47" fmla="*/ 1 h 281"/>
                      <a:gd name="T48" fmla="*/ 1 w 471"/>
                      <a:gd name="T49" fmla="*/ 1 h 281"/>
                      <a:gd name="T50" fmla="*/ 1 w 471"/>
                      <a:gd name="T51" fmla="*/ 1 h 281"/>
                      <a:gd name="T52" fmla="*/ 1 w 471"/>
                      <a:gd name="T53" fmla="*/ 1 h 281"/>
                      <a:gd name="T54" fmla="*/ 1 w 471"/>
                      <a:gd name="T55" fmla="*/ 1 h 281"/>
                      <a:gd name="T56" fmla="*/ 1 w 471"/>
                      <a:gd name="T57" fmla="*/ 1 h 281"/>
                      <a:gd name="T58" fmla="*/ 1 w 471"/>
                      <a:gd name="T59" fmla="*/ 1 h 281"/>
                      <a:gd name="T60" fmla="*/ 1 w 471"/>
                      <a:gd name="T61" fmla="*/ 1 h 281"/>
                      <a:gd name="T62" fmla="*/ 1 w 471"/>
                      <a:gd name="T63" fmla="*/ 1 h 281"/>
                      <a:gd name="T64" fmla="*/ 1 w 471"/>
                      <a:gd name="T65" fmla="*/ 1 h 281"/>
                      <a:gd name="T66" fmla="*/ 1 w 471"/>
                      <a:gd name="T67" fmla="*/ 1 h 281"/>
                      <a:gd name="T68" fmla="*/ 1 w 471"/>
                      <a:gd name="T69" fmla="*/ 1 h 281"/>
                      <a:gd name="T70" fmla="*/ 1 w 471"/>
                      <a:gd name="T71" fmla="*/ 1 h 281"/>
                      <a:gd name="T72" fmla="*/ 1 w 471"/>
                      <a:gd name="T73" fmla="*/ 1 h 281"/>
                      <a:gd name="T74" fmla="*/ 1 w 471"/>
                      <a:gd name="T75" fmla="*/ 1 h 281"/>
                      <a:gd name="T76" fmla="*/ 1 w 471"/>
                      <a:gd name="T77" fmla="*/ 1 h 281"/>
                      <a:gd name="T78" fmla="*/ 1 w 471"/>
                      <a:gd name="T79" fmla="*/ 1 h 281"/>
                      <a:gd name="T80" fmla="*/ 1 w 471"/>
                      <a:gd name="T81" fmla="*/ 1 h 281"/>
                      <a:gd name="T82" fmla="*/ 1 w 471"/>
                      <a:gd name="T83" fmla="*/ 1 h 281"/>
                      <a:gd name="T84" fmla="*/ 1 w 471"/>
                      <a:gd name="T85" fmla="*/ 1 h 281"/>
                      <a:gd name="T86" fmla="*/ 1 w 471"/>
                      <a:gd name="T87" fmla="*/ 1 h 281"/>
                      <a:gd name="T88" fmla="*/ 1 w 471"/>
                      <a:gd name="T89" fmla="*/ 1 h 281"/>
                      <a:gd name="T90" fmla="*/ 1 w 471"/>
                      <a:gd name="T91" fmla="*/ 1 h 281"/>
                      <a:gd name="T92" fmla="*/ 1 w 471"/>
                      <a:gd name="T93" fmla="*/ 1 h 281"/>
                      <a:gd name="T94" fmla="*/ 1 w 471"/>
                      <a:gd name="T95" fmla="*/ 1 h 281"/>
                      <a:gd name="T96" fmla="*/ 1 w 471"/>
                      <a:gd name="T97" fmla="*/ 1 h 281"/>
                      <a:gd name="T98" fmla="*/ 1 w 471"/>
                      <a:gd name="T99" fmla="*/ 1 h 281"/>
                      <a:gd name="T100" fmla="*/ 1 w 471"/>
                      <a:gd name="T101" fmla="*/ 1 h 281"/>
                      <a:gd name="T102" fmla="*/ 1 w 471"/>
                      <a:gd name="T103" fmla="*/ 1 h 281"/>
                      <a:gd name="T104" fmla="*/ 1 w 471"/>
                      <a:gd name="T105" fmla="*/ 1 h 281"/>
                      <a:gd name="T106" fmla="*/ 1 w 471"/>
                      <a:gd name="T107" fmla="*/ 1 h 281"/>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0" t="0" r="r" b="b"/>
                    <a:pathLst>
                      <a:path w="471" h="281">
                        <a:moveTo>
                          <a:pt x="21" y="280"/>
                        </a:moveTo>
                        <a:cubicBezTo>
                          <a:pt x="32" y="281"/>
                          <a:pt x="25" y="253"/>
                          <a:pt x="24" y="250"/>
                        </a:cubicBezTo>
                        <a:cubicBezTo>
                          <a:pt x="23" y="248"/>
                          <a:pt x="22" y="245"/>
                          <a:pt x="22" y="245"/>
                        </a:cubicBezTo>
                        <a:cubicBezTo>
                          <a:pt x="21" y="243"/>
                          <a:pt x="20" y="221"/>
                          <a:pt x="16" y="218"/>
                        </a:cubicBezTo>
                        <a:cubicBezTo>
                          <a:pt x="13" y="216"/>
                          <a:pt x="4" y="215"/>
                          <a:pt x="4" y="215"/>
                        </a:cubicBezTo>
                        <a:cubicBezTo>
                          <a:pt x="0" y="207"/>
                          <a:pt x="3" y="200"/>
                          <a:pt x="0" y="191"/>
                        </a:cubicBezTo>
                        <a:cubicBezTo>
                          <a:pt x="2" y="185"/>
                          <a:pt x="7" y="186"/>
                          <a:pt x="12" y="180"/>
                        </a:cubicBezTo>
                        <a:cubicBezTo>
                          <a:pt x="14" y="172"/>
                          <a:pt x="14" y="169"/>
                          <a:pt x="6" y="165"/>
                        </a:cubicBezTo>
                        <a:cubicBezTo>
                          <a:pt x="4" y="163"/>
                          <a:pt x="2" y="162"/>
                          <a:pt x="2" y="160"/>
                        </a:cubicBezTo>
                        <a:cubicBezTo>
                          <a:pt x="2" y="150"/>
                          <a:pt x="16" y="123"/>
                          <a:pt x="28" y="120"/>
                        </a:cubicBezTo>
                        <a:cubicBezTo>
                          <a:pt x="32" y="111"/>
                          <a:pt x="40" y="105"/>
                          <a:pt x="44" y="96"/>
                        </a:cubicBezTo>
                        <a:cubicBezTo>
                          <a:pt x="39" y="83"/>
                          <a:pt x="38" y="85"/>
                          <a:pt x="42" y="70"/>
                        </a:cubicBezTo>
                        <a:cubicBezTo>
                          <a:pt x="38" y="60"/>
                          <a:pt x="34" y="48"/>
                          <a:pt x="24" y="43"/>
                        </a:cubicBezTo>
                        <a:cubicBezTo>
                          <a:pt x="18" y="36"/>
                          <a:pt x="10" y="37"/>
                          <a:pt x="20" y="32"/>
                        </a:cubicBezTo>
                        <a:cubicBezTo>
                          <a:pt x="27" y="34"/>
                          <a:pt x="26" y="32"/>
                          <a:pt x="26" y="36"/>
                        </a:cubicBezTo>
                        <a:cubicBezTo>
                          <a:pt x="34" y="41"/>
                          <a:pt x="39" y="39"/>
                          <a:pt x="48" y="35"/>
                        </a:cubicBezTo>
                        <a:cubicBezTo>
                          <a:pt x="45" y="22"/>
                          <a:pt x="48" y="14"/>
                          <a:pt x="64" y="11"/>
                        </a:cubicBezTo>
                        <a:cubicBezTo>
                          <a:pt x="71" y="8"/>
                          <a:pt x="75" y="3"/>
                          <a:pt x="82" y="0"/>
                        </a:cubicBezTo>
                        <a:cubicBezTo>
                          <a:pt x="84" y="1"/>
                          <a:pt x="88" y="0"/>
                          <a:pt x="88" y="2"/>
                        </a:cubicBezTo>
                        <a:cubicBezTo>
                          <a:pt x="90" y="12"/>
                          <a:pt x="75" y="13"/>
                          <a:pt x="92" y="9"/>
                        </a:cubicBezTo>
                        <a:cubicBezTo>
                          <a:pt x="94" y="8"/>
                          <a:pt x="96" y="5"/>
                          <a:pt x="98" y="5"/>
                        </a:cubicBezTo>
                        <a:cubicBezTo>
                          <a:pt x="102" y="4"/>
                          <a:pt x="106" y="7"/>
                          <a:pt x="110" y="8"/>
                        </a:cubicBezTo>
                        <a:cubicBezTo>
                          <a:pt x="112" y="8"/>
                          <a:pt x="116" y="9"/>
                          <a:pt x="116" y="9"/>
                        </a:cubicBezTo>
                        <a:cubicBezTo>
                          <a:pt x="122" y="16"/>
                          <a:pt x="129" y="13"/>
                          <a:pt x="141" y="14"/>
                        </a:cubicBezTo>
                        <a:cubicBezTo>
                          <a:pt x="143" y="21"/>
                          <a:pt x="147" y="22"/>
                          <a:pt x="155" y="24"/>
                        </a:cubicBezTo>
                        <a:cubicBezTo>
                          <a:pt x="159" y="22"/>
                          <a:pt x="163" y="20"/>
                          <a:pt x="167" y="17"/>
                        </a:cubicBezTo>
                        <a:cubicBezTo>
                          <a:pt x="169" y="16"/>
                          <a:pt x="173" y="14"/>
                          <a:pt x="173" y="14"/>
                        </a:cubicBezTo>
                        <a:cubicBezTo>
                          <a:pt x="195" y="26"/>
                          <a:pt x="175" y="20"/>
                          <a:pt x="195" y="14"/>
                        </a:cubicBezTo>
                        <a:cubicBezTo>
                          <a:pt x="207" y="17"/>
                          <a:pt x="201" y="26"/>
                          <a:pt x="211" y="32"/>
                        </a:cubicBezTo>
                        <a:cubicBezTo>
                          <a:pt x="214" y="38"/>
                          <a:pt x="224" y="55"/>
                          <a:pt x="231" y="59"/>
                        </a:cubicBezTo>
                        <a:cubicBezTo>
                          <a:pt x="241" y="70"/>
                          <a:pt x="235" y="67"/>
                          <a:pt x="245" y="70"/>
                        </a:cubicBezTo>
                        <a:cubicBezTo>
                          <a:pt x="249" y="69"/>
                          <a:pt x="253" y="69"/>
                          <a:pt x="257" y="68"/>
                        </a:cubicBezTo>
                        <a:cubicBezTo>
                          <a:pt x="261" y="67"/>
                          <a:pt x="270" y="65"/>
                          <a:pt x="270" y="65"/>
                        </a:cubicBezTo>
                        <a:cubicBezTo>
                          <a:pt x="278" y="66"/>
                          <a:pt x="283" y="67"/>
                          <a:pt x="290" y="71"/>
                        </a:cubicBezTo>
                        <a:cubicBezTo>
                          <a:pt x="304" y="88"/>
                          <a:pt x="282" y="62"/>
                          <a:pt x="300" y="81"/>
                        </a:cubicBezTo>
                        <a:cubicBezTo>
                          <a:pt x="302" y="84"/>
                          <a:pt x="308" y="90"/>
                          <a:pt x="308" y="90"/>
                        </a:cubicBezTo>
                        <a:cubicBezTo>
                          <a:pt x="311" y="98"/>
                          <a:pt x="315" y="103"/>
                          <a:pt x="318" y="111"/>
                        </a:cubicBezTo>
                        <a:cubicBezTo>
                          <a:pt x="319" y="114"/>
                          <a:pt x="321" y="117"/>
                          <a:pt x="322" y="120"/>
                        </a:cubicBezTo>
                        <a:cubicBezTo>
                          <a:pt x="323" y="122"/>
                          <a:pt x="324" y="125"/>
                          <a:pt x="324" y="125"/>
                        </a:cubicBezTo>
                        <a:cubicBezTo>
                          <a:pt x="321" y="132"/>
                          <a:pt x="313" y="134"/>
                          <a:pt x="310" y="142"/>
                        </a:cubicBezTo>
                        <a:cubicBezTo>
                          <a:pt x="313" y="151"/>
                          <a:pt x="317" y="146"/>
                          <a:pt x="322" y="141"/>
                        </a:cubicBezTo>
                        <a:cubicBezTo>
                          <a:pt x="341" y="143"/>
                          <a:pt x="339" y="142"/>
                          <a:pt x="342" y="155"/>
                        </a:cubicBezTo>
                        <a:cubicBezTo>
                          <a:pt x="351" y="150"/>
                          <a:pt x="355" y="152"/>
                          <a:pt x="364" y="157"/>
                        </a:cubicBezTo>
                        <a:cubicBezTo>
                          <a:pt x="369" y="162"/>
                          <a:pt x="372" y="166"/>
                          <a:pt x="380" y="168"/>
                        </a:cubicBezTo>
                        <a:cubicBezTo>
                          <a:pt x="381" y="169"/>
                          <a:pt x="383" y="171"/>
                          <a:pt x="382" y="172"/>
                        </a:cubicBezTo>
                        <a:cubicBezTo>
                          <a:pt x="380" y="176"/>
                          <a:pt x="368" y="172"/>
                          <a:pt x="382" y="176"/>
                        </a:cubicBezTo>
                        <a:cubicBezTo>
                          <a:pt x="386" y="175"/>
                          <a:pt x="390" y="173"/>
                          <a:pt x="394" y="172"/>
                        </a:cubicBezTo>
                        <a:cubicBezTo>
                          <a:pt x="396" y="172"/>
                          <a:pt x="400" y="171"/>
                          <a:pt x="400" y="171"/>
                        </a:cubicBezTo>
                        <a:cubicBezTo>
                          <a:pt x="413" y="177"/>
                          <a:pt x="427" y="179"/>
                          <a:pt x="439" y="185"/>
                        </a:cubicBezTo>
                        <a:cubicBezTo>
                          <a:pt x="441" y="190"/>
                          <a:pt x="445" y="194"/>
                          <a:pt x="447" y="199"/>
                        </a:cubicBezTo>
                        <a:cubicBezTo>
                          <a:pt x="453" y="198"/>
                          <a:pt x="460" y="195"/>
                          <a:pt x="465" y="201"/>
                        </a:cubicBezTo>
                        <a:cubicBezTo>
                          <a:pt x="468" y="205"/>
                          <a:pt x="471" y="215"/>
                          <a:pt x="471" y="215"/>
                        </a:cubicBezTo>
                        <a:cubicBezTo>
                          <a:pt x="468" y="231"/>
                          <a:pt x="469" y="248"/>
                          <a:pt x="451" y="258"/>
                        </a:cubicBezTo>
                        <a:cubicBezTo>
                          <a:pt x="447" y="262"/>
                          <a:pt x="437" y="275"/>
                          <a:pt x="435" y="281"/>
                        </a:cubicBezTo>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2" name="Freeform 36"/>
                  <p:cNvSpPr>
                    <a:spLocks/>
                  </p:cNvSpPr>
                  <p:nvPr/>
                </p:nvSpPr>
                <p:spPr bwMode="ltGray">
                  <a:xfrm>
                    <a:off x="2534" y="242"/>
                    <a:ext cx="420" cy="283"/>
                  </a:xfrm>
                  <a:custGeom>
                    <a:avLst/>
                    <a:gdLst>
                      <a:gd name="T0" fmla="*/ 0 w 984"/>
                      <a:gd name="T1" fmla="*/ 0 h 844"/>
                      <a:gd name="T2" fmla="*/ 0 w 984"/>
                      <a:gd name="T3" fmla="*/ 0 h 844"/>
                      <a:gd name="T4" fmla="*/ 0 w 984"/>
                      <a:gd name="T5" fmla="*/ 0 h 844"/>
                      <a:gd name="T6" fmla="*/ 0 w 984"/>
                      <a:gd name="T7" fmla="*/ 0 h 844"/>
                      <a:gd name="T8" fmla="*/ 0 w 984"/>
                      <a:gd name="T9" fmla="*/ 0 h 844"/>
                      <a:gd name="T10" fmla="*/ 0 w 984"/>
                      <a:gd name="T11" fmla="*/ 0 h 844"/>
                      <a:gd name="T12" fmla="*/ 0 w 984"/>
                      <a:gd name="T13" fmla="*/ 0 h 844"/>
                      <a:gd name="T14" fmla="*/ 0 w 984"/>
                      <a:gd name="T15" fmla="*/ 0 h 844"/>
                      <a:gd name="T16" fmla="*/ 0 w 984"/>
                      <a:gd name="T17" fmla="*/ 0 h 844"/>
                      <a:gd name="T18" fmla="*/ 0 w 984"/>
                      <a:gd name="T19" fmla="*/ 0 h 844"/>
                      <a:gd name="T20" fmla="*/ 0 w 984"/>
                      <a:gd name="T21" fmla="*/ 0 h 844"/>
                      <a:gd name="T22" fmla="*/ 0 w 984"/>
                      <a:gd name="T23" fmla="*/ 0 h 844"/>
                      <a:gd name="T24" fmla="*/ 0 w 984"/>
                      <a:gd name="T25" fmla="*/ 0 h 844"/>
                      <a:gd name="T26" fmla="*/ 0 w 984"/>
                      <a:gd name="T27" fmla="*/ 0 h 844"/>
                      <a:gd name="T28" fmla="*/ 0 w 984"/>
                      <a:gd name="T29" fmla="*/ 0 h 844"/>
                      <a:gd name="T30" fmla="*/ 0 w 984"/>
                      <a:gd name="T31" fmla="*/ 0 h 844"/>
                      <a:gd name="T32" fmla="*/ 0 w 984"/>
                      <a:gd name="T33" fmla="*/ 0 h 844"/>
                      <a:gd name="T34" fmla="*/ 0 w 984"/>
                      <a:gd name="T35" fmla="*/ 0 h 844"/>
                      <a:gd name="T36" fmla="*/ 0 w 984"/>
                      <a:gd name="T37" fmla="*/ 0 h 844"/>
                      <a:gd name="T38" fmla="*/ 0 w 984"/>
                      <a:gd name="T39" fmla="*/ 0 h 844"/>
                      <a:gd name="T40" fmla="*/ 0 w 984"/>
                      <a:gd name="T41" fmla="*/ 0 h 844"/>
                      <a:gd name="T42" fmla="*/ 0 w 984"/>
                      <a:gd name="T43" fmla="*/ 0 h 844"/>
                      <a:gd name="T44" fmla="*/ 0 w 984"/>
                      <a:gd name="T45" fmla="*/ 0 h 844"/>
                      <a:gd name="T46" fmla="*/ 0 w 984"/>
                      <a:gd name="T47" fmla="*/ 0 h 844"/>
                      <a:gd name="T48" fmla="*/ 0 w 984"/>
                      <a:gd name="T49" fmla="*/ 0 h 844"/>
                      <a:gd name="T50" fmla="*/ 0 w 984"/>
                      <a:gd name="T51" fmla="*/ 0 h 844"/>
                      <a:gd name="T52" fmla="*/ 0 w 984"/>
                      <a:gd name="T53" fmla="*/ 0 h 844"/>
                      <a:gd name="T54" fmla="*/ 0 w 984"/>
                      <a:gd name="T55" fmla="*/ 0 h 844"/>
                      <a:gd name="T56" fmla="*/ 0 w 984"/>
                      <a:gd name="T57" fmla="*/ 0 h 844"/>
                      <a:gd name="T58" fmla="*/ 0 w 984"/>
                      <a:gd name="T59" fmla="*/ 0 h 844"/>
                      <a:gd name="T60" fmla="*/ 0 w 984"/>
                      <a:gd name="T61" fmla="*/ 0 h 844"/>
                      <a:gd name="T62" fmla="*/ 0 w 984"/>
                      <a:gd name="T63" fmla="*/ 0 h 844"/>
                      <a:gd name="T64" fmla="*/ 0 w 984"/>
                      <a:gd name="T65" fmla="*/ 0 h 844"/>
                      <a:gd name="T66" fmla="*/ 0 w 984"/>
                      <a:gd name="T67" fmla="*/ 0 h 844"/>
                      <a:gd name="T68" fmla="*/ 0 w 984"/>
                      <a:gd name="T69" fmla="*/ 0 h 844"/>
                      <a:gd name="T70" fmla="*/ 0 w 984"/>
                      <a:gd name="T71" fmla="*/ 0 h 844"/>
                      <a:gd name="T72" fmla="*/ 0 w 984"/>
                      <a:gd name="T73" fmla="*/ 0 h 844"/>
                      <a:gd name="T74" fmla="*/ 0 w 984"/>
                      <a:gd name="T75" fmla="*/ 0 h 844"/>
                      <a:gd name="T76" fmla="*/ 0 w 984"/>
                      <a:gd name="T77" fmla="*/ 0 h 844"/>
                      <a:gd name="T78" fmla="*/ 0 w 984"/>
                      <a:gd name="T79" fmla="*/ 0 h 844"/>
                      <a:gd name="T80" fmla="*/ 0 w 984"/>
                      <a:gd name="T81" fmla="*/ 0 h 844"/>
                      <a:gd name="T82" fmla="*/ 0 w 984"/>
                      <a:gd name="T83" fmla="*/ 0 h 844"/>
                      <a:gd name="T84" fmla="*/ 0 w 984"/>
                      <a:gd name="T85" fmla="*/ 0 h 844"/>
                      <a:gd name="T86" fmla="*/ 0 w 984"/>
                      <a:gd name="T87" fmla="*/ 0 h 844"/>
                      <a:gd name="T88" fmla="*/ 0 w 984"/>
                      <a:gd name="T89" fmla="*/ 0 h 844"/>
                      <a:gd name="T90" fmla="*/ 0 w 984"/>
                      <a:gd name="T91" fmla="*/ 0 h 844"/>
                      <a:gd name="T92" fmla="*/ 0 w 984"/>
                      <a:gd name="T93" fmla="*/ 0 h 844"/>
                      <a:gd name="T94" fmla="*/ 0 w 984"/>
                      <a:gd name="T95" fmla="*/ 0 h 844"/>
                      <a:gd name="T96" fmla="*/ 0 w 984"/>
                      <a:gd name="T97" fmla="*/ 0 h 844"/>
                      <a:gd name="T98" fmla="*/ 0 w 984"/>
                      <a:gd name="T99" fmla="*/ 0 h 844"/>
                      <a:gd name="T100" fmla="*/ 0 w 984"/>
                      <a:gd name="T101" fmla="*/ 0 h 844"/>
                      <a:gd name="T102" fmla="*/ 0 w 984"/>
                      <a:gd name="T103" fmla="*/ 0 h 844"/>
                      <a:gd name="T104" fmla="*/ 0 w 984"/>
                      <a:gd name="T105" fmla="*/ 0 h 844"/>
                      <a:gd name="T106" fmla="*/ 0 w 984"/>
                      <a:gd name="T107" fmla="*/ 0 h 844"/>
                      <a:gd name="T108" fmla="*/ 0 w 984"/>
                      <a:gd name="T109" fmla="*/ 0 h 844"/>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984" h="844">
                        <a:moveTo>
                          <a:pt x="82" y="38"/>
                        </a:moveTo>
                        <a:lnTo>
                          <a:pt x="406" y="6"/>
                        </a:lnTo>
                        <a:cubicBezTo>
                          <a:pt x="497" y="22"/>
                          <a:pt x="465" y="0"/>
                          <a:pt x="474" y="54"/>
                        </a:cubicBezTo>
                        <a:cubicBezTo>
                          <a:pt x="492" y="48"/>
                          <a:pt x="484" y="40"/>
                          <a:pt x="502" y="34"/>
                        </a:cubicBezTo>
                        <a:cubicBezTo>
                          <a:pt x="510" y="37"/>
                          <a:pt x="517" y="46"/>
                          <a:pt x="526" y="46"/>
                        </a:cubicBezTo>
                        <a:cubicBezTo>
                          <a:pt x="534" y="46"/>
                          <a:pt x="550" y="38"/>
                          <a:pt x="550" y="38"/>
                        </a:cubicBezTo>
                        <a:cubicBezTo>
                          <a:pt x="556" y="55"/>
                          <a:pt x="552" y="60"/>
                          <a:pt x="542" y="74"/>
                        </a:cubicBezTo>
                        <a:cubicBezTo>
                          <a:pt x="555" y="114"/>
                          <a:pt x="550" y="102"/>
                          <a:pt x="578" y="130"/>
                        </a:cubicBezTo>
                        <a:cubicBezTo>
                          <a:pt x="584" y="148"/>
                          <a:pt x="590" y="148"/>
                          <a:pt x="606" y="138"/>
                        </a:cubicBezTo>
                        <a:cubicBezTo>
                          <a:pt x="600" y="119"/>
                          <a:pt x="594" y="107"/>
                          <a:pt x="586" y="90"/>
                        </a:cubicBezTo>
                        <a:cubicBezTo>
                          <a:pt x="583" y="82"/>
                          <a:pt x="578" y="66"/>
                          <a:pt x="578" y="66"/>
                        </a:cubicBezTo>
                        <a:cubicBezTo>
                          <a:pt x="585" y="44"/>
                          <a:pt x="597" y="56"/>
                          <a:pt x="606" y="70"/>
                        </a:cubicBezTo>
                        <a:cubicBezTo>
                          <a:pt x="609" y="86"/>
                          <a:pt x="608" y="117"/>
                          <a:pt x="626" y="90"/>
                        </a:cubicBezTo>
                        <a:cubicBezTo>
                          <a:pt x="648" y="97"/>
                          <a:pt x="646" y="104"/>
                          <a:pt x="642" y="126"/>
                        </a:cubicBezTo>
                        <a:cubicBezTo>
                          <a:pt x="650" y="150"/>
                          <a:pt x="665" y="141"/>
                          <a:pt x="682" y="130"/>
                        </a:cubicBezTo>
                        <a:cubicBezTo>
                          <a:pt x="689" y="108"/>
                          <a:pt x="673" y="124"/>
                          <a:pt x="682" y="98"/>
                        </a:cubicBezTo>
                        <a:cubicBezTo>
                          <a:pt x="683" y="94"/>
                          <a:pt x="690" y="96"/>
                          <a:pt x="694" y="94"/>
                        </a:cubicBezTo>
                        <a:cubicBezTo>
                          <a:pt x="698" y="92"/>
                          <a:pt x="702" y="89"/>
                          <a:pt x="706" y="86"/>
                        </a:cubicBezTo>
                        <a:cubicBezTo>
                          <a:pt x="717" y="54"/>
                          <a:pt x="688" y="54"/>
                          <a:pt x="742" y="46"/>
                        </a:cubicBezTo>
                        <a:cubicBezTo>
                          <a:pt x="748" y="27"/>
                          <a:pt x="741" y="9"/>
                          <a:pt x="762" y="2"/>
                        </a:cubicBezTo>
                        <a:cubicBezTo>
                          <a:pt x="788" y="11"/>
                          <a:pt x="777" y="38"/>
                          <a:pt x="802" y="46"/>
                        </a:cubicBezTo>
                        <a:cubicBezTo>
                          <a:pt x="831" y="36"/>
                          <a:pt x="805" y="63"/>
                          <a:pt x="798" y="70"/>
                        </a:cubicBezTo>
                        <a:cubicBezTo>
                          <a:pt x="789" y="96"/>
                          <a:pt x="787" y="96"/>
                          <a:pt x="802" y="118"/>
                        </a:cubicBezTo>
                        <a:cubicBezTo>
                          <a:pt x="801" y="122"/>
                          <a:pt x="801" y="127"/>
                          <a:pt x="798" y="130"/>
                        </a:cubicBezTo>
                        <a:cubicBezTo>
                          <a:pt x="794" y="133"/>
                          <a:pt x="784" y="129"/>
                          <a:pt x="782" y="134"/>
                        </a:cubicBezTo>
                        <a:cubicBezTo>
                          <a:pt x="780" y="142"/>
                          <a:pt x="790" y="158"/>
                          <a:pt x="790" y="158"/>
                        </a:cubicBezTo>
                        <a:cubicBezTo>
                          <a:pt x="786" y="161"/>
                          <a:pt x="783" y="165"/>
                          <a:pt x="778" y="166"/>
                        </a:cubicBezTo>
                        <a:cubicBezTo>
                          <a:pt x="774" y="167"/>
                          <a:pt x="769" y="159"/>
                          <a:pt x="766" y="162"/>
                        </a:cubicBezTo>
                        <a:cubicBezTo>
                          <a:pt x="758" y="170"/>
                          <a:pt x="794" y="182"/>
                          <a:pt x="794" y="182"/>
                        </a:cubicBezTo>
                        <a:cubicBezTo>
                          <a:pt x="804" y="211"/>
                          <a:pt x="775" y="190"/>
                          <a:pt x="762" y="186"/>
                        </a:cubicBezTo>
                        <a:cubicBezTo>
                          <a:pt x="767" y="194"/>
                          <a:pt x="773" y="202"/>
                          <a:pt x="778" y="210"/>
                        </a:cubicBezTo>
                        <a:cubicBezTo>
                          <a:pt x="783" y="218"/>
                          <a:pt x="802" y="226"/>
                          <a:pt x="802" y="226"/>
                        </a:cubicBezTo>
                        <a:cubicBezTo>
                          <a:pt x="813" y="242"/>
                          <a:pt x="804" y="245"/>
                          <a:pt x="810" y="262"/>
                        </a:cubicBezTo>
                        <a:cubicBezTo>
                          <a:pt x="803" y="282"/>
                          <a:pt x="793" y="301"/>
                          <a:pt x="786" y="322"/>
                        </a:cubicBezTo>
                        <a:cubicBezTo>
                          <a:pt x="783" y="330"/>
                          <a:pt x="778" y="346"/>
                          <a:pt x="778" y="346"/>
                        </a:cubicBezTo>
                        <a:cubicBezTo>
                          <a:pt x="785" y="366"/>
                          <a:pt x="817" y="394"/>
                          <a:pt x="830" y="414"/>
                        </a:cubicBezTo>
                        <a:cubicBezTo>
                          <a:pt x="835" y="422"/>
                          <a:pt x="841" y="430"/>
                          <a:pt x="846" y="438"/>
                        </a:cubicBezTo>
                        <a:cubicBezTo>
                          <a:pt x="849" y="442"/>
                          <a:pt x="854" y="450"/>
                          <a:pt x="854" y="450"/>
                        </a:cubicBezTo>
                        <a:cubicBezTo>
                          <a:pt x="853" y="457"/>
                          <a:pt x="855" y="466"/>
                          <a:pt x="850" y="470"/>
                        </a:cubicBezTo>
                        <a:cubicBezTo>
                          <a:pt x="844" y="475"/>
                          <a:pt x="831" y="451"/>
                          <a:pt x="830" y="450"/>
                        </a:cubicBezTo>
                        <a:cubicBezTo>
                          <a:pt x="811" y="431"/>
                          <a:pt x="789" y="421"/>
                          <a:pt x="774" y="398"/>
                        </a:cubicBezTo>
                        <a:cubicBezTo>
                          <a:pt x="769" y="379"/>
                          <a:pt x="766" y="371"/>
                          <a:pt x="746" y="378"/>
                        </a:cubicBezTo>
                        <a:cubicBezTo>
                          <a:pt x="717" y="368"/>
                          <a:pt x="730" y="368"/>
                          <a:pt x="706" y="374"/>
                        </a:cubicBezTo>
                        <a:cubicBezTo>
                          <a:pt x="688" y="402"/>
                          <a:pt x="699" y="395"/>
                          <a:pt x="678" y="402"/>
                        </a:cubicBezTo>
                        <a:cubicBezTo>
                          <a:pt x="654" y="386"/>
                          <a:pt x="650" y="390"/>
                          <a:pt x="618" y="394"/>
                        </a:cubicBezTo>
                        <a:cubicBezTo>
                          <a:pt x="607" y="411"/>
                          <a:pt x="601" y="426"/>
                          <a:pt x="590" y="442"/>
                        </a:cubicBezTo>
                        <a:cubicBezTo>
                          <a:pt x="600" y="471"/>
                          <a:pt x="593" y="459"/>
                          <a:pt x="606" y="478"/>
                        </a:cubicBezTo>
                        <a:cubicBezTo>
                          <a:pt x="593" y="518"/>
                          <a:pt x="622" y="548"/>
                          <a:pt x="642" y="578"/>
                        </a:cubicBezTo>
                        <a:cubicBezTo>
                          <a:pt x="651" y="591"/>
                          <a:pt x="651" y="601"/>
                          <a:pt x="666" y="606"/>
                        </a:cubicBezTo>
                        <a:cubicBezTo>
                          <a:pt x="680" y="627"/>
                          <a:pt x="691" y="623"/>
                          <a:pt x="710" y="610"/>
                        </a:cubicBezTo>
                        <a:cubicBezTo>
                          <a:pt x="729" y="616"/>
                          <a:pt x="729" y="606"/>
                          <a:pt x="734" y="590"/>
                        </a:cubicBezTo>
                        <a:cubicBezTo>
                          <a:pt x="735" y="577"/>
                          <a:pt x="731" y="562"/>
                          <a:pt x="738" y="550"/>
                        </a:cubicBezTo>
                        <a:cubicBezTo>
                          <a:pt x="742" y="543"/>
                          <a:pt x="762" y="542"/>
                          <a:pt x="762" y="542"/>
                        </a:cubicBezTo>
                        <a:cubicBezTo>
                          <a:pt x="783" y="547"/>
                          <a:pt x="786" y="552"/>
                          <a:pt x="774" y="570"/>
                        </a:cubicBezTo>
                        <a:cubicBezTo>
                          <a:pt x="779" y="590"/>
                          <a:pt x="790" y="605"/>
                          <a:pt x="770" y="618"/>
                        </a:cubicBezTo>
                        <a:cubicBezTo>
                          <a:pt x="769" y="622"/>
                          <a:pt x="764" y="626"/>
                          <a:pt x="766" y="630"/>
                        </a:cubicBezTo>
                        <a:cubicBezTo>
                          <a:pt x="768" y="634"/>
                          <a:pt x="775" y="634"/>
                          <a:pt x="778" y="638"/>
                        </a:cubicBezTo>
                        <a:cubicBezTo>
                          <a:pt x="788" y="651"/>
                          <a:pt x="786" y="660"/>
                          <a:pt x="802" y="670"/>
                        </a:cubicBezTo>
                        <a:cubicBezTo>
                          <a:pt x="810" y="667"/>
                          <a:pt x="818" y="665"/>
                          <a:pt x="826" y="662"/>
                        </a:cubicBezTo>
                        <a:cubicBezTo>
                          <a:pt x="830" y="661"/>
                          <a:pt x="838" y="658"/>
                          <a:pt x="838" y="658"/>
                        </a:cubicBezTo>
                        <a:cubicBezTo>
                          <a:pt x="857" y="664"/>
                          <a:pt x="864" y="680"/>
                          <a:pt x="870" y="698"/>
                        </a:cubicBezTo>
                        <a:cubicBezTo>
                          <a:pt x="859" y="731"/>
                          <a:pt x="887" y="794"/>
                          <a:pt x="922" y="806"/>
                        </a:cubicBezTo>
                        <a:cubicBezTo>
                          <a:pt x="938" y="801"/>
                          <a:pt x="941" y="792"/>
                          <a:pt x="958" y="798"/>
                        </a:cubicBezTo>
                        <a:cubicBezTo>
                          <a:pt x="984" y="837"/>
                          <a:pt x="928" y="784"/>
                          <a:pt x="942" y="826"/>
                        </a:cubicBezTo>
                        <a:cubicBezTo>
                          <a:pt x="936" y="844"/>
                          <a:pt x="930" y="844"/>
                          <a:pt x="914" y="834"/>
                        </a:cubicBezTo>
                        <a:cubicBezTo>
                          <a:pt x="903" y="817"/>
                          <a:pt x="890" y="821"/>
                          <a:pt x="874" y="810"/>
                        </a:cubicBezTo>
                        <a:cubicBezTo>
                          <a:pt x="851" y="776"/>
                          <a:pt x="882" y="816"/>
                          <a:pt x="854" y="794"/>
                        </a:cubicBezTo>
                        <a:cubicBezTo>
                          <a:pt x="843" y="785"/>
                          <a:pt x="840" y="768"/>
                          <a:pt x="830" y="758"/>
                        </a:cubicBezTo>
                        <a:cubicBezTo>
                          <a:pt x="824" y="739"/>
                          <a:pt x="817" y="724"/>
                          <a:pt x="798" y="718"/>
                        </a:cubicBezTo>
                        <a:cubicBezTo>
                          <a:pt x="791" y="696"/>
                          <a:pt x="800" y="712"/>
                          <a:pt x="778" y="710"/>
                        </a:cubicBezTo>
                        <a:cubicBezTo>
                          <a:pt x="767" y="709"/>
                          <a:pt x="746" y="702"/>
                          <a:pt x="746" y="702"/>
                        </a:cubicBezTo>
                        <a:cubicBezTo>
                          <a:pt x="729" y="691"/>
                          <a:pt x="720" y="674"/>
                          <a:pt x="702" y="662"/>
                        </a:cubicBezTo>
                        <a:cubicBezTo>
                          <a:pt x="694" y="665"/>
                          <a:pt x="687" y="673"/>
                          <a:pt x="678" y="674"/>
                        </a:cubicBezTo>
                        <a:cubicBezTo>
                          <a:pt x="657" y="677"/>
                          <a:pt x="630" y="657"/>
                          <a:pt x="614" y="646"/>
                        </a:cubicBezTo>
                        <a:cubicBezTo>
                          <a:pt x="600" y="637"/>
                          <a:pt x="580" y="639"/>
                          <a:pt x="566" y="630"/>
                        </a:cubicBezTo>
                        <a:cubicBezTo>
                          <a:pt x="546" y="617"/>
                          <a:pt x="525" y="607"/>
                          <a:pt x="506" y="594"/>
                        </a:cubicBezTo>
                        <a:cubicBezTo>
                          <a:pt x="513" y="572"/>
                          <a:pt x="509" y="551"/>
                          <a:pt x="490" y="538"/>
                        </a:cubicBezTo>
                        <a:cubicBezTo>
                          <a:pt x="485" y="522"/>
                          <a:pt x="476" y="515"/>
                          <a:pt x="462" y="506"/>
                        </a:cubicBezTo>
                        <a:cubicBezTo>
                          <a:pt x="441" y="474"/>
                          <a:pt x="469" y="513"/>
                          <a:pt x="442" y="486"/>
                        </a:cubicBezTo>
                        <a:cubicBezTo>
                          <a:pt x="436" y="480"/>
                          <a:pt x="436" y="468"/>
                          <a:pt x="430" y="462"/>
                        </a:cubicBezTo>
                        <a:cubicBezTo>
                          <a:pt x="427" y="459"/>
                          <a:pt x="422" y="459"/>
                          <a:pt x="418" y="458"/>
                        </a:cubicBezTo>
                        <a:cubicBezTo>
                          <a:pt x="407" y="447"/>
                          <a:pt x="382" y="430"/>
                          <a:pt x="382" y="430"/>
                        </a:cubicBezTo>
                        <a:cubicBezTo>
                          <a:pt x="371" y="413"/>
                          <a:pt x="358" y="399"/>
                          <a:pt x="346" y="382"/>
                        </a:cubicBezTo>
                        <a:cubicBezTo>
                          <a:pt x="344" y="378"/>
                          <a:pt x="345" y="373"/>
                          <a:pt x="342" y="370"/>
                        </a:cubicBezTo>
                        <a:cubicBezTo>
                          <a:pt x="339" y="367"/>
                          <a:pt x="334" y="367"/>
                          <a:pt x="330" y="366"/>
                        </a:cubicBezTo>
                        <a:cubicBezTo>
                          <a:pt x="322" y="390"/>
                          <a:pt x="342" y="398"/>
                          <a:pt x="354" y="414"/>
                        </a:cubicBezTo>
                        <a:cubicBezTo>
                          <a:pt x="368" y="432"/>
                          <a:pt x="372" y="446"/>
                          <a:pt x="390" y="458"/>
                        </a:cubicBezTo>
                        <a:cubicBezTo>
                          <a:pt x="409" y="487"/>
                          <a:pt x="399" y="475"/>
                          <a:pt x="418" y="494"/>
                        </a:cubicBezTo>
                        <a:cubicBezTo>
                          <a:pt x="423" y="510"/>
                          <a:pt x="428" y="517"/>
                          <a:pt x="442" y="526"/>
                        </a:cubicBezTo>
                        <a:cubicBezTo>
                          <a:pt x="450" y="550"/>
                          <a:pt x="432" y="533"/>
                          <a:pt x="422" y="526"/>
                        </a:cubicBezTo>
                        <a:cubicBezTo>
                          <a:pt x="399" y="492"/>
                          <a:pt x="430" y="532"/>
                          <a:pt x="402" y="510"/>
                        </a:cubicBezTo>
                        <a:cubicBezTo>
                          <a:pt x="398" y="507"/>
                          <a:pt x="397" y="501"/>
                          <a:pt x="394" y="498"/>
                        </a:cubicBezTo>
                        <a:cubicBezTo>
                          <a:pt x="391" y="495"/>
                          <a:pt x="386" y="493"/>
                          <a:pt x="382" y="490"/>
                        </a:cubicBezTo>
                        <a:cubicBezTo>
                          <a:pt x="377" y="474"/>
                          <a:pt x="370" y="471"/>
                          <a:pt x="354" y="466"/>
                        </a:cubicBezTo>
                        <a:cubicBezTo>
                          <a:pt x="344" y="452"/>
                          <a:pt x="340" y="447"/>
                          <a:pt x="346" y="430"/>
                        </a:cubicBezTo>
                        <a:cubicBezTo>
                          <a:pt x="338" y="418"/>
                          <a:pt x="314" y="402"/>
                          <a:pt x="314" y="402"/>
                        </a:cubicBezTo>
                        <a:cubicBezTo>
                          <a:pt x="306" y="390"/>
                          <a:pt x="298" y="378"/>
                          <a:pt x="290" y="366"/>
                        </a:cubicBezTo>
                        <a:cubicBezTo>
                          <a:pt x="284" y="357"/>
                          <a:pt x="273" y="354"/>
                          <a:pt x="266" y="346"/>
                        </a:cubicBezTo>
                        <a:cubicBezTo>
                          <a:pt x="263" y="342"/>
                          <a:pt x="262" y="337"/>
                          <a:pt x="258" y="334"/>
                        </a:cubicBezTo>
                        <a:cubicBezTo>
                          <a:pt x="243" y="324"/>
                          <a:pt x="225" y="324"/>
                          <a:pt x="210" y="314"/>
                        </a:cubicBezTo>
                        <a:cubicBezTo>
                          <a:pt x="201" y="300"/>
                          <a:pt x="194" y="291"/>
                          <a:pt x="178" y="286"/>
                        </a:cubicBezTo>
                        <a:cubicBezTo>
                          <a:pt x="160" y="260"/>
                          <a:pt x="192" y="247"/>
                          <a:pt x="154" y="238"/>
                        </a:cubicBezTo>
                        <a:cubicBezTo>
                          <a:pt x="111" y="209"/>
                          <a:pt x="106" y="149"/>
                          <a:pt x="90" y="102"/>
                        </a:cubicBezTo>
                        <a:cubicBezTo>
                          <a:pt x="86" y="90"/>
                          <a:pt x="76" y="73"/>
                          <a:pt x="66" y="66"/>
                        </a:cubicBezTo>
                        <a:cubicBezTo>
                          <a:pt x="58" y="60"/>
                          <a:pt x="42" y="50"/>
                          <a:pt x="42" y="50"/>
                        </a:cubicBezTo>
                        <a:cubicBezTo>
                          <a:pt x="39" y="46"/>
                          <a:pt x="38" y="41"/>
                          <a:pt x="34" y="38"/>
                        </a:cubicBezTo>
                        <a:cubicBezTo>
                          <a:pt x="27" y="34"/>
                          <a:pt x="10" y="30"/>
                          <a:pt x="10" y="30"/>
                        </a:cubicBezTo>
                        <a:cubicBezTo>
                          <a:pt x="0" y="1"/>
                          <a:pt x="31" y="17"/>
                          <a:pt x="46" y="22"/>
                        </a:cubicBezTo>
                        <a:cubicBezTo>
                          <a:pt x="65" y="51"/>
                          <a:pt x="61" y="41"/>
                          <a:pt x="86" y="58"/>
                        </a:cubicBezTo>
                        <a:cubicBezTo>
                          <a:pt x="94" y="70"/>
                          <a:pt x="94" y="93"/>
                          <a:pt x="102" y="70"/>
                        </a:cubicBezTo>
                        <a:cubicBezTo>
                          <a:pt x="95" y="49"/>
                          <a:pt x="82" y="62"/>
                          <a:pt x="82"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3" name="Freeform 37"/>
                  <p:cNvSpPr>
                    <a:spLocks/>
                  </p:cNvSpPr>
                  <p:nvPr/>
                </p:nvSpPr>
                <p:spPr bwMode="ltGray">
                  <a:xfrm>
                    <a:off x="2405" y="445"/>
                    <a:ext cx="15" cy="16"/>
                  </a:xfrm>
                  <a:custGeom>
                    <a:avLst/>
                    <a:gdLst>
                      <a:gd name="T0" fmla="*/ 0 w 36"/>
                      <a:gd name="T1" fmla="*/ 0 h 48"/>
                      <a:gd name="T2" fmla="*/ 0 w 36"/>
                      <a:gd name="T3" fmla="*/ 0 h 48"/>
                      <a:gd name="T4" fmla="*/ 0 w 36"/>
                      <a:gd name="T5" fmla="*/ 0 h 48"/>
                      <a:gd name="T6" fmla="*/ 0 60000 65536"/>
                      <a:gd name="T7" fmla="*/ 0 60000 65536"/>
                      <a:gd name="T8" fmla="*/ 0 60000 65536"/>
                    </a:gdLst>
                    <a:ahLst/>
                    <a:cxnLst>
                      <a:cxn ang="T6">
                        <a:pos x="T0" y="T1"/>
                      </a:cxn>
                      <a:cxn ang="T7">
                        <a:pos x="T2" y="T3"/>
                      </a:cxn>
                      <a:cxn ang="T8">
                        <a:pos x="T4" y="T5"/>
                      </a:cxn>
                    </a:cxnLst>
                    <a:rect l="0" t="0" r="r" b="b"/>
                    <a:pathLst>
                      <a:path w="36" h="48">
                        <a:moveTo>
                          <a:pt x="6" y="28"/>
                        </a:moveTo>
                        <a:cubicBezTo>
                          <a:pt x="25" y="0"/>
                          <a:pt x="36" y="31"/>
                          <a:pt x="10" y="48"/>
                        </a:cubicBezTo>
                        <a:cubicBezTo>
                          <a:pt x="0" y="34"/>
                          <a:pt x="0" y="40"/>
                          <a:pt x="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4" name="Freeform 38"/>
                  <p:cNvSpPr>
                    <a:spLocks/>
                  </p:cNvSpPr>
                  <p:nvPr/>
                </p:nvSpPr>
                <p:spPr bwMode="ltGray">
                  <a:xfrm>
                    <a:off x="2393" y="439"/>
                    <a:ext cx="16" cy="12"/>
                  </a:xfrm>
                  <a:custGeom>
                    <a:avLst/>
                    <a:gdLst>
                      <a:gd name="T0" fmla="*/ 0 w 36"/>
                      <a:gd name="T1" fmla="*/ 0 h 37"/>
                      <a:gd name="T2" fmla="*/ 0 w 36"/>
                      <a:gd name="T3" fmla="*/ 0 h 37"/>
                      <a:gd name="T4" fmla="*/ 0 w 36"/>
                      <a:gd name="T5" fmla="*/ 0 h 37"/>
                      <a:gd name="T6" fmla="*/ 0 w 36"/>
                      <a:gd name="T7" fmla="*/ 0 h 37"/>
                      <a:gd name="T8" fmla="*/ 0 w 36"/>
                      <a:gd name="T9" fmla="*/ 0 h 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6" h="37">
                        <a:moveTo>
                          <a:pt x="0" y="5"/>
                        </a:moveTo>
                        <a:cubicBezTo>
                          <a:pt x="4" y="4"/>
                          <a:pt x="8" y="0"/>
                          <a:pt x="12" y="1"/>
                        </a:cubicBezTo>
                        <a:cubicBezTo>
                          <a:pt x="21" y="4"/>
                          <a:pt x="36" y="17"/>
                          <a:pt x="36" y="17"/>
                        </a:cubicBezTo>
                        <a:cubicBezTo>
                          <a:pt x="29" y="37"/>
                          <a:pt x="22" y="26"/>
                          <a:pt x="8" y="17"/>
                        </a:cubicBezTo>
                        <a:cubicBezTo>
                          <a:pt x="5" y="13"/>
                          <a:pt x="0" y="5"/>
                          <a:pt x="0" y="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5" name="Freeform 39"/>
                  <p:cNvSpPr>
                    <a:spLocks/>
                  </p:cNvSpPr>
                  <p:nvPr/>
                </p:nvSpPr>
                <p:spPr bwMode="ltGray">
                  <a:xfrm>
                    <a:off x="2878" y="406"/>
                    <a:ext cx="73" cy="33"/>
                  </a:xfrm>
                  <a:custGeom>
                    <a:avLst/>
                    <a:gdLst>
                      <a:gd name="T0" fmla="*/ 0 w 170"/>
                      <a:gd name="T1" fmla="*/ 0 h 96"/>
                      <a:gd name="T2" fmla="*/ 0 w 170"/>
                      <a:gd name="T3" fmla="*/ 0 h 96"/>
                      <a:gd name="T4" fmla="*/ 0 w 170"/>
                      <a:gd name="T5" fmla="*/ 0 h 96"/>
                      <a:gd name="T6" fmla="*/ 0 w 170"/>
                      <a:gd name="T7" fmla="*/ 0 h 96"/>
                      <a:gd name="T8" fmla="*/ 0 w 170"/>
                      <a:gd name="T9" fmla="*/ 0 h 96"/>
                      <a:gd name="T10" fmla="*/ 0 w 170"/>
                      <a:gd name="T11" fmla="*/ 0 h 96"/>
                      <a:gd name="T12" fmla="*/ 0 w 170"/>
                      <a:gd name="T13" fmla="*/ 0 h 96"/>
                      <a:gd name="T14" fmla="*/ 0 w 170"/>
                      <a:gd name="T15" fmla="*/ 0 h 96"/>
                      <a:gd name="T16" fmla="*/ 0 w 170"/>
                      <a:gd name="T17" fmla="*/ 0 h 96"/>
                      <a:gd name="T18" fmla="*/ 0 w 170"/>
                      <a:gd name="T19" fmla="*/ 0 h 96"/>
                      <a:gd name="T20" fmla="*/ 0 w 170"/>
                      <a:gd name="T21" fmla="*/ 0 h 96"/>
                      <a:gd name="T22" fmla="*/ 0 w 170"/>
                      <a:gd name="T23" fmla="*/ 0 h 9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70" h="96">
                        <a:moveTo>
                          <a:pt x="0" y="49"/>
                        </a:moveTo>
                        <a:cubicBezTo>
                          <a:pt x="5" y="33"/>
                          <a:pt x="12" y="30"/>
                          <a:pt x="28" y="25"/>
                        </a:cubicBezTo>
                        <a:cubicBezTo>
                          <a:pt x="20" y="0"/>
                          <a:pt x="42" y="16"/>
                          <a:pt x="56" y="21"/>
                        </a:cubicBezTo>
                        <a:cubicBezTo>
                          <a:pt x="56" y="21"/>
                          <a:pt x="77" y="6"/>
                          <a:pt x="80" y="9"/>
                        </a:cubicBezTo>
                        <a:cubicBezTo>
                          <a:pt x="85" y="14"/>
                          <a:pt x="71" y="23"/>
                          <a:pt x="64" y="25"/>
                        </a:cubicBezTo>
                        <a:cubicBezTo>
                          <a:pt x="82" y="37"/>
                          <a:pt x="103" y="42"/>
                          <a:pt x="124" y="49"/>
                        </a:cubicBezTo>
                        <a:cubicBezTo>
                          <a:pt x="136" y="53"/>
                          <a:pt x="160" y="65"/>
                          <a:pt x="160" y="65"/>
                        </a:cubicBezTo>
                        <a:cubicBezTo>
                          <a:pt x="170" y="96"/>
                          <a:pt x="134" y="83"/>
                          <a:pt x="116" y="77"/>
                        </a:cubicBezTo>
                        <a:cubicBezTo>
                          <a:pt x="109" y="57"/>
                          <a:pt x="116" y="66"/>
                          <a:pt x="88" y="57"/>
                        </a:cubicBezTo>
                        <a:cubicBezTo>
                          <a:pt x="84" y="56"/>
                          <a:pt x="76" y="53"/>
                          <a:pt x="76" y="53"/>
                        </a:cubicBezTo>
                        <a:cubicBezTo>
                          <a:pt x="57" y="34"/>
                          <a:pt x="53" y="37"/>
                          <a:pt x="24" y="41"/>
                        </a:cubicBezTo>
                        <a:cubicBezTo>
                          <a:pt x="9" y="51"/>
                          <a:pt x="17" y="49"/>
                          <a:pt x="0" y="4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6" name="Freeform 40"/>
                  <p:cNvSpPr>
                    <a:spLocks/>
                  </p:cNvSpPr>
                  <p:nvPr/>
                </p:nvSpPr>
                <p:spPr bwMode="ltGray">
                  <a:xfrm>
                    <a:off x="2955" y="433"/>
                    <a:ext cx="59" cy="15"/>
                  </a:xfrm>
                  <a:custGeom>
                    <a:avLst/>
                    <a:gdLst>
                      <a:gd name="T0" fmla="*/ 0 w 138"/>
                      <a:gd name="T1" fmla="*/ 0 h 44"/>
                      <a:gd name="T2" fmla="*/ 0 w 138"/>
                      <a:gd name="T3" fmla="*/ 0 h 44"/>
                      <a:gd name="T4" fmla="*/ 0 w 138"/>
                      <a:gd name="T5" fmla="*/ 0 h 44"/>
                      <a:gd name="T6" fmla="*/ 0 w 138"/>
                      <a:gd name="T7" fmla="*/ 0 h 44"/>
                      <a:gd name="T8" fmla="*/ 0 w 138"/>
                      <a:gd name="T9" fmla="*/ 0 h 44"/>
                      <a:gd name="T10" fmla="*/ 0 w 138"/>
                      <a:gd name="T11" fmla="*/ 0 h 44"/>
                      <a:gd name="T12" fmla="*/ 0 w 138"/>
                      <a:gd name="T13" fmla="*/ 0 h 44"/>
                      <a:gd name="T14" fmla="*/ 0 w 138"/>
                      <a:gd name="T15" fmla="*/ 0 h 44"/>
                      <a:gd name="T16" fmla="*/ 0 w 138"/>
                      <a:gd name="T17" fmla="*/ 0 h 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8" h="44">
                        <a:moveTo>
                          <a:pt x="0" y="0"/>
                        </a:moveTo>
                        <a:cubicBezTo>
                          <a:pt x="19" y="3"/>
                          <a:pt x="35" y="10"/>
                          <a:pt x="52" y="4"/>
                        </a:cubicBezTo>
                        <a:cubicBezTo>
                          <a:pt x="87" y="11"/>
                          <a:pt x="61" y="15"/>
                          <a:pt x="88" y="24"/>
                        </a:cubicBezTo>
                        <a:cubicBezTo>
                          <a:pt x="96" y="23"/>
                          <a:pt x="104" y="19"/>
                          <a:pt x="112" y="20"/>
                        </a:cubicBezTo>
                        <a:cubicBezTo>
                          <a:pt x="138" y="23"/>
                          <a:pt x="118" y="41"/>
                          <a:pt x="108" y="44"/>
                        </a:cubicBezTo>
                        <a:cubicBezTo>
                          <a:pt x="78" y="34"/>
                          <a:pt x="92" y="34"/>
                          <a:pt x="64" y="40"/>
                        </a:cubicBezTo>
                        <a:cubicBezTo>
                          <a:pt x="41" y="37"/>
                          <a:pt x="22" y="41"/>
                          <a:pt x="0" y="36"/>
                        </a:cubicBezTo>
                        <a:cubicBezTo>
                          <a:pt x="6" y="11"/>
                          <a:pt x="7" y="27"/>
                          <a:pt x="28" y="20"/>
                        </a:cubicBezTo>
                        <a:cubicBezTo>
                          <a:pt x="17" y="13"/>
                          <a:pt x="0" y="13"/>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7" name="Freeform 41"/>
                  <p:cNvSpPr>
                    <a:spLocks/>
                  </p:cNvSpPr>
                  <p:nvPr/>
                </p:nvSpPr>
                <p:spPr bwMode="ltGray">
                  <a:xfrm>
                    <a:off x="2924" y="441"/>
                    <a:ext cx="24" cy="14"/>
                  </a:xfrm>
                  <a:custGeom>
                    <a:avLst/>
                    <a:gdLst>
                      <a:gd name="T0" fmla="*/ 0 w 57"/>
                      <a:gd name="T1" fmla="*/ 0 h 42"/>
                      <a:gd name="T2" fmla="*/ 0 w 57"/>
                      <a:gd name="T3" fmla="*/ 0 h 42"/>
                      <a:gd name="T4" fmla="*/ 0 w 57"/>
                      <a:gd name="T5" fmla="*/ 0 h 42"/>
                      <a:gd name="T6" fmla="*/ 0 60000 65536"/>
                      <a:gd name="T7" fmla="*/ 0 60000 65536"/>
                      <a:gd name="T8" fmla="*/ 0 60000 65536"/>
                    </a:gdLst>
                    <a:ahLst/>
                    <a:cxnLst>
                      <a:cxn ang="T6">
                        <a:pos x="T0" y="T1"/>
                      </a:cxn>
                      <a:cxn ang="T7">
                        <a:pos x="T2" y="T3"/>
                      </a:cxn>
                      <a:cxn ang="T8">
                        <a:pos x="T4" y="T5"/>
                      </a:cxn>
                    </a:cxnLst>
                    <a:rect l="0" t="0" r="r" b="b"/>
                    <a:pathLst>
                      <a:path w="57" h="42">
                        <a:moveTo>
                          <a:pt x="17" y="25"/>
                        </a:moveTo>
                        <a:cubicBezTo>
                          <a:pt x="0" y="0"/>
                          <a:pt x="21" y="9"/>
                          <a:pt x="37" y="13"/>
                        </a:cubicBezTo>
                        <a:cubicBezTo>
                          <a:pt x="57" y="42"/>
                          <a:pt x="30" y="25"/>
                          <a:pt x="1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8" name="Freeform 42"/>
                  <p:cNvSpPr>
                    <a:spLocks/>
                  </p:cNvSpPr>
                  <p:nvPr/>
                </p:nvSpPr>
                <p:spPr bwMode="ltGray">
                  <a:xfrm>
                    <a:off x="2908" y="398"/>
                    <a:ext cx="16" cy="18"/>
                  </a:xfrm>
                  <a:custGeom>
                    <a:avLst/>
                    <a:gdLst>
                      <a:gd name="T0" fmla="*/ 0 w 39"/>
                      <a:gd name="T1" fmla="*/ 0 h 52"/>
                      <a:gd name="T2" fmla="*/ 0 w 39"/>
                      <a:gd name="T3" fmla="*/ 0 h 52"/>
                      <a:gd name="T4" fmla="*/ 0 w 39"/>
                      <a:gd name="T5" fmla="*/ 0 h 52"/>
                      <a:gd name="T6" fmla="*/ 0 60000 65536"/>
                      <a:gd name="T7" fmla="*/ 0 60000 65536"/>
                      <a:gd name="T8" fmla="*/ 0 60000 65536"/>
                    </a:gdLst>
                    <a:ahLst/>
                    <a:cxnLst>
                      <a:cxn ang="T6">
                        <a:pos x="T0" y="T1"/>
                      </a:cxn>
                      <a:cxn ang="T7">
                        <a:pos x="T2" y="T3"/>
                      </a:cxn>
                      <a:cxn ang="T8">
                        <a:pos x="T4" y="T5"/>
                      </a:cxn>
                    </a:cxnLst>
                    <a:rect l="0" t="0" r="r" b="b"/>
                    <a:pathLst>
                      <a:path w="39" h="52">
                        <a:moveTo>
                          <a:pt x="19" y="32"/>
                        </a:moveTo>
                        <a:cubicBezTo>
                          <a:pt x="13" y="14"/>
                          <a:pt x="0" y="13"/>
                          <a:pt x="19" y="0"/>
                        </a:cubicBezTo>
                        <a:cubicBezTo>
                          <a:pt x="23" y="5"/>
                          <a:pt x="39" y="52"/>
                          <a:pt x="19"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59" name="Freeform 43"/>
                  <p:cNvSpPr>
                    <a:spLocks/>
                  </p:cNvSpPr>
                  <p:nvPr/>
                </p:nvSpPr>
                <p:spPr bwMode="ltGray">
                  <a:xfrm>
                    <a:off x="3035" y="452"/>
                    <a:ext cx="19" cy="27"/>
                  </a:xfrm>
                  <a:custGeom>
                    <a:avLst/>
                    <a:gdLst>
                      <a:gd name="T0" fmla="*/ 0 w 44"/>
                      <a:gd name="T1" fmla="*/ 0 h 80"/>
                      <a:gd name="T2" fmla="*/ 0 w 44"/>
                      <a:gd name="T3" fmla="*/ 0 h 80"/>
                      <a:gd name="T4" fmla="*/ 0 w 44"/>
                      <a:gd name="T5" fmla="*/ 0 h 80"/>
                      <a:gd name="T6" fmla="*/ 0 w 44"/>
                      <a:gd name="T7" fmla="*/ 0 h 80"/>
                      <a:gd name="T8" fmla="*/ 0 w 44"/>
                      <a:gd name="T9" fmla="*/ 0 h 80"/>
                      <a:gd name="T10" fmla="*/ 0 w 44"/>
                      <a:gd name="T11" fmla="*/ 0 h 80"/>
                      <a:gd name="T12" fmla="*/ 0 w 44"/>
                      <a:gd name="T13" fmla="*/ 0 h 8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4" h="80">
                        <a:moveTo>
                          <a:pt x="4" y="9"/>
                        </a:moveTo>
                        <a:cubicBezTo>
                          <a:pt x="9" y="17"/>
                          <a:pt x="18" y="24"/>
                          <a:pt x="20" y="33"/>
                        </a:cubicBezTo>
                        <a:cubicBezTo>
                          <a:pt x="21" y="38"/>
                          <a:pt x="21" y="45"/>
                          <a:pt x="24" y="49"/>
                        </a:cubicBezTo>
                        <a:cubicBezTo>
                          <a:pt x="27" y="52"/>
                          <a:pt x="32" y="52"/>
                          <a:pt x="36" y="53"/>
                        </a:cubicBezTo>
                        <a:cubicBezTo>
                          <a:pt x="41" y="68"/>
                          <a:pt x="44" y="80"/>
                          <a:pt x="24" y="73"/>
                        </a:cubicBezTo>
                        <a:cubicBezTo>
                          <a:pt x="19" y="55"/>
                          <a:pt x="11" y="37"/>
                          <a:pt x="0" y="21"/>
                        </a:cubicBezTo>
                        <a:cubicBezTo>
                          <a:pt x="4" y="4"/>
                          <a:pt x="4" y="0"/>
                          <a:pt x="4"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0" name="Freeform 44"/>
                  <p:cNvSpPr>
                    <a:spLocks/>
                  </p:cNvSpPr>
                  <p:nvPr/>
                </p:nvSpPr>
                <p:spPr bwMode="ltGray">
                  <a:xfrm>
                    <a:off x="2696" y="247"/>
                    <a:ext cx="205" cy="41"/>
                  </a:xfrm>
                  <a:custGeom>
                    <a:avLst/>
                    <a:gdLst>
                      <a:gd name="T0" fmla="*/ 1 w 323"/>
                      <a:gd name="T1" fmla="*/ 1 h 64"/>
                      <a:gd name="T2" fmla="*/ 1 w 323"/>
                      <a:gd name="T3" fmla="*/ 1 h 64"/>
                      <a:gd name="T4" fmla="*/ 1 w 323"/>
                      <a:gd name="T5" fmla="*/ 0 h 64"/>
                      <a:gd name="T6" fmla="*/ 1 w 323"/>
                      <a:gd name="T7" fmla="*/ 0 h 64"/>
                      <a:gd name="T8" fmla="*/ 1 w 323"/>
                      <a:gd name="T9" fmla="*/ 1 h 64"/>
                      <a:gd name="T10" fmla="*/ 1 w 323"/>
                      <a:gd name="T11" fmla="*/ 1 h 64"/>
                      <a:gd name="T12" fmla="*/ 1 w 323"/>
                      <a:gd name="T13" fmla="*/ 1 h 64"/>
                      <a:gd name="T14" fmla="*/ 1 w 323"/>
                      <a:gd name="T15" fmla="*/ 1 h 64"/>
                      <a:gd name="T16" fmla="*/ 1 w 323"/>
                      <a:gd name="T17" fmla="*/ 1 h 64"/>
                      <a:gd name="T18" fmla="*/ 1 w 323"/>
                      <a:gd name="T19" fmla="*/ 1 h 64"/>
                      <a:gd name="T20" fmla="*/ 1 w 323"/>
                      <a:gd name="T21" fmla="*/ 1 h 64"/>
                      <a:gd name="T22" fmla="*/ 1 w 323"/>
                      <a:gd name="T23" fmla="*/ 1 h 64"/>
                      <a:gd name="T24" fmla="*/ 1 w 323"/>
                      <a:gd name="T25" fmla="*/ 1 h 64"/>
                      <a:gd name="T26" fmla="*/ 1 w 323"/>
                      <a:gd name="T27" fmla="*/ 1 h 64"/>
                      <a:gd name="T28" fmla="*/ 1 w 323"/>
                      <a:gd name="T29" fmla="*/ 1 h 64"/>
                      <a:gd name="T30" fmla="*/ 1 w 323"/>
                      <a:gd name="T31" fmla="*/ 1 h 64"/>
                      <a:gd name="T32" fmla="*/ 1 w 323"/>
                      <a:gd name="T33" fmla="*/ 1 h 64"/>
                      <a:gd name="T34" fmla="*/ 1 w 323"/>
                      <a:gd name="T35" fmla="*/ 1 h 64"/>
                      <a:gd name="T36" fmla="*/ 1 w 323"/>
                      <a:gd name="T37" fmla="*/ 1 h 64"/>
                      <a:gd name="T38" fmla="*/ 1 w 323"/>
                      <a:gd name="T39" fmla="*/ 1 h 64"/>
                      <a:gd name="T40" fmla="*/ 1 w 323"/>
                      <a:gd name="T41" fmla="*/ 1 h 64"/>
                      <a:gd name="T42" fmla="*/ 1 w 323"/>
                      <a:gd name="T43" fmla="*/ 1 h 64"/>
                      <a:gd name="T44" fmla="*/ 1 w 323"/>
                      <a:gd name="T45" fmla="*/ 1 h 64"/>
                      <a:gd name="T46" fmla="*/ 1 w 323"/>
                      <a:gd name="T47" fmla="*/ 1 h 64"/>
                      <a:gd name="T48" fmla="*/ 1 w 323"/>
                      <a:gd name="T49" fmla="*/ 1 h 64"/>
                      <a:gd name="T50" fmla="*/ 1 w 323"/>
                      <a:gd name="T51" fmla="*/ 1 h 64"/>
                      <a:gd name="T52" fmla="*/ 1 w 323"/>
                      <a:gd name="T53" fmla="*/ 0 h 64"/>
                      <a:gd name="T54" fmla="*/ 1 w 323"/>
                      <a:gd name="T55" fmla="*/ 1 h 64"/>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323" h="64">
                        <a:moveTo>
                          <a:pt x="220" y="1"/>
                        </a:moveTo>
                        <a:cubicBezTo>
                          <a:pt x="215" y="12"/>
                          <a:pt x="225" y="17"/>
                          <a:pt x="231" y="8"/>
                        </a:cubicBezTo>
                        <a:cubicBezTo>
                          <a:pt x="235" y="0"/>
                          <a:pt x="229" y="7"/>
                          <a:pt x="235" y="0"/>
                        </a:cubicBezTo>
                        <a:lnTo>
                          <a:pt x="265" y="0"/>
                        </a:lnTo>
                        <a:cubicBezTo>
                          <a:pt x="277" y="6"/>
                          <a:pt x="276" y="11"/>
                          <a:pt x="287" y="17"/>
                        </a:cubicBezTo>
                        <a:cubicBezTo>
                          <a:pt x="308" y="11"/>
                          <a:pt x="293" y="7"/>
                          <a:pt x="319" y="10"/>
                        </a:cubicBezTo>
                        <a:cubicBezTo>
                          <a:pt x="323" y="19"/>
                          <a:pt x="321" y="22"/>
                          <a:pt x="314" y="29"/>
                        </a:cubicBezTo>
                        <a:cubicBezTo>
                          <a:pt x="312" y="39"/>
                          <a:pt x="313" y="50"/>
                          <a:pt x="298" y="46"/>
                        </a:cubicBezTo>
                        <a:cubicBezTo>
                          <a:pt x="297" y="40"/>
                          <a:pt x="298" y="34"/>
                          <a:pt x="295" y="29"/>
                        </a:cubicBezTo>
                        <a:cubicBezTo>
                          <a:pt x="294" y="27"/>
                          <a:pt x="290" y="31"/>
                          <a:pt x="287" y="31"/>
                        </a:cubicBezTo>
                        <a:cubicBezTo>
                          <a:pt x="284" y="31"/>
                          <a:pt x="282" y="30"/>
                          <a:pt x="279" y="29"/>
                        </a:cubicBezTo>
                        <a:cubicBezTo>
                          <a:pt x="274" y="27"/>
                          <a:pt x="263" y="21"/>
                          <a:pt x="263" y="21"/>
                        </a:cubicBezTo>
                        <a:cubicBezTo>
                          <a:pt x="249" y="23"/>
                          <a:pt x="241" y="31"/>
                          <a:pt x="228" y="38"/>
                        </a:cubicBezTo>
                        <a:cubicBezTo>
                          <a:pt x="220" y="41"/>
                          <a:pt x="209" y="42"/>
                          <a:pt x="201" y="44"/>
                        </a:cubicBezTo>
                        <a:cubicBezTo>
                          <a:pt x="193" y="54"/>
                          <a:pt x="200" y="53"/>
                          <a:pt x="212" y="57"/>
                        </a:cubicBezTo>
                        <a:cubicBezTo>
                          <a:pt x="200" y="62"/>
                          <a:pt x="199" y="57"/>
                          <a:pt x="188" y="63"/>
                        </a:cubicBezTo>
                        <a:cubicBezTo>
                          <a:pt x="181" y="62"/>
                          <a:pt x="174" y="64"/>
                          <a:pt x="169" y="61"/>
                        </a:cubicBezTo>
                        <a:cubicBezTo>
                          <a:pt x="166" y="59"/>
                          <a:pt x="175" y="59"/>
                          <a:pt x="177" y="57"/>
                        </a:cubicBezTo>
                        <a:cubicBezTo>
                          <a:pt x="181" y="48"/>
                          <a:pt x="149" y="28"/>
                          <a:pt x="171" y="40"/>
                        </a:cubicBezTo>
                        <a:cubicBezTo>
                          <a:pt x="184" y="55"/>
                          <a:pt x="184" y="36"/>
                          <a:pt x="169" y="31"/>
                        </a:cubicBezTo>
                        <a:cubicBezTo>
                          <a:pt x="167" y="27"/>
                          <a:pt x="167" y="22"/>
                          <a:pt x="158" y="23"/>
                        </a:cubicBezTo>
                        <a:cubicBezTo>
                          <a:pt x="153" y="23"/>
                          <a:pt x="142" y="27"/>
                          <a:pt x="142" y="27"/>
                        </a:cubicBezTo>
                        <a:cubicBezTo>
                          <a:pt x="136" y="39"/>
                          <a:pt x="143" y="31"/>
                          <a:pt x="134" y="27"/>
                        </a:cubicBezTo>
                        <a:cubicBezTo>
                          <a:pt x="130" y="25"/>
                          <a:pt x="126" y="25"/>
                          <a:pt x="123" y="25"/>
                        </a:cubicBezTo>
                        <a:cubicBezTo>
                          <a:pt x="117" y="11"/>
                          <a:pt x="100" y="6"/>
                          <a:pt x="83" y="2"/>
                        </a:cubicBezTo>
                        <a:cubicBezTo>
                          <a:pt x="70" y="4"/>
                          <a:pt x="69" y="9"/>
                          <a:pt x="59" y="14"/>
                        </a:cubicBezTo>
                        <a:cubicBezTo>
                          <a:pt x="45" y="14"/>
                          <a:pt x="0" y="12"/>
                          <a:pt x="1" y="0"/>
                        </a:cubicBezTo>
                        <a:lnTo>
                          <a:pt x="220"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1" name="Freeform 45"/>
                  <p:cNvSpPr>
                    <a:spLocks/>
                  </p:cNvSpPr>
                  <p:nvPr/>
                </p:nvSpPr>
                <p:spPr bwMode="ltGray">
                  <a:xfrm>
                    <a:off x="2515" y="246"/>
                    <a:ext cx="190" cy="20"/>
                  </a:xfrm>
                  <a:custGeom>
                    <a:avLst/>
                    <a:gdLst>
                      <a:gd name="T0" fmla="*/ 1 w 300"/>
                      <a:gd name="T1" fmla="*/ 1 h 31"/>
                      <a:gd name="T2" fmla="*/ 1 w 300"/>
                      <a:gd name="T3" fmla="*/ 1 h 31"/>
                      <a:gd name="T4" fmla="*/ 1 w 300"/>
                      <a:gd name="T5" fmla="*/ 0 h 31"/>
                      <a:gd name="T6" fmla="*/ 1 w 300"/>
                      <a:gd name="T7" fmla="*/ 1 h 31"/>
                      <a:gd name="T8" fmla="*/ 1 w 300"/>
                      <a:gd name="T9" fmla="*/ 1 h 31"/>
                      <a:gd name="T10" fmla="*/ 1 w 300"/>
                      <a:gd name="T11" fmla="*/ 1 h 3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00" h="31">
                        <a:moveTo>
                          <a:pt x="105" y="31"/>
                        </a:moveTo>
                        <a:cubicBezTo>
                          <a:pt x="83" y="19"/>
                          <a:pt x="0" y="6"/>
                          <a:pt x="30" y="1"/>
                        </a:cubicBezTo>
                        <a:lnTo>
                          <a:pt x="285" y="0"/>
                        </a:lnTo>
                        <a:cubicBezTo>
                          <a:pt x="296" y="4"/>
                          <a:pt x="300" y="5"/>
                          <a:pt x="296" y="14"/>
                        </a:cubicBezTo>
                        <a:cubicBezTo>
                          <a:pt x="285" y="11"/>
                          <a:pt x="276" y="16"/>
                          <a:pt x="264" y="16"/>
                        </a:cubicBezTo>
                        <a:lnTo>
                          <a:pt x="105" y="3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2" name="Freeform 46"/>
                  <p:cNvSpPr>
                    <a:spLocks/>
                  </p:cNvSpPr>
                  <p:nvPr/>
                </p:nvSpPr>
                <p:spPr bwMode="ltGray">
                  <a:xfrm>
                    <a:off x="2096" y="275"/>
                    <a:ext cx="18" cy="10"/>
                  </a:xfrm>
                  <a:custGeom>
                    <a:avLst/>
                    <a:gdLst>
                      <a:gd name="T0" fmla="*/ 0 w 41"/>
                      <a:gd name="T1" fmla="*/ 0 h 29"/>
                      <a:gd name="T2" fmla="*/ 0 w 41"/>
                      <a:gd name="T3" fmla="*/ 0 h 29"/>
                      <a:gd name="T4" fmla="*/ 0 w 41"/>
                      <a:gd name="T5" fmla="*/ 0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3" name="Freeform 47"/>
                  <p:cNvSpPr>
                    <a:spLocks/>
                  </p:cNvSpPr>
                  <p:nvPr/>
                </p:nvSpPr>
                <p:spPr bwMode="ltGray">
                  <a:xfrm>
                    <a:off x="1606" y="246"/>
                    <a:ext cx="436" cy="152"/>
                  </a:xfrm>
                  <a:custGeom>
                    <a:avLst/>
                    <a:gdLst>
                      <a:gd name="T0" fmla="*/ 73 w 436"/>
                      <a:gd name="T1" fmla="*/ 1 h 152"/>
                      <a:gd name="T2" fmla="*/ 436 w 436"/>
                      <a:gd name="T3" fmla="*/ 0 h 152"/>
                      <a:gd name="T4" fmla="*/ 416 w 436"/>
                      <a:gd name="T5" fmla="*/ 54 h 152"/>
                      <a:gd name="T6" fmla="*/ 397 w 436"/>
                      <a:gd name="T7" fmla="*/ 68 h 152"/>
                      <a:gd name="T8" fmla="*/ 392 w 436"/>
                      <a:gd name="T9" fmla="*/ 70 h 152"/>
                      <a:gd name="T10" fmla="*/ 375 w 436"/>
                      <a:gd name="T11" fmla="*/ 73 h 152"/>
                      <a:gd name="T12" fmla="*/ 361 w 436"/>
                      <a:gd name="T13" fmla="*/ 88 h 152"/>
                      <a:gd name="T14" fmla="*/ 362 w 436"/>
                      <a:gd name="T15" fmla="*/ 99 h 152"/>
                      <a:gd name="T16" fmla="*/ 364 w 436"/>
                      <a:gd name="T17" fmla="*/ 107 h 152"/>
                      <a:gd name="T18" fmla="*/ 366 w 436"/>
                      <a:gd name="T19" fmla="*/ 113 h 152"/>
                      <a:gd name="T20" fmla="*/ 362 w 436"/>
                      <a:gd name="T21" fmla="*/ 122 h 152"/>
                      <a:gd name="T22" fmla="*/ 351 w 436"/>
                      <a:gd name="T23" fmla="*/ 120 h 152"/>
                      <a:gd name="T24" fmla="*/ 342 w 436"/>
                      <a:gd name="T25" fmla="*/ 129 h 152"/>
                      <a:gd name="T26" fmla="*/ 347 w 436"/>
                      <a:gd name="T27" fmla="*/ 105 h 152"/>
                      <a:gd name="T28" fmla="*/ 338 w 436"/>
                      <a:gd name="T29" fmla="*/ 100 h 152"/>
                      <a:gd name="T30" fmla="*/ 344 w 436"/>
                      <a:gd name="T31" fmla="*/ 93 h 152"/>
                      <a:gd name="T32" fmla="*/ 342 w 436"/>
                      <a:gd name="T33" fmla="*/ 89 h 152"/>
                      <a:gd name="T34" fmla="*/ 320 w 436"/>
                      <a:gd name="T35" fmla="*/ 94 h 152"/>
                      <a:gd name="T36" fmla="*/ 317 w 436"/>
                      <a:gd name="T37" fmla="*/ 85 h 152"/>
                      <a:gd name="T38" fmla="*/ 297 w 436"/>
                      <a:gd name="T39" fmla="*/ 94 h 152"/>
                      <a:gd name="T40" fmla="*/ 320 w 436"/>
                      <a:gd name="T41" fmla="*/ 103 h 152"/>
                      <a:gd name="T42" fmla="*/ 305 w 436"/>
                      <a:gd name="T43" fmla="*/ 117 h 152"/>
                      <a:gd name="T44" fmla="*/ 311 w 436"/>
                      <a:gd name="T45" fmla="*/ 126 h 152"/>
                      <a:gd name="T46" fmla="*/ 315 w 436"/>
                      <a:gd name="T47" fmla="*/ 138 h 152"/>
                      <a:gd name="T48" fmla="*/ 309 w 436"/>
                      <a:gd name="T49" fmla="*/ 139 h 152"/>
                      <a:gd name="T50" fmla="*/ 314 w 436"/>
                      <a:gd name="T51" fmla="*/ 144 h 152"/>
                      <a:gd name="T52" fmla="*/ 307 w 436"/>
                      <a:gd name="T53" fmla="*/ 152 h 152"/>
                      <a:gd name="T54" fmla="*/ 0 w 436"/>
                      <a:gd name="T55" fmla="*/ 149 h 152"/>
                      <a:gd name="T56" fmla="*/ 73 w 436"/>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6" h="152">
                        <a:moveTo>
                          <a:pt x="73" y="1"/>
                        </a:moveTo>
                        <a:lnTo>
                          <a:pt x="436" y="0"/>
                        </a:lnTo>
                        <a:cubicBezTo>
                          <a:pt x="430"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4" name="Freeform 48"/>
                  <p:cNvSpPr>
                    <a:spLocks/>
                  </p:cNvSpPr>
                  <p:nvPr/>
                </p:nvSpPr>
                <p:spPr bwMode="ltGray">
                  <a:xfrm>
                    <a:off x="2043" y="241"/>
                    <a:ext cx="20" cy="55"/>
                  </a:xfrm>
                  <a:custGeom>
                    <a:avLst/>
                    <a:gdLst>
                      <a:gd name="T0" fmla="*/ 0 w 47"/>
                      <a:gd name="T1" fmla="*/ 0 h 165"/>
                      <a:gd name="T2" fmla="*/ 0 w 47"/>
                      <a:gd name="T3" fmla="*/ 0 h 165"/>
                      <a:gd name="T4" fmla="*/ 0 w 47"/>
                      <a:gd name="T5" fmla="*/ 0 h 165"/>
                      <a:gd name="T6" fmla="*/ 0 w 47"/>
                      <a:gd name="T7" fmla="*/ 0 h 165"/>
                      <a:gd name="T8" fmla="*/ 0 w 47"/>
                      <a:gd name="T9" fmla="*/ 0 h 165"/>
                      <a:gd name="T10" fmla="*/ 0 w 47"/>
                      <a:gd name="T11" fmla="*/ 0 h 165"/>
                      <a:gd name="T12" fmla="*/ 0 w 47"/>
                      <a:gd name="T13" fmla="*/ 0 h 165"/>
                      <a:gd name="T14" fmla="*/ 0 w 47"/>
                      <a:gd name="T15" fmla="*/ 0 h 165"/>
                      <a:gd name="T16" fmla="*/ 0 w 47"/>
                      <a:gd name="T17" fmla="*/ 0 h 165"/>
                      <a:gd name="T18" fmla="*/ 0 w 47"/>
                      <a:gd name="T19" fmla="*/ 0 h 165"/>
                      <a:gd name="T20" fmla="*/ 0 w 47"/>
                      <a:gd name="T21" fmla="*/ 0 h 165"/>
                      <a:gd name="T22" fmla="*/ 0 w 47"/>
                      <a:gd name="T23" fmla="*/ 0 h 165"/>
                      <a:gd name="T24" fmla="*/ 0 w 47"/>
                      <a:gd name="T25" fmla="*/ 0 h 165"/>
                      <a:gd name="T26" fmla="*/ 0 w 47"/>
                      <a:gd name="T27" fmla="*/ 0 h 165"/>
                      <a:gd name="T28" fmla="*/ 0 w 47"/>
                      <a:gd name="T29" fmla="*/ 0 h 165"/>
                      <a:gd name="T30" fmla="*/ 0 w 47"/>
                      <a:gd name="T31" fmla="*/ 0 h 165"/>
                      <a:gd name="T32" fmla="*/ 0 w 47"/>
                      <a:gd name="T33" fmla="*/ 0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5" name="Freeform 49"/>
                  <p:cNvSpPr>
                    <a:spLocks/>
                  </p:cNvSpPr>
                  <p:nvPr/>
                </p:nvSpPr>
                <p:spPr bwMode="ltGray">
                  <a:xfrm>
                    <a:off x="2031" y="287"/>
                    <a:ext cx="59" cy="34"/>
                  </a:xfrm>
                  <a:custGeom>
                    <a:avLst/>
                    <a:gdLst>
                      <a:gd name="T0" fmla="*/ 0 w 138"/>
                      <a:gd name="T1" fmla="*/ 0 h 103"/>
                      <a:gd name="T2" fmla="*/ 0 w 138"/>
                      <a:gd name="T3" fmla="*/ 0 h 103"/>
                      <a:gd name="T4" fmla="*/ 0 w 138"/>
                      <a:gd name="T5" fmla="*/ 0 h 103"/>
                      <a:gd name="T6" fmla="*/ 0 w 138"/>
                      <a:gd name="T7" fmla="*/ 0 h 103"/>
                      <a:gd name="T8" fmla="*/ 0 w 138"/>
                      <a:gd name="T9" fmla="*/ 0 h 103"/>
                      <a:gd name="T10" fmla="*/ 0 w 138"/>
                      <a:gd name="T11" fmla="*/ 0 h 103"/>
                      <a:gd name="T12" fmla="*/ 0 w 138"/>
                      <a:gd name="T13" fmla="*/ 0 h 103"/>
                      <a:gd name="T14" fmla="*/ 0 w 138"/>
                      <a:gd name="T15" fmla="*/ 0 h 103"/>
                      <a:gd name="T16" fmla="*/ 0 w 138"/>
                      <a:gd name="T17" fmla="*/ 0 h 103"/>
                      <a:gd name="T18" fmla="*/ 0 w 138"/>
                      <a:gd name="T19" fmla="*/ 0 h 103"/>
                      <a:gd name="T20" fmla="*/ 0 w 138"/>
                      <a:gd name="T21" fmla="*/ 0 h 103"/>
                      <a:gd name="T22" fmla="*/ 0 w 138"/>
                      <a:gd name="T23" fmla="*/ 0 h 103"/>
                      <a:gd name="T24" fmla="*/ 0 w 138"/>
                      <a:gd name="T25" fmla="*/ 0 h 103"/>
                      <a:gd name="T26" fmla="*/ 0 w 138"/>
                      <a:gd name="T27" fmla="*/ 0 h 103"/>
                      <a:gd name="T28" fmla="*/ 0 w 138"/>
                      <a:gd name="T29" fmla="*/ 0 h 103"/>
                      <a:gd name="T30" fmla="*/ 0 w 138"/>
                      <a:gd name="T31" fmla="*/ 0 h 103"/>
                      <a:gd name="T32" fmla="*/ 0 w 138"/>
                      <a:gd name="T33" fmla="*/ 0 h 103"/>
                      <a:gd name="T34" fmla="*/ 0 w 138"/>
                      <a:gd name="T35" fmla="*/ 0 h 103"/>
                      <a:gd name="T36" fmla="*/ 0 w 138"/>
                      <a:gd name="T37" fmla="*/ 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6" name="Freeform 50"/>
                  <p:cNvSpPr>
                    <a:spLocks/>
                  </p:cNvSpPr>
                  <p:nvPr/>
                </p:nvSpPr>
                <p:spPr bwMode="ltGray">
                  <a:xfrm>
                    <a:off x="1968" y="319"/>
                    <a:ext cx="80" cy="72"/>
                  </a:xfrm>
                  <a:custGeom>
                    <a:avLst/>
                    <a:gdLst>
                      <a:gd name="T0" fmla="*/ 0 w 188"/>
                      <a:gd name="T1" fmla="*/ 0 h 214"/>
                      <a:gd name="T2" fmla="*/ 0 w 188"/>
                      <a:gd name="T3" fmla="*/ 0 h 214"/>
                      <a:gd name="T4" fmla="*/ 0 w 188"/>
                      <a:gd name="T5" fmla="*/ 0 h 214"/>
                      <a:gd name="T6" fmla="*/ 0 w 188"/>
                      <a:gd name="T7" fmla="*/ 0 h 214"/>
                      <a:gd name="T8" fmla="*/ 0 w 188"/>
                      <a:gd name="T9" fmla="*/ 0 h 214"/>
                      <a:gd name="T10" fmla="*/ 0 w 188"/>
                      <a:gd name="T11" fmla="*/ 0 h 214"/>
                      <a:gd name="T12" fmla="*/ 0 w 188"/>
                      <a:gd name="T13" fmla="*/ 0 h 214"/>
                      <a:gd name="T14" fmla="*/ 0 w 188"/>
                      <a:gd name="T15" fmla="*/ 0 h 214"/>
                      <a:gd name="T16" fmla="*/ 0 w 188"/>
                      <a:gd name="T17" fmla="*/ 0 h 214"/>
                      <a:gd name="T18" fmla="*/ 0 w 188"/>
                      <a:gd name="T19" fmla="*/ 0 h 214"/>
                      <a:gd name="T20" fmla="*/ 0 w 188"/>
                      <a:gd name="T21" fmla="*/ 0 h 214"/>
                      <a:gd name="T22" fmla="*/ 0 w 188"/>
                      <a:gd name="T23" fmla="*/ 0 h 214"/>
                      <a:gd name="T24" fmla="*/ 0 w 188"/>
                      <a:gd name="T25" fmla="*/ 0 h 214"/>
                      <a:gd name="T26" fmla="*/ 0 w 188"/>
                      <a:gd name="T27" fmla="*/ 0 h 214"/>
                      <a:gd name="T28" fmla="*/ 0 w 188"/>
                      <a:gd name="T29" fmla="*/ 0 h 214"/>
                      <a:gd name="T30" fmla="*/ 0 w 188"/>
                      <a:gd name="T31" fmla="*/ 0 h 214"/>
                      <a:gd name="T32" fmla="*/ 0 w 188"/>
                      <a:gd name="T33" fmla="*/ 0 h 214"/>
                      <a:gd name="T34" fmla="*/ 0 w 188"/>
                      <a:gd name="T35" fmla="*/ 0 h 214"/>
                      <a:gd name="T36" fmla="*/ 0 w 188"/>
                      <a:gd name="T37" fmla="*/ 0 h 214"/>
                      <a:gd name="T38" fmla="*/ 0 w 188"/>
                      <a:gd name="T39" fmla="*/ 0 h 214"/>
                      <a:gd name="T40" fmla="*/ 0 w 188"/>
                      <a:gd name="T41" fmla="*/ 0 h 214"/>
                      <a:gd name="T42" fmla="*/ 0 w 188"/>
                      <a:gd name="T43" fmla="*/ 0 h 214"/>
                      <a:gd name="T44" fmla="*/ 0 w 188"/>
                      <a:gd name="T45" fmla="*/ 0 h 214"/>
                      <a:gd name="T46" fmla="*/ 0 w 188"/>
                      <a:gd name="T47" fmla="*/ 0 h 214"/>
                      <a:gd name="T48" fmla="*/ 0 w 188"/>
                      <a:gd name="T49" fmla="*/ 0 h 214"/>
                      <a:gd name="T50" fmla="*/ 0 w 188"/>
                      <a:gd name="T51" fmla="*/ 0 h 214"/>
                      <a:gd name="T52" fmla="*/ 0 w 188"/>
                      <a:gd name="T53" fmla="*/ 0 h 214"/>
                      <a:gd name="T54" fmla="*/ 0 w 188"/>
                      <a:gd name="T55" fmla="*/ 0 h 214"/>
                      <a:gd name="T56" fmla="*/ 0 w 188"/>
                      <a:gd name="T57" fmla="*/ 0 h 214"/>
                      <a:gd name="T58" fmla="*/ 0 w 188"/>
                      <a:gd name="T59" fmla="*/ 0 h 214"/>
                      <a:gd name="T60" fmla="*/ 0 w 188"/>
                      <a:gd name="T61" fmla="*/ 0 h 214"/>
                      <a:gd name="T62" fmla="*/ 0 w 188"/>
                      <a:gd name="T63" fmla="*/ 0 h 214"/>
                      <a:gd name="T64" fmla="*/ 0 w 188"/>
                      <a:gd name="T65" fmla="*/ 0 h 214"/>
                      <a:gd name="T66" fmla="*/ 0 w 188"/>
                      <a:gd name="T67" fmla="*/ 0 h 214"/>
                      <a:gd name="T68" fmla="*/ 0 w 188"/>
                      <a:gd name="T69" fmla="*/ 0 h 214"/>
                      <a:gd name="T70" fmla="*/ 0 w 188"/>
                      <a:gd name="T71" fmla="*/ 0 h 214"/>
                      <a:gd name="T72" fmla="*/ 0 w 188"/>
                      <a:gd name="T73" fmla="*/ 0 h 214"/>
                      <a:gd name="T74" fmla="*/ 0 w 188"/>
                      <a:gd name="T75" fmla="*/ 0 h 214"/>
                      <a:gd name="T76" fmla="*/ 0 w 188"/>
                      <a:gd name="T77" fmla="*/ 0 h 214"/>
                      <a:gd name="T78" fmla="*/ 0 w 188"/>
                      <a:gd name="T79" fmla="*/ 0 h 214"/>
                      <a:gd name="T80" fmla="*/ 0 w 188"/>
                      <a:gd name="T81" fmla="*/ 0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7" name="Freeform 51"/>
                  <p:cNvSpPr>
                    <a:spLocks/>
                  </p:cNvSpPr>
                  <p:nvPr/>
                </p:nvSpPr>
                <p:spPr bwMode="ltGray">
                  <a:xfrm>
                    <a:off x="2021" y="340"/>
                    <a:ext cx="6" cy="4"/>
                  </a:xfrm>
                  <a:custGeom>
                    <a:avLst/>
                    <a:gdLst>
                      <a:gd name="T0" fmla="*/ 0 w 13"/>
                      <a:gd name="T1" fmla="*/ 0 h 13"/>
                      <a:gd name="T2" fmla="*/ 0 w 13"/>
                      <a:gd name="T3" fmla="*/ 0 h 13"/>
                      <a:gd name="T4" fmla="*/ 0 w 13"/>
                      <a:gd name="T5" fmla="*/ 0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8" name="Freeform 52"/>
                  <p:cNvSpPr>
                    <a:spLocks/>
                  </p:cNvSpPr>
                  <p:nvPr/>
                </p:nvSpPr>
                <p:spPr bwMode="ltGray">
                  <a:xfrm>
                    <a:off x="1573" y="389"/>
                    <a:ext cx="347" cy="189"/>
                  </a:xfrm>
                  <a:custGeom>
                    <a:avLst/>
                    <a:gdLst>
                      <a:gd name="T0" fmla="*/ 0 w 812"/>
                      <a:gd name="T1" fmla="*/ 0 h 564"/>
                      <a:gd name="T2" fmla="*/ 0 w 812"/>
                      <a:gd name="T3" fmla="*/ 0 h 564"/>
                      <a:gd name="T4" fmla="*/ 0 w 812"/>
                      <a:gd name="T5" fmla="*/ 0 h 564"/>
                      <a:gd name="T6" fmla="*/ 0 w 812"/>
                      <a:gd name="T7" fmla="*/ 0 h 564"/>
                      <a:gd name="T8" fmla="*/ 0 w 812"/>
                      <a:gd name="T9" fmla="*/ 0 h 564"/>
                      <a:gd name="T10" fmla="*/ 0 w 812"/>
                      <a:gd name="T11" fmla="*/ 0 h 564"/>
                      <a:gd name="T12" fmla="*/ 0 w 812"/>
                      <a:gd name="T13" fmla="*/ 0 h 564"/>
                      <a:gd name="T14" fmla="*/ 0 w 812"/>
                      <a:gd name="T15" fmla="*/ 0 h 564"/>
                      <a:gd name="T16" fmla="*/ 0 w 812"/>
                      <a:gd name="T17" fmla="*/ 0 h 564"/>
                      <a:gd name="T18" fmla="*/ 0 w 812"/>
                      <a:gd name="T19" fmla="*/ 0 h 564"/>
                      <a:gd name="T20" fmla="*/ 0 w 812"/>
                      <a:gd name="T21" fmla="*/ 0 h 564"/>
                      <a:gd name="T22" fmla="*/ 0 w 812"/>
                      <a:gd name="T23" fmla="*/ 0 h 564"/>
                      <a:gd name="T24" fmla="*/ 0 w 812"/>
                      <a:gd name="T25" fmla="*/ 0 h 564"/>
                      <a:gd name="T26" fmla="*/ 0 w 812"/>
                      <a:gd name="T27" fmla="*/ 0 h 564"/>
                      <a:gd name="T28" fmla="*/ 0 w 812"/>
                      <a:gd name="T29" fmla="*/ 0 h 564"/>
                      <a:gd name="T30" fmla="*/ 0 w 812"/>
                      <a:gd name="T31" fmla="*/ 0 h 564"/>
                      <a:gd name="T32" fmla="*/ 0 w 812"/>
                      <a:gd name="T33" fmla="*/ 0 h 564"/>
                      <a:gd name="T34" fmla="*/ 0 w 812"/>
                      <a:gd name="T35" fmla="*/ 0 h 564"/>
                      <a:gd name="T36" fmla="*/ 0 w 812"/>
                      <a:gd name="T37" fmla="*/ 0 h 564"/>
                      <a:gd name="T38" fmla="*/ 0 w 812"/>
                      <a:gd name="T39" fmla="*/ 0 h 564"/>
                      <a:gd name="T40" fmla="*/ 0 w 812"/>
                      <a:gd name="T41" fmla="*/ 0 h 564"/>
                      <a:gd name="T42" fmla="*/ 0 w 812"/>
                      <a:gd name="T43" fmla="*/ 0 h 564"/>
                      <a:gd name="T44" fmla="*/ 0 w 812"/>
                      <a:gd name="T45" fmla="*/ 0 h 564"/>
                      <a:gd name="T46" fmla="*/ 0 w 812"/>
                      <a:gd name="T47" fmla="*/ 0 h 564"/>
                      <a:gd name="T48" fmla="*/ 0 w 812"/>
                      <a:gd name="T49" fmla="*/ 0 h 564"/>
                      <a:gd name="T50" fmla="*/ 0 w 812"/>
                      <a:gd name="T51" fmla="*/ 0 h 564"/>
                      <a:gd name="T52" fmla="*/ 0 w 812"/>
                      <a:gd name="T53" fmla="*/ 0 h 564"/>
                      <a:gd name="T54" fmla="*/ 0 w 812"/>
                      <a:gd name="T55" fmla="*/ 0 h 564"/>
                      <a:gd name="T56" fmla="*/ 0 w 812"/>
                      <a:gd name="T57" fmla="*/ 0 h 564"/>
                      <a:gd name="T58" fmla="*/ 0 w 812"/>
                      <a:gd name="T59" fmla="*/ 0 h 564"/>
                      <a:gd name="T60" fmla="*/ 0 w 812"/>
                      <a:gd name="T61" fmla="*/ 0 h 564"/>
                      <a:gd name="T62" fmla="*/ 0 w 812"/>
                      <a:gd name="T63" fmla="*/ 0 h 564"/>
                      <a:gd name="T64" fmla="*/ 0 w 812"/>
                      <a:gd name="T65" fmla="*/ 0 h 564"/>
                      <a:gd name="T66" fmla="*/ 0 w 812"/>
                      <a:gd name="T67" fmla="*/ 0 h 564"/>
                      <a:gd name="T68" fmla="*/ 0 w 812"/>
                      <a:gd name="T69" fmla="*/ 0 h 564"/>
                      <a:gd name="T70" fmla="*/ 0 w 812"/>
                      <a:gd name="T71" fmla="*/ 0 h 564"/>
                      <a:gd name="T72" fmla="*/ 0 w 812"/>
                      <a:gd name="T73" fmla="*/ 0 h 564"/>
                      <a:gd name="T74" fmla="*/ 0 w 812"/>
                      <a:gd name="T75" fmla="*/ 0 h 564"/>
                      <a:gd name="T76" fmla="*/ 0 w 812"/>
                      <a:gd name="T77" fmla="*/ 0 h 564"/>
                      <a:gd name="T78" fmla="*/ 0 w 812"/>
                      <a:gd name="T79" fmla="*/ 0 h 564"/>
                      <a:gd name="T80" fmla="*/ 0 w 812"/>
                      <a:gd name="T81" fmla="*/ 0 h 564"/>
                      <a:gd name="T82" fmla="*/ 0 w 812"/>
                      <a:gd name="T83" fmla="*/ 0 h 564"/>
                      <a:gd name="T84" fmla="*/ 0 w 812"/>
                      <a:gd name="T85" fmla="*/ 0 h 564"/>
                      <a:gd name="T86" fmla="*/ 0 w 812"/>
                      <a:gd name="T87" fmla="*/ 0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69" name="Freeform 53"/>
                  <p:cNvSpPr>
                    <a:spLocks/>
                  </p:cNvSpPr>
                  <p:nvPr/>
                </p:nvSpPr>
                <p:spPr bwMode="ltGray">
                  <a:xfrm>
                    <a:off x="1634" y="519"/>
                    <a:ext cx="19" cy="29"/>
                  </a:xfrm>
                  <a:custGeom>
                    <a:avLst/>
                    <a:gdLst>
                      <a:gd name="T0" fmla="*/ 0 w 43"/>
                      <a:gd name="T1" fmla="*/ 0 h 85"/>
                      <a:gd name="T2" fmla="*/ 0 w 43"/>
                      <a:gd name="T3" fmla="*/ 0 h 85"/>
                      <a:gd name="T4" fmla="*/ 0 w 43"/>
                      <a:gd name="T5" fmla="*/ 0 h 85"/>
                      <a:gd name="T6" fmla="*/ 0 w 43"/>
                      <a:gd name="T7" fmla="*/ 0 h 85"/>
                      <a:gd name="T8" fmla="*/ 0 w 43"/>
                      <a:gd name="T9" fmla="*/ 0 h 85"/>
                      <a:gd name="T10" fmla="*/ 0 w 43"/>
                      <a:gd name="T11" fmla="*/ 0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0" name="Freeform 54"/>
                  <p:cNvSpPr>
                    <a:spLocks/>
                  </p:cNvSpPr>
                  <p:nvPr/>
                </p:nvSpPr>
                <p:spPr bwMode="ltGray">
                  <a:xfrm>
                    <a:off x="1900" y="421"/>
                    <a:ext cx="18" cy="24"/>
                  </a:xfrm>
                  <a:custGeom>
                    <a:avLst/>
                    <a:gdLst>
                      <a:gd name="T0" fmla="*/ 0 w 44"/>
                      <a:gd name="T1" fmla="*/ 0 h 74"/>
                      <a:gd name="T2" fmla="*/ 0 w 44"/>
                      <a:gd name="T3" fmla="*/ 0 h 74"/>
                      <a:gd name="T4" fmla="*/ 0 w 44"/>
                      <a:gd name="T5" fmla="*/ 0 h 74"/>
                      <a:gd name="T6" fmla="*/ 0 w 44"/>
                      <a:gd name="T7" fmla="*/ 0 h 74"/>
                      <a:gd name="T8" fmla="*/ 0 w 44"/>
                      <a:gd name="T9" fmla="*/ 0 h 74"/>
                      <a:gd name="T10" fmla="*/ 0 w 44"/>
                      <a:gd name="T11" fmla="*/ 0 h 74"/>
                      <a:gd name="T12" fmla="*/ 0 w 44"/>
                      <a:gd name="T13" fmla="*/ 0 h 74"/>
                      <a:gd name="T14" fmla="*/ 0 w 44"/>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1" name="Freeform 55"/>
                  <p:cNvSpPr>
                    <a:spLocks/>
                  </p:cNvSpPr>
                  <p:nvPr/>
                </p:nvSpPr>
                <p:spPr bwMode="ltGray">
                  <a:xfrm>
                    <a:off x="1951" y="409"/>
                    <a:ext cx="9" cy="10"/>
                  </a:xfrm>
                  <a:custGeom>
                    <a:avLst/>
                    <a:gdLst>
                      <a:gd name="T0" fmla="*/ 0 w 20"/>
                      <a:gd name="T1" fmla="*/ 0 h 30"/>
                      <a:gd name="T2" fmla="*/ 0 w 20"/>
                      <a:gd name="T3" fmla="*/ 0 h 30"/>
                      <a:gd name="T4" fmla="*/ 0 w 20"/>
                      <a:gd name="T5" fmla="*/ 0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2" name="Freeform 56"/>
                  <p:cNvSpPr>
                    <a:spLocks/>
                  </p:cNvSpPr>
                  <p:nvPr/>
                </p:nvSpPr>
                <p:spPr bwMode="ltGray">
                  <a:xfrm>
                    <a:off x="1021" y="314"/>
                    <a:ext cx="433" cy="354"/>
                  </a:xfrm>
                  <a:custGeom>
                    <a:avLst/>
                    <a:gdLst>
                      <a:gd name="T0" fmla="*/ 1 w 682"/>
                      <a:gd name="T1" fmla="*/ 1 h 557"/>
                      <a:gd name="T2" fmla="*/ 1 w 682"/>
                      <a:gd name="T3" fmla="*/ 1 h 557"/>
                      <a:gd name="T4" fmla="*/ 1 w 682"/>
                      <a:gd name="T5" fmla="*/ 1 h 557"/>
                      <a:gd name="T6" fmla="*/ 1 w 682"/>
                      <a:gd name="T7" fmla="*/ 1 h 557"/>
                      <a:gd name="T8" fmla="*/ 1 w 682"/>
                      <a:gd name="T9" fmla="*/ 1 h 557"/>
                      <a:gd name="T10" fmla="*/ 1 w 682"/>
                      <a:gd name="T11" fmla="*/ 1 h 557"/>
                      <a:gd name="T12" fmla="*/ 1 w 682"/>
                      <a:gd name="T13" fmla="*/ 1 h 557"/>
                      <a:gd name="T14" fmla="*/ 1 w 682"/>
                      <a:gd name="T15" fmla="*/ 1 h 557"/>
                      <a:gd name="T16" fmla="*/ 1 w 682"/>
                      <a:gd name="T17" fmla="*/ 1 h 557"/>
                      <a:gd name="T18" fmla="*/ 1 w 682"/>
                      <a:gd name="T19" fmla="*/ 1 h 557"/>
                      <a:gd name="T20" fmla="*/ 1 w 682"/>
                      <a:gd name="T21" fmla="*/ 1 h 557"/>
                      <a:gd name="T22" fmla="*/ 1 w 682"/>
                      <a:gd name="T23" fmla="*/ 1 h 557"/>
                      <a:gd name="T24" fmla="*/ 1 w 682"/>
                      <a:gd name="T25" fmla="*/ 1 h 557"/>
                      <a:gd name="T26" fmla="*/ 1 w 682"/>
                      <a:gd name="T27" fmla="*/ 1 h 557"/>
                      <a:gd name="T28" fmla="*/ 1 w 682"/>
                      <a:gd name="T29" fmla="*/ 1 h 557"/>
                      <a:gd name="T30" fmla="*/ 1 w 682"/>
                      <a:gd name="T31" fmla="*/ 1 h 557"/>
                      <a:gd name="T32" fmla="*/ 1 w 682"/>
                      <a:gd name="T33" fmla="*/ 1 h 557"/>
                      <a:gd name="T34" fmla="*/ 0 w 682"/>
                      <a:gd name="T35" fmla="*/ 1 h 557"/>
                      <a:gd name="T36" fmla="*/ 1 w 682"/>
                      <a:gd name="T37" fmla="*/ 1 h 557"/>
                      <a:gd name="T38" fmla="*/ 1 w 682"/>
                      <a:gd name="T39" fmla="*/ 1 h 557"/>
                      <a:gd name="T40" fmla="*/ 1 w 682"/>
                      <a:gd name="T41" fmla="*/ 1 h 557"/>
                      <a:gd name="T42" fmla="*/ 1 w 682"/>
                      <a:gd name="T43" fmla="*/ 1 h 557"/>
                      <a:gd name="T44" fmla="*/ 1 w 682"/>
                      <a:gd name="T45" fmla="*/ 1 h 557"/>
                      <a:gd name="T46" fmla="*/ 1 w 682"/>
                      <a:gd name="T47" fmla="*/ 1 h 557"/>
                      <a:gd name="T48" fmla="*/ 1 w 682"/>
                      <a:gd name="T49" fmla="*/ 1 h 557"/>
                      <a:gd name="T50" fmla="*/ 1 w 682"/>
                      <a:gd name="T51" fmla="*/ 1 h 557"/>
                      <a:gd name="T52" fmla="*/ 1 w 682"/>
                      <a:gd name="T53" fmla="*/ 0 h 557"/>
                      <a:gd name="T54" fmla="*/ 1 w 682"/>
                      <a:gd name="T55" fmla="*/ 1 h 557"/>
                      <a:gd name="T56" fmla="*/ 1 w 682"/>
                      <a:gd name="T57" fmla="*/ 1 h 557"/>
                      <a:gd name="T58" fmla="*/ 1 w 682"/>
                      <a:gd name="T59" fmla="*/ 1 h 557"/>
                      <a:gd name="T60" fmla="*/ 1 w 682"/>
                      <a:gd name="T61" fmla="*/ 1 h 557"/>
                      <a:gd name="T62" fmla="*/ 1 w 682"/>
                      <a:gd name="T63" fmla="*/ 1 h 557"/>
                      <a:gd name="T64" fmla="*/ 1 w 682"/>
                      <a:gd name="T65" fmla="*/ 1 h 557"/>
                      <a:gd name="T66" fmla="*/ 1 w 682"/>
                      <a:gd name="T67" fmla="*/ 1 h 557"/>
                      <a:gd name="T68" fmla="*/ 1 w 682"/>
                      <a:gd name="T69" fmla="*/ 1 h 557"/>
                      <a:gd name="T70" fmla="*/ 1 w 682"/>
                      <a:gd name="T71" fmla="*/ 1 h 557"/>
                      <a:gd name="T72" fmla="*/ 1 w 682"/>
                      <a:gd name="T73" fmla="*/ 1 h 557"/>
                      <a:gd name="T74" fmla="*/ 1 w 682"/>
                      <a:gd name="T75" fmla="*/ 1 h 557"/>
                      <a:gd name="T76" fmla="*/ 1 w 682"/>
                      <a:gd name="T77" fmla="*/ 1 h 557"/>
                      <a:gd name="T78" fmla="*/ 1 w 682"/>
                      <a:gd name="T79" fmla="*/ 1 h 557"/>
                      <a:gd name="T80" fmla="*/ 1 w 682"/>
                      <a:gd name="T81" fmla="*/ 1 h 557"/>
                      <a:gd name="T82" fmla="*/ 1 w 682"/>
                      <a:gd name="T83" fmla="*/ 1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3" name="Freeform 57"/>
                  <p:cNvSpPr>
                    <a:spLocks/>
                  </p:cNvSpPr>
                  <p:nvPr/>
                </p:nvSpPr>
                <p:spPr bwMode="ltGray">
                  <a:xfrm>
                    <a:off x="1189" y="447"/>
                    <a:ext cx="163" cy="221"/>
                  </a:xfrm>
                  <a:custGeom>
                    <a:avLst/>
                    <a:gdLst>
                      <a:gd name="T0" fmla="*/ 1 w 257"/>
                      <a:gd name="T1" fmla="*/ 1 h 347"/>
                      <a:gd name="T2" fmla="*/ 1 w 257"/>
                      <a:gd name="T3" fmla="*/ 1 h 347"/>
                      <a:gd name="T4" fmla="*/ 1 w 257"/>
                      <a:gd name="T5" fmla="*/ 1 h 347"/>
                      <a:gd name="T6" fmla="*/ 1 w 257"/>
                      <a:gd name="T7" fmla="*/ 1 h 347"/>
                      <a:gd name="T8" fmla="*/ 1 w 257"/>
                      <a:gd name="T9" fmla="*/ 1 h 347"/>
                      <a:gd name="T10" fmla="*/ 1 w 257"/>
                      <a:gd name="T11" fmla="*/ 1 h 347"/>
                      <a:gd name="T12" fmla="*/ 1 w 257"/>
                      <a:gd name="T13" fmla="*/ 1 h 347"/>
                      <a:gd name="T14" fmla="*/ 1 w 257"/>
                      <a:gd name="T15" fmla="*/ 1 h 347"/>
                      <a:gd name="T16" fmla="*/ 1 w 257"/>
                      <a:gd name="T17" fmla="*/ 1 h 347"/>
                      <a:gd name="T18" fmla="*/ 1 w 257"/>
                      <a:gd name="T19" fmla="*/ 1 h 347"/>
                      <a:gd name="T20" fmla="*/ 1 w 257"/>
                      <a:gd name="T21" fmla="*/ 1 h 347"/>
                      <a:gd name="T22" fmla="*/ 1 w 257"/>
                      <a:gd name="T23" fmla="*/ 1 h 347"/>
                      <a:gd name="T24" fmla="*/ 1 w 257"/>
                      <a:gd name="T25" fmla="*/ 1 h 347"/>
                      <a:gd name="T26" fmla="*/ 0 w 257"/>
                      <a:gd name="T27" fmla="*/ 1 h 347"/>
                      <a:gd name="T28" fmla="*/ 1 w 257"/>
                      <a:gd name="T29" fmla="*/ 1 h 347"/>
                      <a:gd name="T30" fmla="*/ 1 w 257"/>
                      <a:gd name="T31" fmla="*/ 1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4" name="Freeform 58"/>
                  <p:cNvSpPr>
                    <a:spLocks/>
                  </p:cNvSpPr>
                  <p:nvPr/>
                </p:nvSpPr>
                <p:spPr bwMode="ltGray">
                  <a:xfrm>
                    <a:off x="1476" y="611"/>
                    <a:ext cx="7" cy="12"/>
                  </a:xfrm>
                  <a:custGeom>
                    <a:avLst/>
                    <a:gdLst>
                      <a:gd name="T0" fmla="*/ 0 w 19"/>
                      <a:gd name="T1" fmla="*/ 0 h 37"/>
                      <a:gd name="T2" fmla="*/ 0 w 19"/>
                      <a:gd name="T3" fmla="*/ 0 h 37"/>
                      <a:gd name="T4" fmla="*/ 0 w 19"/>
                      <a:gd name="T5" fmla="*/ 0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5" name="Freeform 59"/>
                  <p:cNvSpPr>
                    <a:spLocks/>
                  </p:cNvSpPr>
                  <p:nvPr/>
                </p:nvSpPr>
                <p:spPr bwMode="ltGray">
                  <a:xfrm>
                    <a:off x="1467" y="497"/>
                    <a:ext cx="9" cy="7"/>
                  </a:xfrm>
                  <a:custGeom>
                    <a:avLst/>
                    <a:gdLst>
                      <a:gd name="T0" fmla="*/ 0 w 22"/>
                      <a:gd name="T1" fmla="*/ 0 h 20"/>
                      <a:gd name="T2" fmla="*/ 0 w 22"/>
                      <a:gd name="T3" fmla="*/ 0 h 20"/>
                      <a:gd name="T4" fmla="*/ 0 w 22"/>
                      <a:gd name="T5" fmla="*/ 0 h 20"/>
                      <a:gd name="T6" fmla="*/ 0 w 22"/>
                      <a:gd name="T7" fmla="*/ 0 h 20"/>
                      <a:gd name="T8" fmla="*/ 0 w 22"/>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6" name="Freeform 60"/>
                  <p:cNvSpPr>
                    <a:spLocks/>
                  </p:cNvSpPr>
                  <p:nvPr/>
                </p:nvSpPr>
                <p:spPr bwMode="ltGray">
                  <a:xfrm>
                    <a:off x="1072" y="357"/>
                    <a:ext cx="25" cy="10"/>
                  </a:xfrm>
                  <a:custGeom>
                    <a:avLst/>
                    <a:gdLst>
                      <a:gd name="T0" fmla="*/ 0 w 57"/>
                      <a:gd name="T1" fmla="*/ 0 h 30"/>
                      <a:gd name="T2" fmla="*/ 0 w 57"/>
                      <a:gd name="T3" fmla="*/ 0 h 30"/>
                      <a:gd name="T4" fmla="*/ 0 w 57"/>
                      <a:gd name="T5" fmla="*/ 0 h 30"/>
                      <a:gd name="T6" fmla="*/ 0 w 57"/>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7" name="Freeform 61"/>
                  <p:cNvSpPr>
                    <a:spLocks/>
                  </p:cNvSpPr>
                  <p:nvPr/>
                </p:nvSpPr>
                <p:spPr bwMode="ltGray">
                  <a:xfrm>
                    <a:off x="1374" y="265"/>
                    <a:ext cx="295" cy="233"/>
                  </a:xfrm>
                  <a:custGeom>
                    <a:avLst/>
                    <a:gdLst>
                      <a:gd name="T0" fmla="*/ 0 w 693"/>
                      <a:gd name="T1" fmla="*/ 0 h 696"/>
                      <a:gd name="T2" fmla="*/ 0 w 693"/>
                      <a:gd name="T3" fmla="*/ 0 h 696"/>
                      <a:gd name="T4" fmla="*/ 0 w 693"/>
                      <a:gd name="T5" fmla="*/ 0 h 696"/>
                      <a:gd name="T6" fmla="*/ 0 w 693"/>
                      <a:gd name="T7" fmla="*/ 0 h 696"/>
                      <a:gd name="T8" fmla="*/ 0 w 693"/>
                      <a:gd name="T9" fmla="*/ 0 h 696"/>
                      <a:gd name="T10" fmla="*/ 0 w 693"/>
                      <a:gd name="T11" fmla="*/ 0 h 696"/>
                      <a:gd name="T12" fmla="*/ 0 w 693"/>
                      <a:gd name="T13" fmla="*/ 0 h 696"/>
                      <a:gd name="T14" fmla="*/ 0 w 693"/>
                      <a:gd name="T15" fmla="*/ 0 h 696"/>
                      <a:gd name="T16" fmla="*/ 0 w 693"/>
                      <a:gd name="T17" fmla="*/ 0 h 696"/>
                      <a:gd name="T18" fmla="*/ 0 w 693"/>
                      <a:gd name="T19" fmla="*/ 0 h 696"/>
                      <a:gd name="T20" fmla="*/ 0 w 693"/>
                      <a:gd name="T21" fmla="*/ 0 h 696"/>
                      <a:gd name="T22" fmla="*/ 0 w 693"/>
                      <a:gd name="T23" fmla="*/ 0 h 696"/>
                      <a:gd name="T24" fmla="*/ 0 w 693"/>
                      <a:gd name="T25" fmla="*/ 0 h 696"/>
                      <a:gd name="T26" fmla="*/ 0 w 693"/>
                      <a:gd name="T27" fmla="*/ 0 h 696"/>
                      <a:gd name="T28" fmla="*/ 0 w 693"/>
                      <a:gd name="T29" fmla="*/ 0 h 696"/>
                      <a:gd name="T30" fmla="*/ 0 w 693"/>
                      <a:gd name="T31" fmla="*/ 0 h 696"/>
                      <a:gd name="T32" fmla="*/ 0 w 693"/>
                      <a:gd name="T33" fmla="*/ 0 h 696"/>
                      <a:gd name="T34" fmla="*/ 0 w 693"/>
                      <a:gd name="T35" fmla="*/ 0 h 696"/>
                      <a:gd name="T36" fmla="*/ 0 w 693"/>
                      <a:gd name="T37" fmla="*/ 0 h 696"/>
                      <a:gd name="T38" fmla="*/ 0 w 693"/>
                      <a:gd name="T39" fmla="*/ 0 h 696"/>
                      <a:gd name="T40" fmla="*/ 0 w 693"/>
                      <a:gd name="T41" fmla="*/ 0 h 696"/>
                      <a:gd name="T42" fmla="*/ 0 w 693"/>
                      <a:gd name="T43" fmla="*/ 0 h 696"/>
                      <a:gd name="T44" fmla="*/ 0 w 693"/>
                      <a:gd name="T45" fmla="*/ 0 h 696"/>
                      <a:gd name="T46" fmla="*/ 0 w 693"/>
                      <a:gd name="T47" fmla="*/ 0 h 696"/>
                      <a:gd name="T48" fmla="*/ 0 w 693"/>
                      <a:gd name="T49" fmla="*/ 0 h 696"/>
                      <a:gd name="T50" fmla="*/ 0 w 693"/>
                      <a:gd name="T51" fmla="*/ 0 h 696"/>
                      <a:gd name="T52" fmla="*/ 0 w 693"/>
                      <a:gd name="T53" fmla="*/ 0 h 696"/>
                      <a:gd name="T54" fmla="*/ 0 w 693"/>
                      <a:gd name="T55" fmla="*/ 0 h 696"/>
                      <a:gd name="T56" fmla="*/ 0 w 693"/>
                      <a:gd name="T57" fmla="*/ 0 h 696"/>
                      <a:gd name="T58" fmla="*/ 0 w 693"/>
                      <a:gd name="T59" fmla="*/ 0 h 696"/>
                      <a:gd name="T60" fmla="*/ 0 w 693"/>
                      <a:gd name="T61" fmla="*/ 0 h 696"/>
                      <a:gd name="T62" fmla="*/ 0 w 693"/>
                      <a:gd name="T63" fmla="*/ 0 h 696"/>
                      <a:gd name="T64" fmla="*/ 0 w 693"/>
                      <a:gd name="T65" fmla="*/ 0 h 696"/>
                      <a:gd name="T66" fmla="*/ 0 w 693"/>
                      <a:gd name="T67" fmla="*/ 0 h 696"/>
                      <a:gd name="T68" fmla="*/ 0 w 693"/>
                      <a:gd name="T69" fmla="*/ 0 h 696"/>
                      <a:gd name="T70" fmla="*/ 0 w 693"/>
                      <a:gd name="T71" fmla="*/ 0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8" name="Freeform 62"/>
                  <p:cNvSpPr>
                    <a:spLocks/>
                  </p:cNvSpPr>
                  <p:nvPr/>
                </p:nvSpPr>
                <p:spPr bwMode="ltGray">
                  <a:xfrm>
                    <a:off x="1173" y="247"/>
                    <a:ext cx="591" cy="95"/>
                  </a:xfrm>
                  <a:custGeom>
                    <a:avLst/>
                    <a:gdLst>
                      <a:gd name="T0" fmla="*/ 1 w 931"/>
                      <a:gd name="T1" fmla="*/ 0 h 149"/>
                      <a:gd name="T2" fmla="*/ 1 w 931"/>
                      <a:gd name="T3" fmla="*/ 1 h 149"/>
                      <a:gd name="T4" fmla="*/ 1 w 931"/>
                      <a:gd name="T5" fmla="*/ 1 h 149"/>
                      <a:gd name="T6" fmla="*/ 1 w 931"/>
                      <a:gd name="T7" fmla="*/ 1 h 149"/>
                      <a:gd name="T8" fmla="*/ 1 w 931"/>
                      <a:gd name="T9" fmla="*/ 1 h 149"/>
                      <a:gd name="T10" fmla="*/ 0 w 931"/>
                      <a:gd name="T11" fmla="*/ 1 h 149"/>
                      <a:gd name="T12" fmla="*/ 1 w 931"/>
                      <a:gd name="T13" fmla="*/ 1 h 149"/>
                      <a:gd name="T14" fmla="*/ 1 w 931"/>
                      <a:gd name="T15" fmla="*/ 1 h 149"/>
                      <a:gd name="T16" fmla="*/ 1 w 931"/>
                      <a:gd name="T17" fmla="*/ 1 h 149"/>
                      <a:gd name="T18" fmla="*/ 1 w 931"/>
                      <a:gd name="T19" fmla="*/ 1 h 149"/>
                      <a:gd name="T20" fmla="*/ 1 w 931"/>
                      <a:gd name="T21" fmla="*/ 1 h 149"/>
                      <a:gd name="T22" fmla="*/ 1 w 931"/>
                      <a:gd name="T23" fmla="*/ 1 h 149"/>
                      <a:gd name="T24" fmla="*/ 1 w 931"/>
                      <a:gd name="T25" fmla="*/ 1 h 149"/>
                      <a:gd name="T26" fmla="*/ 1 w 931"/>
                      <a:gd name="T27" fmla="*/ 1 h 149"/>
                      <a:gd name="T28" fmla="*/ 1 w 931"/>
                      <a:gd name="T29" fmla="*/ 1 h 149"/>
                      <a:gd name="T30" fmla="*/ 1 w 931"/>
                      <a:gd name="T31" fmla="*/ 1 h 149"/>
                      <a:gd name="T32" fmla="*/ 1 w 931"/>
                      <a:gd name="T33" fmla="*/ 1 h 149"/>
                      <a:gd name="T34" fmla="*/ 1 w 931"/>
                      <a:gd name="T35" fmla="*/ 1 h 149"/>
                      <a:gd name="T36" fmla="*/ 1 w 931"/>
                      <a:gd name="T37" fmla="*/ 1 h 149"/>
                      <a:gd name="T38" fmla="*/ 1 w 931"/>
                      <a:gd name="T39" fmla="*/ 1 h 149"/>
                      <a:gd name="T40" fmla="*/ 1 w 931"/>
                      <a:gd name="T41" fmla="*/ 1 h 149"/>
                      <a:gd name="T42" fmla="*/ 1 w 931"/>
                      <a:gd name="T43" fmla="*/ 1 h 149"/>
                      <a:gd name="T44" fmla="*/ 1 w 931"/>
                      <a:gd name="T45" fmla="*/ 1 h 149"/>
                      <a:gd name="T46" fmla="*/ 1 w 931"/>
                      <a:gd name="T47" fmla="*/ 1 h 149"/>
                      <a:gd name="T48" fmla="*/ 1 w 931"/>
                      <a:gd name="T49" fmla="*/ 1 h 149"/>
                      <a:gd name="T50" fmla="*/ 1 w 931"/>
                      <a:gd name="T51" fmla="*/ 1 h 149"/>
                      <a:gd name="T52" fmla="*/ 1 w 931"/>
                      <a:gd name="T53" fmla="*/ 1 h 149"/>
                      <a:gd name="T54" fmla="*/ 1 w 931"/>
                      <a:gd name="T55" fmla="*/ 1 h 149"/>
                      <a:gd name="T56" fmla="*/ 1 w 931"/>
                      <a:gd name="T57" fmla="*/ 1 h 149"/>
                      <a:gd name="T58" fmla="*/ 1 w 931"/>
                      <a:gd name="T59" fmla="*/ 1 h 149"/>
                      <a:gd name="T60" fmla="*/ 1 w 931"/>
                      <a:gd name="T61" fmla="*/ 1 h 149"/>
                      <a:gd name="T62" fmla="*/ 1 w 931"/>
                      <a:gd name="T63" fmla="*/ 1 h 149"/>
                      <a:gd name="T64" fmla="*/ 1 w 931"/>
                      <a:gd name="T65" fmla="*/ 1 h 149"/>
                      <a:gd name="T66" fmla="*/ 1 w 931"/>
                      <a:gd name="T67" fmla="*/ 1 h 149"/>
                      <a:gd name="T68" fmla="*/ 1 w 931"/>
                      <a:gd name="T69" fmla="*/ 1 h 149"/>
                      <a:gd name="T70" fmla="*/ 1 w 931"/>
                      <a:gd name="T71" fmla="*/ 1 h 149"/>
                      <a:gd name="T72" fmla="*/ 1 w 931"/>
                      <a:gd name="T73" fmla="*/ 1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79" name="Freeform 63"/>
                  <p:cNvSpPr>
                    <a:spLocks/>
                  </p:cNvSpPr>
                  <p:nvPr/>
                </p:nvSpPr>
                <p:spPr bwMode="ltGray">
                  <a:xfrm>
                    <a:off x="1293" y="282"/>
                    <a:ext cx="13" cy="10"/>
                  </a:xfrm>
                  <a:custGeom>
                    <a:avLst/>
                    <a:gdLst>
                      <a:gd name="T0" fmla="*/ 0 w 31"/>
                      <a:gd name="T1" fmla="*/ 0 h 30"/>
                      <a:gd name="T2" fmla="*/ 0 w 31"/>
                      <a:gd name="T3" fmla="*/ 0 h 30"/>
                      <a:gd name="T4" fmla="*/ 0 w 31"/>
                      <a:gd name="T5" fmla="*/ 0 h 30"/>
                      <a:gd name="T6" fmla="*/ 0 w 31"/>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80" name="Freeform 64"/>
                  <p:cNvSpPr>
                    <a:spLocks/>
                  </p:cNvSpPr>
                  <p:nvPr/>
                </p:nvSpPr>
                <p:spPr bwMode="ltGray">
                  <a:xfrm>
                    <a:off x="1278" y="296"/>
                    <a:ext cx="19" cy="11"/>
                  </a:xfrm>
                  <a:custGeom>
                    <a:avLst/>
                    <a:gdLst>
                      <a:gd name="T0" fmla="*/ 0 w 44"/>
                      <a:gd name="T1" fmla="*/ 0 h 32"/>
                      <a:gd name="T2" fmla="*/ 0 w 44"/>
                      <a:gd name="T3" fmla="*/ 0 h 32"/>
                      <a:gd name="T4" fmla="*/ 0 w 44"/>
                      <a:gd name="T5" fmla="*/ 0 h 32"/>
                      <a:gd name="T6" fmla="*/ 0 w 44"/>
                      <a:gd name="T7" fmla="*/ 0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81" name="Freeform 65"/>
                  <p:cNvSpPr>
                    <a:spLocks/>
                  </p:cNvSpPr>
                  <p:nvPr/>
                </p:nvSpPr>
                <p:spPr bwMode="ltGray">
                  <a:xfrm>
                    <a:off x="1340" y="337"/>
                    <a:ext cx="32" cy="6"/>
                  </a:xfrm>
                  <a:custGeom>
                    <a:avLst/>
                    <a:gdLst>
                      <a:gd name="T0" fmla="*/ 0 w 76"/>
                      <a:gd name="T1" fmla="*/ 0 h 18"/>
                      <a:gd name="T2" fmla="*/ 0 w 76"/>
                      <a:gd name="T3" fmla="*/ 0 h 18"/>
                      <a:gd name="T4" fmla="*/ 0 w 76"/>
                      <a:gd name="T5" fmla="*/ 0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82" name="Freeform 66"/>
                  <p:cNvSpPr>
                    <a:spLocks/>
                  </p:cNvSpPr>
                  <p:nvPr/>
                </p:nvSpPr>
                <p:spPr bwMode="ltGray">
                  <a:xfrm>
                    <a:off x="1395" y="336"/>
                    <a:ext cx="18" cy="15"/>
                  </a:xfrm>
                  <a:custGeom>
                    <a:avLst/>
                    <a:gdLst>
                      <a:gd name="T0" fmla="*/ 0 w 42"/>
                      <a:gd name="T1" fmla="*/ 0 h 44"/>
                      <a:gd name="T2" fmla="*/ 0 w 42"/>
                      <a:gd name="T3" fmla="*/ 0 h 44"/>
                      <a:gd name="T4" fmla="*/ 0 w 42"/>
                      <a:gd name="T5" fmla="*/ 0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83" name="Freeform 67"/>
                  <p:cNvSpPr>
                    <a:spLocks/>
                  </p:cNvSpPr>
                  <p:nvPr/>
                </p:nvSpPr>
                <p:spPr bwMode="ltGray">
                  <a:xfrm>
                    <a:off x="1248" y="295"/>
                    <a:ext cx="14" cy="10"/>
                  </a:xfrm>
                  <a:custGeom>
                    <a:avLst/>
                    <a:gdLst>
                      <a:gd name="T0" fmla="*/ 0 w 31"/>
                      <a:gd name="T1" fmla="*/ 0 h 30"/>
                      <a:gd name="T2" fmla="*/ 0 w 31"/>
                      <a:gd name="T3" fmla="*/ 0 h 30"/>
                      <a:gd name="T4" fmla="*/ 0 w 31"/>
                      <a:gd name="T5" fmla="*/ 0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grpSp>
            <p:grpSp>
              <p:nvGrpSpPr>
                <p:cNvPr id="1085" name="Group 68"/>
                <p:cNvGrpSpPr>
                  <a:grpSpLocks/>
                </p:cNvGrpSpPr>
                <p:nvPr/>
              </p:nvGrpSpPr>
              <p:grpSpPr bwMode="auto">
                <a:xfrm>
                  <a:off x="3709" y="240"/>
                  <a:ext cx="1139" cy="429"/>
                  <a:chOff x="3709" y="240"/>
                  <a:chExt cx="1139" cy="429"/>
                </a:xfrm>
              </p:grpSpPr>
              <p:sp>
                <p:nvSpPr>
                  <p:cNvPr id="1086" name="Freeform 69"/>
                  <p:cNvSpPr>
                    <a:spLocks/>
                  </p:cNvSpPr>
                  <p:nvPr/>
                </p:nvSpPr>
                <p:spPr bwMode="ltGray">
                  <a:xfrm>
                    <a:off x="4808" y="616"/>
                    <a:ext cx="13" cy="14"/>
                  </a:xfrm>
                  <a:custGeom>
                    <a:avLst/>
                    <a:gdLst>
                      <a:gd name="T0" fmla="*/ 0 w 30"/>
                      <a:gd name="T1" fmla="*/ 0 h 42"/>
                      <a:gd name="T2" fmla="*/ 0 w 30"/>
                      <a:gd name="T3" fmla="*/ 0 h 42"/>
                      <a:gd name="T4" fmla="*/ 0 w 30"/>
                      <a:gd name="T5" fmla="*/ 0 h 42"/>
                      <a:gd name="T6" fmla="*/ 0 w 30"/>
                      <a:gd name="T7" fmla="*/ 0 h 42"/>
                      <a:gd name="T8" fmla="*/ 0 w 30"/>
                      <a:gd name="T9" fmla="*/ 0 h 42"/>
                      <a:gd name="T10" fmla="*/ 0 w 30"/>
                      <a:gd name="T11" fmla="*/ 0 h 42"/>
                      <a:gd name="T12" fmla="*/ 0 w 30"/>
                      <a:gd name="T13" fmla="*/ 0 h 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2">
                        <a:moveTo>
                          <a:pt x="16" y="33"/>
                        </a:moveTo>
                        <a:cubicBezTo>
                          <a:pt x="3" y="20"/>
                          <a:pt x="15" y="34"/>
                          <a:pt x="8" y="21"/>
                        </a:cubicBezTo>
                        <a:cubicBezTo>
                          <a:pt x="6" y="17"/>
                          <a:pt x="0" y="9"/>
                          <a:pt x="0" y="9"/>
                        </a:cubicBezTo>
                        <a:cubicBezTo>
                          <a:pt x="5" y="1"/>
                          <a:pt x="7" y="0"/>
                          <a:pt x="16" y="3"/>
                        </a:cubicBezTo>
                        <a:cubicBezTo>
                          <a:pt x="25" y="16"/>
                          <a:pt x="10" y="16"/>
                          <a:pt x="30" y="23"/>
                        </a:cubicBezTo>
                        <a:cubicBezTo>
                          <a:pt x="29" y="26"/>
                          <a:pt x="30" y="29"/>
                          <a:pt x="28" y="31"/>
                        </a:cubicBezTo>
                        <a:cubicBezTo>
                          <a:pt x="15" y="42"/>
                          <a:pt x="16" y="38"/>
                          <a:pt x="16" y="3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87" name="Freeform 70"/>
                  <p:cNvSpPr>
                    <a:spLocks/>
                  </p:cNvSpPr>
                  <p:nvPr/>
                </p:nvSpPr>
                <p:spPr bwMode="ltGray">
                  <a:xfrm>
                    <a:off x="4655" y="629"/>
                    <a:ext cx="11" cy="5"/>
                  </a:xfrm>
                  <a:custGeom>
                    <a:avLst/>
                    <a:gdLst>
                      <a:gd name="T0" fmla="*/ 0 w 25"/>
                      <a:gd name="T1" fmla="*/ 0 h 16"/>
                      <a:gd name="T2" fmla="*/ 0 w 25"/>
                      <a:gd name="T3" fmla="*/ 0 h 16"/>
                      <a:gd name="T4" fmla="*/ 0 w 25"/>
                      <a:gd name="T5" fmla="*/ 0 h 16"/>
                      <a:gd name="T6" fmla="*/ 0 w 25"/>
                      <a:gd name="T7" fmla="*/ 0 h 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 h="16">
                        <a:moveTo>
                          <a:pt x="15" y="16"/>
                        </a:moveTo>
                        <a:cubicBezTo>
                          <a:pt x="10" y="15"/>
                          <a:pt x="0" y="12"/>
                          <a:pt x="3" y="8"/>
                        </a:cubicBezTo>
                        <a:cubicBezTo>
                          <a:pt x="6" y="4"/>
                          <a:pt x="15" y="0"/>
                          <a:pt x="15" y="0"/>
                        </a:cubicBezTo>
                        <a:cubicBezTo>
                          <a:pt x="17" y="3"/>
                          <a:pt x="25" y="16"/>
                          <a:pt x="15"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88" name="Freeform 71"/>
                  <p:cNvSpPr>
                    <a:spLocks/>
                  </p:cNvSpPr>
                  <p:nvPr/>
                </p:nvSpPr>
                <p:spPr bwMode="ltGray">
                  <a:xfrm>
                    <a:off x="4609" y="635"/>
                    <a:ext cx="28" cy="16"/>
                  </a:xfrm>
                  <a:custGeom>
                    <a:avLst/>
                    <a:gdLst>
                      <a:gd name="T0" fmla="*/ 0 w 65"/>
                      <a:gd name="T1" fmla="*/ 0 h 46"/>
                      <a:gd name="T2" fmla="*/ 0 w 65"/>
                      <a:gd name="T3" fmla="*/ 0 h 46"/>
                      <a:gd name="T4" fmla="*/ 0 w 65"/>
                      <a:gd name="T5" fmla="*/ 0 h 46"/>
                      <a:gd name="T6" fmla="*/ 0 w 65"/>
                      <a:gd name="T7" fmla="*/ 0 h 46"/>
                      <a:gd name="T8" fmla="*/ 0 w 65"/>
                      <a:gd name="T9" fmla="*/ 0 h 46"/>
                      <a:gd name="T10" fmla="*/ 0 w 65"/>
                      <a:gd name="T11" fmla="*/ 0 h 46"/>
                      <a:gd name="T12" fmla="*/ 0 w 65"/>
                      <a:gd name="T13" fmla="*/ 0 h 46"/>
                      <a:gd name="T14" fmla="*/ 0 w 65"/>
                      <a:gd name="T15" fmla="*/ 0 h 46"/>
                      <a:gd name="T16" fmla="*/ 0 w 65"/>
                      <a:gd name="T17" fmla="*/ 0 h 4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5" h="46">
                        <a:moveTo>
                          <a:pt x="14" y="24"/>
                        </a:moveTo>
                        <a:cubicBezTo>
                          <a:pt x="18" y="13"/>
                          <a:pt x="16" y="9"/>
                          <a:pt x="30" y="4"/>
                        </a:cubicBezTo>
                        <a:cubicBezTo>
                          <a:pt x="34" y="3"/>
                          <a:pt x="42" y="0"/>
                          <a:pt x="42" y="0"/>
                        </a:cubicBezTo>
                        <a:cubicBezTo>
                          <a:pt x="50" y="1"/>
                          <a:pt x="65" y="0"/>
                          <a:pt x="58" y="12"/>
                        </a:cubicBezTo>
                        <a:cubicBezTo>
                          <a:pt x="53" y="21"/>
                          <a:pt x="40" y="21"/>
                          <a:pt x="32" y="26"/>
                        </a:cubicBezTo>
                        <a:cubicBezTo>
                          <a:pt x="26" y="35"/>
                          <a:pt x="23" y="42"/>
                          <a:pt x="12" y="46"/>
                        </a:cubicBezTo>
                        <a:cubicBezTo>
                          <a:pt x="0" y="42"/>
                          <a:pt x="5" y="30"/>
                          <a:pt x="8" y="20"/>
                        </a:cubicBezTo>
                        <a:cubicBezTo>
                          <a:pt x="9" y="18"/>
                          <a:pt x="10" y="13"/>
                          <a:pt x="12" y="14"/>
                        </a:cubicBezTo>
                        <a:cubicBezTo>
                          <a:pt x="15" y="16"/>
                          <a:pt x="13" y="21"/>
                          <a:pt x="14"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89" name="Freeform 72"/>
                  <p:cNvSpPr>
                    <a:spLocks/>
                  </p:cNvSpPr>
                  <p:nvPr/>
                </p:nvSpPr>
                <p:spPr bwMode="ltGray">
                  <a:xfrm>
                    <a:off x="4580" y="634"/>
                    <a:ext cx="29" cy="16"/>
                  </a:xfrm>
                  <a:custGeom>
                    <a:avLst/>
                    <a:gdLst>
                      <a:gd name="T0" fmla="*/ 0 w 69"/>
                      <a:gd name="T1" fmla="*/ 0 h 47"/>
                      <a:gd name="T2" fmla="*/ 0 w 69"/>
                      <a:gd name="T3" fmla="*/ 0 h 47"/>
                      <a:gd name="T4" fmla="*/ 0 w 69"/>
                      <a:gd name="T5" fmla="*/ 0 h 47"/>
                      <a:gd name="T6" fmla="*/ 0 w 69"/>
                      <a:gd name="T7" fmla="*/ 0 h 47"/>
                      <a:gd name="T8" fmla="*/ 0 w 69"/>
                      <a:gd name="T9" fmla="*/ 0 h 47"/>
                      <a:gd name="T10" fmla="*/ 0 w 69"/>
                      <a:gd name="T11" fmla="*/ 0 h 47"/>
                      <a:gd name="T12" fmla="*/ 0 w 69"/>
                      <a:gd name="T13" fmla="*/ 0 h 47"/>
                      <a:gd name="T14" fmla="*/ 0 w 69"/>
                      <a:gd name="T15" fmla="*/ 0 h 47"/>
                      <a:gd name="T16" fmla="*/ 0 w 69"/>
                      <a:gd name="T17" fmla="*/ 0 h 47"/>
                      <a:gd name="T18" fmla="*/ 0 w 69"/>
                      <a:gd name="T19" fmla="*/ 0 h 47"/>
                      <a:gd name="T20" fmla="*/ 0 w 69"/>
                      <a:gd name="T21" fmla="*/ 0 h 4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9" h="47">
                        <a:moveTo>
                          <a:pt x="0" y="31"/>
                        </a:moveTo>
                        <a:cubicBezTo>
                          <a:pt x="7" y="24"/>
                          <a:pt x="9" y="22"/>
                          <a:pt x="18" y="25"/>
                        </a:cubicBezTo>
                        <a:cubicBezTo>
                          <a:pt x="25" y="4"/>
                          <a:pt x="36" y="12"/>
                          <a:pt x="52" y="1"/>
                        </a:cubicBezTo>
                        <a:cubicBezTo>
                          <a:pt x="56" y="2"/>
                          <a:pt x="61" y="0"/>
                          <a:pt x="64" y="3"/>
                        </a:cubicBezTo>
                        <a:cubicBezTo>
                          <a:pt x="69" y="8"/>
                          <a:pt x="50" y="19"/>
                          <a:pt x="50" y="19"/>
                        </a:cubicBezTo>
                        <a:cubicBezTo>
                          <a:pt x="46" y="31"/>
                          <a:pt x="35" y="22"/>
                          <a:pt x="28" y="33"/>
                        </a:cubicBezTo>
                        <a:cubicBezTo>
                          <a:pt x="31" y="41"/>
                          <a:pt x="31" y="44"/>
                          <a:pt x="22" y="47"/>
                        </a:cubicBezTo>
                        <a:cubicBezTo>
                          <a:pt x="20" y="46"/>
                          <a:pt x="18" y="46"/>
                          <a:pt x="16" y="45"/>
                        </a:cubicBezTo>
                        <a:cubicBezTo>
                          <a:pt x="14" y="43"/>
                          <a:pt x="14" y="40"/>
                          <a:pt x="12" y="39"/>
                        </a:cubicBezTo>
                        <a:cubicBezTo>
                          <a:pt x="8" y="37"/>
                          <a:pt x="0" y="35"/>
                          <a:pt x="0" y="35"/>
                        </a:cubicBezTo>
                        <a:cubicBezTo>
                          <a:pt x="2" y="26"/>
                          <a:pt x="3" y="25"/>
                          <a:pt x="0" y="3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0" name="Freeform 73"/>
                  <p:cNvSpPr>
                    <a:spLocks/>
                  </p:cNvSpPr>
                  <p:nvPr/>
                </p:nvSpPr>
                <p:spPr bwMode="ltGray">
                  <a:xfrm>
                    <a:off x="4423" y="547"/>
                    <a:ext cx="151" cy="93"/>
                  </a:xfrm>
                  <a:custGeom>
                    <a:avLst/>
                    <a:gdLst>
                      <a:gd name="T0" fmla="*/ 0 w 355"/>
                      <a:gd name="T1" fmla="*/ 0 h 277"/>
                      <a:gd name="T2" fmla="*/ 0 w 355"/>
                      <a:gd name="T3" fmla="*/ 0 h 277"/>
                      <a:gd name="T4" fmla="*/ 0 w 355"/>
                      <a:gd name="T5" fmla="*/ 0 h 277"/>
                      <a:gd name="T6" fmla="*/ 0 w 355"/>
                      <a:gd name="T7" fmla="*/ 0 h 277"/>
                      <a:gd name="T8" fmla="*/ 0 w 355"/>
                      <a:gd name="T9" fmla="*/ 0 h 277"/>
                      <a:gd name="T10" fmla="*/ 0 w 355"/>
                      <a:gd name="T11" fmla="*/ 0 h 277"/>
                      <a:gd name="T12" fmla="*/ 0 w 355"/>
                      <a:gd name="T13" fmla="*/ 0 h 277"/>
                      <a:gd name="T14" fmla="*/ 0 w 355"/>
                      <a:gd name="T15" fmla="*/ 0 h 277"/>
                      <a:gd name="T16" fmla="*/ 0 w 355"/>
                      <a:gd name="T17" fmla="*/ 0 h 277"/>
                      <a:gd name="T18" fmla="*/ 0 w 355"/>
                      <a:gd name="T19" fmla="*/ 0 h 277"/>
                      <a:gd name="T20" fmla="*/ 0 w 355"/>
                      <a:gd name="T21" fmla="*/ 0 h 277"/>
                      <a:gd name="T22" fmla="*/ 0 w 355"/>
                      <a:gd name="T23" fmla="*/ 0 h 277"/>
                      <a:gd name="T24" fmla="*/ 0 w 355"/>
                      <a:gd name="T25" fmla="*/ 0 h 277"/>
                      <a:gd name="T26" fmla="*/ 0 w 355"/>
                      <a:gd name="T27" fmla="*/ 0 h 277"/>
                      <a:gd name="T28" fmla="*/ 0 w 355"/>
                      <a:gd name="T29" fmla="*/ 0 h 277"/>
                      <a:gd name="T30" fmla="*/ 0 w 355"/>
                      <a:gd name="T31" fmla="*/ 0 h 277"/>
                      <a:gd name="T32" fmla="*/ 0 w 355"/>
                      <a:gd name="T33" fmla="*/ 0 h 277"/>
                      <a:gd name="T34" fmla="*/ 0 w 355"/>
                      <a:gd name="T35" fmla="*/ 0 h 277"/>
                      <a:gd name="T36" fmla="*/ 0 w 355"/>
                      <a:gd name="T37" fmla="*/ 0 h 277"/>
                      <a:gd name="T38" fmla="*/ 0 w 355"/>
                      <a:gd name="T39" fmla="*/ 0 h 277"/>
                      <a:gd name="T40" fmla="*/ 0 w 355"/>
                      <a:gd name="T41" fmla="*/ 0 h 277"/>
                      <a:gd name="T42" fmla="*/ 0 w 355"/>
                      <a:gd name="T43" fmla="*/ 0 h 277"/>
                      <a:gd name="T44" fmla="*/ 0 w 355"/>
                      <a:gd name="T45" fmla="*/ 0 h 277"/>
                      <a:gd name="T46" fmla="*/ 0 w 355"/>
                      <a:gd name="T47" fmla="*/ 0 h 277"/>
                      <a:gd name="T48" fmla="*/ 0 w 355"/>
                      <a:gd name="T49" fmla="*/ 0 h 277"/>
                      <a:gd name="T50" fmla="*/ 0 w 355"/>
                      <a:gd name="T51" fmla="*/ 0 h 277"/>
                      <a:gd name="T52" fmla="*/ 0 w 355"/>
                      <a:gd name="T53" fmla="*/ 0 h 277"/>
                      <a:gd name="T54" fmla="*/ 0 w 355"/>
                      <a:gd name="T55" fmla="*/ 0 h 277"/>
                      <a:gd name="T56" fmla="*/ 0 w 355"/>
                      <a:gd name="T57" fmla="*/ 0 h 277"/>
                      <a:gd name="T58" fmla="*/ 0 w 355"/>
                      <a:gd name="T59" fmla="*/ 0 h 277"/>
                      <a:gd name="T60" fmla="*/ 0 w 355"/>
                      <a:gd name="T61" fmla="*/ 0 h 277"/>
                      <a:gd name="T62" fmla="*/ 0 w 355"/>
                      <a:gd name="T63" fmla="*/ 0 h 277"/>
                      <a:gd name="T64" fmla="*/ 0 w 355"/>
                      <a:gd name="T65" fmla="*/ 0 h 277"/>
                      <a:gd name="T66" fmla="*/ 0 w 355"/>
                      <a:gd name="T67" fmla="*/ 0 h 277"/>
                      <a:gd name="T68" fmla="*/ 0 w 355"/>
                      <a:gd name="T69" fmla="*/ 0 h 277"/>
                      <a:gd name="T70" fmla="*/ 0 w 355"/>
                      <a:gd name="T71" fmla="*/ 0 h 277"/>
                      <a:gd name="T72" fmla="*/ 0 w 355"/>
                      <a:gd name="T73" fmla="*/ 0 h 277"/>
                      <a:gd name="T74" fmla="*/ 0 w 355"/>
                      <a:gd name="T75" fmla="*/ 0 h 277"/>
                      <a:gd name="T76" fmla="*/ 0 w 355"/>
                      <a:gd name="T77" fmla="*/ 0 h 277"/>
                      <a:gd name="T78" fmla="*/ 0 w 355"/>
                      <a:gd name="T79" fmla="*/ 0 h 277"/>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355" h="277">
                        <a:moveTo>
                          <a:pt x="10" y="4"/>
                        </a:moveTo>
                        <a:cubicBezTo>
                          <a:pt x="22" y="0"/>
                          <a:pt x="24" y="14"/>
                          <a:pt x="36" y="18"/>
                        </a:cubicBezTo>
                        <a:cubicBezTo>
                          <a:pt x="37" y="19"/>
                          <a:pt x="45" y="29"/>
                          <a:pt x="46" y="30"/>
                        </a:cubicBezTo>
                        <a:cubicBezTo>
                          <a:pt x="56" y="40"/>
                          <a:pt x="67" y="38"/>
                          <a:pt x="76" y="52"/>
                        </a:cubicBezTo>
                        <a:cubicBezTo>
                          <a:pt x="80" y="58"/>
                          <a:pt x="92" y="66"/>
                          <a:pt x="92" y="66"/>
                        </a:cubicBezTo>
                        <a:cubicBezTo>
                          <a:pt x="96" y="79"/>
                          <a:pt x="112" y="88"/>
                          <a:pt x="122" y="98"/>
                        </a:cubicBezTo>
                        <a:cubicBezTo>
                          <a:pt x="124" y="105"/>
                          <a:pt x="130" y="124"/>
                          <a:pt x="136" y="128"/>
                        </a:cubicBezTo>
                        <a:cubicBezTo>
                          <a:pt x="140" y="130"/>
                          <a:pt x="148" y="132"/>
                          <a:pt x="148" y="132"/>
                        </a:cubicBezTo>
                        <a:cubicBezTo>
                          <a:pt x="150" y="138"/>
                          <a:pt x="154" y="150"/>
                          <a:pt x="154" y="150"/>
                        </a:cubicBezTo>
                        <a:cubicBezTo>
                          <a:pt x="161" y="139"/>
                          <a:pt x="168" y="144"/>
                          <a:pt x="176" y="152"/>
                        </a:cubicBezTo>
                        <a:cubicBezTo>
                          <a:pt x="174" y="167"/>
                          <a:pt x="173" y="181"/>
                          <a:pt x="170" y="196"/>
                        </a:cubicBezTo>
                        <a:cubicBezTo>
                          <a:pt x="171" y="202"/>
                          <a:pt x="174" y="220"/>
                          <a:pt x="180" y="224"/>
                        </a:cubicBezTo>
                        <a:cubicBezTo>
                          <a:pt x="185" y="228"/>
                          <a:pt x="193" y="228"/>
                          <a:pt x="198" y="232"/>
                        </a:cubicBezTo>
                        <a:cubicBezTo>
                          <a:pt x="204" y="230"/>
                          <a:pt x="216" y="234"/>
                          <a:pt x="216" y="234"/>
                        </a:cubicBezTo>
                        <a:cubicBezTo>
                          <a:pt x="223" y="241"/>
                          <a:pt x="225" y="245"/>
                          <a:pt x="236" y="242"/>
                        </a:cubicBezTo>
                        <a:cubicBezTo>
                          <a:pt x="242" y="240"/>
                          <a:pt x="254" y="236"/>
                          <a:pt x="254" y="236"/>
                        </a:cubicBezTo>
                        <a:cubicBezTo>
                          <a:pt x="260" y="240"/>
                          <a:pt x="265" y="246"/>
                          <a:pt x="272" y="248"/>
                        </a:cubicBezTo>
                        <a:cubicBezTo>
                          <a:pt x="277" y="250"/>
                          <a:pt x="291" y="252"/>
                          <a:pt x="296" y="256"/>
                        </a:cubicBezTo>
                        <a:cubicBezTo>
                          <a:pt x="301" y="260"/>
                          <a:pt x="314" y="264"/>
                          <a:pt x="314" y="264"/>
                        </a:cubicBezTo>
                        <a:cubicBezTo>
                          <a:pt x="330" y="263"/>
                          <a:pt x="338" y="261"/>
                          <a:pt x="352" y="266"/>
                        </a:cubicBezTo>
                        <a:cubicBezTo>
                          <a:pt x="355" y="275"/>
                          <a:pt x="350" y="277"/>
                          <a:pt x="342" y="274"/>
                        </a:cubicBezTo>
                        <a:cubicBezTo>
                          <a:pt x="336" y="276"/>
                          <a:pt x="322" y="272"/>
                          <a:pt x="322" y="272"/>
                        </a:cubicBezTo>
                        <a:cubicBezTo>
                          <a:pt x="314" y="275"/>
                          <a:pt x="308" y="272"/>
                          <a:pt x="300" y="270"/>
                        </a:cubicBezTo>
                        <a:cubicBezTo>
                          <a:pt x="296" y="269"/>
                          <a:pt x="288" y="266"/>
                          <a:pt x="288" y="266"/>
                        </a:cubicBezTo>
                        <a:cubicBezTo>
                          <a:pt x="276" y="270"/>
                          <a:pt x="264" y="266"/>
                          <a:pt x="252" y="264"/>
                        </a:cubicBezTo>
                        <a:cubicBezTo>
                          <a:pt x="245" y="259"/>
                          <a:pt x="242" y="257"/>
                          <a:pt x="234" y="260"/>
                        </a:cubicBezTo>
                        <a:cubicBezTo>
                          <a:pt x="211" y="252"/>
                          <a:pt x="192" y="256"/>
                          <a:pt x="172" y="242"/>
                        </a:cubicBezTo>
                        <a:cubicBezTo>
                          <a:pt x="165" y="231"/>
                          <a:pt x="176" y="221"/>
                          <a:pt x="160" y="216"/>
                        </a:cubicBezTo>
                        <a:cubicBezTo>
                          <a:pt x="154" y="233"/>
                          <a:pt x="136" y="203"/>
                          <a:pt x="126" y="200"/>
                        </a:cubicBezTo>
                        <a:cubicBezTo>
                          <a:pt x="120" y="196"/>
                          <a:pt x="114" y="190"/>
                          <a:pt x="108" y="186"/>
                        </a:cubicBezTo>
                        <a:cubicBezTo>
                          <a:pt x="104" y="175"/>
                          <a:pt x="104" y="165"/>
                          <a:pt x="94" y="158"/>
                        </a:cubicBezTo>
                        <a:cubicBezTo>
                          <a:pt x="83" y="142"/>
                          <a:pt x="85" y="119"/>
                          <a:pt x="68" y="108"/>
                        </a:cubicBezTo>
                        <a:cubicBezTo>
                          <a:pt x="67" y="106"/>
                          <a:pt x="66" y="104"/>
                          <a:pt x="64" y="102"/>
                        </a:cubicBezTo>
                        <a:cubicBezTo>
                          <a:pt x="62" y="101"/>
                          <a:pt x="59" y="102"/>
                          <a:pt x="58" y="100"/>
                        </a:cubicBezTo>
                        <a:cubicBezTo>
                          <a:pt x="56" y="97"/>
                          <a:pt x="54" y="88"/>
                          <a:pt x="54" y="88"/>
                        </a:cubicBezTo>
                        <a:cubicBezTo>
                          <a:pt x="59" y="73"/>
                          <a:pt x="52" y="61"/>
                          <a:pt x="38" y="58"/>
                        </a:cubicBezTo>
                        <a:cubicBezTo>
                          <a:pt x="32" y="49"/>
                          <a:pt x="31" y="44"/>
                          <a:pt x="20" y="40"/>
                        </a:cubicBezTo>
                        <a:cubicBezTo>
                          <a:pt x="16" y="27"/>
                          <a:pt x="16" y="26"/>
                          <a:pt x="4" y="22"/>
                        </a:cubicBezTo>
                        <a:cubicBezTo>
                          <a:pt x="1" y="13"/>
                          <a:pt x="0" y="5"/>
                          <a:pt x="10" y="2"/>
                        </a:cubicBezTo>
                        <a:cubicBezTo>
                          <a:pt x="18" y="5"/>
                          <a:pt x="18" y="4"/>
                          <a:pt x="10"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1" name="Freeform 74"/>
                  <p:cNvSpPr>
                    <a:spLocks/>
                  </p:cNvSpPr>
                  <p:nvPr/>
                </p:nvSpPr>
                <p:spPr bwMode="ltGray">
                  <a:xfrm>
                    <a:off x="4515" y="541"/>
                    <a:ext cx="67" cy="68"/>
                  </a:xfrm>
                  <a:custGeom>
                    <a:avLst/>
                    <a:gdLst>
                      <a:gd name="T0" fmla="*/ 0 w 156"/>
                      <a:gd name="T1" fmla="*/ 0 h 206"/>
                      <a:gd name="T2" fmla="*/ 0 w 156"/>
                      <a:gd name="T3" fmla="*/ 0 h 206"/>
                      <a:gd name="T4" fmla="*/ 0 w 156"/>
                      <a:gd name="T5" fmla="*/ 0 h 206"/>
                      <a:gd name="T6" fmla="*/ 0 w 156"/>
                      <a:gd name="T7" fmla="*/ 0 h 206"/>
                      <a:gd name="T8" fmla="*/ 0 w 156"/>
                      <a:gd name="T9" fmla="*/ 0 h 206"/>
                      <a:gd name="T10" fmla="*/ 0 w 156"/>
                      <a:gd name="T11" fmla="*/ 0 h 206"/>
                      <a:gd name="T12" fmla="*/ 0 w 156"/>
                      <a:gd name="T13" fmla="*/ 0 h 206"/>
                      <a:gd name="T14" fmla="*/ 0 w 156"/>
                      <a:gd name="T15" fmla="*/ 0 h 206"/>
                      <a:gd name="T16" fmla="*/ 0 w 156"/>
                      <a:gd name="T17" fmla="*/ 0 h 206"/>
                      <a:gd name="T18" fmla="*/ 0 w 156"/>
                      <a:gd name="T19" fmla="*/ 0 h 206"/>
                      <a:gd name="T20" fmla="*/ 0 w 156"/>
                      <a:gd name="T21" fmla="*/ 0 h 206"/>
                      <a:gd name="T22" fmla="*/ 0 w 156"/>
                      <a:gd name="T23" fmla="*/ 0 h 206"/>
                      <a:gd name="T24" fmla="*/ 0 w 156"/>
                      <a:gd name="T25" fmla="*/ 0 h 206"/>
                      <a:gd name="T26" fmla="*/ 0 w 156"/>
                      <a:gd name="T27" fmla="*/ 0 h 206"/>
                      <a:gd name="T28" fmla="*/ 0 w 156"/>
                      <a:gd name="T29" fmla="*/ 0 h 206"/>
                      <a:gd name="T30" fmla="*/ 0 w 156"/>
                      <a:gd name="T31" fmla="*/ 0 h 206"/>
                      <a:gd name="T32" fmla="*/ 0 w 156"/>
                      <a:gd name="T33" fmla="*/ 0 h 206"/>
                      <a:gd name="T34" fmla="*/ 0 w 156"/>
                      <a:gd name="T35" fmla="*/ 0 h 206"/>
                      <a:gd name="T36" fmla="*/ 0 w 156"/>
                      <a:gd name="T37" fmla="*/ 0 h 206"/>
                      <a:gd name="T38" fmla="*/ 0 w 156"/>
                      <a:gd name="T39" fmla="*/ 0 h 206"/>
                      <a:gd name="T40" fmla="*/ 0 w 156"/>
                      <a:gd name="T41" fmla="*/ 0 h 206"/>
                      <a:gd name="T42" fmla="*/ 0 w 156"/>
                      <a:gd name="T43" fmla="*/ 0 h 206"/>
                      <a:gd name="T44" fmla="*/ 0 w 156"/>
                      <a:gd name="T45" fmla="*/ 0 h 206"/>
                      <a:gd name="T46" fmla="*/ 0 w 156"/>
                      <a:gd name="T47" fmla="*/ 0 h 206"/>
                      <a:gd name="T48" fmla="*/ 0 w 156"/>
                      <a:gd name="T49" fmla="*/ 0 h 206"/>
                      <a:gd name="T50" fmla="*/ 0 w 156"/>
                      <a:gd name="T51" fmla="*/ 0 h 206"/>
                      <a:gd name="T52" fmla="*/ 0 w 156"/>
                      <a:gd name="T53" fmla="*/ 0 h 206"/>
                      <a:gd name="T54" fmla="*/ 0 w 156"/>
                      <a:gd name="T55" fmla="*/ 0 h 206"/>
                      <a:gd name="T56" fmla="*/ 0 w 156"/>
                      <a:gd name="T57" fmla="*/ 0 h 206"/>
                      <a:gd name="T58" fmla="*/ 0 w 156"/>
                      <a:gd name="T59" fmla="*/ 0 h 206"/>
                      <a:gd name="T60" fmla="*/ 0 w 156"/>
                      <a:gd name="T61" fmla="*/ 0 h 206"/>
                      <a:gd name="T62" fmla="*/ 0 w 156"/>
                      <a:gd name="T63" fmla="*/ 0 h 20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156" h="206">
                        <a:moveTo>
                          <a:pt x="54" y="66"/>
                        </a:moveTo>
                        <a:cubicBezTo>
                          <a:pt x="58" y="63"/>
                          <a:pt x="64" y="63"/>
                          <a:pt x="66" y="58"/>
                        </a:cubicBezTo>
                        <a:cubicBezTo>
                          <a:pt x="67" y="56"/>
                          <a:pt x="67" y="53"/>
                          <a:pt x="68" y="52"/>
                        </a:cubicBezTo>
                        <a:cubicBezTo>
                          <a:pt x="71" y="49"/>
                          <a:pt x="80" y="44"/>
                          <a:pt x="80" y="44"/>
                        </a:cubicBezTo>
                        <a:cubicBezTo>
                          <a:pt x="113" y="55"/>
                          <a:pt x="85" y="29"/>
                          <a:pt x="106" y="22"/>
                        </a:cubicBezTo>
                        <a:cubicBezTo>
                          <a:pt x="110" y="17"/>
                          <a:pt x="108" y="9"/>
                          <a:pt x="112" y="4"/>
                        </a:cubicBezTo>
                        <a:cubicBezTo>
                          <a:pt x="115" y="1"/>
                          <a:pt x="124" y="0"/>
                          <a:pt x="124" y="0"/>
                        </a:cubicBezTo>
                        <a:cubicBezTo>
                          <a:pt x="138" y="14"/>
                          <a:pt x="126" y="23"/>
                          <a:pt x="150" y="28"/>
                        </a:cubicBezTo>
                        <a:cubicBezTo>
                          <a:pt x="156" y="36"/>
                          <a:pt x="154" y="39"/>
                          <a:pt x="146" y="44"/>
                        </a:cubicBezTo>
                        <a:cubicBezTo>
                          <a:pt x="141" y="52"/>
                          <a:pt x="135" y="61"/>
                          <a:pt x="126" y="64"/>
                        </a:cubicBezTo>
                        <a:cubicBezTo>
                          <a:pt x="118" y="75"/>
                          <a:pt x="128" y="83"/>
                          <a:pt x="132" y="94"/>
                        </a:cubicBezTo>
                        <a:cubicBezTo>
                          <a:pt x="129" y="103"/>
                          <a:pt x="135" y="105"/>
                          <a:pt x="142" y="110"/>
                        </a:cubicBezTo>
                        <a:cubicBezTo>
                          <a:pt x="145" y="119"/>
                          <a:pt x="141" y="120"/>
                          <a:pt x="146" y="128"/>
                        </a:cubicBezTo>
                        <a:cubicBezTo>
                          <a:pt x="142" y="139"/>
                          <a:pt x="135" y="133"/>
                          <a:pt x="128" y="128"/>
                        </a:cubicBezTo>
                        <a:cubicBezTo>
                          <a:pt x="116" y="132"/>
                          <a:pt x="122" y="136"/>
                          <a:pt x="116" y="146"/>
                        </a:cubicBezTo>
                        <a:cubicBezTo>
                          <a:pt x="113" y="151"/>
                          <a:pt x="108" y="152"/>
                          <a:pt x="104" y="156"/>
                        </a:cubicBezTo>
                        <a:cubicBezTo>
                          <a:pt x="107" y="167"/>
                          <a:pt x="112" y="191"/>
                          <a:pt x="100" y="198"/>
                        </a:cubicBezTo>
                        <a:cubicBezTo>
                          <a:pt x="96" y="200"/>
                          <a:pt x="92" y="200"/>
                          <a:pt x="88" y="202"/>
                        </a:cubicBezTo>
                        <a:cubicBezTo>
                          <a:pt x="86" y="203"/>
                          <a:pt x="84" y="205"/>
                          <a:pt x="82" y="206"/>
                        </a:cubicBezTo>
                        <a:cubicBezTo>
                          <a:pt x="80" y="205"/>
                          <a:pt x="77" y="204"/>
                          <a:pt x="76" y="202"/>
                        </a:cubicBezTo>
                        <a:cubicBezTo>
                          <a:pt x="74" y="198"/>
                          <a:pt x="76" y="191"/>
                          <a:pt x="72" y="190"/>
                        </a:cubicBezTo>
                        <a:cubicBezTo>
                          <a:pt x="68" y="189"/>
                          <a:pt x="60" y="186"/>
                          <a:pt x="60" y="186"/>
                        </a:cubicBezTo>
                        <a:cubicBezTo>
                          <a:pt x="53" y="188"/>
                          <a:pt x="49" y="192"/>
                          <a:pt x="42" y="194"/>
                        </a:cubicBezTo>
                        <a:cubicBezTo>
                          <a:pt x="34" y="189"/>
                          <a:pt x="37" y="183"/>
                          <a:pt x="28" y="186"/>
                        </a:cubicBezTo>
                        <a:cubicBezTo>
                          <a:pt x="12" y="181"/>
                          <a:pt x="19" y="161"/>
                          <a:pt x="10" y="148"/>
                        </a:cubicBezTo>
                        <a:cubicBezTo>
                          <a:pt x="5" y="121"/>
                          <a:pt x="11" y="147"/>
                          <a:pt x="4" y="130"/>
                        </a:cubicBezTo>
                        <a:cubicBezTo>
                          <a:pt x="2" y="126"/>
                          <a:pt x="0" y="118"/>
                          <a:pt x="0" y="118"/>
                        </a:cubicBezTo>
                        <a:cubicBezTo>
                          <a:pt x="2" y="95"/>
                          <a:pt x="0" y="83"/>
                          <a:pt x="20" y="96"/>
                        </a:cubicBezTo>
                        <a:cubicBezTo>
                          <a:pt x="23" y="105"/>
                          <a:pt x="23" y="110"/>
                          <a:pt x="32" y="104"/>
                        </a:cubicBezTo>
                        <a:cubicBezTo>
                          <a:pt x="35" y="95"/>
                          <a:pt x="29" y="88"/>
                          <a:pt x="34" y="80"/>
                        </a:cubicBezTo>
                        <a:cubicBezTo>
                          <a:pt x="36" y="76"/>
                          <a:pt x="48" y="73"/>
                          <a:pt x="52" y="70"/>
                        </a:cubicBezTo>
                        <a:cubicBezTo>
                          <a:pt x="57" y="63"/>
                          <a:pt x="58" y="62"/>
                          <a:pt x="54" y="6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2" name="Freeform 75"/>
                  <p:cNvSpPr>
                    <a:spLocks/>
                  </p:cNvSpPr>
                  <p:nvPr/>
                </p:nvSpPr>
                <p:spPr bwMode="ltGray">
                  <a:xfrm>
                    <a:off x="4580" y="572"/>
                    <a:ext cx="47" cy="13"/>
                  </a:xfrm>
                  <a:custGeom>
                    <a:avLst/>
                    <a:gdLst>
                      <a:gd name="T0" fmla="*/ 0 w 109"/>
                      <a:gd name="T1" fmla="*/ 0 h 38"/>
                      <a:gd name="T2" fmla="*/ 0 w 109"/>
                      <a:gd name="T3" fmla="*/ 0 h 38"/>
                      <a:gd name="T4" fmla="*/ 0 w 109"/>
                      <a:gd name="T5" fmla="*/ 0 h 38"/>
                      <a:gd name="T6" fmla="*/ 0 w 109"/>
                      <a:gd name="T7" fmla="*/ 0 h 38"/>
                      <a:gd name="T8" fmla="*/ 0 w 109"/>
                      <a:gd name="T9" fmla="*/ 0 h 38"/>
                      <a:gd name="T10" fmla="*/ 0 w 109"/>
                      <a:gd name="T11" fmla="*/ 0 h 38"/>
                      <a:gd name="T12" fmla="*/ 0 w 109"/>
                      <a:gd name="T13" fmla="*/ 0 h 38"/>
                      <a:gd name="T14" fmla="*/ 0 w 109"/>
                      <a:gd name="T15" fmla="*/ 0 h 38"/>
                      <a:gd name="T16" fmla="*/ 0 w 109"/>
                      <a:gd name="T17" fmla="*/ 0 h 38"/>
                      <a:gd name="T18" fmla="*/ 0 w 109"/>
                      <a:gd name="T19" fmla="*/ 0 h 3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9" h="38">
                        <a:moveTo>
                          <a:pt x="4" y="32"/>
                        </a:moveTo>
                        <a:cubicBezTo>
                          <a:pt x="7" y="22"/>
                          <a:pt x="7" y="14"/>
                          <a:pt x="18" y="10"/>
                        </a:cubicBezTo>
                        <a:cubicBezTo>
                          <a:pt x="28" y="12"/>
                          <a:pt x="37" y="14"/>
                          <a:pt x="46" y="20"/>
                        </a:cubicBezTo>
                        <a:cubicBezTo>
                          <a:pt x="62" y="15"/>
                          <a:pt x="54" y="17"/>
                          <a:pt x="72" y="14"/>
                        </a:cubicBezTo>
                        <a:cubicBezTo>
                          <a:pt x="77" y="9"/>
                          <a:pt x="90" y="0"/>
                          <a:pt x="90" y="0"/>
                        </a:cubicBezTo>
                        <a:cubicBezTo>
                          <a:pt x="109" y="6"/>
                          <a:pt x="85" y="23"/>
                          <a:pt x="76" y="26"/>
                        </a:cubicBezTo>
                        <a:cubicBezTo>
                          <a:pt x="71" y="33"/>
                          <a:pt x="68" y="35"/>
                          <a:pt x="60" y="38"/>
                        </a:cubicBezTo>
                        <a:cubicBezTo>
                          <a:pt x="54" y="36"/>
                          <a:pt x="42" y="32"/>
                          <a:pt x="42" y="32"/>
                        </a:cubicBezTo>
                        <a:cubicBezTo>
                          <a:pt x="33" y="23"/>
                          <a:pt x="26" y="26"/>
                          <a:pt x="14" y="30"/>
                        </a:cubicBezTo>
                        <a:cubicBezTo>
                          <a:pt x="1" y="28"/>
                          <a:pt x="0" y="24"/>
                          <a:pt x="4"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3" name="Freeform 76"/>
                  <p:cNvSpPr>
                    <a:spLocks/>
                  </p:cNvSpPr>
                  <p:nvPr/>
                </p:nvSpPr>
                <p:spPr bwMode="ltGray">
                  <a:xfrm>
                    <a:off x="4578" y="588"/>
                    <a:ext cx="32" cy="34"/>
                  </a:xfrm>
                  <a:custGeom>
                    <a:avLst/>
                    <a:gdLst>
                      <a:gd name="T0" fmla="*/ 0 w 76"/>
                      <a:gd name="T1" fmla="*/ 0 h 104"/>
                      <a:gd name="T2" fmla="*/ 0 w 76"/>
                      <a:gd name="T3" fmla="*/ 0 h 104"/>
                      <a:gd name="T4" fmla="*/ 0 w 76"/>
                      <a:gd name="T5" fmla="*/ 0 h 104"/>
                      <a:gd name="T6" fmla="*/ 0 w 76"/>
                      <a:gd name="T7" fmla="*/ 0 h 104"/>
                      <a:gd name="T8" fmla="*/ 0 w 76"/>
                      <a:gd name="T9" fmla="*/ 0 h 104"/>
                      <a:gd name="T10" fmla="*/ 0 w 76"/>
                      <a:gd name="T11" fmla="*/ 0 h 104"/>
                      <a:gd name="T12" fmla="*/ 0 w 76"/>
                      <a:gd name="T13" fmla="*/ 0 h 104"/>
                      <a:gd name="T14" fmla="*/ 0 w 76"/>
                      <a:gd name="T15" fmla="*/ 0 h 104"/>
                      <a:gd name="T16" fmla="*/ 0 w 76"/>
                      <a:gd name="T17" fmla="*/ 0 h 104"/>
                      <a:gd name="T18" fmla="*/ 0 w 76"/>
                      <a:gd name="T19" fmla="*/ 0 h 104"/>
                      <a:gd name="T20" fmla="*/ 0 w 76"/>
                      <a:gd name="T21" fmla="*/ 0 h 104"/>
                      <a:gd name="T22" fmla="*/ 0 w 76"/>
                      <a:gd name="T23" fmla="*/ 0 h 104"/>
                      <a:gd name="T24" fmla="*/ 0 w 76"/>
                      <a:gd name="T25" fmla="*/ 0 h 104"/>
                      <a:gd name="T26" fmla="*/ 0 w 76"/>
                      <a:gd name="T27" fmla="*/ 0 h 104"/>
                      <a:gd name="T28" fmla="*/ 0 w 76"/>
                      <a:gd name="T29" fmla="*/ 0 h 104"/>
                      <a:gd name="T30" fmla="*/ 0 w 76"/>
                      <a:gd name="T31" fmla="*/ 0 h 104"/>
                      <a:gd name="T32" fmla="*/ 0 w 76"/>
                      <a:gd name="T33" fmla="*/ 0 h 104"/>
                      <a:gd name="T34" fmla="*/ 0 w 76"/>
                      <a:gd name="T35" fmla="*/ 0 h 10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76" h="104">
                        <a:moveTo>
                          <a:pt x="8" y="18"/>
                        </a:moveTo>
                        <a:cubicBezTo>
                          <a:pt x="10" y="8"/>
                          <a:pt x="9" y="3"/>
                          <a:pt x="18" y="0"/>
                        </a:cubicBezTo>
                        <a:cubicBezTo>
                          <a:pt x="28" y="3"/>
                          <a:pt x="25" y="12"/>
                          <a:pt x="34" y="18"/>
                        </a:cubicBezTo>
                        <a:cubicBezTo>
                          <a:pt x="46" y="16"/>
                          <a:pt x="51" y="8"/>
                          <a:pt x="62" y="4"/>
                        </a:cubicBezTo>
                        <a:cubicBezTo>
                          <a:pt x="76" y="9"/>
                          <a:pt x="56" y="31"/>
                          <a:pt x="46" y="34"/>
                        </a:cubicBezTo>
                        <a:cubicBezTo>
                          <a:pt x="51" y="56"/>
                          <a:pt x="43" y="29"/>
                          <a:pt x="54" y="48"/>
                        </a:cubicBezTo>
                        <a:cubicBezTo>
                          <a:pt x="56" y="52"/>
                          <a:pt x="58" y="60"/>
                          <a:pt x="58" y="60"/>
                        </a:cubicBezTo>
                        <a:cubicBezTo>
                          <a:pt x="55" y="68"/>
                          <a:pt x="54" y="71"/>
                          <a:pt x="46" y="74"/>
                        </a:cubicBezTo>
                        <a:cubicBezTo>
                          <a:pt x="38" y="71"/>
                          <a:pt x="37" y="68"/>
                          <a:pt x="34" y="60"/>
                        </a:cubicBezTo>
                        <a:cubicBezTo>
                          <a:pt x="33" y="50"/>
                          <a:pt x="32" y="33"/>
                          <a:pt x="22" y="48"/>
                        </a:cubicBezTo>
                        <a:cubicBezTo>
                          <a:pt x="25" y="60"/>
                          <a:pt x="23" y="53"/>
                          <a:pt x="28" y="68"/>
                        </a:cubicBezTo>
                        <a:cubicBezTo>
                          <a:pt x="29" y="70"/>
                          <a:pt x="30" y="74"/>
                          <a:pt x="30" y="74"/>
                        </a:cubicBezTo>
                        <a:cubicBezTo>
                          <a:pt x="24" y="84"/>
                          <a:pt x="22" y="93"/>
                          <a:pt x="20" y="104"/>
                        </a:cubicBezTo>
                        <a:cubicBezTo>
                          <a:pt x="17" y="103"/>
                          <a:pt x="14" y="104"/>
                          <a:pt x="12" y="102"/>
                        </a:cubicBezTo>
                        <a:cubicBezTo>
                          <a:pt x="9" y="99"/>
                          <a:pt x="8" y="90"/>
                          <a:pt x="8" y="90"/>
                        </a:cubicBezTo>
                        <a:cubicBezTo>
                          <a:pt x="13" y="75"/>
                          <a:pt x="14" y="64"/>
                          <a:pt x="0" y="54"/>
                        </a:cubicBezTo>
                        <a:cubicBezTo>
                          <a:pt x="1" y="46"/>
                          <a:pt x="1" y="38"/>
                          <a:pt x="2" y="30"/>
                        </a:cubicBezTo>
                        <a:cubicBezTo>
                          <a:pt x="2" y="27"/>
                          <a:pt x="13" y="2"/>
                          <a:pt x="8"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4" name="Freeform 77"/>
                  <p:cNvSpPr>
                    <a:spLocks/>
                  </p:cNvSpPr>
                  <p:nvPr/>
                </p:nvSpPr>
                <p:spPr bwMode="ltGray">
                  <a:xfrm>
                    <a:off x="4632" y="569"/>
                    <a:ext cx="16" cy="20"/>
                  </a:xfrm>
                  <a:custGeom>
                    <a:avLst/>
                    <a:gdLst>
                      <a:gd name="T0" fmla="*/ 0 w 37"/>
                      <a:gd name="T1" fmla="*/ 0 h 61"/>
                      <a:gd name="T2" fmla="*/ 0 w 37"/>
                      <a:gd name="T3" fmla="*/ 0 h 61"/>
                      <a:gd name="T4" fmla="*/ 0 w 37"/>
                      <a:gd name="T5" fmla="*/ 0 h 61"/>
                      <a:gd name="T6" fmla="*/ 0 w 37"/>
                      <a:gd name="T7" fmla="*/ 0 h 61"/>
                      <a:gd name="T8" fmla="*/ 0 w 37"/>
                      <a:gd name="T9" fmla="*/ 0 h 61"/>
                      <a:gd name="T10" fmla="*/ 0 w 37"/>
                      <a:gd name="T11" fmla="*/ 0 h 61"/>
                      <a:gd name="T12" fmla="*/ 0 w 37"/>
                      <a:gd name="T13" fmla="*/ 0 h 61"/>
                      <a:gd name="T14" fmla="*/ 0 w 37"/>
                      <a:gd name="T15" fmla="*/ 0 h 61"/>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7" h="61">
                        <a:moveTo>
                          <a:pt x="3" y="28"/>
                        </a:moveTo>
                        <a:cubicBezTo>
                          <a:pt x="5" y="14"/>
                          <a:pt x="2" y="7"/>
                          <a:pt x="13" y="0"/>
                        </a:cubicBezTo>
                        <a:cubicBezTo>
                          <a:pt x="26" y="9"/>
                          <a:pt x="23" y="17"/>
                          <a:pt x="15" y="28"/>
                        </a:cubicBezTo>
                        <a:cubicBezTo>
                          <a:pt x="25" y="31"/>
                          <a:pt x="33" y="27"/>
                          <a:pt x="37" y="38"/>
                        </a:cubicBezTo>
                        <a:cubicBezTo>
                          <a:pt x="30" y="45"/>
                          <a:pt x="28" y="47"/>
                          <a:pt x="19" y="44"/>
                        </a:cubicBezTo>
                        <a:cubicBezTo>
                          <a:pt x="13" y="54"/>
                          <a:pt x="18" y="61"/>
                          <a:pt x="5" y="58"/>
                        </a:cubicBezTo>
                        <a:cubicBezTo>
                          <a:pt x="0" y="50"/>
                          <a:pt x="3" y="44"/>
                          <a:pt x="1" y="34"/>
                        </a:cubicBezTo>
                        <a:cubicBezTo>
                          <a:pt x="2" y="32"/>
                          <a:pt x="3" y="28"/>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5" name="Freeform 78"/>
                  <p:cNvSpPr>
                    <a:spLocks/>
                  </p:cNvSpPr>
                  <p:nvPr/>
                </p:nvSpPr>
                <p:spPr bwMode="ltGray">
                  <a:xfrm>
                    <a:off x="4636" y="600"/>
                    <a:ext cx="20" cy="10"/>
                  </a:xfrm>
                  <a:custGeom>
                    <a:avLst/>
                    <a:gdLst>
                      <a:gd name="T0" fmla="*/ 0 w 49"/>
                      <a:gd name="T1" fmla="*/ 0 h 29"/>
                      <a:gd name="T2" fmla="*/ 0 w 49"/>
                      <a:gd name="T3" fmla="*/ 0 h 29"/>
                      <a:gd name="T4" fmla="*/ 0 w 49"/>
                      <a:gd name="T5" fmla="*/ 0 h 29"/>
                      <a:gd name="T6" fmla="*/ 0 w 49"/>
                      <a:gd name="T7" fmla="*/ 0 h 29"/>
                      <a:gd name="T8" fmla="*/ 0 w 49"/>
                      <a:gd name="T9" fmla="*/ 0 h 29"/>
                      <a:gd name="T10" fmla="*/ 0 w 49"/>
                      <a:gd name="T11" fmla="*/ 0 h 2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9" h="29">
                        <a:moveTo>
                          <a:pt x="7" y="0"/>
                        </a:moveTo>
                        <a:cubicBezTo>
                          <a:pt x="15" y="6"/>
                          <a:pt x="19" y="2"/>
                          <a:pt x="29" y="0"/>
                        </a:cubicBezTo>
                        <a:cubicBezTo>
                          <a:pt x="45" y="5"/>
                          <a:pt x="40" y="3"/>
                          <a:pt x="49" y="16"/>
                        </a:cubicBezTo>
                        <a:cubicBezTo>
                          <a:pt x="46" y="29"/>
                          <a:pt x="42" y="21"/>
                          <a:pt x="35" y="14"/>
                        </a:cubicBezTo>
                        <a:cubicBezTo>
                          <a:pt x="26" y="15"/>
                          <a:pt x="12" y="19"/>
                          <a:pt x="3" y="16"/>
                        </a:cubicBezTo>
                        <a:cubicBezTo>
                          <a:pt x="0" y="6"/>
                          <a:pt x="7" y="10"/>
                          <a:pt x="7"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6" name="Freeform 79"/>
                  <p:cNvSpPr>
                    <a:spLocks/>
                  </p:cNvSpPr>
                  <p:nvPr/>
                </p:nvSpPr>
                <p:spPr bwMode="ltGray">
                  <a:xfrm>
                    <a:off x="4657" y="585"/>
                    <a:ext cx="26" cy="17"/>
                  </a:xfrm>
                  <a:custGeom>
                    <a:avLst/>
                    <a:gdLst>
                      <a:gd name="T0" fmla="*/ 0 w 61"/>
                      <a:gd name="T1" fmla="*/ 0 h 48"/>
                      <a:gd name="T2" fmla="*/ 0 w 61"/>
                      <a:gd name="T3" fmla="*/ 0 h 48"/>
                      <a:gd name="T4" fmla="*/ 0 w 61"/>
                      <a:gd name="T5" fmla="*/ 0 h 48"/>
                      <a:gd name="T6" fmla="*/ 0 w 61"/>
                      <a:gd name="T7" fmla="*/ 0 h 48"/>
                      <a:gd name="T8" fmla="*/ 0 w 61"/>
                      <a:gd name="T9" fmla="*/ 0 h 48"/>
                      <a:gd name="T10" fmla="*/ 0 w 61"/>
                      <a:gd name="T11" fmla="*/ 0 h 48"/>
                      <a:gd name="T12" fmla="*/ 0 w 61"/>
                      <a:gd name="T13" fmla="*/ 0 h 48"/>
                      <a:gd name="T14" fmla="*/ 0 w 61"/>
                      <a:gd name="T15" fmla="*/ 0 h 48"/>
                      <a:gd name="T16" fmla="*/ 0 w 61"/>
                      <a:gd name="T17" fmla="*/ 0 h 48"/>
                      <a:gd name="T18" fmla="*/ 0 w 61"/>
                      <a:gd name="T19" fmla="*/ 0 h 48"/>
                      <a:gd name="T20" fmla="*/ 0 w 6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61" h="48">
                        <a:moveTo>
                          <a:pt x="21" y="38"/>
                        </a:moveTo>
                        <a:cubicBezTo>
                          <a:pt x="19" y="34"/>
                          <a:pt x="19" y="29"/>
                          <a:pt x="15" y="26"/>
                        </a:cubicBezTo>
                        <a:cubicBezTo>
                          <a:pt x="12" y="24"/>
                          <a:pt x="3" y="22"/>
                          <a:pt x="3" y="22"/>
                        </a:cubicBezTo>
                        <a:cubicBezTo>
                          <a:pt x="0" y="12"/>
                          <a:pt x="5" y="12"/>
                          <a:pt x="13" y="8"/>
                        </a:cubicBezTo>
                        <a:cubicBezTo>
                          <a:pt x="17" y="6"/>
                          <a:pt x="25" y="0"/>
                          <a:pt x="25" y="0"/>
                        </a:cubicBezTo>
                        <a:cubicBezTo>
                          <a:pt x="37" y="2"/>
                          <a:pt x="41" y="2"/>
                          <a:pt x="49" y="10"/>
                        </a:cubicBezTo>
                        <a:cubicBezTo>
                          <a:pt x="45" y="21"/>
                          <a:pt x="46" y="12"/>
                          <a:pt x="53" y="20"/>
                        </a:cubicBezTo>
                        <a:cubicBezTo>
                          <a:pt x="56" y="24"/>
                          <a:pt x="61" y="32"/>
                          <a:pt x="61" y="32"/>
                        </a:cubicBezTo>
                        <a:cubicBezTo>
                          <a:pt x="56" y="47"/>
                          <a:pt x="53" y="42"/>
                          <a:pt x="41" y="38"/>
                        </a:cubicBezTo>
                        <a:cubicBezTo>
                          <a:pt x="27" y="47"/>
                          <a:pt x="34" y="48"/>
                          <a:pt x="23" y="44"/>
                        </a:cubicBezTo>
                        <a:cubicBezTo>
                          <a:pt x="22" y="42"/>
                          <a:pt x="21" y="38"/>
                          <a:pt x="21" y="3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7" name="Freeform 80"/>
                  <p:cNvSpPr>
                    <a:spLocks/>
                  </p:cNvSpPr>
                  <p:nvPr/>
                </p:nvSpPr>
                <p:spPr bwMode="ltGray">
                  <a:xfrm>
                    <a:off x="4664" y="593"/>
                    <a:ext cx="122" cy="61"/>
                  </a:xfrm>
                  <a:custGeom>
                    <a:avLst/>
                    <a:gdLst>
                      <a:gd name="T0" fmla="*/ 0 w 286"/>
                      <a:gd name="T1" fmla="*/ 0 h 182"/>
                      <a:gd name="T2" fmla="*/ 0 w 286"/>
                      <a:gd name="T3" fmla="*/ 0 h 182"/>
                      <a:gd name="T4" fmla="*/ 0 w 286"/>
                      <a:gd name="T5" fmla="*/ 0 h 182"/>
                      <a:gd name="T6" fmla="*/ 0 w 286"/>
                      <a:gd name="T7" fmla="*/ 0 h 182"/>
                      <a:gd name="T8" fmla="*/ 0 w 286"/>
                      <a:gd name="T9" fmla="*/ 0 h 182"/>
                      <a:gd name="T10" fmla="*/ 0 w 286"/>
                      <a:gd name="T11" fmla="*/ 0 h 182"/>
                      <a:gd name="T12" fmla="*/ 0 w 286"/>
                      <a:gd name="T13" fmla="*/ 0 h 182"/>
                      <a:gd name="T14" fmla="*/ 0 w 286"/>
                      <a:gd name="T15" fmla="*/ 0 h 182"/>
                      <a:gd name="T16" fmla="*/ 0 w 286"/>
                      <a:gd name="T17" fmla="*/ 0 h 182"/>
                      <a:gd name="T18" fmla="*/ 0 w 286"/>
                      <a:gd name="T19" fmla="*/ 0 h 182"/>
                      <a:gd name="T20" fmla="*/ 0 w 286"/>
                      <a:gd name="T21" fmla="*/ 0 h 182"/>
                      <a:gd name="T22" fmla="*/ 0 w 286"/>
                      <a:gd name="T23" fmla="*/ 0 h 182"/>
                      <a:gd name="T24" fmla="*/ 0 w 286"/>
                      <a:gd name="T25" fmla="*/ 0 h 182"/>
                      <a:gd name="T26" fmla="*/ 0 w 286"/>
                      <a:gd name="T27" fmla="*/ 0 h 182"/>
                      <a:gd name="T28" fmla="*/ 0 w 286"/>
                      <a:gd name="T29" fmla="*/ 0 h 182"/>
                      <a:gd name="T30" fmla="*/ 0 w 286"/>
                      <a:gd name="T31" fmla="*/ 0 h 182"/>
                      <a:gd name="T32" fmla="*/ 0 w 286"/>
                      <a:gd name="T33" fmla="*/ 0 h 182"/>
                      <a:gd name="T34" fmla="*/ 0 w 286"/>
                      <a:gd name="T35" fmla="*/ 0 h 182"/>
                      <a:gd name="T36" fmla="*/ 0 w 286"/>
                      <a:gd name="T37" fmla="*/ 0 h 182"/>
                      <a:gd name="T38" fmla="*/ 0 w 286"/>
                      <a:gd name="T39" fmla="*/ 0 h 182"/>
                      <a:gd name="T40" fmla="*/ 0 w 286"/>
                      <a:gd name="T41" fmla="*/ 0 h 182"/>
                      <a:gd name="T42" fmla="*/ 0 w 286"/>
                      <a:gd name="T43" fmla="*/ 0 h 182"/>
                      <a:gd name="T44" fmla="*/ 0 w 286"/>
                      <a:gd name="T45" fmla="*/ 0 h 182"/>
                      <a:gd name="T46" fmla="*/ 0 w 286"/>
                      <a:gd name="T47" fmla="*/ 0 h 182"/>
                      <a:gd name="T48" fmla="*/ 0 w 286"/>
                      <a:gd name="T49" fmla="*/ 0 h 182"/>
                      <a:gd name="T50" fmla="*/ 0 w 286"/>
                      <a:gd name="T51" fmla="*/ 0 h 182"/>
                      <a:gd name="T52" fmla="*/ 0 w 286"/>
                      <a:gd name="T53" fmla="*/ 0 h 182"/>
                      <a:gd name="T54" fmla="*/ 0 w 286"/>
                      <a:gd name="T55" fmla="*/ 0 h 182"/>
                      <a:gd name="T56" fmla="*/ 0 w 286"/>
                      <a:gd name="T57" fmla="*/ 0 h 182"/>
                      <a:gd name="T58" fmla="*/ 0 w 286"/>
                      <a:gd name="T59" fmla="*/ 0 h 182"/>
                      <a:gd name="T60" fmla="*/ 0 w 286"/>
                      <a:gd name="T61" fmla="*/ 0 h 182"/>
                      <a:gd name="T62" fmla="*/ 0 w 286"/>
                      <a:gd name="T63" fmla="*/ 0 h 182"/>
                      <a:gd name="T64" fmla="*/ 0 w 286"/>
                      <a:gd name="T65" fmla="*/ 0 h 182"/>
                      <a:gd name="T66" fmla="*/ 0 w 286"/>
                      <a:gd name="T67" fmla="*/ 0 h 182"/>
                      <a:gd name="T68" fmla="*/ 0 w 286"/>
                      <a:gd name="T69" fmla="*/ 0 h 182"/>
                      <a:gd name="T70" fmla="*/ 0 w 286"/>
                      <a:gd name="T71" fmla="*/ 0 h 182"/>
                      <a:gd name="T72" fmla="*/ 0 w 286"/>
                      <a:gd name="T73" fmla="*/ 0 h 182"/>
                      <a:gd name="T74" fmla="*/ 0 w 286"/>
                      <a:gd name="T75" fmla="*/ 0 h 182"/>
                      <a:gd name="T76" fmla="*/ 0 w 286"/>
                      <a:gd name="T77" fmla="*/ 0 h 182"/>
                      <a:gd name="T78" fmla="*/ 0 w 286"/>
                      <a:gd name="T79" fmla="*/ 0 h 182"/>
                      <a:gd name="T80" fmla="*/ 0 w 286"/>
                      <a:gd name="T81" fmla="*/ 0 h 182"/>
                      <a:gd name="T82" fmla="*/ 0 w 286"/>
                      <a:gd name="T83" fmla="*/ 0 h 182"/>
                      <a:gd name="T84" fmla="*/ 0 w 286"/>
                      <a:gd name="T85" fmla="*/ 0 h 18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286" h="182">
                        <a:moveTo>
                          <a:pt x="46" y="28"/>
                        </a:moveTo>
                        <a:cubicBezTo>
                          <a:pt x="41" y="14"/>
                          <a:pt x="46" y="17"/>
                          <a:pt x="36" y="14"/>
                        </a:cubicBezTo>
                        <a:cubicBezTo>
                          <a:pt x="31" y="17"/>
                          <a:pt x="26" y="30"/>
                          <a:pt x="26" y="30"/>
                        </a:cubicBezTo>
                        <a:cubicBezTo>
                          <a:pt x="12" y="25"/>
                          <a:pt x="19" y="21"/>
                          <a:pt x="0" y="24"/>
                        </a:cubicBezTo>
                        <a:cubicBezTo>
                          <a:pt x="2" y="33"/>
                          <a:pt x="2" y="37"/>
                          <a:pt x="10" y="42"/>
                        </a:cubicBezTo>
                        <a:cubicBezTo>
                          <a:pt x="12" y="49"/>
                          <a:pt x="14" y="55"/>
                          <a:pt x="16" y="62"/>
                        </a:cubicBezTo>
                        <a:cubicBezTo>
                          <a:pt x="24" y="59"/>
                          <a:pt x="27" y="57"/>
                          <a:pt x="24" y="48"/>
                        </a:cubicBezTo>
                        <a:cubicBezTo>
                          <a:pt x="26" y="47"/>
                          <a:pt x="28" y="43"/>
                          <a:pt x="30" y="44"/>
                        </a:cubicBezTo>
                        <a:cubicBezTo>
                          <a:pt x="48" y="48"/>
                          <a:pt x="36" y="52"/>
                          <a:pt x="48" y="56"/>
                        </a:cubicBezTo>
                        <a:cubicBezTo>
                          <a:pt x="74" y="65"/>
                          <a:pt x="47" y="56"/>
                          <a:pt x="70" y="62"/>
                        </a:cubicBezTo>
                        <a:cubicBezTo>
                          <a:pt x="77" y="64"/>
                          <a:pt x="88" y="72"/>
                          <a:pt x="88" y="72"/>
                        </a:cubicBezTo>
                        <a:cubicBezTo>
                          <a:pt x="96" y="84"/>
                          <a:pt x="102" y="87"/>
                          <a:pt x="106" y="102"/>
                        </a:cubicBezTo>
                        <a:cubicBezTo>
                          <a:pt x="105" y="109"/>
                          <a:pt x="106" y="115"/>
                          <a:pt x="104" y="122"/>
                        </a:cubicBezTo>
                        <a:cubicBezTo>
                          <a:pt x="103" y="126"/>
                          <a:pt x="94" y="132"/>
                          <a:pt x="98" y="134"/>
                        </a:cubicBezTo>
                        <a:cubicBezTo>
                          <a:pt x="106" y="137"/>
                          <a:pt x="122" y="128"/>
                          <a:pt x="122" y="128"/>
                        </a:cubicBezTo>
                        <a:cubicBezTo>
                          <a:pt x="130" y="131"/>
                          <a:pt x="133" y="135"/>
                          <a:pt x="140" y="140"/>
                        </a:cubicBezTo>
                        <a:cubicBezTo>
                          <a:pt x="148" y="145"/>
                          <a:pt x="159" y="145"/>
                          <a:pt x="168" y="148"/>
                        </a:cubicBezTo>
                        <a:cubicBezTo>
                          <a:pt x="170" y="147"/>
                          <a:pt x="173" y="148"/>
                          <a:pt x="174" y="146"/>
                        </a:cubicBezTo>
                        <a:cubicBezTo>
                          <a:pt x="176" y="142"/>
                          <a:pt x="164" y="136"/>
                          <a:pt x="168" y="134"/>
                        </a:cubicBezTo>
                        <a:cubicBezTo>
                          <a:pt x="171" y="132"/>
                          <a:pt x="175" y="135"/>
                          <a:pt x="178" y="136"/>
                        </a:cubicBezTo>
                        <a:cubicBezTo>
                          <a:pt x="182" y="131"/>
                          <a:pt x="186" y="118"/>
                          <a:pt x="186" y="118"/>
                        </a:cubicBezTo>
                        <a:cubicBezTo>
                          <a:pt x="189" y="119"/>
                          <a:pt x="199" y="120"/>
                          <a:pt x="202" y="122"/>
                        </a:cubicBezTo>
                        <a:cubicBezTo>
                          <a:pt x="206" y="124"/>
                          <a:pt x="214" y="130"/>
                          <a:pt x="214" y="130"/>
                        </a:cubicBezTo>
                        <a:cubicBezTo>
                          <a:pt x="224" y="145"/>
                          <a:pt x="228" y="158"/>
                          <a:pt x="244" y="168"/>
                        </a:cubicBezTo>
                        <a:cubicBezTo>
                          <a:pt x="250" y="172"/>
                          <a:pt x="262" y="178"/>
                          <a:pt x="262" y="178"/>
                        </a:cubicBezTo>
                        <a:cubicBezTo>
                          <a:pt x="265" y="178"/>
                          <a:pt x="286" y="182"/>
                          <a:pt x="284" y="170"/>
                        </a:cubicBezTo>
                        <a:cubicBezTo>
                          <a:pt x="283" y="164"/>
                          <a:pt x="268" y="160"/>
                          <a:pt x="268" y="160"/>
                        </a:cubicBezTo>
                        <a:cubicBezTo>
                          <a:pt x="261" y="150"/>
                          <a:pt x="270" y="143"/>
                          <a:pt x="256" y="138"/>
                        </a:cubicBezTo>
                        <a:cubicBezTo>
                          <a:pt x="254" y="136"/>
                          <a:pt x="251" y="135"/>
                          <a:pt x="250" y="132"/>
                        </a:cubicBezTo>
                        <a:cubicBezTo>
                          <a:pt x="248" y="129"/>
                          <a:pt x="250" y="125"/>
                          <a:pt x="248" y="122"/>
                        </a:cubicBezTo>
                        <a:cubicBezTo>
                          <a:pt x="246" y="118"/>
                          <a:pt x="240" y="118"/>
                          <a:pt x="236" y="116"/>
                        </a:cubicBezTo>
                        <a:cubicBezTo>
                          <a:pt x="230" y="107"/>
                          <a:pt x="227" y="100"/>
                          <a:pt x="240" y="96"/>
                        </a:cubicBezTo>
                        <a:cubicBezTo>
                          <a:pt x="236" y="83"/>
                          <a:pt x="236" y="84"/>
                          <a:pt x="220" y="86"/>
                        </a:cubicBezTo>
                        <a:cubicBezTo>
                          <a:pt x="209" y="82"/>
                          <a:pt x="208" y="82"/>
                          <a:pt x="210" y="70"/>
                        </a:cubicBezTo>
                        <a:cubicBezTo>
                          <a:pt x="207" y="60"/>
                          <a:pt x="199" y="57"/>
                          <a:pt x="190" y="54"/>
                        </a:cubicBezTo>
                        <a:cubicBezTo>
                          <a:pt x="181" y="45"/>
                          <a:pt x="181" y="42"/>
                          <a:pt x="168" y="38"/>
                        </a:cubicBezTo>
                        <a:cubicBezTo>
                          <a:pt x="164" y="37"/>
                          <a:pt x="156" y="34"/>
                          <a:pt x="156" y="34"/>
                        </a:cubicBezTo>
                        <a:cubicBezTo>
                          <a:pt x="146" y="24"/>
                          <a:pt x="134" y="21"/>
                          <a:pt x="120" y="16"/>
                        </a:cubicBezTo>
                        <a:cubicBezTo>
                          <a:pt x="113" y="14"/>
                          <a:pt x="108" y="8"/>
                          <a:pt x="102" y="4"/>
                        </a:cubicBezTo>
                        <a:cubicBezTo>
                          <a:pt x="100" y="3"/>
                          <a:pt x="96" y="0"/>
                          <a:pt x="96" y="0"/>
                        </a:cubicBezTo>
                        <a:cubicBezTo>
                          <a:pt x="83" y="2"/>
                          <a:pt x="79" y="1"/>
                          <a:pt x="70" y="10"/>
                        </a:cubicBezTo>
                        <a:cubicBezTo>
                          <a:pt x="67" y="19"/>
                          <a:pt x="63" y="27"/>
                          <a:pt x="56" y="32"/>
                        </a:cubicBezTo>
                        <a:cubicBezTo>
                          <a:pt x="49" y="30"/>
                          <a:pt x="52" y="31"/>
                          <a:pt x="46"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8" name="Freeform 81"/>
                  <p:cNvSpPr>
                    <a:spLocks/>
                  </p:cNvSpPr>
                  <p:nvPr/>
                </p:nvSpPr>
                <p:spPr bwMode="ltGray">
                  <a:xfrm>
                    <a:off x="4770" y="599"/>
                    <a:ext cx="33" cy="26"/>
                  </a:xfrm>
                  <a:custGeom>
                    <a:avLst/>
                    <a:gdLst>
                      <a:gd name="T0" fmla="*/ 0 w 78"/>
                      <a:gd name="T1" fmla="*/ 0 h 78"/>
                      <a:gd name="T2" fmla="*/ 0 w 78"/>
                      <a:gd name="T3" fmla="*/ 0 h 78"/>
                      <a:gd name="T4" fmla="*/ 0 w 78"/>
                      <a:gd name="T5" fmla="*/ 0 h 78"/>
                      <a:gd name="T6" fmla="*/ 0 w 78"/>
                      <a:gd name="T7" fmla="*/ 0 h 78"/>
                      <a:gd name="T8" fmla="*/ 0 w 78"/>
                      <a:gd name="T9" fmla="*/ 0 h 78"/>
                      <a:gd name="T10" fmla="*/ 0 w 78"/>
                      <a:gd name="T11" fmla="*/ 0 h 78"/>
                      <a:gd name="T12" fmla="*/ 0 w 78"/>
                      <a:gd name="T13" fmla="*/ 0 h 78"/>
                      <a:gd name="T14" fmla="*/ 0 w 78"/>
                      <a:gd name="T15" fmla="*/ 0 h 78"/>
                      <a:gd name="T16" fmla="*/ 0 w 78"/>
                      <a:gd name="T17" fmla="*/ 0 h 78"/>
                      <a:gd name="T18" fmla="*/ 0 w 78"/>
                      <a:gd name="T19" fmla="*/ 0 h 78"/>
                      <a:gd name="T20" fmla="*/ 0 w 78"/>
                      <a:gd name="T21" fmla="*/ 0 h 78"/>
                      <a:gd name="T22" fmla="*/ 0 w 78"/>
                      <a:gd name="T23" fmla="*/ 0 h 7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78" h="78">
                        <a:moveTo>
                          <a:pt x="1" y="58"/>
                        </a:moveTo>
                        <a:cubicBezTo>
                          <a:pt x="6" y="44"/>
                          <a:pt x="18" y="57"/>
                          <a:pt x="27" y="60"/>
                        </a:cubicBezTo>
                        <a:cubicBezTo>
                          <a:pt x="35" y="57"/>
                          <a:pt x="38" y="52"/>
                          <a:pt x="45" y="48"/>
                        </a:cubicBezTo>
                        <a:cubicBezTo>
                          <a:pt x="48" y="40"/>
                          <a:pt x="51" y="36"/>
                          <a:pt x="57" y="30"/>
                        </a:cubicBezTo>
                        <a:cubicBezTo>
                          <a:pt x="55" y="23"/>
                          <a:pt x="43" y="14"/>
                          <a:pt x="43" y="14"/>
                        </a:cubicBezTo>
                        <a:cubicBezTo>
                          <a:pt x="33" y="0"/>
                          <a:pt x="30" y="1"/>
                          <a:pt x="43" y="4"/>
                        </a:cubicBezTo>
                        <a:cubicBezTo>
                          <a:pt x="54" y="11"/>
                          <a:pt x="58" y="22"/>
                          <a:pt x="71" y="26"/>
                        </a:cubicBezTo>
                        <a:cubicBezTo>
                          <a:pt x="78" y="37"/>
                          <a:pt x="78" y="46"/>
                          <a:pt x="67" y="54"/>
                        </a:cubicBezTo>
                        <a:cubicBezTo>
                          <a:pt x="51" y="49"/>
                          <a:pt x="53" y="71"/>
                          <a:pt x="33" y="78"/>
                        </a:cubicBezTo>
                        <a:cubicBezTo>
                          <a:pt x="16" y="72"/>
                          <a:pt x="25" y="76"/>
                          <a:pt x="9" y="66"/>
                        </a:cubicBezTo>
                        <a:cubicBezTo>
                          <a:pt x="7" y="65"/>
                          <a:pt x="3" y="62"/>
                          <a:pt x="3" y="62"/>
                        </a:cubicBezTo>
                        <a:cubicBezTo>
                          <a:pt x="0" y="54"/>
                          <a:pt x="13" y="42"/>
                          <a:pt x="1" y="5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099" name="Freeform 82"/>
                  <p:cNvSpPr>
                    <a:spLocks/>
                  </p:cNvSpPr>
                  <p:nvPr/>
                </p:nvSpPr>
                <p:spPr bwMode="ltGray">
                  <a:xfrm>
                    <a:off x="4840" y="544"/>
                    <a:ext cx="8" cy="6"/>
                  </a:xfrm>
                  <a:custGeom>
                    <a:avLst/>
                    <a:gdLst>
                      <a:gd name="T0" fmla="*/ 0 w 17"/>
                      <a:gd name="T1" fmla="*/ 0 h 18"/>
                      <a:gd name="T2" fmla="*/ 0 w 17"/>
                      <a:gd name="T3" fmla="*/ 0 h 18"/>
                      <a:gd name="T4" fmla="*/ 0 w 17"/>
                      <a:gd name="T5" fmla="*/ 0 h 18"/>
                      <a:gd name="T6" fmla="*/ 0 60000 65536"/>
                      <a:gd name="T7" fmla="*/ 0 60000 65536"/>
                      <a:gd name="T8" fmla="*/ 0 60000 65536"/>
                    </a:gdLst>
                    <a:ahLst/>
                    <a:cxnLst>
                      <a:cxn ang="T6">
                        <a:pos x="T0" y="T1"/>
                      </a:cxn>
                      <a:cxn ang="T7">
                        <a:pos x="T2" y="T3"/>
                      </a:cxn>
                      <a:cxn ang="T8">
                        <a:pos x="T4" y="T5"/>
                      </a:cxn>
                    </a:cxnLst>
                    <a:rect l="0" t="0" r="r" b="b"/>
                    <a:pathLst>
                      <a:path w="17" h="18">
                        <a:moveTo>
                          <a:pt x="3" y="4"/>
                        </a:moveTo>
                        <a:cubicBezTo>
                          <a:pt x="17" y="7"/>
                          <a:pt x="16" y="18"/>
                          <a:pt x="3" y="14"/>
                        </a:cubicBezTo>
                        <a:cubicBezTo>
                          <a:pt x="0" y="6"/>
                          <a:pt x="7" y="0"/>
                          <a:pt x="3" y="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0" name="Freeform 83"/>
                  <p:cNvSpPr>
                    <a:spLocks/>
                  </p:cNvSpPr>
                  <p:nvPr/>
                </p:nvSpPr>
                <p:spPr bwMode="ltGray">
                  <a:xfrm>
                    <a:off x="4747" y="494"/>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1"/>
                          <a:pt x="6" y="0"/>
                          <a:pt x="17" y="2"/>
                        </a:cubicBezTo>
                        <a:cubicBezTo>
                          <a:pt x="20" y="10"/>
                          <a:pt x="18" y="15"/>
                          <a:pt x="9" y="12"/>
                        </a:cubicBezTo>
                        <a:cubicBezTo>
                          <a:pt x="4" y="4"/>
                          <a:pt x="4" y="4"/>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1" name="Freeform 84"/>
                  <p:cNvSpPr>
                    <a:spLocks/>
                  </p:cNvSpPr>
                  <p:nvPr/>
                </p:nvSpPr>
                <p:spPr bwMode="ltGray">
                  <a:xfrm>
                    <a:off x="4676" y="536"/>
                    <a:ext cx="8" cy="5"/>
                  </a:xfrm>
                  <a:custGeom>
                    <a:avLst/>
                    <a:gdLst>
                      <a:gd name="T0" fmla="*/ 0 w 20"/>
                      <a:gd name="T1" fmla="*/ 0 h 15"/>
                      <a:gd name="T2" fmla="*/ 0 w 20"/>
                      <a:gd name="T3" fmla="*/ 0 h 15"/>
                      <a:gd name="T4" fmla="*/ 0 w 20"/>
                      <a:gd name="T5" fmla="*/ 0 h 15"/>
                      <a:gd name="T6" fmla="*/ 0 w 20"/>
                      <a:gd name="T7" fmla="*/ 0 h 1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 h="15">
                        <a:moveTo>
                          <a:pt x="7" y="12"/>
                        </a:moveTo>
                        <a:cubicBezTo>
                          <a:pt x="0" y="2"/>
                          <a:pt x="3" y="0"/>
                          <a:pt x="15" y="2"/>
                        </a:cubicBezTo>
                        <a:cubicBezTo>
                          <a:pt x="16" y="4"/>
                          <a:pt x="20" y="12"/>
                          <a:pt x="15" y="14"/>
                        </a:cubicBezTo>
                        <a:cubicBezTo>
                          <a:pt x="12" y="15"/>
                          <a:pt x="7" y="12"/>
                          <a:pt x="7"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2" name="Freeform 85"/>
                  <p:cNvSpPr>
                    <a:spLocks/>
                  </p:cNvSpPr>
                  <p:nvPr/>
                </p:nvSpPr>
                <p:spPr bwMode="ltGray">
                  <a:xfrm>
                    <a:off x="4598" y="523"/>
                    <a:ext cx="34" cy="27"/>
                  </a:xfrm>
                  <a:custGeom>
                    <a:avLst/>
                    <a:gdLst>
                      <a:gd name="T0" fmla="*/ 0 w 80"/>
                      <a:gd name="T1" fmla="*/ 0 h 80"/>
                      <a:gd name="T2" fmla="*/ 0 w 80"/>
                      <a:gd name="T3" fmla="*/ 0 h 80"/>
                      <a:gd name="T4" fmla="*/ 0 w 80"/>
                      <a:gd name="T5" fmla="*/ 0 h 80"/>
                      <a:gd name="T6" fmla="*/ 0 w 80"/>
                      <a:gd name="T7" fmla="*/ 0 h 80"/>
                      <a:gd name="T8" fmla="*/ 0 w 80"/>
                      <a:gd name="T9" fmla="*/ 0 h 80"/>
                      <a:gd name="T10" fmla="*/ 0 w 80"/>
                      <a:gd name="T11" fmla="*/ 0 h 80"/>
                      <a:gd name="T12" fmla="*/ 0 w 80"/>
                      <a:gd name="T13" fmla="*/ 0 h 80"/>
                      <a:gd name="T14" fmla="*/ 0 w 80"/>
                      <a:gd name="T15" fmla="*/ 0 h 80"/>
                      <a:gd name="T16" fmla="*/ 0 w 80"/>
                      <a:gd name="T17" fmla="*/ 0 h 80"/>
                      <a:gd name="T18" fmla="*/ 0 w 80"/>
                      <a:gd name="T19" fmla="*/ 0 h 80"/>
                      <a:gd name="T20" fmla="*/ 0 w 80"/>
                      <a:gd name="T21" fmla="*/ 0 h 80"/>
                      <a:gd name="T22" fmla="*/ 0 w 80"/>
                      <a:gd name="T23" fmla="*/ 0 h 80"/>
                      <a:gd name="T24" fmla="*/ 0 w 80"/>
                      <a:gd name="T25" fmla="*/ 0 h 80"/>
                      <a:gd name="T26" fmla="*/ 0 w 80"/>
                      <a:gd name="T27" fmla="*/ 0 h 80"/>
                      <a:gd name="T28" fmla="*/ 0 w 80"/>
                      <a:gd name="T29" fmla="*/ 0 h 8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80" h="80">
                        <a:moveTo>
                          <a:pt x="0" y="50"/>
                        </a:moveTo>
                        <a:cubicBezTo>
                          <a:pt x="1" y="47"/>
                          <a:pt x="12" y="25"/>
                          <a:pt x="14" y="24"/>
                        </a:cubicBezTo>
                        <a:cubicBezTo>
                          <a:pt x="17" y="22"/>
                          <a:pt x="26" y="20"/>
                          <a:pt x="26" y="20"/>
                        </a:cubicBezTo>
                        <a:cubicBezTo>
                          <a:pt x="34" y="23"/>
                          <a:pt x="40" y="21"/>
                          <a:pt x="48" y="18"/>
                        </a:cubicBezTo>
                        <a:cubicBezTo>
                          <a:pt x="52" y="12"/>
                          <a:pt x="54" y="6"/>
                          <a:pt x="58" y="0"/>
                        </a:cubicBezTo>
                        <a:cubicBezTo>
                          <a:pt x="70" y="4"/>
                          <a:pt x="76" y="28"/>
                          <a:pt x="80" y="40"/>
                        </a:cubicBezTo>
                        <a:cubicBezTo>
                          <a:pt x="75" y="54"/>
                          <a:pt x="80" y="50"/>
                          <a:pt x="70" y="56"/>
                        </a:cubicBezTo>
                        <a:cubicBezTo>
                          <a:pt x="61" y="53"/>
                          <a:pt x="59" y="54"/>
                          <a:pt x="54" y="62"/>
                        </a:cubicBezTo>
                        <a:cubicBezTo>
                          <a:pt x="57" y="71"/>
                          <a:pt x="56" y="75"/>
                          <a:pt x="48" y="80"/>
                        </a:cubicBezTo>
                        <a:cubicBezTo>
                          <a:pt x="40" y="77"/>
                          <a:pt x="39" y="72"/>
                          <a:pt x="32" y="68"/>
                        </a:cubicBezTo>
                        <a:cubicBezTo>
                          <a:pt x="26" y="59"/>
                          <a:pt x="30" y="57"/>
                          <a:pt x="38" y="52"/>
                        </a:cubicBezTo>
                        <a:cubicBezTo>
                          <a:pt x="41" y="42"/>
                          <a:pt x="39" y="34"/>
                          <a:pt x="30" y="28"/>
                        </a:cubicBezTo>
                        <a:cubicBezTo>
                          <a:pt x="20" y="31"/>
                          <a:pt x="30" y="40"/>
                          <a:pt x="20" y="48"/>
                        </a:cubicBezTo>
                        <a:cubicBezTo>
                          <a:pt x="16" y="51"/>
                          <a:pt x="8" y="56"/>
                          <a:pt x="8" y="56"/>
                        </a:cubicBezTo>
                        <a:cubicBezTo>
                          <a:pt x="2" y="50"/>
                          <a:pt x="5" y="50"/>
                          <a:pt x="0" y="5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3" name="Freeform 86"/>
                  <p:cNvSpPr>
                    <a:spLocks/>
                  </p:cNvSpPr>
                  <p:nvPr/>
                </p:nvSpPr>
                <p:spPr bwMode="ltGray">
                  <a:xfrm>
                    <a:off x="4587" y="466"/>
                    <a:ext cx="40" cy="58"/>
                  </a:xfrm>
                  <a:custGeom>
                    <a:avLst/>
                    <a:gdLst>
                      <a:gd name="T0" fmla="*/ 0 w 94"/>
                      <a:gd name="T1" fmla="*/ 0 h 174"/>
                      <a:gd name="T2" fmla="*/ 0 w 94"/>
                      <a:gd name="T3" fmla="*/ 0 h 174"/>
                      <a:gd name="T4" fmla="*/ 0 w 94"/>
                      <a:gd name="T5" fmla="*/ 0 h 174"/>
                      <a:gd name="T6" fmla="*/ 0 w 94"/>
                      <a:gd name="T7" fmla="*/ 0 h 174"/>
                      <a:gd name="T8" fmla="*/ 0 w 94"/>
                      <a:gd name="T9" fmla="*/ 0 h 174"/>
                      <a:gd name="T10" fmla="*/ 0 w 94"/>
                      <a:gd name="T11" fmla="*/ 0 h 174"/>
                      <a:gd name="T12" fmla="*/ 0 w 94"/>
                      <a:gd name="T13" fmla="*/ 0 h 174"/>
                      <a:gd name="T14" fmla="*/ 0 w 94"/>
                      <a:gd name="T15" fmla="*/ 0 h 174"/>
                      <a:gd name="T16" fmla="*/ 0 w 94"/>
                      <a:gd name="T17" fmla="*/ 0 h 174"/>
                      <a:gd name="T18" fmla="*/ 0 w 94"/>
                      <a:gd name="T19" fmla="*/ 0 h 174"/>
                      <a:gd name="T20" fmla="*/ 0 w 94"/>
                      <a:gd name="T21" fmla="*/ 0 h 174"/>
                      <a:gd name="T22" fmla="*/ 0 w 94"/>
                      <a:gd name="T23" fmla="*/ 0 h 174"/>
                      <a:gd name="T24" fmla="*/ 0 w 94"/>
                      <a:gd name="T25" fmla="*/ 0 h 174"/>
                      <a:gd name="T26" fmla="*/ 0 w 94"/>
                      <a:gd name="T27" fmla="*/ 0 h 174"/>
                      <a:gd name="T28" fmla="*/ 0 w 94"/>
                      <a:gd name="T29" fmla="*/ 0 h 174"/>
                      <a:gd name="T30" fmla="*/ 0 w 94"/>
                      <a:gd name="T31" fmla="*/ 0 h 174"/>
                      <a:gd name="T32" fmla="*/ 0 w 94"/>
                      <a:gd name="T33" fmla="*/ 0 h 174"/>
                      <a:gd name="T34" fmla="*/ 0 w 94"/>
                      <a:gd name="T35" fmla="*/ 0 h 174"/>
                      <a:gd name="T36" fmla="*/ 0 w 94"/>
                      <a:gd name="T37" fmla="*/ 0 h 174"/>
                      <a:gd name="T38" fmla="*/ 0 w 94"/>
                      <a:gd name="T39" fmla="*/ 0 h 174"/>
                      <a:gd name="T40" fmla="*/ 0 w 94"/>
                      <a:gd name="T41" fmla="*/ 0 h 17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94" h="174">
                        <a:moveTo>
                          <a:pt x="14" y="96"/>
                        </a:moveTo>
                        <a:cubicBezTo>
                          <a:pt x="11" y="109"/>
                          <a:pt x="15" y="120"/>
                          <a:pt x="26" y="128"/>
                        </a:cubicBezTo>
                        <a:cubicBezTo>
                          <a:pt x="34" y="120"/>
                          <a:pt x="35" y="119"/>
                          <a:pt x="32" y="108"/>
                        </a:cubicBezTo>
                        <a:cubicBezTo>
                          <a:pt x="35" y="92"/>
                          <a:pt x="39" y="92"/>
                          <a:pt x="52" y="100"/>
                        </a:cubicBezTo>
                        <a:cubicBezTo>
                          <a:pt x="59" y="110"/>
                          <a:pt x="49" y="114"/>
                          <a:pt x="46" y="124"/>
                        </a:cubicBezTo>
                        <a:cubicBezTo>
                          <a:pt x="50" y="137"/>
                          <a:pt x="57" y="129"/>
                          <a:pt x="66" y="126"/>
                        </a:cubicBezTo>
                        <a:cubicBezTo>
                          <a:pt x="77" y="129"/>
                          <a:pt x="79" y="131"/>
                          <a:pt x="76" y="142"/>
                        </a:cubicBezTo>
                        <a:cubicBezTo>
                          <a:pt x="67" y="139"/>
                          <a:pt x="65" y="141"/>
                          <a:pt x="58" y="148"/>
                        </a:cubicBezTo>
                        <a:cubicBezTo>
                          <a:pt x="60" y="160"/>
                          <a:pt x="62" y="170"/>
                          <a:pt x="74" y="174"/>
                        </a:cubicBezTo>
                        <a:cubicBezTo>
                          <a:pt x="77" y="165"/>
                          <a:pt x="74" y="157"/>
                          <a:pt x="84" y="154"/>
                        </a:cubicBezTo>
                        <a:cubicBezTo>
                          <a:pt x="91" y="143"/>
                          <a:pt x="94" y="122"/>
                          <a:pt x="82" y="112"/>
                        </a:cubicBezTo>
                        <a:cubicBezTo>
                          <a:pt x="77" y="108"/>
                          <a:pt x="66" y="108"/>
                          <a:pt x="60" y="106"/>
                        </a:cubicBezTo>
                        <a:cubicBezTo>
                          <a:pt x="65" y="92"/>
                          <a:pt x="66" y="87"/>
                          <a:pt x="50" y="82"/>
                        </a:cubicBezTo>
                        <a:cubicBezTo>
                          <a:pt x="48" y="82"/>
                          <a:pt x="37" y="86"/>
                          <a:pt x="34" y="82"/>
                        </a:cubicBezTo>
                        <a:cubicBezTo>
                          <a:pt x="32" y="79"/>
                          <a:pt x="30" y="70"/>
                          <a:pt x="30" y="70"/>
                        </a:cubicBezTo>
                        <a:cubicBezTo>
                          <a:pt x="32" y="54"/>
                          <a:pt x="32" y="52"/>
                          <a:pt x="42" y="42"/>
                        </a:cubicBezTo>
                        <a:cubicBezTo>
                          <a:pt x="41" y="30"/>
                          <a:pt x="45" y="5"/>
                          <a:pt x="30" y="0"/>
                        </a:cubicBezTo>
                        <a:cubicBezTo>
                          <a:pt x="14" y="4"/>
                          <a:pt x="16" y="4"/>
                          <a:pt x="18" y="22"/>
                        </a:cubicBezTo>
                        <a:cubicBezTo>
                          <a:pt x="16" y="39"/>
                          <a:pt x="15" y="35"/>
                          <a:pt x="4" y="46"/>
                        </a:cubicBezTo>
                        <a:cubicBezTo>
                          <a:pt x="0" y="59"/>
                          <a:pt x="5" y="67"/>
                          <a:pt x="14" y="76"/>
                        </a:cubicBezTo>
                        <a:cubicBezTo>
                          <a:pt x="15" y="80"/>
                          <a:pt x="17" y="93"/>
                          <a:pt x="14" y="9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4" name="Freeform 87"/>
                  <p:cNvSpPr>
                    <a:spLocks/>
                  </p:cNvSpPr>
                  <p:nvPr/>
                </p:nvSpPr>
                <p:spPr bwMode="ltGray">
                  <a:xfrm>
                    <a:off x="4597" y="508"/>
                    <a:ext cx="14" cy="17"/>
                  </a:xfrm>
                  <a:custGeom>
                    <a:avLst/>
                    <a:gdLst>
                      <a:gd name="T0" fmla="*/ 0 w 32"/>
                      <a:gd name="T1" fmla="*/ 0 h 50"/>
                      <a:gd name="T2" fmla="*/ 0 w 32"/>
                      <a:gd name="T3" fmla="*/ 0 h 50"/>
                      <a:gd name="T4" fmla="*/ 0 w 32"/>
                      <a:gd name="T5" fmla="*/ 0 h 50"/>
                      <a:gd name="T6" fmla="*/ 0 w 32"/>
                      <a:gd name="T7" fmla="*/ 0 h 50"/>
                      <a:gd name="T8" fmla="*/ 0 w 32"/>
                      <a:gd name="T9" fmla="*/ 0 h 50"/>
                      <a:gd name="T10" fmla="*/ 0 w 32"/>
                      <a:gd name="T11" fmla="*/ 0 h 50"/>
                      <a:gd name="T12" fmla="*/ 0 w 32"/>
                      <a:gd name="T13" fmla="*/ 0 h 50"/>
                      <a:gd name="T14" fmla="*/ 0 w 32"/>
                      <a:gd name="T15" fmla="*/ 0 h 50"/>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 h="50">
                        <a:moveTo>
                          <a:pt x="6" y="24"/>
                        </a:moveTo>
                        <a:cubicBezTo>
                          <a:pt x="0" y="15"/>
                          <a:pt x="3" y="6"/>
                          <a:pt x="12" y="0"/>
                        </a:cubicBezTo>
                        <a:cubicBezTo>
                          <a:pt x="23" y="3"/>
                          <a:pt x="23" y="5"/>
                          <a:pt x="20" y="16"/>
                        </a:cubicBezTo>
                        <a:cubicBezTo>
                          <a:pt x="21" y="19"/>
                          <a:pt x="20" y="22"/>
                          <a:pt x="22" y="24"/>
                        </a:cubicBezTo>
                        <a:cubicBezTo>
                          <a:pt x="23" y="26"/>
                          <a:pt x="27" y="24"/>
                          <a:pt x="28" y="26"/>
                        </a:cubicBezTo>
                        <a:cubicBezTo>
                          <a:pt x="30" y="29"/>
                          <a:pt x="32" y="38"/>
                          <a:pt x="32" y="38"/>
                        </a:cubicBezTo>
                        <a:cubicBezTo>
                          <a:pt x="29" y="46"/>
                          <a:pt x="26" y="47"/>
                          <a:pt x="18" y="50"/>
                        </a:cubicBezTo>
                        <a:cubicBezTo>
                          <a:pt x="12" y="41"/>
                          <a:pt x="18" y="24"/>
                          <a:pt x="6" y="2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5" name="Freeform 88"/>
                  <p:cNvSpPr>
                    <a:spLocks/>
                  </p:cNvSpPr>
                  <p:nvPr/>
                </p:nvSpPr>
                <p:spPr bwMode="ltGray">
                  <a:xfrm>
                    <a:off x="4569" y="512"/>
                    <a:ext cx="19" cy="17"/>
                  </a:xfrm>
                  <a:custGeom>
                    <a:avLst/>
                    <a:gdLst>
                      <a:gd name="T0" fmla="*/ 0 w 43"/>
                      <a:gd name="T1" fmla="*/ 0 h 50"/>
                      <a:gd name="T2" fmla="*/ 0 w 43"/>
                      <a:gd name="T3" fmla="*/ 0 h 50"/>
                      <a:gd name="T4" fmla="*/ 0 w 43"/>
                      <a:gd name="T5" fmla="*/ 0 h 50"/>
                      <a:gd name="T6" fmla="*/ 0 w 43"/>
                      <a:gd name="T7" fmla="*/ 0 h 50"/>
                      <a:gd name="T8" fmla="*/ 0 w 43"/>
                      <a:gd name="T9" fmla="*/ 0 h 50"/>
                      <a:gd name="T10" fmla="*/ 0 w 43"/>
                      <a:gd name="T11" fmla="*/ 0 h 5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50">
                        <a:moveTo>
                          <a:pt x="0" y="44"/>
                        </a:moveTo>
                        <a:cubicBezTo>
                          <a:pt x="6" y="38"/>
                          <a:pt x="18" y="29"/>
                          <a:pt x="22" y="20"/>
                        </a:cubicBezTo>
                        <a:cubicBezTo>
                          <a:pt x="27" y="10"/>
                          <a:pt x="25" y="4"/>
                          <a:pt x="36" y="0"/>
                        </a:cubicBezTo>
                        <a:cubicBezTo>
                          <a:pt x="43" y="11"/>
                          <a:pt x="36" y="24"/>
                          <a:pt x="24" y="28"/>
                        </a:cubicBezTo>
                        <a:cubicBezTo>
                          <a:pt x="21" y="38"/>
                          <a:pt x="12" y="47"/>
                          <a:pt x="2" y="50"/>
                        </a:cubicBezTo>
                        <a:cubicBezTo>
                          <a:pt x="1" y="48"/>
                          <a:pt x="0" y="44"/>
                          <a:pt x="0" y="44"/>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6" name="Freeform 89"/>
                  <p:cNvSpPr>
                    <a:spLocks/>
                  </p:cNvSpPr>
                  <p:nvPr/>
                </p:nvSpPr>
                <p:spPr bwMode="ltGray">
                  <a:xfrm>
                    <a:off x="4784" y="275"/>
                    <a:ext cx="18" cy="10"/>
                  </a:xfrm>
                  <a:custGeom>
                    <a:avLst/>
                    <a:gdLst>
                      <a:gd name="T0" fmla="*/ 0 w 41"/>
                      <a:gd name="T1" fmla="*/ 0 h 29"/>
                      <a:gd name="T2" fmla="*/ 0 w 41"/>
                      <a:gd name="T3" fmla="*/ 0 h 29"/>
                      <a:gd name="T4" fmla="*/ 0 w 41"/>
                      <a:gd name="T5" fmla="*/ 0 h 29"/>
                      <a:gd name="T6" fmla="*/ 0 60000 65536"/>
                      <a:gd name="T7" fmla="*/ 0 60000 65536"/>
                      <a:gd name="T8" fmla="*/ 0 60000 65536"/>
                    </a:gdLst>
                    <a:ahLst/>
                    <a:cxnLst>
                      <a:cxn ang="T6">
                        <a:pos x="T0" y="T1"/>
                      </a:cxn>
                      <a:cxn ang="T7">
                        <a:pos x="T2" y="T3"/>
                      </a:cxn>
                      <a:cxn ang="T8">
                        <a:pos x="T4" y="T5"/>
                      </a:cxn>
                    </a:cxnLst>
                    <a:rect l="0" t="0" r="r" b="b"/>
                    <a:pathLst>
                      <a:path w="41" h="29">
                        <a:moveTo>
                          <a:pt x="0" y="25"/>
                        </a:moveTo>
                        <a:cubicBezTo>
                          <a:pt x="10" y="11"/>
                          <a:pt x="41" y="0"/>
                          <a:pt x="12" y="29"/>
                        </a:cubicBezTo>
                        <a:cubicBezTo>
                          <a:pt x="8" y="28"/>
                          <a:pt x="0" y="25"/>
                          <a:pt x="0"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7" name="Freeform 90"/>
                  <p:cNvSpPr>
                    <a:spLocks/>
                  </p:cNvSpPr>
                  <p:nvPr/>
                </p:nvSpPr>
                <p:spPr bwMode="ltGray">
                  <a:xfrm>
                    <a:off x="4293" y="246"/>
                    <a:ext cx="438" cy="152"/>
                  </a:xfrm>
                  <a:custGeom>
                    <a:avLst/>
                    <a:gdLst>
                      <a:gd name="T0" fmla="*/ 73 w 438"/>
                      <a:gd name="T1" fmla="*/ 1 h 152"/>
                      <a:gd name="T2" fmla="*/ 438 w 438"/>
                      <a:gd name="T3" fmla="*/ 0 h 152"/>
                      <a:gd name="T4" fmla="*/ 416 w 438"/>
                      <a:gd name="T5" fmla="*/ 54 h 152"/>
                      <a:gd name="T6" fmla="*/ 397 w 438"/>
                      <a:gd name="T7" fmla="*/ 68 h 152"/>
                      <a:gd name="T8" fmla="*/ 392 w 438"/>
                      <a:gd name="T9" fmla="*/ 70 h 152"/>
                      <a:gd name="T10" fmla="*/ 375 w 438"/>
                      <a:gd name="T11" fmla="*/ 73 h 152"/>
                      <a:gd name="T12" fmla="*/ 361 w 438"/>
                      <a:gd name="T13" fmla="*/ 88 h 152"/>
                      <a:gd name="T14" fmla="*/ 362 w 438"/>
                      <a:gd name="T15" fmla="*/ 99 h 152"/>
                      <a:gd name="T16" fmla="*/ 364 w 438"/>
                      <a:gd name="T17" fmla="*/ 107 h 152"/>
                      <a:gd name="T18" fmla="*/ 366 w 438"/>
                      <a:gd name="T19" fmla="*/ 113 h 152"/>
                      <a:gd name="T20" fmla="*/ 362 w 438"/>
                      <a:gd name="T21" fmla="*/ 122 h 152"/>
                      <a:gd name="T22" fmla="*/ 351 w 438"/>
                      <a:gd name="T23" fmla="*/ 120 h 152"/>
                      <a:gd name="T24" fmla="*/ 342 w 438"/>
                      <a:gd name="T25" fmla="*/ 129 h 152"/>
                      <a:gd name="T26" fmla="*/ 347 w 438"/>
                      <a:gd name="T27" fmla="*/ 105 h 152"/>
                      <a:gd name="T28" fmla="*/ 338 w 438"/>
                      <a:gd name="T29" fmla="*/ 100 h 152"/>
                      <a:gd name="T30" fmla="*/ 344 w 438"/>
                      <a:gd name="T31" fmla="*/ 93 h 152"/>
                      <a:gd name="T32" fmla="*/ 342 w 438"/>
                      <a:gd name="T33" fmla="*/ 89 h 152"/>
                      <a:gd name="T34" fmla="*/ 320 w 438"/>
                      <a:gd name="T35" fmla="*/ 94 h 152"/>
                      <a:gd name="T36" fmla="*/ 317 w 438"/>
                      <a:gd name="T37" fmla="*/ 85 h 152"/>
                      <a:gd name="T38" fmla="*/ 297 w 438"/>
                      <a:gd name="T39" fmla="*/ 94 h 152"/>
                      <a:gd name="T40" fmla="*/ 320 w 438"/>
                      <a:gd name="T41" fmla="*/ 103 h 152"/>
                      <a:gd name="T42" fmla="*/ 305 w 438"/>
                      <a:gd name="T43" fmla="*/ 117 h 152"/>
                      <a:gd name="T44" fmla="*/ 311 w 438"/>
                      <a:gd name="T45" fmla="*/ 126 h 152"/>
                      <a:gd name="T46" fmla="*/ 315 w 438"/>
                      <a:gd name="T47" fmla="*/ 138 h 152"/>
                      <a:gd name="T48" fmla="*/ 309 w 438"/>
                      <a:gd name="T49" fmla="*/ 139 h 152"/>
                      <a:gd name="T50" fmla="*/ 314 w 438"/>
                      <a:gd name="T51" fmla="*/ 144 h 152"/>
                      <a:gd name="T52" fmla="*/ 307 w 438"/>
                      <a:gd name="T53" fmla="*/ 152 h 152"/>
                      <a:gd name="T54" fmla="*/ 0 w 438"/>
                      <a:gd name="T55" fmla="*/ 149 h 152"/>
                      <a:gd name="T56" fmla="*/ 73 w 438"/>
                      <a:gd name="T57" fmla="*/ 1 h 152"/>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438" h="152">
                        <a:moveTo>
                          <a:pt x="73" y="1"/>
                        </a:moveTo>
                        <a:lnTo>
                          <a:pt x="438" y="0"/>
                        </a:lnTo>
                        <a:cubicBezTo>
                          <a:pt x="432" y="15"/>
                          <a:pt x="429" y="42"/>
                          <a:pt x="416" y="54"/>
                        </a:cubicBezTo>
                        <a:cubicBezTo>
                          <a:pt x="410" y="60"/>
                          <a:pt x="405" y="63"/>
                          <a:pt x="397" y="68"/>
                        </a:cubicBezTo>
                        <a:cubicBezTo>
                          <a:pt x="396" y="69"/>
                          <a:pt x="392" y="70"/>
                          <a:pt x="392" y="70"/>
                        </a:cubicBezTo>
                        <a:cubicBezTo>
                          <a:pt x="377" y="63"/>
                          <a:pt x="385" y="68"/>
                          <a:pt x="375" y="73"/>
                        </a:cubicBezTo>
                        <a:cubicBezTo>
                          <a:pt x="371" y="82"/>
                          <a:pt x="371" y="83"/>
                          <a:pt x="361" y="88"/>
                        </a:cubicBezTo>
                        <a:cubicBezTo>
                          <a:pt x="359" y="92"/>
                          <a:pt x="364" y="93"/>
                          <a:pt x="362" y="99"/>
                        </a:cubicBezTo>
                        <a:cubicBezTo>
                          <a:pt x="363" y="102"/>
                          <a:pt x="364" y="105"/>
                          <a:pt x="364" y="107"/>
                        </a:cubicBezTo>
                        <a:cubicBezTo>
                          <a:pt x="365" y="109"/>
                          <a:pt x="366" y="111"/>
                          <a:pt x="366" y="113"/>
                        </a:cubicBezTo>
                        <a:cubicBezTo>
                          <a:pt x="365" y="115"/>
                          <a:pt x="364" y="120"/>
                          <a:pt x="362" y="122"/>
                        </a:cubicBezTo>
                        <a:cubicBezTo>
                          <a:pt x="359" y="123"/>
                          <a:pt x="354" y="119"/>
                          <a:pt x="351" y="120"/>
                        </a:cubicBezTo>
                        <a:cubicBezTo>
                          <a:pt x="347" y="129"/>
                          <a:pt x="352" y="127"/>
                          <a:pt x="342" y="129"/>
                        </a:cubicBezTo>
                        <a:cubicBezTo>
                          <a:pt x="340" y="123"/>
                          <a:pt x="345" y="111"/>
                          <a:pt x="347" y="105"/>
                        </a:cubicBezTo>
                        <a:cubicBezTo>
                          <a:pt x="347" y="100"/>
                          <a:pt x="338" y="102"/>
                          <a:pt x="338" y="100"/>
                        </a:cubicBezTo>
                        <a:cubicBezTo>
                          <a:pt x="338" y="98"/>
                          <a:pt x="344" y="95"/>
                          <a:pt x="344" y="93"/>
                        </a:cubicBezTo>
                        <a:cubicBezTo>
                          <a:pt x="344" y="92"/>
                          <a:pt x="344" y="89"/>
                          <a:pt x="342" y="89"/>
                        </a:cubicBezTo>
                        <a:cubicBezTo>
                          <a:pt x="339" y="89"/>
                          <a:pt x="324" y="94"/>
                          <a:pt x="320" y="94"/>
                        </a:cubicBezTo>
                        <a:cubicBezTo>
                          <a:pt x="317" y="86"/>
                          <a:pt x="328" y="88"/>
                          <a:pt x="317" y="85"/>
                        </a:cubicBezTo>
                        <a:cubicBezTo>
                          <a:pt x="311" y="91"/>
                          <a:pt x="306" y="93"/>
                          <a:pt x="297" y="94"/>
                        </a:cubicBezTo>
                        <a:cubicBezTo>
                          <a:pt x="300" y="104"/>
                          <a:pt x="307" y="101"/>
                          <a:pt x="320" y="103"/>
                        </a:cubicBezTo>
                        <a:cubicBezTo>
                          <a:pt x="318" y="109"/>
                          <a:pt x="311" y="111"/>
                          <a:pt x="305" y="117"/>
                        </a:cubicBezTo>
                        <a:lnTo>
                          <a:pt x="311" y="126"/>
                        </a:lnTo>
                        <a:lnTo>
                          <a:pt x="315" y="138"/>
                        </a:lnTo>
                        <a:lnTo>
                          <a:pt x="309" y="139"/>
                        </a:lnTo>
                        <a:lnTo>
                          <a:pt x="314" y="144"/>
                        </a:lnTo>
                        <a:lnTo>
                          <a:pt x="307" y="152"/>
                        </a:lnTo>
                        <a:lnTo>
                          <a:pt x="0" y="149"/>
                        </a:lnTo>
                        <a:lnTo>
                          <a:pt x="73" y="1"/>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8" name="Freeform 91"/>
                  <p:cNvSpPr>
                    <a:spLocks/>
                  </p:cNvSpPr>
                  <p:nvPr/>
                </p:nvSpPr>
                <p:spPr bwMode="ltGray">
                  <a:xfrm>
                    <a:off x="4731" y="240"/>
                    <a:ext cx="20" cy="55"/>
                  </a:xfrm>
                  <a:custGeom>
                    <a:avLst/>
                    <a:gdLst>
                      <a:gd name="T0" fmla="*/ 0 w 47"/>
                      <a:gd name="T1" fmla="*/ 0 h 165"/>
                      <a:gd name="T2" fmla="*/ 0 w 47"/>
                      <a:gd name="T3" fmla="*/ 0 h 165"/>
                      <a:gd name="T4" fmla="*/ 0 w 47"/>
                      <a:gd name="T5" fmla="*/ 0 h 165"/>
                      <a:gd name="T6" fmla="*/ 0 w 47"/>
                      <a:gd name="T7" fmla="*/ 0 h 165"/>
                      <a:gd name="T8" fmla="*/ 0 w 47"/>
                      <a:gd name="T9" fmla="*/ 0 h 165"/>
                      <a:gd name="T10" fmla="*/ 0 w 47"/>
                      <a:gd name="T11" fmla="*/ 0 h 165"/>
                      <a:gd name="T12" fmla="*/ 0 w 47"/>
                      <a:gd name="T13" fmla="*/ 0 h 165"/>
                      <a:gd name="T14" fmla="*/ 0 w 47"/>
                      <a:gd name="T15" fmla="*/ 0 h 165"/>
                      <a:gd name="T16" fmla="*/ 0 w 47"/>
                      <a:gd name="T17" fmla="*/ 0 h 165"/>
                      <a:gd name="T18" fmla="*/ 0 w 47"/>
                      <a:gd name="T19" fmla="*/ 0 h 165"/>
                      <a:gd name="T20" fmla="*/ 0 w 47"/>
                      <a:gd name="T21" fmla="*/ 0 h 165"/>
                      <a:gd name="T22" fmla="*/ 0 w 47"/>
                      <a:gd name="T23" fmla="*/ 0 h 165"/>
                      <a:gd name="T24" fmla="*/ 0 w 47"/>
                      <a:gd name="T25" fmla="*/ 0 h 165"/>
                      <a:gd name="T26" fmla="*/ 0 w 47"/>
                      <a:gd name="T27" fmla="*/ 0 h 165"/>
                      <a:gd name="T28" fmla="*/ 0 w 47"/>
                      <a:gd name="T29" fmla="*/ 0 h 165"/>
                      <a:gd name="T30" fmla="*/ 0 w 47"/>
                      <a:gd name="T31" fmla="*/ 0 h 165"/>
                      <a:gd name="T32" fmla="*/ 0 w 47"/>
                      <a:gd name="T33" fmla="*/ 0 h 16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47" h="165">
                        <a:moveTo>
                          <a:pt x="5" y="156"/>
                        </a:moveTo>
                        <a:cubicBezTo>
                          <a:pt x="0" y="141"/>
                          <a:pt x="1" y="118"/>
                          <a:pt x="15" y="108"/>
                        </a:cubicBezTo>
                        <a:cubicBezTo>
                          <a:pt x="16" y="95"/>
                          <a:pt x="17" y="81"/>
                          <a:pt x="17" y="68"/>
                        </a:cubicBezTo>
                        <a:cubicBezTo>
                          <a:pt x="17" y="58"/>
                          <a:pt x="11" y="40"/>
                          <a:pt x="11" y="40"/>
                        </a:cubicBezTo>
                        <a:cubicBezTo>
                          <a:pt x="14" y="20"/>
                          <a:pt x="11" y="29"/>
                          <a:pt x="17" y="12"/>
                        </a:cubicBezTo>
                        <a:cubicBezTo>
                          <a:pt x="18" y="8"/>
                          <a:pt x="21" y="0"/>
                          <a:pt x="21" y="0"/>
                        </a:cubicBezTo>
                        <a:cubicBezTo>
                          <a:pt x="38" y="6"/>
                          <a:pt x="33" y="7"/>
                          <a:pt x="31" y="30"/>
                        </a:cubicBezTo>
                        <a:cubicBezTo>
                          <a:pt x="38" y="52"/>
                          <a:pt x="40" y="76"/>
                          <a:pt x="47" y="98"/>
                        </a:cubicBezTo>
                        <a:cubicBezTo>
                          <a:pt x="44" y="116"/>
                          <a:pt x="45" y="113"/>
                          <a:pt x="31" y="108"/>
                        </a:cubicBezTo>
                        <a:cubicBezTo>
                          <a:pt x="25" y="118"/>
                          <a:pt x="28" y="112"/>
                          <a:pt x="23" y="126"/>
                        </a:cubicBezTo>
                        <a:cubicBezTo>
                          <a:pt x="22" y="128"/>
                          <a:pt x="21" y="132"/>
                          <a:pt x="21" y="132"/>
                        </a:cubicBezTo>
                        <a:cubicBezTo>
                          <a:pt x="23" y="133"/>
                          <a:pt x="26" y="132"/>
                          <a:pt x="27" y="134"/>
                        </a:cubicBezTo>
                        <a:cubicBezTo>
                          <a:pt x="29" y="137"/>
                          <a:pt x="31" y="146"/>
                          <a:pt x="31" y="146"/>
                        </a:cubicBezTo>
                        <a:cubicBezTo>
                          <a:pt x="27" y="165"/>
                          <a:pt x="23" y="155"/>
                          <a:pt x="13" y="148"/>
                        </a:cubicBezTo>
                        <a:cubicBezTo>
                          <a:pt x="11" y="152"/>
                          <a:pt x="11" y="160"/>
                          <a:pt x="7" y="160"/>
                        </a:cubicBezTo>
                        <a:cubicBezTo>
                          <a:pt x="5" y="160"/>
                          <a:pt x="4" y="156"/>
                          <a:pt x="3" y="154"/>
                        </a:cubicBezTo>
                        <a:cubicBezTo>
                          <a:pt x="3" y="153"/>
                          <a:pt x="4" y="155"/>
                          <a:pt x="5" y="15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09" name="Freeform 92"/>
                  <p:cNvSpPr>
                    <a:spLocks/>
                  </p:cNvSpPr>
                  <p:nvPr/>
                </p:nvSpPr>
                <p:spPr bwMode="ltGray">
                  <a:xfrm>
                    <a:off x="4719" y="287"/>
                    <a:ext cx="59" cy="34"/>
                  </a:xfrm>
                  <a:custGeom>
                    <a:avLst/>
                    <a:gdLst>
                      <a:gd name="T0" fmla="*/ 0 w 138"/>
                      <a:gd name="T1" fmla="*/ 0 h 103"/>
                      <a:gd name="T2" fmla="*/ 0 w 138"/>
                      <a:gd name="T3" fmla="*/ 0 h 103"/>
                      <a:gd name="T4" fmla="*/ 0 w 138"/>
                      <a:gd name="T5" fmla="*/ 0 h 103"/>
                      <a:gd name="T6" fmla="*/ 0 w 138"/>
                      <a:gd name="T7" fmla="*/ 0 h 103"/>
                      <a:gd name="T8" fmla="*/ 0 w 138"/>
                      <a:gd name="T9" fmla="*/ 0 h 103"/>
                      <a:gd name="T10" fmla="*/ 0 w 138"/>
                      <a:gd name="T11" fmla="*/ 0 h 103"/>
                      <a:gd name="T12" fmla="*/ 0 w 138"/>
                      <a:gd name="T13" fmla="*/ 0 h 103"/>
                      <a:gd name="T14" fmla="*/ 0 w 138"/>
                      <a:gd name="T15" fmla="*/ 0 h 103"/>
                      <a:gd name="T16" fmla="*/ 0 w 138"/>
                      <a:gd name="T17" fmla="*/ 0 h 103"/>
                      <a:gd name="T18" fmla="*/ 0 w 138"/>
                      <a:gd name="T19" fmla="*/ 0 h 103"/>
                      <a:gd name="T20" fmla="*/ 0 w 138"/>
                      <a:gd name="T21" fmla="*/ 0 h 103"/>
                      <a:gd name="T22" fmla="*/ 0 w 138"/>
                      <a:gd name="T23" fmla="*/ 0 h 103"/>
                      <a:gd name="T24" fmla="*/ 0 w 138"/>
                      <a:gd name="T25" fmla="*/ 0 h 103"/>
                      <a:gd name="T26" fmla="*/ 0 w 138"/>
                      <a:gd name="T27" fmla="*/ 0 h 103"/>
                      <a:gd name="T28" fmla="*/ 0 w 138"/>
                      <a:gd name="T29" fmla="*/ 0 h 103"/>
                      <a:gd name="T30" fmla="*/ 0 w 138"/>
                      <a:gd name="T31" fmla="*/ 0 h 103"/>
                      <a:gd name="T32" fmla="*/ 0 w 138"/>
                      <a:gd name="T33" fmla="*/ 0 h 103"/>
                      <a:gd name="T34" fmla="*/ 0 w 138"/>
                      <a:gd name="T35" fmla="*/ 0 h 103"/>
                      <a:gd name="T36" fmla="*/ 0 w 138"/>
                      <a:gd name="T37" fmla="*/ 0 h 10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38" h="103">
                        <a:moveTo>
                          <a:pt x="26" y="61"/>
                        </a:moveTo>
                        <a:cubicBezTo>
                          <a:pt x="29" y="53"/>
                          <a:pt x="33" y="51"/>
                          <a:pt x="30" y="43"/>
                        </a:cubicBezTo>
                        <a:cubicBezTo>
                          <a:pt x="33" y="27"/>
                          <a:pt x="37" y="24"/>
                          <a:pt x="50" y="33"/>
                        </a:cubicBezTo>
                        <a:cubicBezTo>
                          <a:pt x="51" y="37"/>
                          <a:pt x="53" y="41"/>
                          <a:pt x="54" y="45"/>
                        </a:cubicBezTo>
                        <a:cubicBezTo>
                          <a:pt x="55" y="49"/>
                          <a:pt x="66" y="49"/>
                          <a:pt x="66" y="49"/>
                        </a:cubicBezTo>
                        <a:cubicBezTo>
                          <a:pt x="75" y="43"/>
                          <a:pt x="77" y="45"/>
                          <a:pt x="80" y="55"/>
                        </a:cubicBezTo>
                        <a:cubicBezTo>
                          <a:pt x="92" y="47"/>
                          <a:pt x="101" y="37"/>
                          <a:pt x="116" y="33"/>
                        </a:cubicBezTo>
                        <a:cubicBezTo>
                          <a:pt x="125" y="19"/>
                          <a:pt x="120" y="24"/>
                          <a:pt x="130" y="17"/>
                        </a:cubicBezTo>
                        <a:cubicBezTo>
                          <a:pt x="134" y="11"/>
                          <a:pt x="134" y="0"/>
                          <a:pt x="138" y="11"/>
                        </a:cubicBezTo>
                        <a:cubicBezTo>
                          <a:pt x="135" y="31"/>
                          <a:pt x="126" y="45"/>
                          <a:pt x="106" y="49"/>
                        </a:cubicBezTo>
                        <a:cubicBezTo>
                          <a:pt x="97" y="55"/>
                          <a:pt x="93" y="61"/>
                          <a:pt x="84" y="67"/>
                        </a:cubicBezTo>
                        <a:cubicBezTo>
                          <a:pt x="80" y="79"/>
                          <a:pt x="79" y="79"/>
                          <a:pt x="66" y="81"/>
                        </a:cubicBezTo>
                        <a:cubicBezTo>
                          <a:pt x="60" y="90"/>
                          <a:pt x="57" y="97"/>
                          <a:pt x="48" y="103"/>
                        </a:cubicBezTo>
                        <a:cubicBezTo>
                          <a:pt x="42" y="94"/>
                          <a:pt x="37" y="93"/>
                          <a:pt x="26" y="89"/>
                        </a:cubicBezTo>
                        <a:cubicBezTo>
                          <a:pt x="24" y="88"/>
                          <a:pt x="20" y="87"/>
                          <a:pt x="20" y="87"/>
                        </a:cubicBezTo>
                        <a:cubicBezTo>
                          <a:pt x="10" y="90"/>
                          <a:pt x="14" y="94"/>
                          <a:pt x="22" y="97"/>
                        </a:cubicBezTo>
                        <a:cubicBezTo>
                          <a:pt x="14" y="103"/>
                          <a:pt x="9" y="100"/>
                          <a:pt x="0" y="97"/>
                        </a:cubicBezTo>
                        <a:cubicBezTo>
                          <a:pt x="2" y="87"/>
                          <a:pt x="1" y="82"/>
                          <a:pt x="10" y="79"/>
                        </a:cubicBezTo>
                        <a:cubicBezTo>
                          <a:pt x="15" y="63"/>
                          <a:pt x="14" y="69"/>
                          <a:pt x="26" y="6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0" name="Freeform 93"/>
                  <p:cNvSpPr>
                    <a:spLocks/>
                  </p:cNvSpPr>
                  <p:nvPr/>
                </p:nvSpPr>
                <p:spPr bwMode="ltGray">
                  <a:xfrm>
                    <a:off x="4656" y="319"/>
                    <a:ext cx="80" cy="72"/>
                  </a:xfrm>
                  <a:custGeom>
                    <a:avLst/>
                    <a:gdLst>
                      <a:gd name="T0" fmla="*/ 0 w 188"/>
                      <a:gd name="T1" fmla="*/ 0 h 214"/>
                      <a:gd name="T2" fmla="*/ 0 w 188"/>
                      <a:gd name="T3" fmla="*/ 0 h 214"/>
                      <a:gd name="T4" fmla="*/ 0 w 188"/>
                      <a:gd name="T5" fmla="*/ 0 h 214"/>
                      <a:gd name="T6" fmla="*/ 0 w 188"/>
                      <a:gd name="T7" fmla="*/ 0 h 214"/>
                      <a:gd name="T8" fmla="*/ 0 w 188"/>
                      <a:gd name="T9" fmla="*/ 0 h 214"/>
                      <a:gd name="T10" fmla="*/ 0 w 188"/>
                      <a:gd name="T11" fmla="*/ 0 h 214"/>
                      <a:gd name="T12" fmla="*/ 0 w 188"/>
                      <a:gd name="T13" fmla="*/ 0 h 214"/>
                      <a:gd name="T14" fmla="*/ 0 w 188"/>
                      <a:gd name="T15" fmla="*/ 0 h 214"/>
                      <a:gd name="T16" fmla="*/ 0 w 188"/>
                      <a:gd name="T17" fmla="*/ 0 h 214"/>
                      <a:gd name="T18" fmla="*/ 0 w 188"/>
                      <a:gd name="T19" fmla="*/ 0 h 214"/>
                      <a:gd name="T20" fmla="*/ 0 w 188"/>
                      <a:gd name="T21" fmla="*/ 0 h 214"/>
                      <a:gd name="T22" fmla="*/ 0 w 188"/>
                      <a:gd name="T23" fmla="*/ 0 h 214"/>
                      <a:gd name="T24" fmla="*/ 0 w 188"/>
                      <a:gd name="T25" fmla="*/ 0 h 214"/>
                      <a:gd name="T26" fmla="*/ 0 w 188"/>
                      <a:gd name="T27" fmla="*/ 0 h 214"/>
                      <a:gd name="T28" fmla="*/ 0 w 188"/>
                      <a:gd name="T29" fmla="*/ 0 h 214"/>
                      <a:gd name="T30" fmla="*/ 0 w 188"/>
                      <a:gd name="T31" fmla="*/ 0 h 214"/>
                      <a:gd name="T32" fmla="*/ 0 w 188"/>
                      <a:gd name="T33" fmla="*/ 0 h 214"/>
                      <a:gd name="T34" fmla="*/ 0 w 188"/>
                      <a:gd name="T35" fmla="*/ 0 h 214"/>
                      <a:gd name="T36" fmla="*/ 0 w 188"/>
                      <a:gd name="T37" fmla="*/ 0 h 214"/>
                      <a:gd name="T38" fmla="*/ 0 w 188"/>
                      <a:gd name="T39" fmla="*/ 0 h 214"/>
                      <a:gd name="T40" fmla="*/ 0 w 188"/>
                      <a:gd name="T41" fmla="*/ 0 h 214"/>
                      <a:gd name="T42" fmla="*/ 0 w 188"/>
                      <a:gd name="T43" fmla="*/ 0 h 214"/>
                      <a:gd name="T44" fmla="*/ 0 w 188"/>
                      <a:gd name="T45" fmla="*/ 0 h 214"/>
                      <a:gd name="T46" fmla="*/ 0 w 188"/>
                      <a:gd name="T47" fmla="*/ 0 h 214"/>
                      <a:gd name="T48" fmla="*/ 0 w 188"/>
                      <a:gd name="T49" fmla="*/ 0 h 214"/>
                      <a:gd name="T50" fmla="*/ 0 w 188"/>
                      <a:gd name="T51" fmla="*/ 0 h 214"/>
                      <a:gd name="T52" fmla="*/ 0 w 188"/>
                      <a:gd name="T53" fmla="*/ 0 h 214"/>
                      <a:gd name="T54" fmla="*/ 0 w 188"/>
                      <a:gd name="T55" fmla="*/ 0 h 214"/>
                      <a:gd name="T56" fmla="*/ 0 w 188"/>
                      <a:gd name="T57" fmla="*/ 0 h 214"/>
                      <a:gd name="T58" fmla="*/ 0 w 188"/>
                      <a:gd name="T59" fmla="*/ 0 h 214"/>
                      <a:gd name="T60" fmla="*/ 0 w 188"/>
                      <a:gd name="T61" fmla="*/ 0 h 214"/>
                      <a:gd name="T62" fmla="*/ 0 w 188"/>
                      <a:gd name="T63" fmla="*/ 0 h 214"/>
                      <a:gd name="T64" fmla="*/ 0 w 188"/>
                      <a:gd name="T65" fmla="*/ 0 h 214"/>
                      <a:gd name="T66" fmla="*/ 0 w 188"/>
                      <a:gd name="T67" fmla="*/ 0 h 214"/>
                      <a:gd name="T68" fmla="*/ 0 w 188"/>
                      <a:gd name="T69" fmla="*/ 0 h 214"/>
                      <a:gd name="T70" fmla="*/ 0 w 188"/>
                      <a:gd name="T71" fmla="*/ 0 h 214"/>
                      <a:gd name="T72" fmla="*/ 0 w 188"/>
                      <a:gd name="T73" fmla="*/ 0 h 214"/>
                      <a:gd name="T74" fmla="*/ 0 w 188"/>
                      <a:gd name="T75" fmla="*/ 0 h 214"/>
                      <a:gd name="T76" fmla="*/ 0 w 188"/>
                      <a:gd name="T77" fmla="*/ 0 h 214"/>
                      <a:gd name="T78" fmla="*/ 0 w 188"/>
                      <a:gd name="T79" fmla="*/ 0 h 214"/>
                      <a:gd name="T80" fmla="*/ 0 w 188"/>
                      <a:gd name="T81" fmla="*/ 0 h 214"/>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188" h="214">
                        <a:moveTo>
                          <a:pt x="158" y="24"/>
                        </a:moveTo>
                        <a:cubicBezTo>
                          <a:pt x="156" y="18"/>
                          <a:pt x="160" y="6"/>
                          <a:pt x="160" y="6"/>
                        </a:cubicBezTo>
                        <a:cubicBezTo>
                          <a:pt x="167" y="16"/>
                          <a:pt x="167" y="8"/>
                          <a:pt x="170" y="0"/>
                        </a:cubicBezTo>
                        <a:cubicBezTo>
                          <a:pt x="181" y="4"/>
                          <a:pt x="179" y="14"/>
                          <a:pt x="182" y="24"/>
                        </a:cubicBezTo>
                        <a:cubicBezTo>
                          <a:pt x="184" y="30"/>
                          <a:pt x="188" y="42"/>
                          <a:pt x="188" y="42"/>
                        </a:cubicBezTo>
                        <a:cubicBezTo>
                          <a:pt x="183" y="56"/>
                          <a:pt x="188" y="52"/>
                          <a:pt x="178" y="58"/>
                        </a:cubicBezTo>
                        <a:cubicBezTo>
                          <a:pt x="174" y="63"/>
                          <a:pt x="170" y="76"/>
                          <a:pt x="170" y="76"/>
                        </a:cubicBezTo>
                        <a:cubicBezTo>
                          <a:pt x="169" y="100"/>
                          <a:pt x="173" y="110"/>
                          <a:pt x="162" y="126"/>
                        </a:cubicBezTo>
                        <a:cubicBezTo>
                          <a:pt x="150" y="118"/>
                          <a:pt x="155" y="132"/>
                          <a:pt x="144" y="136"/>
                        </a:cubicBezTo>
                        <a:cubicBezTo>
                          <a:pt x="135" y="134"/>
                          <a:pt x="129" y="135"/>
                          <a:pt x="120" y="138"/>
                        </a:cubicBezTo>
                        <a:cubicBezTo>
                          <a:pt x="114" y="129"/>
                          <a:pt x="122" y="127"/>
                          <a:pt x="112" y="124"/>
                        </a:cubicBezTo>
                        <a:cubicBezTo>
                          <a:pt x="108" y="130"/>
                          <a:pt x="108" y="142"/>
                          <a:pt x="102" y="146"/>
                        </a:cubicBezTo>
                        <a:cubicBezTo>
                          <a:pt x="98" y="148"/>
                          <a:pt x="90" y="150"/>
                          <a:pt x="90" y="150"/>
                        </a:cubicBezTo>
                        <a:cubicBezTo>
                          <a:pt x="87" y="141"/>
                          <a:pt x="89" y="135"/>
                          <a:pt x="80" y="132"/>
                        </a:cubicBezTo>
                        <a:cubicBezTo>
                          <a:pt x="68" y="134"/>
                          <a:pt x="65" y="134"/>
                          <a:pt x="58" y="144"/>
                        </a:cubicBezTo>
                        <a:cubicBezTo>
                          <a:pt x="66" y="150"/>
                          <a:pt x="68" y="147"/>
                          <a:pt x="76" y="142"/>
                        </a:cubicBezTo>
                        <a:cubicBezTo>
                          <a:pt x="81" y="146"/>
                          <a:pt x="85" y="155"/>
                          <a:pt x="78" y="160"/>
                        </a:cubicBezTo>
                        <a:cubicBezTo>
                          <a:pt x="75" y="162"/>
                          <a:pt x="62" y="165"/>
                          <a:pt x="58" y="166"/>
                        </a:cubicBezTo>
                        <a:cubicBezTo>
                          <a:pt x="48" y="173"/>
                          <a:pt x="44" y="173"/>
                          <a:pt x="34" y="166"/>
                        </a:cubicBezTo>
                        <a:cubicBezTo>
                          <a:pt x="35" y="162"/>
                          <a:pt x="34" y="158"/>
                          <a:pt x="36" y="154"/>
                        </a:cubicBezTo>
                        <a:cubicBezTo>
                          <a:pt x="38" y="150"/>
                          <a:pt x="55" y="146"/>
                          <a:pt x="46" y="144"/>
                        </a:cubicBezTo>
                        <a:cubicBezTo>
                          <a:pt x="42" y="143"/>
                          <a:pt x="34" y="148"/>
                          <a:pt x="34" y="148"/>
                        </a:cubicBezTo>
                        <a:cubicBezTo>
                          <a:pt x="32" y="155"/>
                          <a:pt x="28" y="159"/>
                          <a:pt x="26" y="166"/>
                        </a:cubicBezTo>
                        <a:cubicBezTo>
                          <a:pt x="36" y="182"/>
                          <a:pt x="36" y="173"/>
                          <a:pt x="30" y="190"/>
                        </a:cubicBezTo>
                        <a:cubicBezTo>
                          <a:pt x="28" y="196"/>
                          <a:pt x="14" y="200"/>
                          <a:pt x="14" y="200"/>
                        </a:cubicBezTo>
                        <a:cubicBezTo>
                          <a:pt x="5" y="214"/>
                          <a:pt x="11" y="210"/>
                          <a:pt x="0" y="214"/>
                        </a:cubicBezTo>
                        <a:cubicBezTo>
                          <a:pt x="2" y="202"/>
                          <a:pt x="5" y="198"/>
                          <a:pt x="8" y="188"/>
                        </a:cubicBezTo>
                        <a:cubicBezTo>
                          <a:pt x="6" y="178"/>
                          <a:pt x="3" y="173"/>
                          <a:pt x="0" y="164"/>
                        </a:cubicBezTo>
                        <a:cubicBezTo>
                          <a:pt x="3" y="156"/>
                          <a:pt x="7" y="157"/>
                          <a:pt x="14" y="152"/>
                        </a:cubicBezTo>
                        <a:cubicBezTo>
                          <a:pt x="18" y="141"/>
                          <a:pt x="23" y="140"/>
                          <a:pt x="32" y="134"/>
                        </a:cubicBezTo>
                        <a:cubicBezTo>
                          <a:pt x="37" y="127"/>
                          <a:pt x="37" y="123"/>
                          <a:pt x="44" y="118"/>
                        </a:cubicBezTo>
                        <a:cubicBezTo>
                          <a:pt x="64" y="121"/>
                          <a:pt x="55" y="122"/>
                          <a:pt x="72" y="116"/>
                        </a:cubicBezTo>
                        <a:cubicBezTo>
                          <a:pt x="76" y="115"/>
                          <a:pt x="84" y="112"/>
                          <a:pt x="84" y="112"/>
                        </a:cubicBezTo>
                        <a:cubicBezTo>
                          <a:pt x="105" y="119"/>
                          <a:pt x="97" y="84"/>
                          <a:pt x="114" y="78"/>
                        </a:cubicBezTo>
                        <a:cubicBezTo>
                          <a:pt x="117" y="87"/>
                          <a:pt x="110" y="89"/>
                          <a:pt x="120" y="92"/>
                        </a:cubicBezTo>
                        <a:cubicBezTo>
                          <a:pt x="125" y="85"/>
                          <a:pt x="125" y="81"/>
                          <a:pt x="132" y="76"/>
                        </a:cubicBezTo>
                        <a:cubicBezTo>
                          <a:pt x="138" y="68"/>
                          <a:pt x="146" y="65"/>
                          <a:pt x="150" y="54"/>
                        </a:cubicBezTo>
                        <a:cubicBezTo>
                          <a:pt x="151" y="50"/>
                          <a:pt x="154" y="42"/>
                          <a:pt x="154" y="42"/>
                        </a:cubicBezTo>
                        <a:cubicBezTo>
                          <a:pt x="152" y="41"/>
                          <a:pt x="148" y="40"/>
                          <a:pt x="148" y="38"/>
                        </a:cubicBezTo>
                        <a:cubicBezTo>
                          <a:pt x="148" y="36"/>
                          <a:pt x="161" y="33"/>
                          <a:pt x="152" y="32"/>
                        </a:cubicBezTo>
                        <a:lnTo>
                          <a:pt x="158" y="2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1" name="Freeform 94"/>
                  <p:cNvSpPr>
                    <a:spLocks/>
                  </p:cNvSpPr>
                  <p:nvPr/>
                </p:nvSpPr>
                <p:spPr bwMode="ltGray">
                  <a:xfrm>
                    <a:off x="4709" y="340"/>
                    <a:ext cx="6" cy="4"/>
                  </a:xfrm>
                  <a:custGeom>
                    <a:avLst/>
                    <a:gdLst>
                      <a:gd name="T0" fmla="*/ 0 w 13"/>
                      <a:gd name="T1" fmla="*/ 0 h 13"/>
                      <a:gd name="T2" fmla="*/ 0 w 13"/>
                      <a:gd name="T3" fmla="*/ 0 h 13"/>
                      <a:gd name="T4" fmla="*/ 0 w 13"/>
                      <a:gd name="T5" fmla="*/ 0 h 13"/>
                      <a:gd name="T6" fmla="*/ 0 60000 65536"/>
                      <a:gd name="T7" fmla="*/ 0 60000 65536"/>
                      <a:gd name="T8" fmla="*/ 0 60000 65536"/>
                    </a:gdLst>
                    <a:ahLst/>
                    <a:cxnLst>
                      <a:cxn ang="T6">
                        <a:pos x="T0" y="T1"/>
                      </a:cxn>
                      <a:cxn ang="T7">
                        <a:pos x="T2" y="T3"/>
                      </a:cxn>
                      <a:cxn ang="T8">
                        <a:pos x="T4" y="T5"/>
                      </a:cxn>
                    </a:cxnLst>
                    <a:rect l="0" t="0" r="r" b="b"/>
                    <a:pathLst>
                      <a:path w="13" h="13">
                        <a:moveTo>
                          <a:pt x="0" y="9"/>
                        </a:moveTo>
                        <a:cubicBezTo>
                          <a:pt x="6" y="0"/>
                          <a:pt x="13" y="7"/>
                          <a:pt x="4" y="13"/>
                        </a:cubicBezTo>
                        <a:cubicBezTo>
                          <a:pt x="0" y="6"/>
                          <a:pt x="0" y="5"/>
                          <a:pt x="0" y="9"/>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2" name="Freeform 95"/>
                  <p:cNvSpPr>
                    <a:spLocks/>
                  </p:cNvSpPr>
                  <p:nvPr/>
                </p:nvSpPr>
                <p:spPr bwMode="ltGray">
                  <a:xfrm>
                    <a:off x="4261" y="389"/>
                    <a:ext cx="347" cy="189"/>
                  </a:xfrm>
                  <a:custGeom>
                    <a:avLst/>
                    <a:gdLst>
                      <a:gd name="T0" fmla="*/ 0 w 812"/>
                      <a:gd name="T1" fmla="*/ 0 h 564"/>
                      <a:gd name="T2" fmla="*/ 0 w 812"/>
                      <a:gd name="T3" fmla="*/ 0 h 564"/>
                      <a:gd name="T4" fmla="*/ 0 w 812"/>
                      <a:gd name="T5" fmla="*/ 0 h 564"/>
                      <a:gd name="T6" fmla="*/ 0 w 812"/>
                      <a:gd name="T7" fmla="*/ 0 h 564"/>
                      <a:gd name="T8" fmla="*/ 0 w 812"/>
                      <a:gd name="T9" fmla="*/ 0 h 564"/>
                      <a:gd name="T10" fmla="*/ 0 w 812"/>
                      <a:gd name="T11" fmla="*/ 0 h 564"/>
                      <a:gd name="T12" fmla="*/ 0 w 812"/>
                      <a:gd name="T13" fmla="*/ 0 h 564"/>
                      <a:gd name="T14" fmla="*/ 0 w 812"/>
                      <a:gd name="T15" fmla="*/ 0 h 564"/>
                      <a:gd name="T16" fmla="*/ 0 w 812"/>
                      <a:gd name="T17" fmla="*/ 0 h 564"/>
                      <a:gd name="T18" fmla="*/ 0 w 812"/>
                      <a:gd name="T19" fmla="*/ 0 h 564"/>
                      <a:gd name="T20" fmla="*/ 0 w 812"/>
                      <a:gd name="T21" fmla="*/ 0 h 564"/>
                      <a:gd name="T22" fmla="*/ 0 w 812"/>
                      <a:gd name="T23" fmla="*/ 0 h 564"/>
                      <a:gd name="T24" fmla="*/ 0 w 812"/>
                      <a:gd name="T25" fmla="*/ 0 h 564"/>
                      <a:gd name="T26" fmla="*/ 0 w 812"/>
                      <a:gd name="T27" fmla="*/ 0 h 564"/>
                      <a:gd name="T28" fmla="*/ 0 w 812"/>
                      <a:gd name="T29" fmla="*/ 0 h 564"/>
                      <a:gd name="T30" fmla="*/ 0 w 812"/>
                      <a:gd name="T31" fmla="*/ 0 h 564"/>
                      <a:gd name="T32" fmla="*/ 0 w 812"/>
                      <a:gd name="T33" fmla="*/ 0 h 564"/>
                      <a:gd name="T34" fmla="*/ 0 w 812"/>
                      <a:gd name="T35" fmla="*/ 0 h 564"/>
                      <a:gd name="T36" fmla="*/ 0 w 812"/>
                      <a:gd name="T37" fmla="*/ 0 h 564"/>
                      <a:gd name="T38" fmla="*/ 0 w 812"/>
                      <a:gd name="T39" fmla="*/ 0 h 564"/>
                      <a:gd name="T40" fmla="*/ 0 w 812"/>
                      <a:gd name="T41" fmla="*/ 0 h 564"/>
                      <a:gd name="T42" fmla="*/ 0 w 812"/>
                      <a:gd name="T43" fmla="*/ 0 h 564"/>
                      <a:gd name="T44" fmla="*/ 0 w 812"/>
                      <a:gd name="T45" fmla="*/ 0 h 564"/>
                      <a:gd name="T46" fmla="*/ 0 w 812"/>
                      <a:gd name="T47" fmla="*/ 0 h 564"/>
                      <a:gd name="T48" fmla="*/ 0 w 812"/>
                      <a:gd name="T49" fmla="*/ 0 h 564"/>
                      <a:gd name="T50" fmla="*/ 0 w 812"/>
                      <a:gd name="T51" fmla="*/ 0 h 564"/>
                      <a:gd name="T52" fmla="*/ 0 w 812"/>
                      <a:gd name="T53" fmla="*/ 0 h 564"/>
                      <a:gd name="T54" fmla="*/ 0 w 812"/>
                      <a:gd name="T55" fmla="*/ 0 h 564"/>
                      <a:gd name="T56" fmla="*/ 0 w 812"/>
                      <a:gd name="T57" fmla="*/ 0 h 564"/>
                      <a:gd name="T58" fmla="*/ 0 w 812"/>
                      <a:gd name="T59" fmla="*/ 0 h 564"/>
                      <a:gd name="T60" fmla="*/ 0 w 812"/>
                      <a:gd name="T61" fmla="*/ 0 h 564"/>
                      <a:gd name="T62" fmla="*/ 0 w 812"/>
                      <a:gd name="T63" fmla="*/ 0 h 564"/>
                      <a:gd name="T64" fmla="*/ 0 w 812"/>
                      <a:gd name="T65" fmla="*/ 0 h 564"/>
                      <a:gd name="T66" fmla="*/ 0 w 812"/>
                      <a:gd name="T67" fmla="*/ 0 h 564"/>
                      <a:gd name="T68" fmla="*/ 0 w 812"/>
                      <a:gd name="T69" fmla="*/ 0 h 564"/>
                      <a:gd name="T70" fmla="*/ 0 w 812"/>
                      <a:gd name="T71" fmla="*/ 0 h 564"/>
                      <a:gd name="T72" fmla="*/ 0 w 812"/>
                      <a:gd name="T73" fmla="*/ 0 h 564"/>
                      <a:gd name="T74" fmla="*/ 0 w 812"/>
                      <a:gd name="T75" fmla="*/ 0 h 564"/>
                      <a:gd name="T76" fmla="*/ 0 w 812"/>
                      <a:gd name="T77" fmla="*/ 0 h 564"/>
                      <a:gd name="T78" fmla="*/ 0 w 812"/>
                      <a:gd name="T79" fmla="*/ 0 h 564"/>
                      <a:gd name="T80" fmla="*/ 0 w 812"/>
                      <a:gd name="T81" fmla="*/ 0 h 564"/>
                      <a:gd name="T82" fmla="*/ 0 w 812"/>
                      <a:gd name="T83" fmla="*/ 0 h 564"/>
                      <a:gd name="T84" fmla="*/ 0 w 812"/>
                      <a:gd name="T85" fmla="*/ 0 h 564"/>
                      <a:gd name="T86" fmla="*/ 0 w 812"/>
                      <a:gd name="T87" fmla="*/ 0 h 564"/>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812" h="564">
                        <a:moveTo>
                          <a:pt x="798" y="6"/>
                        </a:moveTo>
                        <a:cubicBezTo>
                          <a:pt x="801" y="15"/>
                          <a:pt x="809" y="16"/>
                          <a:pt x="812" y="26"/>
                        </a:cubicBezTo>
                        <a:cubicBezTo>
                          <a:pt x="809" y="36"/>
                          <a:pt x="801" y="41"/>
                          <a:pt x="796" y="50"/>
                        </a:cubicBezTo>
                        <a:cubicBezTo>
                          <a:pt x="791" y="61"/>
                          <a:pt x="788" y="71"/>
                          <a:pt x="778" y="78"/>
                        </a:cubicBezTo>
                        <a:cubicBezTo>
                          <a:pt x="773" y="85"/>
                          <a:pt x="771" y="88"/>
                          <a:pt x="774" y="96"/>
                        </a:cubicBezTo>
                        <a:cubicBezTo>
                          <a:pt x="767" y="107"/>
                          <a:pt x="758" y="114"/>
                          <a:pt x="748" y="122"/>
                        </a:cubicBezTo>
                        <a:cubicBezTo>
                          <a:pt x="744" y="125"/>
                          <a:pt x="736" y="130"/>
                          <a:pt x="736" y="130"/>
                        </a:cubicBezTo>
                        <a:cubicBezTo>
                          <a:pt x="740" y="141"/>
                          <a:pt x="731" y="140"/>
                          <a:pt x="722" y="142"/>
                        </a:cubicBezTo>
                        <a:cubicBezTo>
                          <a:pt x="716" y="148"/>
                          <a:pt x="712" y="151"/>
                          <a:pt x="704" y="154"/>
                        </a:cubicBezTo>
                        <a:cubicBezTo>
                          <a:pt x="686" y="150"/>
                          <a:pt x="650" y="169"/>
                          <a:pt x="634" y="180"/>
                        </a:cubicBezTo>
                        <a:cubicBezTo>
                          <a:pt x="636" y="189"/>
                          <a:pt x="631" y="193"/>
                          <a:pt x="640" y="196"/>
                        </a:cubicBezTo>
                        <a:cubicBezTo>
                          <a:pt x="643" y="205"/>
                          <a:pt x="640" y="207"/>
                          <a:pt x="632" y="210"/>
                        </a:cubicBezTo>
                        <a:cubicBezTo>
                          <a:pt x="626" y="219"/>
                          <a:pt x="623" y="226"/>
                          <a:pt x="614" y="232"/>
                        </a:cubicBezTo>
                        <a:cubicBezTo>
                          <a:pt x="611" y="231"/>
                          <a:pt x="606" y="233"/>
                          <a:pt x="604" y="230"/>
                        </a:cubicBezTo>
                        <a:cubicBezTo>
                          <a:pt x="599" y="220"/>
                          <a:pt x="610" y="199"/>
                          <a:pt x="620" y="196"/>
                        </a:cubicBezTo>
                        <a:cubicBezTo>
                          <a:pt x="623" y="187"/>
                          <a:pt x="617" y="187"/>
                          <a:pt x="620" y="178"/>
                        </a:cubicBezTo>
                        <a:cubicBezTo>
                          <a:pt x="617" y="164"/>
                          <a:pt x="609" y="168"/>
                          <a:pt x="598" y="172"/>
                        </a:cubicBezTo>
                        <a:cubicBezTo>
                          <a:pt x="592" y="180"/>
                          <a:pt x="585" y="185"/>
                          <a:pt x="576" y="188"/>
                        </a:cubicBezTo>
                        <a:cubicBezTo>
                          <a:pt x="572" y="194"/>
                          <a:pt x="568" y="200"/>
                          <a:pt x="564" y="206"/>
                        </a:cubicBezTo>
                        <a:cubicBezTo>
                          <a:pt x="561" y="210"/>
                          <a:pt x="556" y="218"/>
                          <a:pt x="556" y="218"/>
                        </a:cubicBezTo>
                        <a:cubicBezTo>
                          <a:pt x="558" y="234"/>
                          <a:pt x="559" y="243"/>
                          <a:pt x="572" y="252"/>
                        </a:cubicBezTo>
                        <a:cubicBezTo>
                          <a:pt x="579" y="262"/>
                          <a:pt x="586" y="273"/>
                          <a:pt x="596" y="280"/>
                        </a:cubicBezTo>
                        <a:cubicBezTo>
                          <a:pt x="598" y="286"/>
                          <a:pt x="602" y="298"/>
                          <a:pt x="602" y="298"/>
                        </a:cubicBezTo>
                        <a:cubicBezTo>
                          <a:pt x="601" y="308"/>
                          <a:pt x="599" y="361"/>
                          <a:pt x="594" y="368"/>
                        </a:cubicBezTo>
                        <a:cubicBezTo>
                          <a:pt x="590" y="374"/>
                          <a:pt x="576" y="378"/>
                          <a:pt x="570" y="382"/>
                        </a:cubicBezTo>
                        <a:cubicBezTo>
                          <a:pt x="563" y="393"/>
                          <a:pt x="550" y="396"/>
                          <a:pt x="542" y="406"/>
                        </a:cubicBezTo>
                        <a:cubicBezTo>
                          <a:pt x="536" y="413"/>
                          <a:pt x="539" y="417"/>
                          <a:pt x="530" y="420"/>
                        </a:cubicBezTo>
                        <a:cubicBezTo>
                          <a:pt x="526" y="408"/>
                          <a:pt x="538" y="391"/>
                          <a:pt x="522" y="386"/>
                        </a:cubicBezTo>
                        <a:cubicBezTo>
                          <a:pt x="516" y="377"/>
                          <a:pt x="510" y="364"/>
                          <a:pt x="502" y="356"/>
                        </a:cubicBezTo>
                        <a:cubicBezTo>
                          <a:pt x="497" y="341"/>
                          <a:pt x="505" y="360"/>
                          <a:pt x="482" y="348"/>
                        </a:cubicBezTo>
                        <a:cubicBezTo>
                          <a:pt x="478" y="346"/>
                          <a:pt x="478" y="339"/>
                          <a:pt x="474" y="336"/>
                        </a:cubicBezTo>
                        <a:cubicBezTo>
                          <a:pt x="470" y="323"/>
                          <a:pt x="466" y="342"/>
                          <a:pt x="462" y="348"/>
                        </a:cubicBezTo>
                        <a:cubicBezTo>
                          <a:pt x="460" y="358"/>
                          <a:pt x="456" y="363"/>
                          <a:pt x="454" y="374"/>
                        </a:cubicBezTo>
                        <a:cubicBezTo>
                          <a:pt x="457" y="383"/>
                          <a:pt x="455" y="387"/>
                          <a:pt x="450" y="394"/>
                        </a:cubicBezTo>
                        <a:cubicBezTo>
                          <a:pt x="454" y="399"/>
                          <a:pt x="464" y="411"/>
                          <a:pt x="466" y="418"/>
                        </a:cubicBezTo>
                        <a:cubicBezTo>
                          <a:pt x="474" y="443"/>
                          <a:pt x="472" y="458"/>
                          <a:pt x="500" y="464"/>
                        </a:cubicBezTo>
                        <a:cubicBezTo>
                          <a:pt x="507" y="469"/>
                          <a:pt x="510" y="474"/>
                          <a:pt x="516" y="480"/>
                        </a:cubicBezTo>
                        <a:cubicBezTo>
                          <a:pt x="511" y="494"/>
                          <a:pt x="513" y="509"/>
                          <a:pt x="510" y="524"/>
                        </a:cubicBezTo>
                        <a:cubicBezTo>
                          <a:pt x="512" y="537"/>
                          <a:pt x="511" y="541"/>
                          <a:pt x="522" y="548"/>
                        </a:cubicBezTo>
                        <a:cubicBezTo>
                          <a:pt x="523" y="552"/>
                          <a:pt x="525" y="556"/>
                          <a:pt x="526" y="560"/>
                        </a:cubicBezTo>
                        <a:cubicBezTo>
                          <a:pt x="527" y="564"/>
                          <a:pt x="514" y="556"/>
                          <a:pt x="514" y="556"/>
                        </a:cubicBezTo>
                        <a:cubicBezTo>
                          <a:pt x="502" y="564"/>
                          <a:pt x="501" y="551"/>
                          <a:pt x="492" y="544"/>
                        </a:cubicBezTo>
                        <a:cubicBezTo>
                          <a:pt x="488" y="541"/>
                          <a:pt x="480" y="536"/>
                          <a:pt x="480" y="536"/>
                        </a:cubicBezTo>
                        <a:cubicBezTo>
                          <a:pt x="471" y="522"/>
                          <a:pt x="474" y="529"/>
                          <a:pt x="470" y="518"/>
                        </a:cubicBezTo>
                        <a:cubicBezTo>
                          <a:pt x="467" y="491"/>
                          <a:pt x="461" y="446"/>
                          <a:pt x="436" y="430"/>
                        </a:cubicBezTo>
                        <a:cubicBezTo>
                          <a:pt x="428" y="433"/>
                          <a:pt x="425" y="433"/>
                          <a:pt x="422" y="424"/>
                        </a:cubicBezTo>
                        <a:cubicBezTo>
                          <a:pt x="427" y="404"/>
                          <a:pt x="432" y="383"/>
                          <a:pt x="438" y="364"/>
                        </a:cubicBezTo>
                        <a:cubicBezTo>
                          <a:pt x="436" y="343"/>
                          <a:pt x="431" y="330"/>
                          <a:pt x="426" y="310"/>
                        </a:cubicBezTo>
                        <a:cubicBezTo>
                          <a:pt x="429" y="302"/>
                          <a:pt x="425" y="300"/>
                          <a:pt x="422" y="292"/>
                        </a:cubicBezTo>
                        <a:cubicBezTo>
                          <a:pt x="424" y="282"/>
                          <a:pt x="428" y="277"/>
                          <a:pt x="422" y="268"/>
                        </a:cubicBezTo>
                        <a:cubicBezTo>
                          <a:pt x="420" y="269"/>
                          <a:pt x="418" y="269"/>
                          <a:pt x="416" y="270"/>
                        </a:cubicBezTo>
                        <a:cubicBezTo>
                          <a:pt x="414" y="272"/>
                          <a:pt x="414" y="275"/>
                          <a:pt x="412" y="276"/>
                        </a:cubicBezTo>
                        <a:cubicBezTo>
                          <a:pt x="408" y="278"/>
                          <a:pt x="400" y="280"/>
                          <a:pt x="400" y="280"/>
                        </a:cubicBezTo>
                        <a:cubicBezTo>
                          <a:pt x="394" y="274"/>
                          <a:pt x="389" y="274"/>
                          <a:pt x="386" y="266"/>
                        </a:cubicBezTo>
                        <a:cubicBezTo>
                          <a:pt x="391" y="251"/>
                          <a:pt x="379" y="206"/>
                          <a:pt x="364" y="196"/>
                        </a:cubicBezTo>
                        <a:cubicBezTo>
                          <a:pt x="357" y="186"/>
                          <a:pt x="358" y="182"/>
                          <a:pt x="360" y="170"/>
                        </a:cubicBezTo>
                        <a:cubicBezTo>
                          <a:pt x="358" y="160"/>
                          <a:pt x="356" y="147"/>
                          <a:pt x="346" y="144"/>
                        </a:cubicBezTo>
                        <a:cubicBezTo>
                          <a:pt x="343" y="154"/>
                          <a:pt x="338" y="160"/>
                          <a:pt x="330" y="166"/>
                        </a:cubicBezTo>
                        <a:cubicBezTo>
                          <a:pt x="323" y="164"/>
                          <a:pt x="308" y="160"/>
                          <a:pt x="308" y="160"/>
                        </a:cubicBezTo>
                        <a:cubicBezTo>
                          <a:pt x="296" y="162"/>
                          <a:pt x="297" y="166"/>
                          <a:pt x="288" y="172"/>
                        </a:cubicBezTo>
                        <a:cubicBezTo>
                          <a:pt x="284" y="185"/>
                          <a:pt x="282" y="191"/>
                          <a:pt x="268" y="196"/>
                        </a:cubicBezTo>
                        <a:cubicBezTo>
                          <a:pt x="264" y="200"/>
                          <a:pt x="243" y="231"/>
                          <a:pt x="242" y="232"/>
                        </a:cubicBezTo>
                        <a:cubicBezTo>
                          <a:pt x="231" y="239"/>
                          <a:pt x="215" y="247"/>
                          <a:pt x="206" y="256"/>
                        </a:cubicBezTo>
                        <a:cubicBezTo>
                          <a:pt x="202" y="260"/>
                          <a:pt x="200" y="265"/>
                          <a:pt x="196" y="268"/>
                        </a:cubicBezTo>
                        <a:cubicBezTo>
                          <a:pt x="194" y="269"/>
                          <a:pt x="192" y="269"/>
                          <a:pt x="190" y="270"/>
                        </a:cubicBezTo>
                        <a:cubicBezTo>
                          <a:pt x="188" y="271"/>
                          <a:pt x="186" y="272"/>
                          <a:pt x="184" y="274"/>
                        </a:cubicBezTo>
                        <a:cubicBezTo>
                          <a:pt x="180" y="278"/>
                          <a:pt x="172" y="286"/>
                          <a:pt x="172" y="286"/>
                        </a:cubicBezTo>
                        <a:cubicBezTo>
                          <a:pt x="167" y="300"/>
                          <a:pt x="165" y="314"/>
                          <a:pt x="160" y="328"/>
                        </a:cubicBezTo>
                        <a:cubicBezTo>
                          <a:pt x="158" y="335"/>
                          <a:pt x="156" y="341"/>
                          <a:pt x="154" y="348"/>
                        </a:cubicBezTo>
                        <a:cubicBezTo>
                          <a:pt x="153" y="350"/>
                          <a:pt x="152" y="354"/>
                          <a:pt x="152" y="354"/>
                        </a:cubicBezTo>
                        <a:cubicBezTo>
                          <a:pt x="152" y="359"/>
                          <a:pt x="156" y="384"/>
                          <a:pt x="146" y="392"/>
                        </a:cubicBezTo>
                        <a:cubicBezTo>
                          <a:pt x="141" y="397"/>
                          <a:pt x="128" y="404"/>
                          <a:pt x="128" y="404"/>
                        </a:cubicBezTo>
                        <a:cubicBezTo>
                          <a:pt x="125" y="412"/>
                          <a:pt x="122" y="421"/>
                          <a:pt x="114" y="424"/>
                        </a:cubicBezTo>
                        <a:cubicBezTo>
                          <a:pt x="100" y="419"/>
                          <a:pt x="97" y="405"/>
                          <a:pt x="94" y="392"/>
                        </a:cubicBezTo>
                        <a:cubicBezTo>
                          <a:pt x="86" y="362"/>
                          <a:pt x="82" y="332"/>
                          <a:pt x="72" y="302"/>
                        </a:cubicBezTo>
                        <a:cubicBezTo>
                          <a:pt x="71" y="281"/>
                          <a:pt x="70" y="275"/>
                          <a:pt x="66" y="258"/>
                        </a:cubicBezTo>
                        <a:cubicBezTo>
                          <a:pt x="66" y="251"/>
                          <a:pt x="68" y="219"/>
                          <a:pt x="64" y="208"/>
                        </a:cubicBezTo>
                        <a:cubicBezTo>
                          <a:pt x="70" y="191"/>
                          <a:pt x="66" y="173"/>
                          <a:pt x="72" y="156"/>
                        </a:cubicBezTo>
                        <a:cubicBezTo>
                          <a:pt x="66" y="139"/>
                          <a:pt x="60" y="168"/>
                          <a:pt x="56" y="172"/>
                        </a:cubicBezTo>
                        <a:cubicBezTo>
                          <a:pt x="53" y="175"/>
                          <a:pt x="44" y="180"/>
                          <a:pt x="44" y="180"/>
                        </a:cubicBezTo>
                        <a:cubicBezTo>
                          <a:pt x="35" y="177"/>
                          <a:pt x="28" y="173"/>
                          <a:pt x="24" y="162"/>
                        </a:cubicBezTo>
                        <a:cubicBezTo>
                          <a:pt x="23" y="158"/>
                          <a:pt x="20" y="150"/>
                          <a:pt x="20" y="150"/>
                        </a:cubicBezTo>
                        <a:cubicBezTo>
                          <a:pt x="30" y="148"/>
                          <a:pt x="30" y="143"/>
                          <a:pt x="38" y="138"/>
                        </a:cubicBezTo>
                        <a:cubicBezTo>
                          <a:pt x="35" y="128"/>
                          <a:pt x="31" y="133"/>
                          <a:pt x="24" y="138"/>
                        </a:cubicBezTo>
                        <a:cubicBezTo>
                          <a:pt x="15" y="135"/>
                          <a:pt x="15" y="132"/>
                          <a:pt x="18" y="124"/>
                        </a:cubicBezTo>
                        <a:cubicBezTo>
                          <a:pt x="11" y="114"/>
                          <a:pt x="9" y="101"/>
                          <a:pt x="0" y="92"/>
                        </a:cubicBezTo>
                        <a:lnTo>
                          <a:pt x="76" y="0"/>
                        </a:lnTo>
                        <a:lnTo>
                          <a:pt x="798" y="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3" name="Freeform 96"/>
                  <p:cNvSpPr>
                    <a:spLocks/>
                  </p:cNvSpPr>
                  <p:nvPr/>
                </p:nvSpPr>
                <p:spPr bwMode="ltGray">
                  <a:xfrm>
                    <a:off x="4322" y="519"/>
                    <a:ext cx="19" cy="29"/>
                  </a:xfrm>
                  <a:custGeom>
                    <a:avLst/>
                    <a:gdLst>
                      <a:gd name="T0" fmla="*/ 0 w 43"/>
                      <a:gd name="T1" fmla="*/ 0 h 85"/>
                      <a:gd name="T2" fmla="*/ 0 w 43"/>
                      <a:gd name="T3" fmla="*/ 0 h 85"/>
                      <a:gd name="T4" fmla="*/ 0 w 43"/>
                      <a:gd name="T5" fmla="*/ 0 h 85"/>
                      <a:gd name="T6" fmla="*/ 0 w 43"/>
                      <a:gd name="T7" fmla="*/ 0 h 85"/>
                      <a:gd name="T8" fmla="*/ 0 w 43"/>
                      <a:gd name="T9" fmla="*/ 0 h 85"/>
                      <a:gd name="T10" fmla="*/ 0 w 43"/>
                      <a:gd name="T11" fmla="*/ 0 h 8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3" h="85">
                        <a:moveTo>
                          <a:pt x="7" y="11"/>
                        </a:moveTo>
                        <a:cubicBezTo>
                          <a:pt x="4" y="2"/>
                          <a:pt x="9" y="0"/>
                          <a:pt x="17" y="3"/>
                        </a:cubicBezTo>
                        <a:cubicBezTo>
                          <a:pt x="24" y="13"/>
                          <a:pt x="28" y="24"/>
                          <a:pt x="37" y="33"/>
                        </a:cubicBezTo>
                        <a:cubicBezTo>
                          <a:pt x="43" y="52"/>
                          <a:pt x="40" y="78"/>
                          <a:pt x="19" y="85"/>
                        </a:cubicBezTo>
                        <a:cubicBezTo>
                          <a:pt x="6" y="81"/>
                          <a:pt x="5" y="81"/>
                          <a:pt x="1" y="69"/>
                        </a:cubicBezTo>
                        <a:cubicBezTo>
                          <a:pt x="2" y="66"/>
                          <a:pt x="0" y="4"/>
                          <a:pt x="7" y="1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4" name="Freeform 97"/>
                  <p:cNvSpPr>
                    <a:spLocks/>
                  </p:cNvSpPr>
                  <p:nvPr/>
                </p:nvSpPr>
                <p:spPr bwMode="ltGray">
                  <a:xfrm>
                    <a:off x="4588" y="421"/>
                    <a:ext cx="18" cy="24"/>
                  </a:xfrm>
                  <a:custGeom>
                    <a:avLst/>
                    <a:gdLst>
                      <a:gd name="T0" fmla="*/ 0 w 44"/>
                      <a:gd name="T1" fmla="*/ 0 h 74"/>
                      <a:gd name="T2" fmla="*/ 0 w 44"/>
                      <a:gd name="T3" fmla="*/ 0 h 74"/>
                      <a:gd name="T4" fmla="*/ 0 w 44"/>
                      <a:gd name="T5" fmla="*/ 0 h 74"/>
                      <a:gd name="T6" fmla="*/ 0 w 44"/>
                      <a:gd name="T7" fmla="*/ 0 h 74"/>
                      <a:gd name="T8" fmla="*/ 0 w 44"/>
                      <a:gd name="T9" fmla="*/ 0 h 74"/>
                      <a:gd name="T10" fmla="*/ 0 w 44"/>
                      <a:gd name="T11" fmla="*/ 0 h 74"/>
                      <a:gd name="T12" fmla="*/ 0 w 44"/>
                      <a:gd name="T13" fmla="*/ 0 h 74"/>
                      <a:gd name="T14" fmla="*/ 0 w 44"/>
                      <a:gd name="T15" fmla="*/ 0 h 7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44" h="74">
                        <a:moveTo>
                          <a:pt x="13" y="28"/>
                        </a:moveTo>
                        <a:cubicBezTo>
                          <a:pt x="15" y="13"/>
                          <a:pt x="14" y="7"/>
                          <a:pt x="29" y="2"/>
                        </a:cubicBezTo>
                        <a:cubicBezTo>
                          <a:pt x="34" y="3"/>
                          <a:pt x="40" y="0"/>
                          <a:pt x="43" y="4"/>
                        </a:cubicBezTo>
                        <a:cubicBezTo>
                          <a:pt x="44" y="6"/>
                          <a:pt x="41" y="21"/>
                          <a:pt x="39" y="26"/>
                        </a:cubicBezTo>
                        <a:cubicBezTo>
                          <a:pt x="31" y="43"/>
                          <a:pt x="30" y="63"/>
                          <a:pt x="13" y="74"/>
                        </a:cubicBezTo>
                        <a:cubicBezTo>
                          <a:pt x="4" y="71"/>
                          <a:pt x="4" y="68"/>
                          <a:pt x="7" y="60"/>
                        </a:cubicBezTo>
                        <a:cubicBezTo>
                          <a:pt x="5" y="50"/>
                          <a:pt x="0" y="46"/>
                          <a:pt x="3" y="36"/>
                        </a:cubicBezTo>
                        <a:cubicBezTo>
                          <a:pt x="4" y="32"/>
                          <a:pt x="8" y="23"/>
                          <a:pt x="1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5" name="Freeform 98"/>
                  <p:cNvSpPr>
                    <a:spLocks/>
                  </p:cNvSpPr>
                  <p:nvPr/>
                </p:nvSpPr>
                <p:spPr bwMode="ltGray">
                  <a:xfrm>
                    <a:off x="4639" y="409"/>
                    <a:ext cx="9" cy="10"/>
                  </a:xfrm>
                  <a:custGeom>
                    <a:avLst/>
                    <a:gdLst>
                      <a:gd name="T0" fmla="*/ 0 w 20"/>
                      <a:gd name="T1" fmla="*/ 0 h 30"/>
                      <a:gd name="T2" fmla="*/ 0 w 20"/>
                      <a:gd name="T3" fmla="*/ 0 h 30"/>
                      <a:gd name="T4" fmla="*/ 0 w 20"/>
                      <a:gd name="T5" fmla="*/ 0 h 30"/>
                      <a:gd name="T6" fmla="*/ 0 60000 65536"/>
                      <a:gd name="T7" fmla="*/ 0 60000 65536"/>
                      <a:gd name="T8" fmla="*/ 0 60000 65536"/>
                    </a:gdLst>
                    <a:ahLst/>
                    <a:cxnLst>
                      <a:cxn ang="T6">
                        <a:pos x="T0" y="T1"/>
                      </a:cxn>
                      <a:cxn ang="T7">
                        <a:pos x="T2" y="T3"/>
                      </a:cxn>
                      <a:cxn ang="T8">
                        <a:pos x="T4" y="T5"/>
                      </a:cxn>
                    </a:cxnLst>
                    <a:rect l="0" t="0" r="r" b="b"/>
                    <a:pathLst>
                      <a:path w="20" h="30">
                        <a:moveTo>
                          <a:pt x="7" y="16"/>
                        </a:moveTo>
                        <a:cubicBezTo>
                          <a:pt x="18" y="0"/>
                          <a:pt x="20" y="20"/>
                          <a:pt x="5" y="30"/>
                        </a:cubicBezTo>
                        <a:cubicBezTo>
                          <a:pt x="0" y="23"/>
                          <a:pt x="1" y="22"/>
                          <a:pt x="7" y="16"/>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6" name="Freeform 99"/>
                  <p:cNvSpPr>
                    <a:spLocks/>
                  </p:cNvSpPr>
                  <p:nvPr/>
                </p:nvSpPr>
                <p:spPr bwMode="ltGray">
                  <a:xfrm>
                    <a:off x="3709" y="315"/>
                    <a:ext cx="433" cy="354"/>
                  </a:xfrm>
                  <a:custGeom>
                    <a:avLst/>
                    <a:gdLst>
                      <a:gd name="T0" fmla="*/ 1 w 682"/>
                      <a:gd name="T1" fmla="*/ 1 h 557"/>
                      <a:gd name="T2" fmla="*/ 1 w 682"/>
                      <a:gd name="T3" fmla="*/ 1 h 557"/>
                      <a:gd name="T4" fmla="*/ 1 w 682"/>
                      <a:gd name="T5" fmla="*/ 1 h 557"/>
                      <a:gd name="T6" fmla="*/ 1 w 682"/>
                      <a:gd name="T7" fmla="*/ 1 h 557"/>
                      <a:gd name="T8" fmla="*/ 1 w 682"/>
                      <a:gd name="T9" fmla="*/ 1 h 557"/>
                      <a:gd name="T10" fmla="*/ 1 w 682"/>
                      <a:gd name="T11" fmla="*/ 1 h 557"/>
                      <a:gd name="T12" fmla="*/ 1 w 682"/>
                      <a:gd name="T13" fmla="*/ 1 h 557"/>
                      <a:gd name="T14" fmla="*/ 1 w 682"/>
                      <a:gd name="T15" fmla="*/ 1 h 557"/>
                      <a:gd name="T16" fmla="*/ 1 w 682"/>
                      <a:gd name="T17" fmla="*/ 1 h 557"/>
                      <a:gd name="T18" fmla="*/ 1 w 682"/>
                      <a:gd name="T19" fmla="*/ 1 h 557"/>
                      <a:gd name="T20" fmla="*/ 1 w 682"/>
                      <a:gd name="T21" fmla="*/ 1 h 557"/>
                      <a:gd name="T22" fmla="*/ 1 w 682"/>
                      <a:gd name="T23" fmla="*/ 1 h 557"/>
                      <a:gd name="T24" fmla="*/ 1 w 682"/>
                      <a:gd name="T25" fmla="*/ 1 h 557"/>
                      <a:gd name="T26" fmla="*/ 1 w 682"/>
                      <a:gd name="T27" fmla="*/ 1 h 557"/>
                      <a:gd name="T28" fmla="*/ 1 w 682"/>
                      <a:gd name="T29" fmla="*/ 1 h 557"/>
                      <a:gd name="T30" fmla="*/ 1 w 682"/>
                      <a:gd name="T31" fmla="*/ 1 h 557"/>
                      <a:gd name="T32" fmla="*/ 1 w 682"/>
                      <a:gd name="T33" fmla="*/ 1 h 557"/>
                      <a:gd name="T34" fmla="*/ 0 w 682"/>
                      <a:gd name="T35" fmla="*/ 1 h 557"/>
                      <a:gd name="T36" fmla="*/ 1 w 682"/>
                      <a:gd name="T37" fmla="*/ 1 h 557"/>
                      <a:gd name="T38" fmla="*/ 1 w 682"/>
                      <a:gd name="T39" fmla="*/ 1 h 557"/>
                      <a:gd name="T40" fmla="*/ 1 w 682"/>
                      <a:gd name="T41" fmla="*/ 1 h 557"/>
                      <a:gd name="T42" fmla="*/ 1 w 682"/>
                      <a:gd name="T43" fmla="*/ 1 h 557"/>
                      <a:gd name="T44" fmla="*/ 1 w 682"/>
                      <a:gd name="T45" fmla="*/ 1 h 557"/>
                      <a:gd name="T46" fmla="*/ 1 w 682"/>
                      <a:gd name="T47" fmla="*/ 1 h 557"/>
                      <a:gd name="T48" fmla="*/ 1 w 682"/>
                      <a:gd name="T49" fmla="*/ 1 h 557"/>
                      <a:gd name="T50" fmla="*/ 1 w 682"/>
                      <a:gd name="T51" fmla="*/ 1 h 557"/>
                      <a:gd name="T52" fmla="*/ 1 w 682"/>
                      <a:gd name="T53" fmla="*/ 0 h 557"/>
                      <a:gd name="T54" fmla="*/ 1 w 682"/>
                      <a:gd name="T55" fmla="*/ 1 h 557"/>
                      <a:gd name="T56" fmla="*/ 1 w 682"/>
                      <a:gd name="T57" fmla="*/ 1 h 557"/>
                      <a:gd name="T58" fmla="*/ 1 w 682"/>
                      <a:gd name="T59" fmla="*/ 1 h 557"/>
                      <a:gd name="T60" fmla="*/ 1 w 682"/>
                      <a:gd name="T61" fmla="*/ 1 h 557"/>
                      <a:gd name="T62" fmla="*/ 1 w 682"/>
                      <a:gd name="T63" fmla="*/ 1 h 557"/>
                      <a:gd name="T64" fmla="*/ 1 w 682"/>
                      <a:gd name="T65" fmla="*/ 1 h 557"/>
                      <a:gd name="T66" fmla="*/ 1 w 682"/>
                      <a:gd name="T67" fmla="*/ 1 h 557"/>
                      <a:gd name="T68" fmla="*/ 1 w 682"/>
                      <a:gd name="T69" fmla="*/ 1 h 557"/>
                      <a:gd name="T70" fmla="*/ 1 w 682"/>
                      <a:gd name="T71" fmla="*/ 1 h 557"/>
                      <a:gd name="T72" fmla="*/ 1 w 682"/>
                      <a:gd name="T73" fmla="*/ 1 h 557"/>
                      <a:gd name="T74" fmla="*/ 1 w 682"/>
                      <a:gd name="T75" fmla="*/ 1 h 557"/>
                      <a:gd name="T76" fmla="*/ 1 w 682"/>
                      <a:gd name="T77" fmla="*/ 1 h 557"/>
                      <a:gd name="T78" fmla="*/ 1 w 682"/>
                      <a:gd name="T79" fmla="*/ 1 h 557"/>
                      <a:gd name="T80" fmla="*/ 1 w 682"/>
                      <a:gd name="T81" fmla="*/ 1 h 557"/>
                      <a:gd name="T82" fmla="*/ 1 w 682"/>
                      <a:gd name="T83" fmla="*/ 1 h 55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682" h="557">
                        <a:moveTo>
                          <a:pt x="435" y="556"/>
                        </a:moveTo>
                        <a:lnTo>
                          <a:pt x="481" y="464"/>
                        </a:lnTo>
                        <a:lnTo>
                          <a:pt x="473" y="449"/>
                        </a:lnTo>
                        <a:lnTo>
                          <a:pt x="486" y="451"/>
                        </a:lnTo>
                        <a:lnTo>
                          <a:pt x="495" y="441"/>
                        </a:lnTo>
                        <a:lnTo>
                          <a:pt x="500" y="413"/>
                        </a:lnTo>
                        <a:lnTo>
                          <a:pt x="500" y="371"/>
                        </a:lnTo>
                        <a:lnTo>
                          <a:pt x="309" y="287"/>
                        </a:lnTo>
                        <a:lnTo>
                          <a:pt x="296" y="308"/>
                        </a:lnTo>
                        <a:lnTo>
                          <a:pt x="282" y="346"/>
                        </a:lnTo>
                        <a:lnTo>
                          <a:pt x="396" y="557"/>
                        </a:lnTo>
                        <a:lnTo>
                          <a:pt x="303" y="556"/>
                        </a:lnTo>
                        <a:lnTo>
                          <a:pt x="304" y="536"/>
                        </a:lnTo>
                        <a:cubicBezTo>
                          <a:pt x="284" y="520"/>
                          <a:pt x="296" y="510"/>
                          <a:pt x="282" y="494"/>
                        </a:cubicBezTo>
                        <a:cubicBezTo>
                          <a:pt x="276" y="475"/>
                          <a:pt x="267" y="468"/>
                          <a:pt x="253" y="451"/>
                        </a:cubicBezTo>
                        <a:cubicBezTo>
                          <a:pt x="249" y="447"/>
                          <a:pt x="245" y="443"/>
                          <a:pt x="242" y="439"/>
                        </a:cubicBezTo>
                        <a:lnTo>
                          <a:pt x="237" y="432"/>
                        </a:lnTo>
                        <a:cubicBezTo>
                          <a:pt x="237" y="432"/>
                          <a:pt x="245" y="413"/>
                          <a:pt x="245" y="413"/>
                        </a:cubicBezTo>
                        <a:cubicBezTo>
                          <a:pt x="247" y="409"/>
                          <a:pt x="250" y="401"/>
                          <a:pt x="250" y="401"/>
                        </a:cubicBezTo>
                        <a:cubicBezTo>
                          <a:pt x="249" y="399"/>
                          <a:pt x="247" y="397"/>
                          <a:pt x="247" y="394"/>
                        </a:cubicBezTo>
                        <a:cubicBezTo>
                          <a:pt x="248" y="390"/>
                          <a:pt x="253" y="382"/>
                          <a:pt x="253" y="382"/>
                        </a:cubicBezTo>
                        <a:cubicBezTo>
                          <a:pt x="243" y="370"/>
                          <a:pt x="237" y="371"/>
                          <a:pt x="220" y="375"/>
                        </a:cubicBezTo>
                        <a:cubicBezTo>
                          <a:pt x="217" y="371"/>
                          <a:pt x="210" y="369"/>
                          <a:pt x="207" y="365"/>
                        </a:cubicBezTo>
                        <a:cubicBezTo>
                          <a:pt x="185" y="337"/>
                          <a:pt x="216" y="363"/>
                          <a:pt x="194" y="346"/>
                        </a:cubicBezTo>
                        <a:cubicBezTo>
                          <a:pt x="167" y="349"/>
                          <a:pt x="179" y="346"/>
                          <a:pt x="156" y="352"/>
                        </a:cubicBezTo>
                        <a:cubicBezTo>
                          <a:pt x="153" y="353"/>
                          <a:pt x="148" y="354"/>
                          <a:pt x="148" y="354"/>
                        </a:cubicBezTo>
                        <a:cubicBezTo>
                          <a:pt x="146" y="356"/>
                          <a:pt x="145" y="359"/>
                          <a:pt x="142" y="361"/>
                        </a:cubicBezTo>
                        <a:cubicBezTo>
                          <a:pt x="138" y="363"/>
                          <a:pt x="126" y="365"/>
                          <a:pt x="126" y="365"/>
                        </a:cubicBezTo>
                        <a:cubicBezTo>
                          <a:pt x="105" y="354"/>
                          <a:pt x="116" y="355"/>
                          <a:pt x="94" y="361"/>
                        </a:cubicBezTo>
                        <a:cubicBezTo>
                          <a:pt x="89" y="362"/>
                          <a:pt x="78" y="365"/>
                          <a:pt x="78" y="365"/>
                        </a:cubicBezTo>
                        <a:cubicBezTo>
                          <a:pt x="62" y="383"/>
                          <a:pt x="46" y="346"/>
                          <a:pt x="35" y="337"/>
                        </a:cubicBezTo>
                        <a:cubicBezTo>
                          <a:pt x="32" y="330"/>
                          <a:pt x="24" y="320"/>
                          <a:pt x="22" y="312"/>
                        </a:cubicBezTo>
                        <a:cubicBezTo>
                          <a:pt x="20" y="308"/>
                          <a:pt x="22" y="303"/>
                          <a:pt x="19" y="300"/>
                        </a:cubicBezTo>
                        <a:cubicBezTo>
                          <a:pt x="17" y="297"/>
                          <a:pt x="13" y="297"/>
                          <a:pt x="11" y="295"/>
                        </a:cubicBezTo>
                        <a:cubicBezTo>
                          <a:pt x="3" y="277"/>
                          <a:pt x="15" y="306"/>
                          <a:pt x="5" y="276"/>
                        </a:cubicBezTo>
                        <a:cubicBezTo>
                          <a:pt x="4" y="272"/>
                          <a:pt x="0" y="264"/>
                          <a:pt x="0" y="264"/>
                        </a:cubicBezTo>
                        <a:cubicBezTo>
                          <a:pt x="3" y="253"/>
                          <a:pt x="2" y="248"/>
                          <a:pt x="13" y="243"/>
                        </a:cubicBezTo>
                        <a:cubicBezTo>
                          <a:pt x="20" y="221"/>
                          <a:pt x="17" y="231"/>
                          <a:pt x="24" y="213"/>
                        </a:cubicBezTo>
                        <a:cubicBezTo>
                          <a:pt x="26" y="209"/>
                          <a:pt x="30" y="200"/>
                          <a:pt x="30" y="200"/>
                        </a:cubicBezTo>
                        <a:cubicBezTo>
                          <a:pt x="26" y="192"/>
                          <a:pt x="24" y="191"/>
                          <a:pt x="32" y="181"/>
                        </a:cubicBezTo>
                        <a:cubicBezTo>
                          <a:pt x="36" y="177"/>
                          <a:pt x="43" y="169"/>
                          <a:pt x="43" y="169"/>
                        </a:cubicBezTo>
                        <a:cubicBezTo>
                          <a:pt x="37" y="155"/>
                          <a:pt x="36" y="153"/>
                          <a:pt x="51" y="143"/>
                        </a:cubicBezTo>
                        <a:cubicBezTo>
                          <a:pt x="56" y="140"/>
                          <a:pt x="67" y="135"/>
                          <a:pt x="67" y="135"/>
                        </a:cubicBezTo>
                        <a:cubicBezTo>
                          <a:pt x="73" y="129"/>
                          <a:pt x="75" y="122"/>
                          <a:pt x="81" y="116"/>
                        </a:cubicBezTo>
                        <a:cubicBezTo>
                          <a:pt x="89" y="107"/>
                          <a:pt x="102" y="105"/>
                          <a:pt x="113" y="99"/>
                        </a:cubicBezTo>
                        <a:cubicBezTo>
                          <a:pt x="125" y="85"/>
                          <a:pt x="149" y="76"/>
                          <a:pt x="167" y="67"/>
                        </a:cubicBezTo>
                        <a:cubicBezTo>
                          <a:pt x="174" y="59"/>
                          <a:pt x="175" y="50"/>
                          <a:pt x="188" y="46"/>
                        </a:cubicBezTo>
                        <a:cubicBezTo>
                          <a:pt x="198" y="39"/>
                          <a:pt x="208" y="36"/>
                          <a:pt x="220" y="30"/>
                        </a:cubicBezTo>
                        <a:cubicBezTo>
                          <a:pt x="223" y="28"/>
                          <a:pt x="228" y="25"/>
                          <a:pt x="228" y="25"/>
                        </a:cubicBezTo>
                        <a:cubicBezTo>
                          <a:pt x="237" y="16"/>
                          <a:pt x="245" y="10"/>
                          <a:pt x="258" y="6"/>
                        </a:cubicBezTo>
                        <a:cubicBezTo>
                          <a:pt x="269" y="31"/>
                          <a:pt x="301" y="6"/>
                          <a:pt x="320" y="4"/>
                        </a:cubicBezTo>
                        <a:cubicBezTo>
                          <a:pt x="334" y="3"/>
                          <a:pt x="349" y="3"/>
                          <a:pt x="363" y="2"/>
                        </a:cubicBezTo>
                        <a:cubicBezTo>
                          <a:pt x="369" y="3"/>
                          <a:pt x="376" y="5"/>
                          <a:pt x="382" y="4"/>
                        </a:cubicBezTo>
                        <a:cubicBezTo>
                          <a:pt x="387" y="4"/>
                          <a:pt x="398" y="0"/>
                          <a:pt x="398" y="0"/>
                        </a:cubicBezTo>
                        <a:cubicBezTo>
                          <a:pt x="415" y="8"/>
                          <a:pt x="406" y="16"/>
                          <a:pt x="400" y="30"/>
                        </a:cubicBezTo>
                        <a:cubicBezTo>
                          <a:pt x="398" y="34"/>
                          <a:pt x="384" y="34"/>
                          <a:pt x="384" y="34"/>
                        </a:cubicBezTo>
                        <a:cubicBezTo>
                          <a:pt x="379" y="47"/>
                          <a:pt x="398" y="51"/>
                          <a:pt x="411" y="55"/>
                        </a:cubicBezTo>
                        <a:cubicBezTo>
                          <a:pt x="419" y="72"/>
                          <a:pt x="421" y="79"/>
                          <a:pt x="443" y="84"/>
                        </a:cubicBezTo>
                        <a:cubicBezTo>
                          <a:pt x="461" y="71"/>
                          <a:pt x="435" y="65"/>
                          <a:pt x="468" y="57"/>
                        </a:cubicBezTo>
                        <a:cubicBezTo>
                          <a:pt x="482" y="61"/>
                          <a:pt x="485" y="70"/>
                          <a:pt x="497" y="74"/>
                        </a:cubicBezTo>
                        <a:cubicBezTo>
                          <a:pt x="505" y="76"/>
                          <a:pt x="513" y="78"/>
                          <a:pt x="521" y="80"/>
                        </a:cubicBezTo>
                        <a:cubicBezTo>
                          <a:pt x="524" y="81"/>
                          <a:pt x="529" y="82"/>
                          <a:pt x="529" y="82"/>
                        </a:cubicBezTo>
                        <a:cubicBezTo>
                          <a:pt x="547" y="78"/>
                          <a:pt x="547" y="76"/>
                          <a:pt x="562" y="84"/>
                        </a:cubicBezTo>
                        <a:cubicBezTo>
                          <a:pt x="566" y="95"/>
                          <a:pt x="565" y="86"/>
                          <a:pt x="559" y="97"/>
                        </a:cubicBezTo>
                        <a:cubicBezTo>
                          <a:pt x="557" y="101"/>
                          <a:pt x="554" y="110"/>
                          <a:pt x="554" y="110"/>
                        </a:cubicBezTo>
                        <a:cubicBezTo>
                          <a:pt x="556" y="132"/>
                          <a:pt x="556" y="168"/>
                          <a:pt x="572" y="188"/>
                        </a:cubicBezTo>
                        <a:cubicBezTo>
                          <a:pt x="568" y="198"/>
                          <a:pt x="564" y="208"/>
                          <a:pt x="562" y="219"/>
                        </a:cubicBezTo>
                        <a:cubicBezTo>
                          <a:pt x="564" y="227"/>
                          <a:pt x="569" y="233"/>
                          <a:pt x="572" y="240"/>
                        </a:cubicBezTo>
                        <a:cubicBezTo>
                          <a:pt x="573" y="247"/>
                          <a:pt x="572" y="254"/>
                          <a:pt x="575" y="259"/>
                        </a:cubicBezTo>
                        <a:cubicBezTo>
                          <a:pt x="577" y="263"/>
                          <a:pt x="595" y="272"/>
                          <a:pt x="599" y="283"/>
                        </a:cubicBezTo>
                        <a:cubicBezTo>
                          <a:pt x="594" y="295"/>
                          <a:pt x="603" y="306"/>
                          <a:pt x="618" y="310"/>
                        </a:cubicBezTo>
                        <a:cubicBezTo>
                          <a:pt x="630" y="307"/>
                          <a:pt x="638" y="308"/>
                          <a:pt x="645" y="300"/>
                        </a:cubicBezTo>
                        <a:cubicBezTo>
                          <a:pt x="660" y="302"/>
                          <a:pt x="663" y="303"/>
                          <a:pt x="672" y="293"/>
                        </a:cubicBezTo>
                        <a:cubicBezTo>
                          <a:pt x="675" y="294"/>
                          <a:pt x="679" y="293"/>
                          <a:pt x="680" y="295"/>
                        </a:cubicBezTo>
                        <a:cubicBezTo>
                          <a:pt x="682" y="301"/>
                          <a:pt x="674" y="321"/>
                          <a:pt x="672" y="327"/>
                        </a:cubicBezTo>
                        <a:cubicBezTo>
                          <a:pt x="668" y="340"/>
                          <a:pt x="671" y="326"/>
                          <a:pt x="664" y="340"/>
                        </a:cubicBezTo>
                        <a:cubicBezTo>
                          <a:pt x="652" y="360"/>
                          <a:pt x="646" y="381"/>
                          <a:pt x="621" y="394"/>
                        </a:cubicBezTo>
                        <a:cubicBezTo>
                          <a:pt x="614" y="402"/>
                          <a:pt x="609" y="402"/>
                          <a:pt x="599" y="407"/>
                        </a:cubicBezTo>
                        <a:cubicBezTo>
                          <a:pt x="590" y="418"/>
                          <a:pt x="579" y="429"/>
                          <a:pt x="567" y="439"/>
                        </a:cubicBezTo>
                        <a:cubicBezTo>
                          <a:pt x="560" y="454"/>
                          <a:pt x="555" y="470"/>
                          <a:pt x="548" y="485"/>
                        </a:cubicBezTo>
                        <a:cubicBezTo>
                          <a:pt x="549" y="489"/>
                          <a:pt x="550" y="492"/>
                          <a:pt x="551" y="496"/>
                        </a:cubicBezTo>
                        <a:cubicBezTo>
                          <a:pt x="552" y="500"/>
                          <a:pt x="556" y="508"/>
                          <a:pt x="556" y="508"/>
                        </a:cubicBezTo>
                        <a:cubicBezTo>
                          <a:pt x="559" y="524"/>
                          <a:pt x="562" y="546"/>
                          <a:pt x="576" y="557"/>
                        </a:cubicBezTo>
                        <a:lnTo>
                          <a:pt x="435" y="556"/>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7" name="Freeform 100"/>
                  <p:cNvSpPr>
                    <a:spLocks/>
                  </p:cNvSpPr>
                  <p:nvPr/>
                </p:nvSpPr>
                <p:spPr bwMode="ltGray">
                  <a:xfrm>
                    <a:off x="3877" y="448"/>
                    <a:ext cx="163" cy="221"/>
                  </a:xfrm>
                  <a:custGeom>
                    <a:avLst/>
                    <a:gdLst>
                      <a:gd name="T0" fmla="*/ 1 w 257"/>
                      <a:gd name="T1" fmla="*/ 1 h 347"/>
                      <a:gd name="T2" fmla="*/ 1 w 257"/>
                      <a:gd name="T3" fmla="*/ 1 h 347"/>
                      <a:gd name="T4" fmla="*/ 1 w 257"/>
                      <a:gd name="T5" fmla="*/ 1 h 347"/>
                      <a:gd name="T6" fmla="*/ 1 w 257"/>
                      <a:gd name="T7" fmla="*/ 1 h 347"/>
                      <a:gd name="T8" fmla="*/ 1 w 257"/>
                      <a:gd name="T9" fmla="*/ 1 h 347"/>
                      <a:gd name="T10" fmla="*/ 1 w 257"/>
                      <a:gd name="T11" fmla="*/ 1 h 347"/>
                      <a:gd name="T12" fmla="*/ 1 w 257"/>
                      <a:gd name="T13" fmla="*/ 1 h 347"/>
                      <a:gd name="T14" fmla="*/ 1 w 257"/>
                      <a:gd name="T15" fmla="*/ 1 h 347"/>
                      <a:gd name="T16" fmla="*/ 1 w 257"/>
                      <a:gd name="T17" fmla="*/ 1 h 347"/>
                      <a:gd name="T18" fmla="*/ 1 w 257"/>
                      <a:gd name="T19" fmla="*/ 1 h 347"/>
                      <a:gd name="T20" fmla="*/ 1 w 257"/>
                      <a:gd name="T21" fmla="*/ 1 h 347"/>
                      <a:gd name="T22" fmla="*/ 1 w 257"/>
                      <a:gd name="T23" fmla="*/ 1 h 347"/>
                      <a:gd name="T24" fmla="*/ 1 w 257"/>
                      <a:gd name="T25" fmla="*/ 1 h 347"/>
                      <a:gd name="T26" fmla="*/ 0 w 257"/>
                      <a:gd name="T27" fmla="*/ 1 h 347"/>
                      <a:gd name="T28" fmla="*/ 1 w 257"/>
                      <a:gd name="T29" fmla="*/ 1 h 347"/>
                      <a:gd name="T30" fmla="*/ 1 w 257"/>
                      <a:gd name="T31" fmla="*/ 1 h 347"/>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7" h="347">
                        <a:moveTo>
                          <a:pt x="243" y="347"/>
                        </a:moveTo>
                        <a:lnTo>
                          <a:pt x="233" y="301"/>
                        </a:lnTo>
                        <a:lnTo>
                          <a:pt x="217" y="288"/>
                        </a:lnTo>
                        <a:lnTo>
                          <a:pt x="215" y="269"/>
                        </a:lnTo>
                        <a:lnTo>
                          <a:pt x="209" y="254"/>
                        </a:lnTo>
                        <a:lnTo>
                          <a:pt x="209" y="229"/>
                        </a:lnTo>
                        <a:lnTo>
                          <a:pt x="207" y="214"/>
                        </a:lnTo>
                        <a:lnTo>
                          <a:pt x="228" y="202"/>
                        </a:lnTo>
                        <a:lnTo>
                          <a:pt x="257" y="197"/>
                        </a:lnTo>
                        <a:lnTo>
                          <a:pt x="257" y="136"/>
                        </a:lnTo>
                        <a:cubicBezTo>
                          <a:pt x="209" y="119"/>
                          <a:pt x="13" y="0"/>
                          <a:pt x="54" y="96"/>
                        </a:cubicBezTo>
                        <a:cubicBezTo>
                          <a:pt x="36" y="106"/>
                          <a:pt x="57" y="97"/>
                          <a:pt x="32" y="98"/>
                        </a:cubicBezTo>
                        <a:cubicBezTo>
                          <a:pt x="27" y="99"/>
                          <a:pt x="16" y="102"/>
                          <a:pt x="16" y="102"/>
                        </a:cubicBezTo>
                        <a:lnTo>
                          <a:pt x="0" y="149"/>
                        </a:lnTo>
                        <a:lnTo>
                          <a:pt x="93" y="346"/>
                        </a:lnTo>
                        <a:lnTo>
                          <a:pt x="243" y="3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8" name="Freeform 101"/>
                  <p:cNvSpPr>
                    <a:spLocks/>
                  </p:cNvSpPr>
                  <p:nvPr/>
                </p:nvSpPr>
                <p:spPr bwMode="ltGray">
                  <a:xfrm>
                    <a:off x="4164" y="611"/>
                    <a:ext cx="7" cy="12"/>
                  </a:xfrm>
                  <a:custGeom>
                    <a:avLst/>
                    <a:gdLst>
                      <a:gd name="T0" fmla="*/ 0 w 19"/>
                      <a:gd name="T1" fmla="*/ 0 h 37"/>
                      <a:gd name="T2" fmla="*/ 0 w 19"/>
                      <a:gd name="T3" fmla="*/ 0 h 37"/>
                      <a:gd name="T4" fmla="*/ 0 w 19"/>
                      <a:gd name="T5" fmla="*/ 0 h 37"/>
                      <a:gd name="T6" fmla="*/ 0 60000 65536"/>
                      <a:gd name="T7" fmla="*/ 0 60000 65536"/>
                      <a:gd name="T8" fmla="*/ 0 60000 65536"/>
                    </a:gdLst>
                    <a:ahLst/>
                    <a:cxnLst>
                      <a:cxn ang="T6">
                        <a:pos x="T0" y="T1"/>
                      </a:cxn>
                      <a:cxn ang="T7">
                        <a:pos x="T2" y="T3"/>
                      </a:cxn>
                      <a:cxn ang="T8">
                        <a:pos x="T4" y="T5"/>
                      </a:cxn>
                    </a:cxnLst>
                    <a:rect l="0" t="0" r="r" b="b"/>
                    <a:pathLst>
                      <a:path w="19" h="37">
                        <a:moveTo>
                          <a:pt x="7" y="25"/>
                        </a:moveTo>
                        <a:cubicBezTo>
                          <a:pt x="0" y="4"/>
                          <a:pt x="12" y="0"/>
                          <a:pt x="19" y="21"/>
                        </a:cubicBezTo>
                        <a:cubicBezTo>
                          <a:pt x="14" y="37"/>
                          <a:pt x="18" y="36"/>
                          <a:pt x="7" y="25"/>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19" name="Freeform 102"/>
                  <p:cNvSpPr>
                    <a:spLocks/>
                  </p:cNvSpPr>
                  <p:nvPr/>
                </p:nvSpPr>
                <p:spPr bwMode="ltGray">
                  <a:xfrm>
                    <a:off x="4155" y="497"/>
                    <a:ext cx="9" cy="7"/>
                  </a:xfrm>
                  <a:custGeom>
                    <a:avLst/>
                    <a:gdLst>
                      <a:gd name="T0" fmla="*/ 0 w 22"/>
                      <a:gd name="T1" fmla="*/ 0 h 20"/>
                      <a:gd name="T2" fmla="*/ 0 w 22"/>
                      <a:gd name="T3" fmla="*/ 0 h 20"/>
                      <a:gd name="T4" fmla="*/ 0 w 22"/>
                      <a:gd name="T5" fmla="*/ 0 h 20"/>
                      <a:gd name="T6" fmla="*/ 0 w 22"/>
                      <a:gd name="T7" fmla="*/ 0 h 20"/>
                      <a:gd name="T8" fmla="*/ 0 w 22"/>
                      <a:gd name="T9" fmla="*/ 0 h 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20">
                        <a:moveTo>
                          <a:pt x="12" y="12"/>
                        </a:moveTo>
                        <a:cubicBezTo>
                          <a:pt x="13" y="8"/>
                          <a:pt x="12" y="0"/>
                          <a:pt x="16" y="0"/>
                        </a:cubicBezTo>
                        <a:cubicBezTo>
                          <a:pt x="20" y="0"/>
                          <a:pt x="22" y="8"/>
                          <a:pt x="20" y="12"/>
                        </a:cubicBezTo>
                        <a:cubicBezTo>
                          <a:pt x="18" y="16"/>
                          <a:pt x="12" y="17"/>
                          <a:pt x="8" y="20"/>
                        </a:cubicBezTo>
                        <a:cubicBezTo>
                          <a:pt x="3" y="5"/>
                          <a:pt x="0" y="6"/>
                          <a:pt x="12" y="1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0" name="Freeform 103"/>
                  <p:cNvSpPr>
                    <a:spLocks/>
                  </p:cNvSpPr>
                  <p:nvPr/>
                </p:nvSpPr>
                <p:spPr bwMode="ltGray">
                  <a:xfrm>
                    <a:off x="3760" y="357"/>
                    <a:ext cx="25" cy="10"/>
                  </a:xfrm>
                  <a:custGeom>
                    <a:avLst/>
                    <a:gdLst>
                      <a:gd name="T0" fmla="*/ 0 w 57"/>
                      <a:gd name="T1" fmla="*/ 0 h 30"/>
                      <a:gd name="T2" fmla="*/ 0 w 57"/>
                      <a:gd name="T3" fmla="*/ 0 h 30"/>
                      <a:gd name="T4" fmla="*/ 0 w 57"/>
                      <a:gd name="T5" fmla="*/ 0 h 30"/>
                      <a:gd name="T6" fmla="*/ 0 w 57"/>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 h="30">
                        <a:moveTo>
                          <a:pt x="24" y="18"/>
                        </a:moveTo>
                        <a:cubicBezTo>
                          <a:pt x="0" y="10"/>
                          <a:pt x="9" y="0"/>
                          <a:pt x="32" y="6"/>
                        </a:cubicBezTo>
                        <a:cubicBezTo>
                          <a:pt x="46" y="15"/>
                          <a:pt x="57" y="23"/>
                          <a:pt x="36" y="30"/>
                        </a:cubicBezTo>
                        <a:cubicBezTo>
                          <a:pt x="21" y="25"/>
                          <a:pt x="24" y="30"/>
                          <a:pt x="24"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1" name="Freeform 104"/>
                  <p:cNvSpPr>
                    <a:spLocks/>
                  </p:cNvSpPr>
                  <p:nvPr/>
                </p:nvSpPr>
                <p:spPr bwMode="ltGray">
                  <a:xfrm>
                    <a:off x="4062" y="265"/>
                    <a:ext cx="295" cy="233"/>
                  </a:xfrm>
                  <a:custGeom>
                    <a:avLst/>
                    <a:gdLst>
                      <a:gd name="T0" fmla="*/ 0 w 693"/>
                      <a:gd name="T1" fmla="*/ 0 h 696"/>
                      <a:gd name="T2" fmla="*/ 0 w 693"/>
                      <a:gd name="T3" fmla="*/ 0 h 696"/>
                      <a:gd name="T4" fmla="*/ 0 w 693"/>
                      <a:gd name="T5" fmla="*/ 0 h 696"/>
                      <a:gd name="T6" fmla="*/ 0 w 693"/>
                      <a:gd name="T7" fmla="*/ 0 h 696"/>
                      <a:gd name="T8" fmla="*/ 0 w 693"/>
                      <a:gd name="T9" fmla="*/ 0 h 696"/>
                      <a:gd name="T10" fmla="*/ 0 w 693"/>
                      <a:gd name="T11" fmla="*/ 0 h 696"/>
                      <a:gd name="T12" fmla="*/ 0 w 693"/>
                      <a:gd name="T13" fmla="*/ 0 h 696"/>
                      <a:gd name="T14" fmla="*/ 0 w 693"/>
                      <a:gd name="T15" fmla="*/ 0 h 696"/>
                      <a:gd name="T16" fmla="*/ 0 w 693"/>
                      <a:gd name="T17" fmla="*/ 0 h 696"/>
                      <a:gd name="T18" fmla="*/ 0 w 693"/>
                      <a:gd name="T19" fmla="*/ 0 h 696"/>
                      <a:gd name="T20" fmla="*/ 0 w 693"/>
                      <a:gd name="T21" fmla="*/ 0 h 696"/>
                      <a:gd name="T22" fmla="*/ 0 w 693"/>
                      <a:gd name="T23" fmla="*/ 0 h 696"/>
                      <a:gd name="T24" fmla="*/ 0 w 693"/>
                      <a:gd name="T25" fmla="*/ 0 h 696"/>
                      <a:gd name="T26" fmla="*/ 0 w 693"/>
                      <a:gd name="T27" fmla="*/ 0 h 696"/>
                      <a:gd name="T28" fmla="*/ 0 w 693"/>
                      <a:gd name="T29" fmla="*/ 0 h 696"/>
                      <a:gd name="T30" fmla="*/ 0 w 693"/>
                      <a:gd name="T31" fmla="*/ 0 h 696"/>
                      <a:gd name="T32" fmla="*/ 0 w 693"/>
                      <a:gd name="T33" fmla="*/ 0 h 696"/>
                      <a:gd name="T34" fmla="*/ 0 w 693"/>
                      <a:gd name="T35" fmla="*/ 0 h 696"/>
                      <a:gd name="T36" fmla="*/ 0 w 693"/>
                      <a:gd name="T37" fmla="*/ 0 h 696"/>
                      <a:gd name="T38" fmla="*/ 0 w 693"/>
                      <a:gd name="T39" fmla="*/ 0 h 696"/>
                      <a:gd name="T40" fmla="*/ 0 w 693"/>
                      <a:gd name="T41" fmla="*/ 0 h 696"/>
                      <a:gd name="T42" fmla="*/ 0 w 693"/>
                      <a:gd name="T43" fmla="*/ 0 h 696"/>
                      <a:gd name="T44" fmla="*/ 0 w 693"/>
                      <a:gd name="T45" fmla="*/ 0 h 696"/>
                      <a:gd name="T46" fmla="*/ 0 w 693"/>
                      <a:gd name="T47" fmla="*/ 0 h 696"/>
                      <a:gd name="T48" fmla="*/ 0 w 693"/>
                      <a:gd name="T49" fmla="*/ 0 h 696"/>
                      <a:gd name="T50" fmla="*/ 0 w 693"/>
                      <a:gd name="T51" fmla="*/ 0 h 696"/>
                      <a:gd name="T52" fmla="*/ 0 w 693"/>
                      <a:gd name="T53" fmla="*/ 0 h 696"/>
                      <a:gd name="T54" fmla="*/ 0 w 693"/>
                      <a:gd name="T55" fmla="*/ 0 h 696"/>
                      <a:gd name="T56" fmla="*/ 0 w 693"/>
                      <a:gd name="T57" fmla="*/ 0 h 696"/>
                      <a:gd name="T58" fmla="*/ 0 w 693"/>
                      <a:gd name="T59" fmla="*/ 0 h 696"/>
                      <a:gd name="T60" fmla="*/ 0 w 693"/>
                      <a:gd name="T61" fmla="*/ 0 h 696"/>
                      <a:gd name="T62" fmla="*/ 0 w 693"/>
                      <a:gd name="T63" fmla="*/ 0 h 696"/>
                      <a:gd name="T64" fmla="*/ 0 w 693"/>
                      <a:gd name="T65" fmla="*/ 0 h 696"/>
                      <a:gd name="T66" fmla="*/ 0 w 693"/>
                      <a:gd name="T67" fmla="*/ 0 h 696"/>
                      <a:gd name="T68" fmla="*/ 0 w 693"/>
                      <a:gd name="T69" fmla="*/ 0 h 696"/>
                      <a:gd name="T70" fmla="*/ 0 w 693"/>
                      <a:gd name="T71" fmla="*/ 0 h 69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93" h="696">
                        <a:moveTo>
                          <a:pt x="541" y="460"/>
                        </a:moveTo>
                        <a:lnTo>
                          <a:pt x="473" y="464"/>
                        </a:lnTo>
                        <a:lnTo>
                          <a:pt x="441" y="452"/>
                        </a:lnTo>
                        <a:lnTo>
                          <a:pt x="393" y="452"/>
                        </a:lnTo>
                        <a:cubicBezTo>
                          <a:pt x="365" y="448"/>
                          <a:pt x="360" y="444"/>
                          <a:pt x="337" y="436"/>
                        </a:cubicBezTo>
                        <a:cubicBezTo>
                          <a:pt x="336" y="432"/>
                          <a:pt x="330" y="413"/>
                          <a:pt x="325" y="412"/>
                        </a:cubicBezTo>
                        <a:cubicBezTo>
                          <a:pt x="317" y="411"/>
                          <a:pt x="301" y="420"/>
                          <a:pt x="301" y="420"/>
                        </a:cubicBezTo>
                        <a:cubicBezTo>
                          <a:pt x="289" y="412"/>
                          <a:pt x="277" y="408"/>
                          <a:pt x="265" y="400"/>
                        </a:cubicBezTo>
                        <a:cubicBezTo>
                          <a:pt x="252" y="380"/>
                          <a:pt x="256" y="356"/>
                          <a:pt x="233" y="348"/>
                        </a:cubicBezTo>
                        <a:cubicBezTo>
                          <a:pt x="217" y="372"/>
                          <a:pt x="221" y="392"/>
                          <a:pt x="237" y="416"/>
                        </a:cubicBezTo>
                        <a:cubicBezTo>
                          <a:pt x="234" y="428"/>
                          <a:pt x="228" y="445"/>
                          <a:pt x="237" y="444"/>
                        </a:cubicBezTo>
                        <a:cubicBezTo>
                          <a:pt x="247" y="443"/>
                          <a:pt x="261" y="428"/>
                          <a:pt x="261" y="428"/>
                        </a:cubicBezTo>
                        <a:cubicBezTo>
                          <a:pt x="258" y="450"/>
                          <a:pt x="243" y="475"/>
                          <a:pt x="269" y="484"/>
                        </a:cubicBezTo>
                        <a:cubicBezTo>
                          <a:pt x="277" y="479"/>
                          <a:pt x="288" y="476"/>
                          <a:pt x="293" y="468"/>
                        </a:cubicBezTo>
                        <a:cubicBezTo>
                          <a:pt x="302" y="454"/>
                          <a:pt x="303" y="446"/>
                          <a:pt x="317" y="436"/>
                        </a:cubicBezTo>
                        <a:cubicBezTo>
                          <a:pt x="315" y="448"/>
                          <a:pt x="306" y="467"/>
                          <a:pt x="321" y="476"/>
                        </a:cubicBezTo>
                        <a:cubicBezTo>
                          <a:pt x="328" y="480"/>
                          <a:pt x="345" y="484"/>
                          <a:pt x="345" y="484"/>
                        </a:cubicBezTo>
                        <a:cubicBezTo>
                          <a:pt x="382" y="472"/>
                          <a:pt x="347" y="527"/>
                          <a:pt x="333" y="536"/>
                        </a:cubicBezTo>
                        <a:cubicBezTo>
                          <a:pt x="330" y="540"/>
                          <a:pt x="329" y="545"/>
                          <a:pt x="325" y="548"/>
                        </a:cubicBezTo>
                        <a:cubicBezTo>
                          <a:pt x="322" y="551"/>
                          <a:pt x="316" y="549"/>
                          <a:pt x="313" y="552"/>
                        </a:cubicBezTo>
                        <a:cubicBezTo>
                          <a:pt x="300" y="565"/>
                          <a:pt x="320" y="575"/>
                          <a:pt x="293" y="584"/>
                        </a:cubicBezTo>
                        <a:cubicBezTo>
                          <a:pt x="286" y="595"/>
                          <a:pt x="272" y="610"/>
                          <a:pt x="261" y="616"/>
                        </a:cubicBezTo>
                        <a:cubicBezTo>
                          <a:pt x="254" y="620"/>
                          <a:pt x="245" y="621"/>
                          <a:pt x="237" y="624"/>
                        </a:cubicBezTo>
                        <a:cubicBezTo>
                          <a:pt x="233" y="625"/>
                          <a:pt x="225" y="628"/>
                          <a:pt x="225" y="628"/>
                        </a:cubicBezTo>
                        <a:cubicBezTo>
                          <a:pt x="215" y="659"/>
                          <a:pt x="212" y="652"/>
                          <a:pt x="173" y="656"/>
                        </a:cubicBezTo>
                        <a:cubicBezTo>
                          <a:pt x="140" y="667"/>
                          <a:pt x="132" y="687"/>
                          <a:pt x="97" y="696"/>
                        </a:cubicBezTo>
                        <a:cubicBezTo>
                          <a:pt x="77" y="691"/>
                          <a:pt x="75" y="687"/>
                          <a:pt x="81" y="668"/>
                        </a:cubicBezTo>
                        <a:cubicBezTo>
                          <a:pt x="77" y="646"/>
                          <a:pt x="72" y="639"/>
                          <a:pt x="77" y="616"/>
                        </a:cubicBezTo>
                        <a:cubicBezTo>
                          <a:pt x="73" y="598"/>
                          <a:pt x="71" y="587"/>
                          <a:pt x="61" y="572"/>
                        </a:cubicBezTo>
                        <a:cubicBezTo>
                          <a:pt x="58" y="551"/>
                          <a:pt x="51" y="543"/>
                          <a:pt x="45" y="524"/>
                        </a:cubicBezTo>
                        <a:cubicBezTo>
                          <a:pt x="52" y="502"/>
                          <a:pt x="58" y="496"/>
                          <a:pt x="49" y="472"/>
                        </a:cubicBezTo>
                        <a:cubicBezTo>
                          <a:pt x="46" y="463"/>
                          <a:pt x="33" y="448"/>
                          <a:pt x="33" y="448"/>
                        </a:cubicBezTo>
                        <a:cubicBezTo>
                          <a:pt x="42" y="422"/>
                          <a:pt x="42" y="408"/>
                          <a:pt x="33" y="380"/>
                        </a:cubicBezTo>
                        <a:cubicBezTo>
                          <a:pt x="49" y="369"/>
                          <a:pt x="48" y="362"/>
                          <a:pt x="53" y="344"/>
                        </a:cubicBezTo>
                        <a:cubicBezTo>
                          <a:pt x="47" y="327"/>
                          <a:pt x="49" y="308"/>
                          <a:pt x="33" y="332"/>
                        </a:cubicBezTo>
                        <a:cubicBezTo>
                          <a:pt x="40" y="353"/>
                          <a:pt x="29" y="374"/>
                          <a:pt x="17" y="392"/>
                        </a:cubicBezTo>
                        <a:cubicBezTo>
                          <a:pt x="6" y="360"/>
                          <a:pt x="10" y="340"/>
                          <a:pt x="13" y="304"/>
                        </a:cubicBezTo>
                        <a:cubicBezTo>
                          <a:pt x="44" y="314"/>
                          <a:pt x="54" y="289"/>
                          <a:pt x="81" y="280"/>
                        </a:cubicBezTo>
                        <a:cubicBezTo>
                          <a:pt x="94" y="261"/>
                          <a:pt x="85" y="242"/>
                          <a:pt x="105" y="228"/>
                        </a:cubicBezTo>
                        <a:cubicBezTo>
                          <a:pt x="108" y="220"/>
                          <a:pt x="110" y="212"/>
                          <a:pt x="113" y="204"/>
                        </a:cubicBezTo>
                        <a:cubicBezTo>
                          <a:pt x="116" y="196"/>
                          <a:pt x="89" y="196"/>
                          <a:pt x="89" y="196"/>
                        </a:cubicBezTo>
                        <a:cubicBezTo>
                          <a:pt x="81" y="221"/>
                          <a:pt x="58" y="211"/>
                          <a:pt x="37" y="204"/>
                        </a:cubicBezTo>
                        <a:cubicBezTo>
                          <a:pt x="33" y="207"/>
                          <a:pt x="30" y="213"/>
                          <a:pt x="25" y="212"/>
                        </a:cubicBezTo>
                        <a:cubicBezTo>
                          <a:pt x="16" y="210"/>
                          <a:pt x="1" y="196"/>
                          <a:pt x="1" y="196"/>
                        </a:cubicBezTo>
                        <a:cubicBezTo>
                          <a:pt x="4" y="186"/>
                          <a:pt x="4" y="174"/>
                          <a:pt x="9" y="164"/>
                        </a:cubicBezTo>
                        <a:cubicBezTo>
                          <a:pt x="13" y="155"/>
                          <a:pt x="25" y="140"/>
                          <a:pt x="25" y="140"/>
                        </a:cubicBezTo>
                        <a:cubicBezTo>
                          <a:pt x="0" y="132"/>
                          <a:pt x="25" y="128"/>
                          <a:pt x="37" y="124"/>
                        </a:cubicBezTo>
                        <a:cubicBezTo>
                          <a:pt x="58" y="131"/>
                          <a:pt x="75" y="116"/>
                          <a:pt x="97" y="112"/>
                        </a:cubicBezTo>
                        <a:cubicBezTo>
                          <a:pt x="135" y="87"/>
                          <a:pt x="159" y="122"/>
                          <a:pt x="197" y="132"/>
                        </a:cubicBezTo>
                        <a:cubicBezTo>
                          <a:pt x="205" y="129"/>
                          <a:pt x="213" y="127"/>
                          <a:pt x="221" y="124"/>
                        </a:cubicBezTo>
                        <a:cubicBezTo>
                          <a:pt x="225" y="123"/>
                          <a:pt x="226" y="147"/>
                          <a:pt x="233" y="120"/>
                        </a:cubicBezTo>
                        <a:lnTo>
                          <a:pt x="229" y="64"/>
                        </a:lnTo>
                        <a:lnTo>
                          <a:pt x="209" y="40"/>
                        </a:lnTo>
                        <a:cubicBezTo>
                          <a:pt x="243" y="21"/>
                          <a:pt x="240" y="21"/>
                          <a:pt x="261" y="0"/>
                        </a:cubicBezTo>
                        <a:cubicBezTo>
                          <a:pt x="297" y="16"/>
                          <a:pt x="333" y="32"/>
                          <a:pt x="369" y="48"/>
                        </a:cubicBezTo>
                        <a:cubicBezTo>
                          <a:pt x="373" y="50"/>
                          <a:pt x="361" y="44"/>
                          <a:pt x="357" y="44"/>
                        </a:cubicBezTo>
                        <a:cubicBezTo>
                          <a:pt x="349" y="45"/>
                          <a:pt x="333" y="52"/>
                          <a:pt x="333" y="52"/>
                        </a:cubicBezTo>
                        <a:cubicBezTo>
                          <a:pt x="322" y="68"/>
                          <a:pt x="318" y="71"/>
                          <a:pt x="329" y="88"/>
                        </a:cubicBezTo>
                        <a:cubicBezTo>
                          <a:pt x="308" y="119"/>
                          <a:pt x="323" y="118"/>
                          <a:pt x="333" y="148"/>
                        </a:cubicBezTo>
                        <a:cubicBezTo>
                          <a:pt x="320" y="157"/>
                          <a:pt x="314" y="167"/>
                          <a:pt x="301" y="176"/>
                        </a:cubicBezTo>
                        <a:cubicBezTo>
                          <a:pt x="306" y="213"/>
                          <a:pt x="303" y="213"/>
                          <a:pt x="337" y="220"/>
                        </a:cubicBezTo>
                        <a:cubicBezTo>
                          <a:pt x="358" y="216"/>
                          <a:pt x="368" y="214"/>
                          <a:pt x="361" y="192"/>
                        </a:cubicBezTo>
                        <a:cubicBezTo>
                          <a:pt x="362" y="177"/>
                          <a:pt x="362" y="162"/>
                          <a:pt x="365" y="148"/>
                        </a:cubicBezTo>
                        <a:cubicBezTo>
                          <a:pt x="366" y="143"/>
                          <a:pt x="369" y="133"/>
                          <a:pt x="373" y="136"/>
                        </a:cubicBezTo>
                        <a:cubicBezTo>
                          <a:pt x="379" y="140"/>
                          <a:pt x="376" y="149"/>
                          <a:pt x="377" y="156"/>
                        </a:cubicBezTo>
                        <a:cubicBezTo>
                          <a:pt x="404" y="147"/>
                          <a:pt x="409" y="116"/>
                          <a:pt x="417" y="92"/>
                        </a:cubicBezTo>
                        <a:cubicBezTo>
                          <a:pt x="422" y="76"/>
                          <a:pt x="453" y="74"/>
                          <a:pt x="465" y="72"/>
                        </a:cubicBezTo>
                        <a:cubicBezTo>
                          <a:pt x="472" y="92"/>
                          <a:pt x="477" y="93"/>
                          <a:pt x="497" y="88"/>
                        </a:cubicBezTo>
                        <a:cubicBezTo>
                          <a:pt x="512" y="78"/>
                          <a:pt x="515" y="74"/>
                          <a:pt x="509" y="56"/>
                        </a:cubicBezTo>
                        <a:cubicBezTo>
                          <a:pt x="523" y="46"/>
                          <a:pt x="517" y="46"/>
                          <a:pt x="529" y="52"/>
                        </a:cubicBezTo>
                        <a:lnTo>
                          <a:pt x="693" y="72"/>
                        </a:lnTo>
                        <a:lnTo>
                          <a:pt x="541" y="46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2" name="Freeform 105"/>
                  <p:cNvSpPr>
                    <a:spLocks/>
                  </p:cNvSpPr>
                  <p:nvPr/>
                </p:nvSpPr>
                <p:spPr bwMode="ltGray">
                  <a:xfrm>
                    <a:off x="3861" y="247"/>
                    <a:ext cx="591" cy="95"/>
                  </a:xfrm>
                  <a:custGeom>
                    <a:avLst/>
                    <a:gdLst>
                      <a:gd name="T0" fmla="*/ 1 w 931"/>
                      <a:gd name="T1" fmla="*/ 0 h 149"/>
                      <a:gd name="T2" fmla="*/ 1 w 931"/>
                      <a:gd name="T3" fmla="*/ 1 h 149"/>
                      <a:gd name="T4" fmla="*/ 1 w 931"/>
                      <a:gd name="T5" fmla="*/ 1 h 149"/>
                      <a:gd name="T6" fmla="*/ 1 w 931"/>
                      <a:gd name="T7" fmla="*/ 1 h 149"/>
                      <a:gd name="T8" fmla="*/ 1 w 931"/>
                      <a:gd name="T9" fmla="*/ 1 h 149"/>
                      <a:gd name="T10" fmla="*/ 0 w 931"/>
                      <a:gd name="T11" fmla="*/ 1 h 149"/>
                      <a:gd name="T12" fmla="*/ 1 w 931"/>
                      <a:gd name="T13" fmla="*/ 1 h 149"/>
                      <a:gd name="T14" fmla="*/ 1 w 931"/>
                      <a:gd name="T15" fmla="*/ 1 h 149"/>
                      <a:gd name="T16" fmla="*/ 1 w 931"/>
                      <a:gd name="T17" fmla="*/ 1 h 149"/>
                      <a:gd name="T18" fmla="*/ 1 w 931"/>
                      <a:gd name="T19" fmla="*/ 1 h 149"/>
                      <a:gd name="T20" fmla="*/ 1 w 931"/>
                      <a:gd name="T21" fmla="*/ 1 h 149"/>
                      <a:gd name="T22" fmla="*/ 1 w 931"/>
                      <a:gd name="T23" fmla="*/ 1 h 149"/>
                      <a:gd name="T24" fmla="*/ 1 w 931"/>
                      <a:gd name="T25" fmla="*/ 1 h 149"/>
                      <a:gd name="T26" fmla="*/ 1 w 931"/>
                      <a:gd name="T27" fmla="*/ 1 h 149"/>
                      <a:gd name="T28" fmla="*/ 1 w 931"/>
                      <a:gd name="T29" fmla="*/ 1 h 149"/>
                      <a:gd name="T30" fmla="*/ 1 w 931"/>
                      <a:gd name="T31" fmla="*/ 1 h 149"/>
                      <a:gd name="T32" fmla="*/ 1 w 931"/>
                      <a:gd name="T33" fmla="*/ 1 h 149"/>
                      <a:gd name="T34" fmla="*/ 1 w 931"/>
                      <a:gd name="T35" fmla="*/ 1 h 149"/>
                      <a:gd name="T36" fmla="*/ 1 w 931"/>
                      <a:gd name="T37" fmla="*/ 1 h 149"/>
                      <a:gd name="T38" fmla="*/ 1 w 931"/>
                      <a:gd name="T39" fmla="*/ 1 h 149"/>
                      <a:gd name="T40" fmla="*/ 1 w 931"/>
                      <a:gd name="T41" fmla="*/ 1 h 149"/>
                      <a:gd name="T42" fmla="*/ 1 w 931"/>
                      <a:gd name="T43" fmla="*/ 1 h 149"/>
                      <a:gd name="T44" fmla="*/ 1 w 931"/>
                      <a:gd name="T45" fmla="*/ 1 h 149"/>
                      <a:gd name="T46" fmla="*/ 1 w 931"/>
                      <a:gd name="T47" fmla="*/ 1 h 149"/>
                      <a:gd name="T48" fmla="*/ 1 w 931"/>
                      <a:gd name="T49" fmla="*/ 1 h 149"/>
                      <a:gd name="T50" fmla="*/ 1 w 931"/>
                      <a:gd name="T51" fmla="*/ 1 h 149"/>
                      <a:gd name="T52" fmla="*/ 1 w 931"/>
                      <a:gd name="T53" fmla="*/ 1 h 149"/>
                      <a:gd name="T54" fmla="*/ 1 w 931"/>
                      <a:gd name="T55" fmla="*/ 1 h 149"/>
                      <a:gd name="T56" fmla="*/ 1 w 931"/>
                      <a:gd name="T57" fmla="*/ 1 h 149"/>
                      <a:gd name="T58" fmla="*/ 1 w 931"/>
                      <a:gd name="T59" fmla="*/ 1 h 149"/>
                      <a:gd name="T60" fmla="*/ 1 w 931"/>
                      <a:gd name="T61" fmla="*/ 1 h 149"/>
                      <a:gd name="T62" fmla="*/ 1 w 931"/>
                      <a:gd name="T63" fmla="*/ 1 h 149"/>
                      <a:gd name="T64" fmla="*/ 1 w 931"/>
                      <a:gd name="T65" fmla="*/ 1 h 149"/>
                      <a:gd name="T66" fmla="*/ 1 w 931"/>
                      <a:gd name="T67" fmla="*/ 1 h 149"/>
                      <a:gd name="T68" fmla="*/ 1 w 931"/>
                      <a:gd name="T69" fmla="*/ 1 h 149"/>
                      <a:gd name="T70" fmla="*/ 1 w 931"/>
                      <a:gd name="T71" fmla="*/ 1 h 149"/>
                      <a:gd name="T72" fmla="*/ 1 w 931"/>
                      <a:gd name="T73" fmla="*/ 1 h 149"/>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0" t="0" r="r" b="b"/>
                    <a:pathLst>
                      <a:path w="931" h="149">
                        <a:moveTo>
                          <a:pt x="794" y="84"/>
                        </a:moveTo>
                        <a:cubicBezTo>
                          <a:pt x="813" y="72"/>
                          <a:pt x="931" y="14"/>
                          <a:pt x="825" y="0"/>
                        </a:cubicBezTo>
                        <a:lnTo>
                          <a:pt x="159" y="0"/>
                        </a:lnTo>
                        <a:cubicBezTo>
                          <a:pt x="149" y="12"/>
                          <a:pt x="162" y="18"/>
                          <a:pt x="143" y="29"/>
                        </a:cubicBezTo>
                        <a:cubicBezTo>
                          <a:pt x="130" y="44"/>
                          <a:pt x="133" y="39"/>
                          <a:pt x="116" y="48"/>
                        </a:cubicBezTo>
                        <a:cubicBezTo>
                          <a:pt x="108" y="46"/>
                          <a:pt x="100" y="44"/>
                          <a:pt x="91" y="42"/>
                        </a:cubicBezTo>
                        <a:cubicBezTo>
                          <a:pt x="89" y="41"/>
                          <a:pt x="83" y="40"/>
                          <a:pt x="83" y="40"/>
                        </a:cubicBezTo>
                        <a:cubicBezTo>
                          <a:pt x="76" y="40"/>
                          <a:pt x="68" y="39"/>
                          <a:pt x="62" y="42"/>
                        </a:cubicBezTo>
                        <a:cubicBezTo>
                          <a:pt x="54" y="45"/>
                          <a:pt x="46" y="61"/>
                          <a:pt x="38" y="67"/>
                        </a:cubicBezTo>
                        <a:cubicBezTo>
                          <a:pt x="32" y="71"/>
                          <a:pt x="27" y="74"/>
                          <a:pt x="22" y="77"/>
                        </a:cubicBezTo>
                        <a:cubicBezTo>
                          <a:pt x="16" y="81"/>
                          <a:pt x="5" y="86"/>
                          <a:pt x="5" y="86"/>
                        </a:cubicBezTo>
                        <a:cubicBezTo>
                          <a:pt x="9" y="95"/>
                          <a:pt x="7" y="97"/>
                          <a:pt x="0" y="105"/>
                        </a:cubicBezTo>
                        <a:cubicBezTo>
                          <a:pt x="17" y="107"/>
                          <a:pt x="22" y="107"/>
                          <a:pt x="16" y="120"/>
                        </a:cubicBezTo>
                        <a:cubicBezTo>
                          <a:pt x="27" y="122"/>
                          <a:pt x="48" y="116"/>
                          <a:pt x="59" y="115"/>
                        </a:cubicBezTo>
                        <a:cubicBezTo>
                          <a:pt x="71" y="112"/>
                          <a:pt x="73" y="117"/>
                          <a:pt x="83" y="111"/>
                        </a:cubicBezTo>
                        <a:cubicBezTo>
                          <a:pt x="89" y="96"/>
                          <a:pt x="83" y="100"/>
                          <a:pt x="97" y="96"/>
                        </a:cubicBezTo>
                        <a:cubicBezTo>
                          <a:pt x="100" y="94"/>
                          <a:pt x="103" y="93"/>
                          <a:pt x="105" y="90"/>
                        </a:cubicBezTo>
                        <a:cubicBezTo>
                          <a:pt x="106" y="88"/>
                          <a:pt x="106" y="85"/>
                          <a:pt x="108" y="84"/>
                        </a:cubicBezTo>
                        <a:cubicBezTo>
                          <a:pt x="112" y="80"/>
                          <a:pt x="140" y="69"/>
                          <a:pt x="148" y="67"/>
                        </a:cubicBezTo>
                        <a:cubicBezTo>
                          <a:pt x="160" y="52"/>
                          <a:pt x="153" y="56"/>
                          <a:pt x="167" y="52"/>
                        </a:cubicBezTo>
                        <a:cubicBezTo>
                          <a:pt x="178" y="55"/>
                          <a:pt x="179" y="62"/>
                          <a:pt x="191" y="58"/>
                        </a:cubicBezTo>
                        <a:cubicBezTo>
                          <a:pt x="199" y="52"/>
                          <a:pt x="206" y="51"/>
                          <a:pt x="215" y="46"/>
                        </a:cubicBezTo>
                        <a:cubicBezTo>
                          <a:pt x="226" y="58"/>
                          <a:pt x="217" y="46"/>
                          <a:pt x="223" y="69"/>
                        </a:cubicBezTo>
                        <a:cubicBezTo>
                          <a:pt x="226" y="79"/>
                          <a:pt x="233" y="85"/>
                          <a:pt x="237" y="94"/>
                        </a:cubicBezTo>
                        <a:cubicBezTo>
                          <a:pt x="227" y="100"/>
                          <a:pt x="229" y="104"/>
                          <a:pt x="218" y="107"/>
                        </a:cubicBezTo>
                        <a:cubicBezTo>
                          <a:pt x="207" y="120"/>
                          <a:pt x="203" y="113"/>
                          <a:pt x="188" y="109"/>
                        </a:cubicBezTo>
                        <a:cubicBezTo>
                          <a:pt x="191" y="117"/>
                          <a:pt x="200" y="127"/>
                          <a:pt x="210" y="132"/>
                        </a:cubicBezTo>
                        <a:cubicBezTo>
                          <a:pt x="218" y="114"/>
                          <a:pt x="211" y="122"/>
                          <a:pt x="231" y="113"/>
                        </a:cubicBezTo>
                        <a:cubicBezTo>
                          <a:pt x="237" y="111"/>
                          <a:pt x="248" y="105"/>
                          <a:pt x="248" y="105"/>
                        </a:cubicBezTo>
                        <a:cubicBezTo>
                          <a:pt x="248" y="100"/>
                          <a:pt x="246" y="94"/>
                          <a:pt x="250" y="90"/>
                        </a:cubicBezTo>
                        <a:cubicBezTo>
                          <a:pt x="253" y="88"/>
                          <a:pt x="254" y="96"/>
                          <a:pt x="258" y="96"/>
                        </a:cubicBezTo>
                        <a:cubicBezTo>
                          <a:pt x="262" y="97"/>
                          <a:pt x="264" y="94"/>
                          <a:pt x="266" y="92"/>
                        </a:cubicBezTo>
                        <a:cubicBezTo>
                          <a:pt x="262" y="82"/>
                          <a:pt x="252" y="77"/>
                          <a:pt x="248" y="67"/>
                        </a:cubicBezTo>
                        <a:cubicBezTo>
                          <a:pt x="250" y="63"/>
                          <a:pt x="255" y="58"/>
                          <a:pt x="253" y="54"/>
                        </a:cubicBezTo>
                        <a:cubicBezTo>
                          <a:pt x="251" y="50"/>
                          <a:pt x="248" y="42"/>
                          <a:pt x="248" y="42"/>
                        </a:cubicBezTo>
                        <a:cubicBezTo>
                          <a:pt x="256" y="32"/>
                          <a:pt x="259" y="35"/>
                          <a:pt x="266" y="44"/>
                        </a:cubicBezTo>
                        <a:cubicBezTo>
                          <a:pt x="270" y="56"/>
                          <a:pt x="276" y="61"/>
                          <a:pt x="285" y="71"/>
                        </a:cubicBezTo>
                        <a:cubicBezTo>
                          <a:pt x="281" y="81"/>
                          <a:pt x="289" y="82"/>
                          <a:pt x="277" y="88"/>
                        </a:cubicBezTo>
                        <a:cubicBezTo>
                          <a:pt x="262" y="106"/>
                          <a:pt x="278" y="83"/>
                          <a:pt x="274" y="101"/>
                        </a:cubicBezTo>
                        <a:cubicBezTo>
                          <a:pt x="274" y="105"/>
                          <a:pt x="268" y="109"/>
                          <a:pt x="266" y="113"/>
                        </a:cubicBezTo>
                        <a:cubicBezTo>
                          <a:pt x="270" y="122"/>
                          <a:pt x="268" y="125"/>
                          <a:pt x="261" y="132"/>
                        </a:cubicBezTo>
                        <a:cubicBezTo>
                          <a:pt x="268" y="149"/>
                          <a:pt x="282" y="134"/>
                          <a:pt x="296" y="130"/>
                        </a:cubicBezTo>
                        <a:cubicBezTo>
                          <a:pt x="299" y="122"/>
                          <a:pt x="295" y="119"/>
                          <a:pt x="299" y="111"/>
                        </a:cubicBezTo>
                        <a:cubicBezTo>
                          <a:pt x="296" y="105"/>
                          <a:pt x="288" y="97"/>
                          <a:pt x="299" y="92"/>
                        </a:cubicBezTo>
                        <a:cubicBezTo>
                          <a:pt x="303" y="90"/>
                          <a:pt x="315" y="88"/>
                          <a:pt x="315" y="88"/>
                        </a:cubicBezTo>
                        <a:cubicBezTo>
                          <a:pt x="326" y="91"/>
                          <a:pt x="325" y="95"/>
                          <a:pt x="331" y="103"/>
                        </a:cubicBezTo>
                        <a:cubicBezTo>
                          <a:pt x="339" y="84"/>
                          <a:pt x="331" y="90"/>
                          <a:pt x="361" y="92"/>
                        </a:cubicBezTo>
                        <a:cubicBezTo>
                          <a:pt x="355" y="76"/>
                          <a:pt x="365" y="76"/>
                          <a:pt x="382" y="73"/>
                        </a:cubicBezTo>
                        <a:cubicBezTo>
                          <a:pt x="383" y="71"/>
                          <a:pt x="387" y="57"/>
                          <a:pt x="393" y="54"/>
                        </a:cubicBezTo>
                        <a:cubicBezTo>
                          <a:pt x="398" y="52"/>
                          <a:pt x="409" y="50"/>
                          <a:pt x="409" y="50"/>
                        </a:cubicBezTo>
                        <a:cubicBezTo>
                          <a:pt x="430" y="54"/>
                          <a:pt x="413" y="58"/>
                          <a:pt x="431" y="63"/>
                        </a:cubicBezTo>
                        <a:cubicBezTo>
                          <a:pt x="433" y="61"/>
                          <a:pt x="435" y="57"/>
                          <a:pt x="439" y="56"/>
                        </a:cubicBezTo>
                        <a:cubicBezTo>
                          <a:pt x="445" y="55"/>
                          <a:pt x="452" y="61"/>
                          <a:pt x="457" y="58"/>
                        </a:cubicBezTo>
                        <a:cubicBezTo>
                          <a:pt x="461" y="57"/>
                          <a:pt x="457" y="52"/>
                          <a:pt x="455" y="50"/>
                        </a:cubicBezTo>
                        <a:cubicBezTo>
                          <a:pt x="451" y="47"/>
                          <a:pt x="444" y="47"/>
                          <a:pt x="439" y="46"/>
                        </a:cubicBezTo>
                        <a:cubicBezTo>
                          <a:pt x="436" y="45"/>
                          <a:pt x="431" y="44"/>
                          <a:pt x="431" y="44"/>
                        </a:cubicBezTo>
                        <a:cubicBezTo>
                          <a:pt x="440" y="38"/>
                          <a:pt x="443" y="36"/>
                          <a:pt x="455" y="40"/>
                        </a:cubicBezTo>
                        <a:cubicBezTo>
                          <a:pt x="461" y="38"/>
                          <a:pt x="467" y="35"/>
                          <a:pt x="474" y="35"/>
                        </a:cubicBezTo>
                        <a:cubicBezTo>
                          <a:pt x="483" y="36"/>
                          <a:pt x="511" y="43"/>
                          <a:pt x="519" y="46"/>
                        </a:cubicBezTo>
                        <a:cubicBezTo>
                          <a:pt x="527" y="49"/>
                          <a:pt x="544" y="54"/>
                          <a:pt x="544" y="54"/>
                        </a:cubicBezTo>
                        <a:cubicBezTo>
                          <a:pt x="548" y="54"/>
                          <a:pt x="560" y="52"/>
                          <a:pt x="565" y="50"/>
                        </a:cubicBezTo>
                        <a:cubicBezTo>
                          <a:pt x="570" y="47"/>
                          <a:pt x="581" y="42"/>
                          <a:pt x="581" y="42"/>
                        </a:cubicBezTo>
                        <a:cubicBezTo>
                          <a:pt x="585" y="42"/>
                          <a:pt x="598" y="44"/>
                          <a:pt x="600" y="48"/>
                        </a:cubicBezTo>
                        <a:cubicBezTo>
                          <a:pt x="603" y="55"/>
                          <a:pt x="589" y="61"/>
                          <a:pt x="584" y="63"/>
                        </a:cubicBezTo>
                        <a:cubicBezTo>
                          <a:pt x="576" y="69"/>
                          <a:pt x="568" y="69"/>
                          <a:pt x="565" y="77"/>
                        </a:cubicBezTo>
                        <a:cubicBezTo>
                          <a:pt x="568" y="86"/>
                          <a:pt x="564" y="92"/>
                          <a:pt x="568" y="101"/>
                        </a:cubicBezTo>
                        <a:cubicBezTo>
                          <a:pt x="574" y="93"/>
                          <a:pt x="577" y="91"/>
                          <a:pt x="589" y="94"/>
                        </a:cubicBezTo>
                        <a:cubicBezTo>
                          <a:pt x="595" y="108"/>
                          <a:pt x="602" y="93"/>
                          <a:pt x="611" y="88"/>
                        </a:cubicBezTo>
                        <a:cubicBezTo>
                          <a:pt x="613" y="86"/>
                          <a:pt x="613" y="83"/>
                          <a:pt x="616" y="82"/>
                        </a:cubicBezTo>
                        <a:cubicBezTo>
                          <a:pt x="618" y="80"/>
                          <a:pt x="622" y="81"/>
                          <a:pt x="624" y="80"/>
                        </a:cubicBezTo>
                        <a:cubicBezTo>
                          <a:pt x="626" y="78"/>
                          <a:pt x="626" y="75"/>
                          <a:pt x="627" y="73"/>
                        </a:cubicBezTo>
                        <a:cubicBezTo>
                          <a:pt x="632" y="65"/>
                          <a:pt x="638" y="63"/>
                          <a:pt x="648" y="61"/>
                        </a:cubicBezTo>
                        <a:cubicBezTo>
                          <a:pt x="664" y="62"/>
                          <a:pt x="684" y="69"/>
                          <a:pt x="700" y="69"/>
                        </a:cubicBezTo>
                        <a:lnTo>
                          <a:pt x="794" y="84"/>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3" name="Freeform 106"/>
                  <p:cNvSpPr>
                    <a:spLocks/>
                  </p:cNvSpPr>
                  <p:nvPr/>
                </p:nvSpPr>
                <p:spPr bwMode="ltGray">
                  <a:xfrm>
                    <a:off x="3981" y="282"/>
                    <a:ext cx="13" cy="10"/>
                  </a:xfrm>
                  <a:custGeom>
                    <a:avLst/>
                    <a:gdLst>
                      <a:gd name="T0" fmla="*/ 0 w 31"/>
                      <a:gd name="T1" fmla="*/ 0 h 30"/>
                      <a:gd name="T2" fmla="*/ 0 w 31"/>
                      <a:gd name="T3" fmla="*/ 0 h 30"/>
                      <a:gd name="T4" fmla="*/ 0 w 31"/>
                      <a:gd name="T5" fmla="*/ 0 h 30"/>
                      <a:gd name="T6" fmla="*/ 0 w 31"/>
                      <a:gd name="T7" fmla="*/ 0 h 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 h="30">
                        <a:moveTo>
                          <a:pt x="3" y="28"/>
                        </a:moveTo>
                        <a:cubicBezTo>
                          <a:pt x="8" y="8"/>
                          <a:pt x="12" y="6"/>
                          <a:pt x="31" y="0"/>
                        </a:cubicBezTo>
                        <a:cubicBezTo>
                          <a:pt x="29" y="5"/>
                          <a:pt x="25" y="22"/>
                          <a:pt x="19" y="24"/>
                        </a:cubicBezTo>
                        <a:cubicBezTo>
                          <a:pt x="0" y="30"/>
                          <a:pt x="3" y="9"/>
                          <a:pt x="3" y="2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4" name="Freeform 107"/>
                  <p:cNvSpPr>
                    <a:spLocks/>
                  </p:cNvSpPr>
                  <p:nvPr/>
                </p:nvSpPr>
                <p:spPr bwMode="ltGray">
                  <a:xfrm>
                    <a:off x="3966" y="296"/>
                    <a:ext cx="19" cy="11"/>
                  </a:xfrm>
                  <a:custGeom>
                    <a:avLst/>
                    <a:gdLst>
                      <a:gd name="T0" fmla="*/ 0 w 44"/>
                      <a:gd name="T1" fmla="*/ 0 h 32"/>
                      <a:gd name="T2" fmla="*/ 0 w 44"/>
                      <a:gd name="T3" fmla="*/ 0 h 32"/>
                      <a:gd name="T4" fmla="*/ 0 w 44"/>
                      <a:gd name="T5" fmla="*/ 0 h 32"/>
                      <a:gd name="T6" fmla="*/ 0 w 44"/>
                      <a:gd name="T7" fmla="*/ 0 h 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4" h="32">
                        <a:moveTo>
                          <a:pt x="6" y="32"/>
                        </a:moveTo>
                        <a:cubicBezTo>
                          <a:pt x="0" y="14"/>
                          <a:pt x="7" y="10"/>
                          <a:pt x="22" y="0"/>
                        </a:cubicBezTo>
                        <a:cubicBezTo>
                          <a:pt x="27" y="1"/>
                          <a:pt x="35" y="0"/>
                          <a:pt x="38" y="4"/>
                        </a:cubicBezTo>
                        <a:cubicBezTo>
                          <a:pt x="44" y="13"/>
                          <a:pt x="16" y="32"/>
                          <a:pt x="6" y="3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5" name="Freeform 108"/>
                  <p:cNvSpPr>
                    <a:spLocks/>
                  </p:cNvSpPr>
                  <p:nvPr/>
                </p:nvSpPr>
                <p:spPr bwMode="ltGray">
                  <a:xfrm>
                    <a:off x="4028" y="337"/>
                    <a:ext cx="32" cy="6"/>
                  </a:xfrm>
                  <a:custGeom>
                    <a:avLst/>
                    <a:gdLst>
                      <a:gd name="T0" fmla="*/ 0 w 76"/>
                      <a:gd name="T1" fmla="*/ 0 h 18"/>
                      <a:gd name="T2" fmla="*/ 0 w 76"/>
                      <a:gd name="T3" fmla="*/ 0 h 18"/>
                      <a:gd name="T4" fmla="*/ 0 w 76"/>
                      <a:gd name="T5" fmla="*/ 0 h 18"/>
                      <a:gd name="T6" fmla="*/ 0 60000 65536"/>
                      <a:gd name="T7" fmla="*/ 0 60000 65536"/>
                      <a:gd name="T8" fmla="*/ 0 60000 65536"/>
                    </a:gdLst>
                    <a:ahLst/>
                    <a:cxnLst>
                      <a:cxn ang="T6">
                        <a:pos x="T0" y="T1"/>
                      </a:cxn>
                      <a:cxn ang="T7">
                        <a:pos x="T2" y="T3"/>
                      </a:cxn>
                      <a:cxn ang="T8">
                        <a:pos x="T4" y="T5"/>
                      </a:cxn>
                    </a:cxnLst>
                    <a:rect l="0" t="0" r="r" b="b"/>
                    <a:pathLst>
                      <a:path w="76" h="18">
                        <a:moveTo>
                          <a:pt x="37" y="18"/>
                        </a:moveTo>
                        <a:cubicBezTo>
                          <a:pt x="25" y="14"/>
                          <a:pt x="0" y="10"/>
                          <a:pt x="25" y="2"/>
                        </a:cubicBezTo>
                        <a:cubicBezTo>
                          <a:pt x="76" y="9"/>
                          <a:pt x="46" y="0"/>
                          <a:pt x="37" y="18"/>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6" name="Freeform 109"/>
                  <p:cNvSpPr>
                    <a:spLocks/>
                  </p:cNvSpPr>
                  <p:nvPr/>
                </p:nvSpPr>
                <p:spPr bwMode="ltGray">
                  <a:xfrm>
                    <a:off x="4083" y="336"/>
                    <a:ext cx="18" cy="15"/>
                  </a:xfrm>
                  <a:custGeom>
                    <a:avLst/>
                    <a:gdLst>
                      <a:gd name="T0" fmla="*/ 0 w 42"/>
                      <a:gd name="T1" fmla="*/ 0 h 44"/>
                      <a:gd name="T2" fmla="*/ 0 w 42"/>
                      <a:gd name="T3" fmla="*/ 0 h 44"/>
                      <a:gd name="T4" fmla="*/ 0 w 42"/>
                      <a:gd name="T5" fmla="*/ 0 h 44"/>
                      <a:gd name="T6" fmla="*/ 0 60000 65536"/>
                      <a:gd name="T7" fmla="*/ 0 60000 65536"/>
                      <a:gd name="T8" fmla="*/ 0 60000 65536"/>
                    </a:gdLst>
                    <a:ahLst/>
                    <a:cxnLst>
                      <a:cxn ang="T6">
                        <a:pos x="T0" y="T1"/>
                      </a:cxn>
                      <a:cxn ang="T7">
                        <a:pos x="T2" y="T3"/>
                      </a:cxn>
                      <a:cxn ang="T8">
                        <a:pos x="T4" y="T5"/>
                      </a:cxn>
                    </a:cxnLst>
                    <a:rect l="0" t="0" r="r" b="b"/>
                    <a:pathLst>
                      <a:path w="42" h="44">
                        <a:moveTo>
                          <a:pt x="0" y="21"/>
                        </a:moveTo>
                        <a:cubicBezTo>
                          <a:pt x="4" y="17"/>
                          <a:pt x="7" y="11"/>
                          <a:pt x="12" y="9"/>
                        </a:cubicBezTo>
                        <a:cubicBezTo>
                          <a:pt x="42" y="0"/>
                          <a:pt x="23" y="44"/>
                          <a:pt x="0" y="21"/>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sp>
                <p:nvSpPr>
                  <p:cNvPr id="1127" name="Freeform 110"/>
                  <p:cNvSpPr>
                    <a:spLocks/>
                  </p:cNvSpPr>
                  <p:nvPr/>
                </p:nvSpPr>
                <p:spPr bwMode="ltGray">
                  <a:xfrm>
                    <a:off x="3936" y="295"/>
                    <a:ext cx="14" cy="10"/>
                  </a:xfrm>
                  <a:custGeom>
                    <a:avLst/>
                    <a:gdLst>
                      <a:gd name="T0" fmla="*/ 0 w 31"/>
                      <a:gd name="T1" fmla="*/ 0 h 30"/>
                      <a:gd name="T2" fmla="*/ 0 w 31"/>
                      <a:gd name="T3" fmla="*/ 0 h 30"/>
                      <a:gd name="T4" fmla="*/ 0 w 31"/>
                      <a:gd name="T5" fmla="*/ 0 h 30"/>
                      <a:gd name="T6" fmla="*/ 0 60000 65536"/>
                      <a:gd name="T7" fmla="*/ 0 60000 65536"/>
                      <a:gd name="T8" fmla="*/ 0 60000 65536"/>
                    </a:gdLst>
                    <a:ahLst/>
                    <a:cxnLst>
                      <a:cxn ang="T6">
                        <a:pos x="T0" y="T1"/>
                      </a:cxn>
                      <a:cxn ang="T7">
                        <a:pos x="T2" y="T3"/>
                      </a:cxn>
                      <a:cxn ang="T8">
                        <a:pos x="T4" y="T5"/>
                      </a:cxn>
                    </a:cxnLst>
                    <a:rect l="0" t="0" r="r" b="b"/>
                    <a:pathLst>
                      <a:path w="31" h="30">
                        <a:moveTo>
                          <a:pt x="7" y="22"/>
                        </a:moveTo>
                        <a:cubicBezTo>
                          <a:pt x="0" y="0"/>
                          <a:pt x="15" y="6"/>
                          <a:pt x="31" y="10"/>
                        </a:cubicBezTo>
                        <a:cubicBezTo>
                          <a:pt x="14" y="16"/>
                          <a:pt x="15" y="30"/>
                          <a:pt x="7" y="22"/>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1350"/>
                  </a:p>
                </p:txBody>
              </p:sp>
            </p:grpSp>
          </p:grpSp>
          <p:grpSp>
            <p:nvGrpSpPr>
              <p:cNvPr id="1036" name="Group 111"/>
              <p:cNvGrpSpPr>
                <a:grpSpLocks/>
              </p:cNvGrpSpPr>
              <p:nvPr/>
            </p:nvGrpSpPr>
            <p:grpSpPr bwMode="auto">
              <a:xfrm>
                <a:off x="798" y="111"/>
                <a:ext cx="4702" cy="418"/>
                <a:chOff x="798" y="255"/>
                <a:chExt cx="4702" cy="418"/>
              </a:xfrm>
            </p:grpSpPr>
            <p:sp>
              <p:nvSpPr>
                <p:cNvPr id="1063" name="Line 112"/>
                <p:cNvSpPr>
                  <a:spLocks noChangeShapeType="1"/>
                </p:cNvSpPr>
                <p:nvPr/>
              </p:nvSpPr>
              <p:spPr bwMode="white">
                <a:xfrm>
                  <a:off x="798" y="476"/>
                  <a:ext cx="4702" cy="0"/>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4" name="Line 113"/>
                <p:cNvSpPr>
                  <a:spLocks noChangeShapeType="1"/>
                </p:cNvSpPr>
                <p:nvPr/>
              </p:nvSpPr>
              <p:spPr bwMode="white">
                <a:xfrm>
                  <a:off x="102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5" name="Line 114"/>
                <p:cNvSpPr>
                  <a:spLocks noChangeShapeType="1"/>
                </p:cNvSpPr>
                <p:nvPr/>
              </p:nvSpPr>
              <p:spPr bwMode="white">
                <a:xfrm>
                  <a:off x="125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6" name="Line 115"/>
                <p:cNvSpPr>
                  <a:spLocks noChangeShapeType="1"/>
                </p:cNvSpPr>
                <p:nvPr/>
              </p:nvSpPr>
              <p:spPr bwMode="white">
                <a:xfrm>
                  <a:off x="148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7" name="Line 116"/>
                <p:cNvSpPr>
                  <a:spLocks noChangeShapeType="1"/>
                </p:cNvSpPr>
                <p:nvPr/>
              </p:nvSpPr>
              <p:spPr bwMode="white">
                <a:xfrm>
                  <a:off x="171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8" name="Line 117"/>
                <p:cNvSpPr>
                  <a:spLocks noChangeShapeType="1"/>
                </p:cNvSpPr>
                <p:nvPr/>
              </p:nvSpPr>
              <p:spPr bwMode="white">
                <a:xfrm>
                  <a:off x="193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9" name="Line 118"/>
                <p:cNvSpPr>
                  <a:spLocks noChangeShapeType="1"/>
                </p:cNvSpPr>
                <p:nvPr/>
              </p:nvSpPr>
              <p:spPr bwMode="white">
                <a:xfrm>
                  <a:off x="216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0" name="Line 119"/>
                <p:cNvSpPr>
                  <a:spLocks noChangeShapeType="1"/>
                </p:cNvSpPr>
                <p:nvPr/>
              </p:nvSpPr>
              <p:spPr bwMode="white">
                <a:xfrm>
                  <a:off x="239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1" name="Line 120"/>
                <p:cNvSpPr>
                  <a:spLocks noChangeShapeType="1"/>
                </p:cNvSpPr>
                <p:nvPr/>
              </p:nvSpPr>
              <p:spPr bwMode="white">
                <a:xfrm>
                  <a:off x="262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2" name="Line 121"/>
                <p:cNvSpPr>
                  <a:spLocks noChangeShapeType="1"/>
                </p:cNvSpPr>
                <p:nvPr/>
              </p:nvSpPr>
              <p:spPr bwMode="white">
                <a:xfrm>
                  <a:off x="285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3" name="Line 122"/>
                <p:cNvSpPr>
                  <a:spLocks noChangeShapeType="1"/>
                </p:cNvSpPr>
                <p:nvPr/>
              </p:nvSpPr>
              <p:spPr bwMode="white">
                <a:xfrm>
                  <a:off x="307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4" name="Line 123"/>
                <p:cNvSpPr>
                  <a:spLocks noChangeShapeType="1"/>
                </p:cNvSpPr>
                <p:nvPr/>
              </p:nvSpPr>
              <p:spPr bwMode="white">
                <a:xfrm>
                  <a:off x="330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5" name="Line 124"/>
                <p:cNvSpPr>
                  <a:spLocks noChangeShapeType="1"/>
                </p:cNvSpPr>
                <p:nvPr/>
              </p:nvSpPr>
              <p:spPr bwMode="white">
                <a:xfrm>
                  <a:off x="353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6" name="Line 125"/>
                <p:cNvSpPr>
                  <a:spLocks noChangeShapeType="1"/>
                </p:cNvSpPr>
                <p:nvPr/>
              </p:nvSpPr>
              <p:spPr bwMode="white">
                <a:xfrm>
                  <a:off x="376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7" name="Line 126"/>
                <p:cNvSpPr>
                  <a:spLocks noChangeShapeType="1"/>
                </p:cNvSpPr>
                <p:nvPr/>
              </p:nvSpPr>
              <p:spPr bwMode="white">
                <a:xfrm>
                  <a:off x="399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8" name="Line 127"/>
                <p:cNvSpPr>
                  <a:spLocks noChangeShapeType="1"/>
                </p:cNvSpPr>
                <p:nvPr/>
              </p:nvSpPr>
              <p:spPr bwMode="white">
                <a:xfrm>
                  <a:off x="421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79" name="Line 128"/>
                <p:cNvSpPr>
                  <a:spLocks noChangeShapeType="1"/>
                </p:cNvSpPr>
                <p:nvPr/>
              </p:nvSpPr>
              <p:spPr bwMode="white">
                <a:xfrm>
                  <a:off x="4446"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80" name="Line 129"/>
                <p:cNvSpPr>
                  <a:spLocks noChangeShapeType="1"/>
                </p:cNvSpPr>
                <p:nvPr/>
              </p:nvSpPr>
              <p:spPr bwMode="white">
                <a:xfrm>
                  <a:off x="4674"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81" name="Line 130"/>
                <p:cNvSpPr>
                  <a:spLocks noChangeShapeType="1"/>
                </p:cNvSpPr>
                <p:nvPr/>
              </p:nvSpPr>
              <p:spPr bwMode="white">
                <a:xfrm>
                  <a:off x="4902"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82" name="Line 131"/>
                <p:cNvSpPr>
                  <a:spLocks noChangeShapeType="1"/>
                </p:cNvSpPr>
                <p:nvPr/>
              </p:nvSpPr>
              <p:spPr bwMode="white">
                <a:xfrm>
                  <a:off x="5130"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83" name="Line 132"/>
                <p:cNvSpPr>
                  <a:spLocks noChangeShapeType="1"/>
                </p:cNvSpPr>
                <p:nvPr/>
              </p:nvSpPr>
              <p:spPr bwMode="white">
                <a:xfrm>
                  <a:off x="5358" y="255"/>
                  <a:ext cx="0" cy="418"/>
                </a:xfrm>
                <a:prstGeom prst="line">
                  <a:avLst/>
                </a:prstGeom>
                <a:noFill/>
                <a:ln w="9525">
                  <a:solidFill>
                    <a:schemeClr val="fo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grpSp>
          <p:grpSp>
            <p:nvGrpSpPr>
              <p:cNvPr id="1037" name="Group 133"/>
              <p:cNvGrpSpPr>
                <a:grpSpLocks/>
              </p:cNvGrpSpPr>
              <p:nvPr/>
            </p:nvGrpSpPr>
            <p:grpSpPr bwMode="auto">
              <a:xfrm>
                <a:off x="1208" y="109"/>
                <a:ext cx="3694" cy="423"/>
                <a:chOff x="1034" y="245"/>
                <a:chExt cx="3694" cy="423"/>
              </a:xfrm>
            </p:grpSpPr>
            <p:sp>
              <p:nvSpPr>
                <p:cNvPr id="1038" name="Line 134"/>
                <p:cNvSpPr>
                  <a:spLocks noChangeShapeType="1"/>
                </p:cNvSpPr>
                <p:nvPr/>
              </p:nvSpPr>
              <p:spPr bwMode="ltGray">
                <a:xfrm>
                  <a:off x="2676" y="246"/>
                  <a:ext cx="0" cy="14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39" name="Line 135"/>
                <p:cNvSpPr>
                  <a:spLocks noChangeShapeType="1"/>
                </p:cNvSpPr>
                <p:nvPr/>
              </p:nvSpPr>
              <p:spPr bwMode="ltGray">
                <a:xfrm>
                  <a:off x="2798" y="468"/>
                  <a:ext cx="7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0" name="Line 136"/>
                <p:cNvSpPr>
                  <a:spLocks noChangeShapeType="1"/>
                </p:cNvSpPr>
                <p:nvPr/>
              </p:nvSpPr>
              <p:spPr bwMode="ltGray">
                <a:xfrm>
                  <a:off x="2904" y="486"/>
                  <a:ext cx="0" cy="2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1" name="Line 137"/>
                <p:cNvSpPr>
                  <a:spLocks noChangeShapeType="1"/>
                </p:cNvSpPr>
                <p:nvPr/>
              </p:nvSpPr>
              <p:spPr bwMode="ltGray">
                <a:xfrm>
                  <a:off x="3132" y="586"/>
                  <a:ext cx="0" cy="79"/>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2" name="Line 138"/>
                <p:cNvSpPr>
                  <a:spLocks noChangeShapeType="1"/>
                </p:cNvSpPr>
                <p:nvPr/>
              </p:nvSpPr>
              <p:spPr bwMode="ltGray">
                <a:xfrm>
                  <a:off x="3816" y="358"/>
                  <a:ext cx="0" cy="18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3" name="Line 139"/>
                <p:cNvSpPr>
                  <a:spLocks noChangeShapeType="1"/>
                </p:cNvSpPr>
                <p:nvPr/>
              </p:nvSpPr>
              <p:spPr bwMode="ltGray">
                <a:xfrm>
                  <a:off x="3722"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4" name="Line 140"/>
                <p:cNvSpPr>
                  <a:spLocks noChangeShapeType="1"/>
                </p:cNvSpPr>
                <p:nvPr/>
              </p:nvSpPr>
              <p:spPr bwMode="ltGray">
                <a:xfrm>
                  <a:off x="4044" y="372"/>
                  <a:ext cx="0" cy="29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5" name="Line 141"/>
                <p:cNvSpPr>
                  <a:spLocks noChangeShapeType="1"/>
                </p:cNvSpPr>
                <p:nvPr/>
              </p:nvSpPr>
              <p:spPr bwMode="ltGray">
                <a:xfrm flipV="1">
                  <a:off x="4046" y="248"/>
                  <a:ext cx="0" cy="5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6" name="Line 142"/>
                <p:cNvSpPr>
                  <a:spLocks noChangeShapeType="1"/>
                </p:cNvSpPr>
                <p:nvPr/>
              </p:nvSpPr>
              <p:spPr bwMode="ltGray">
                <a:xfrm flipV="1">
                  <a:off x="4272" y="246"/>
                  <a:ext cx="0" cy="18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7" name="Line 143"/>
                <p:cNvSpPr>
                  <a:spLocks noChangeShapeType="1"/>
                </p:cNvSpPr>
                <p:nvPr/>
              </p:nvSpPr>
              <p:spPr bwMode="ltGray">
                <a:xfrm flipH="1">
                  <a:off x="4422" y="468"/>
                  <a:ext cx="7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8" name="Line 144"/>
                <p:cNvSpPr>
                  <a:spLocks noChangeShapeType="1"/>
                </p:cNvSpPr>
                <p:nvPr/>
              </p:nvSpPr>
              <p:spPr bwMode="ltGray">
                <a:xfrm flipH="1">
                  <a:off x="4290" y="468"/>
                  <a:ext cx="6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49" name="Line 145"/>
                <p:cNvSpPr>
                  <a:spLocks noChangeShapeType="1"/>
                </p:cNvSpPr>
                <p:nvPr/>
              </p:nvSpPr>
              <p:spPr bwMode="ltGray">
                <a:xfrm flipV="1">
                  <a:off x="4500" y="246"/>
                  <a:ext cx="0" cy="27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0" name="Line 146"/>
                <p:cNvSpPr>
                  <a:spLocks noChangeShapeType="1"/>
                </p:cNvSpPr>
                <p:nvPr/>
              </p:nvSpPr>
              <p:spPr bwMode="ltGray">
                <a:xfrm>
                  <a:off x="4728" y="606"/>
                  <a:ext cx="0" cy="34"/>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1" name="Line 147"/>
                <p:cNvSpPr>
                  <a:spLocks noChangeShapeType="1"/>
                </p:cNvSpPr>
                <p:nvPr/>
              </p:nvSpPr>
              <p:spPr bwMode="ltGray">
                <a:xfrm>
                  <a:off x="1992" y="250"/>
                  <a:ext cx="0" cy="6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2" name="Line 148"/>
                <p:cNvSpPr>
                  <a:spLocks noChangeShapeType="1"/>
                </p:cNvSpPr>
                <p:nvPr/>
              </p:nvSpPr>
              <p:spPr bwMode="ltGray">
                <a:xfrm>
                  <a:off x="1764" y="247"/>
                  <a:ext cx="0" cy="33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3" name="Line 149"/>
                <p:cNvSpPr>
                  <a:spLocks noChangeShapeType="1"/>
                </p:cNvSpPr>
                <p:nvPr/>
              </p:nvSpPr>
              <p:spPr bwMode="ltGray">
                <a:xfrm flipH="1">
                  <a:off x="1738" y="468"/>
                  <a:ext cx="6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4" name="Line 150"/>
                <p:cNvSpPr>
                  <a:spLocks noChangeShapeType="1"/>
                </p:cNvSpPr>
                <p:nvPr/>
              </p:nvSpPr>
              <p:spPr bwMode="ltGray">
                <a:xfrm>
                  <a:off x="1604" y="468"/>
                  <a:ext cx="6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5" name="Line 151"/>
                <p:cNvSpPr>
                  <a:spLocks noChangeShapeType="1"/>
                </p:cNvSpPr>
                <p:nvPr/>
              </p:nvSpPr>
              <p:spPr bwMode="ltGray">
                <a:xfrm flipH="1">
                  <a:off x="1404" y="468"/>
                  <a:ext cx="82"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6" name="Line 152"/>
                <p:cNvSpPr>
                  <a:spLocks noChangeShapeType="1"/>
                </p:cNvSpPr>
                <p:nvPr/>
              </p:nvSpPr>
              <p:spPr bwMode="ltGray">
                <a:xfrm>
                  <a:off x="1034" y="468"/>
                  <a:ext cx="348"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7" name="Line 153"/>
                <p:cNvSpPr>
                  <a:spLocks noChangeShapeType="1"/>
                </p:cNvSpPr>
                <p:nvPr/>
              </p:nvSpPr>
              <p:spPr bwMode="ltGray">
                <a:xfrm>
                  <a:off x="1306" y="370"/>
                  <a:ext cx="0" cy="298"/>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8" name="Line 154"/>
                <p:cNvSpPr>
                  <a:spLocks noChangeShapeType="1"/>
                </p:cNvSpPr>
                <p:nvPr/>
              </p:nvSpPr>
              <p:spPr bwMode="ltGray">
                <a:xfrm>
                  <a:off x="1080" y="388"/>
                  <a:ext cx="0" cy="15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59" name="Line 155"/>
                <p:cNvSpPr>
                  <a:spLocks noChangeShapeType="1"/>
                </p:cNvSpPr>
                <p:nvPr/>
              </p:nvSpPr>
              <p:spPr bwMode="ltGray">
                <a:xfrm flipH="1" flipV="1">
                  <a:off x="1308" y="245"/>
                  <a:ext cx="0" cy="27"/>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0" name="Line 156"/>
                <p:cNvSpPr>
                  <a:spLocks noChangeShapeType="1"/>
                </p:cNvSpPr>
                <p:nvPr/>
              </p:nvSpPr>
              <p:spPr bwMode="ltGray">
                <a:xfrm>
                  <a:off x="1536" y="316"/>
                  <a:ext cx="0" cy="96"/>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1" name="Line 157"/>
                <p:cNvSpPr>
                  <a:spLocks noChangeShapeType="1"/>
                </p:cNvSpPr>
                <p:nvPr/>
              </p:nvSpPr>
              <p:spPr bwMode="ltGray">
                <a:xfrm flipV="1">
                  <a:off x="1536" y="247"/>
                  <a:ext cx="0" cy="22"/>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sp>
              <p:nvSpPr>
                <p:cNvPr id="1062" name="Line 158"/>
                <p:cNvSpPr>
                  <a:spLocks noChangeShapeType="1"/>
                </p:cNvSpPr>
                <p:nvPr/>
              </p:nvSpPr>
              <p:spPr bwMode="ltGray">
                <a:xfrm>
                  <a:off x="4095" y="467"/>
                  <a:ext cx="80" cy="0"/>
                </a:xfrm>
                <a:prstGeom prst="line">
                  <a:avLst/>
                </a:prstGeom>
                <a:noFill/>
                <a:ln w="9525">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en-US" sz="1350"/>
                </a:p>
              </p:txBody>
            </p:sp>
          </p:grpSp>
        </p:grpSp>
        <p:pic>
          <p:nvPicPr>
            <p:cNvPr id="1033" name="Picture 159" descr="earth"/>
            <p:cNvPicPr>
              <a:picLocks noChangeAspect="1" noChangeArrowheads="1"/>
            </p:cNvPicPr>
            <p:nvPr userDrawn="1"/>
          </p:nvPicPr>
          <p:blipFill>
            <a:blip r:embed="rId16">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65" y="55"/>
              <a:ext cx="562"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7093817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dt="0"/>
  <p:txStyles>
    <p:titleStyle>
      <a:lvl1pPr algn="l" rtl="0" eaLnBrk="1" fontAlgn="base" hangingPunct="1">
        <a:spcBef>
          <a:spcPct val="0"/>
        </a:spcBef>
        <a:spcAft>
          <a:spcPct val="0"/>
        </a:spcAft>
        <a:defRPr sz="3300" b="1" i="1">
          <a:solidFill>
            <a:schemeClr val="tx2"/>
          </a:solidFill>
          <a:latin typeface="+mj-lt"/>
          <a:ea typeface="+mj-ea"/>
          <a:cs typeface="+mj-cs"/>
        </a:defRPr>
      </a:lvl1pPr>
      <a:lvl2pPr algn="l" rtl="0" eaLnBrk="1" fontAlgn="base" hangingPunct="1">
        <a:spcBef>
          <a:spcPct val="0"/>
        </a:spcBef>
        <a:spcAft>
          <a:spcPct val="0"/>
        </a:spcAft>
        <a:defRPr sz="3300" b="1" i="1">
          <a:solidFill>
            <a:schemeClr val="tx2"/>
          </a:solidFill>
          <a:latin typeface="Times New Roman" pitchFamily="18" charset="0"/>
        </a:defRPr>
      </a:lvl2pPr>
      <a:lvl3pPr algn="l" rtl="0" eaLnBrk="1" fontAlgn="base" hangingPunct="1">
        <a:spcBef>
          <a:spcPct val="0"/>
        </a:spcBef>
        <a:spcAft>
          <a:spcPct val="0"/>
        </a:spcAft>
        <a:defRPr sz="3300" b="1" i="1">
          <a:solidFill>
            <a:schemeClr val="tx2"/>
          </a:solidFill>
          <a:latin typeface="Times New Roman" pitchFamily="18" charset="0"/>
        </a:defRPr>
      </a:lvl3pPr>
      <a:lvl4pPr algn="l" rtl="0" eaLnBrk="1" fontAlgn="base" hangingPunct="1">
        <a:spcBef>
          <a:spcPct val="0"/>
        </a:spcBef>
        <a:spcAft>
          <a:spcPct val="0"/>
        </a:spcAft>
        <a:defRPr sz="3300" b="1" i="1">
          <a:solidFill>
            <a:schemeClr val="tx2"/>
          </a:solidFill>
          <a:latin typeface="Times New Roman" pitchFamily="18" charset="0"/>
        </a:defRPr>
      </a:lvl4pPr>
      <a:lvl5pPr algn="l" rtl="0" eaLnBrk="1" fontAlgn="base" hangingPunct="1">
        <a:spcBef>
          <a:spcPct val="0"/>
        </a:spcBef>
        <a:spcAft>
          <a:spcPct val="0"/>
        </a:spcAft>
        <a:defRPr sz="3300" b="1" i="1">
          <a:solidFill>
            <a:schemeClr val="tx2"/>
          </a:solidFill>
          <a:latin typeface="Times New Roman" pitchFamily="18" charset="0"/>
        </a:defRPr>
      </a:lvl5pPr>
      <a:lvl6pPr marL="342900" algn="l" rtl="0" eaLnBrk="1" fontAlgn="base" hangingPunct="1">
        <a:spcBef>
          <a:spcPct val="0"/>
        </a:spcBef>
        <a:spcAft>
          <a:spcPct val="0"/>
        </a:spcAft>
        <a:defRPr sz="3300" i="1">
          <a:solidFill>
            <a:schemeClr val="tx2"/>
          </a:solidFill>
          <a:latin typeface="Times New Roman" pitchFamily="18" charset="0"/>
        </a:defRPr>
      </a:lvl6pPr>
      <a:lvl7pPr marL="685800" algn="l" rtl="0" eaLnBrk="1" fontAlgn="base" hangingPunct="1">
        <a:spcBef>
          <a:spcPct val="0"/>
        </a:spcBef>
        <a:spcAft>
          <a:spcPct val="0"/>
        </a:spcAft>
        <a:defRPr sz="3300" i="1">
          <a:solidFill>
            <a:schemeClr val="tx2"/>
          </a:solidFill>
          <a:latin typeface="Times New Roman" pitchFamily="18" charset="0"/>
        </a:defRPr>
      </a:lvl7pPr>
      <a:lvl8pPr marL="1028700" algn="l" rtl="0" eaLnBrk="1" fontAlgn="base" hangingPunct="1">
        <a:spcBef>
          <a:spcPct val="0"/>
        </a:spcBef>
        <a:spcAft>
          <a:spcPct val="0"/>
        </a:spcAft>
        <a:defRPr sz="3300" i="1">
          <a:solidFill>
            <a:schemeClr val="tx2"/>
          </a:solidFill>
          <a:latin typeface="Times New Roman" pitchFamily="18" charset="0"/>
        </a:defRPr>
      </a:lvl8pPr>
      <a:lvl9pPr marL="1371600" algn="l" rtl="0" eaLnBrk="1" fontAlgn="base" hangingPunct="1">
        <a:spcBef>
          <a:spcPct val="0"/>
        </a:spcBef>
        <a:spcAft>
          <a:spcPct val="0"/>
        </a:spcAft>
        <a:defRPr sz="3300" i="1">
          <a:solidFill>
            <a:schemeClr val="tx2"/>
          </a:solidFill>
          <a:latin typeface="Times New Roman" pitchFamily="18" charset="0"/>
        </a:defRPr>
      </a:lvl9pPr>
    </p:titleStyle>
    <p:bodyStyle>
      <a:lvl1pPr marL="257175" indent="-257175" algn="l" rtl="0" eaLnBrk="1" fontAlgn="base" hangingPunct="1">
        <a:spcBef>
          <a:spcPct val="20000"/>
        </a:spcBef>
        <a:spcAft>
          <a:spcPct val="0"/>
        </a:spcAft>
        <a:buBlip>
          <a:blip r:embed="rId17"/>
        </a:buBlip>
        <a:defRPr sz="2100">
          <a:solidFill>
            <a:schemeClr val="tx1"/>
          </a:solidFill>
          <a:latin typeface="Arial" pitchFamily="34" charset="0"/>
          <a:ea typeface="+mn-ea"/>
          <a:cs typeface="Arial" pitchFamily="34" charset="0"/>
        </a:defRPr>
      </a:lvl1pPr>
      <a:lvl2pPr marL="557213" indent="-214313" algn="l" rtl="0" eaLnBrk="1" fontAlgn="base" hangingPunct="1">
        <a:spcBef>
          <a:spcPct val="20000"/>
        </a:spcBef>
        <a:spcAft>
          <a:spcPct val="0"/>
        </a:spcAft>
        <a:buSzPct val="75000"/>
        <a:buBlip>
          <a:blip r:embed="rId18"/>
        </a:buBlip>
        <a:defRPr sz="1800">
          <a:solidFill>
            <a:schemeClr val="tx1"/>
          </a:solidFill>
          <a:latin typeface="Arial" pitchFamily="34" charset="0"/>
          <a:cs typeface="Arial" pitchFamily="34" charset="0"/>
        </a:defRPr>
      </a:lvl2pPr>
      <a:lvl3pPr marL="857250" indent="-171450" algn="l" rtl="0" eaLnBrk="1" fontAlgn="base" hangingPunct="1">
        <a:spcBef>
          <a:spcPct val="20000"/>
        </a:spcBef>
        <a:spcAft>
          <a:spcPct val="0"/>
        </a:spcAft>
        <a:buChar char="•"/>
        <a:defRPr sz="1800">
          <a:solidFill>
            <a:schemeClr val="tx1"/>
          </a:solidFill>
          <a:latin typeface="+mn-lt"/>
          <a:cs typeface="Arial" charset="0"/>
        </a:defRPr>
      </a:lvl3pPr>
      <a:lvl4pPr marL="1200150" indent="-171450" algn="l" rtl="0" eaLnBrk="1" fontAlgn="base" hangingPunct="1">
        <a:spcBef>
          <a:spcPct val="20000"/>
        </a:spcBef>
        <a:spcAft>
          <a:spcPct val="0"/>
        </a:spcAft>
        <a:buChar char="–"/>
        <a:defRPr sz="1500">
          <a:solidFill>
            <a:schemeClr val="tx1"/>
          </a:solidFill>
          <a:latin typeface="+mn-lt"/>
          <a:cs typeface="Arial" charset="0"/>
        </a:defRPr>
      </a:lvl4pPr>
      <a:lvl5pPr marL="1543050" indent="-171450" algn="l" rtl="0" eaLnBrk="1" fontAlgn="base" hangingPunct="1">
        <a:spcBef>
          <a:spcPct val="20000"/>
        </a:spcBef>
        <a:spcAft>
          <a:spcPct val="0"/>
        </a:spcAft>
        <a:buClr>
          <a:schemeClr val="tx2"/>
        </a:buClr>
        <a:buChar char="–"/>
        <a:defRPr sz="1500">
          <a:solidFill>
            <a:schemeClr val="tx1"/>
          </a:solidFill>
          <a:latin typeface="+mn-lt"/>
          <a:cs typeface="Arial" charset="0"/>
        </a:defRPr>
      </a:lvl5pPr>
      <a:lvl6pPr marL="1885950" indent="-171450" algn="l" rtl="0" eaLnBrk="1" fontAlgn="base" hangingPunct="1">
        <a:spcBef>
          <a:spcPct val="20000"/>
        </a:spcBef>
        <a:spcAft>
          <a:spcPct val="0"/>
        </a:spcAft>
        <a:buClr>
          <a:schemeClr val="tx2"/>
        </a:buClr>
        <a:buChar char="–"/>
        <a:defRPr sz="1500">
          <a:solidFill>
            <a:schemeClr val="tx1"/>
          </a:solidFill>
          <a:latin typeface="+mn-lt"/>
        </a:defRPr>
      </a:lvl6pPr>
      <a:lvl7pPr marL="2228850" indent="-171450" algn="l" rtl="0" eaLnBrk="1" fontAlgn="base" hangingPunct="1">
        <a:spcBef>
          <a:spcPct val="20000"/>
        </a:spcBef>
        <a:spcAft>
          <a:spcPct val="0"/>
        </a:spcAft>
        <a:buClr>
          <a:schemeClr val="tx2"/>
        </a:buClr>
        <a:buChar char="–"/>
        <a:defRPr sz="1500">
          <a:solidFill>
            <a:schemeClr val="tx1"/>
          </a:solidFill>
          <a:latin typeface="+mn-lt"/>
        </a:defRPr>
      </a:lvl7pPr>
      <a:lvl8pPr marL="2571750" indent="-171450" algn="l" rtl="0" eaLnBrk="1" fontAlgn="base" hangingPunct="1">
        <a:spcBef>
          <a:spcPct val="20000"/>
        </a:spcBef>
        <a:spcAft>
          <a:spcPct val="0"/>
        </a:spcAft>
        <a:buClr>
          <a:schemeClr val="tx2"/>
        </a:buClr>
        <a:buChar char="–"/>
        <a:defRPr sz="1500">
          <a:solidFill>
            <a:schemeClr val="tx1"/>
          </a:solidFill>
          <a:latin typeface="+mn-lt"/>
        </a:defRPr>
      </a:lvl8pPr>
      <a:lvl9pPr marL="2914650" indent="-171450" algn="l" rtl="0" eaLnBrk="1" fontAlgn="base" hangingPunct="1">
        <a:spcBef>
          <a:spcPct val="20000"/>
        </a:spcBef>
        <a:spcAft>
          <a:spcPct val="0"/>
        </a:spcAft>
        <a:buClr>
          <a:schemeClr val="tx2"/>
        </a:buClr>
        <a:buChar char="–"/>
        <a:defRPr sz="1500">
          <a:solidFill>
            <a:schemeClr val="tx1"/>
          </a:solidFill>
          <a:latin typeface="+mn-lt"/>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Supervised Learning</a:t>
            </a:r>
            <a:br>
              <a:rPr lang="en-US" dirty="0"/>
            </a:br>
            <a:br>
              <a:rPr lang="en-US" dirty="0"/>
            </a:br>
            <a:r>
              <a:rPr lang="en-US" dirty="0"/>
              <a:t>Decision Trees and Random Forests</a:t>
            </a:r>
            <a:endParaRPr lang="en-CA" dirty="0"/>
          </a:p>
        </p:txBody>
      </p:sp>
      <p:sp>
        <p:nvSpPr>
          <p:cNvPr id="3" name="Subtitle 2"/>
          <p:cNvSpPr>
            <a:spLocks noGrp="1"/>
          </p:cNvSpPr>
          <p:nvPr>
            <p:ph type="subTitle" idx="1"/>
          </p:nvPr>
        </p:nvSpPr>
        <p:spPr>
          <a:xfrm>
            <a:off x="1828800" y="4610100"/>
            <a:ext cx="6934200" cy="1295400"/>
          </a:xfrm>
        </p:spPr>
        <p:txBody>
          <a:bodyPr>
            <a:noAutofit/>
          </a:bodyPr>
          <a:lstStyle/>
          <a:p>
            <a:r>
              <a:rPr lang="en-US" sz="2000" dirty="0"/>
              <a:t>Daniele Marazzina</a:t>
            </a:r>
          </a:p>
          <a:p>
            <a:r>
              <a:rPr lang="en-US" sz="2000" dirty="0" err="1"/>
              <a:t>Politecnico</a:t>
            </a:r>
            <a:r>
              <a:rPr lang="en-US" sz="2000" dirty="0"/>
              <a:t> di Milano</a:t>
            </a:r>
            <a:endParaRPr lang="en-CA" sz="2000" dirty="0"/>
          </a:p>
        </p:txBody>
      </p:sp>
      <p:sp>
        <p:nvSpPr>
          <p:cNvPr id="5" name="Slide Number Placeholder 4"/>
          <p:cNvSpPr>
            <a:spLocks noGrp="1"/>
          </p:cNvSpPr>
          <p:nvPr>
            <p:ph type="sldNum" sz="quarter" idx="12"/>
          </p:nvPr>
        </p:nvSpPr>
        <p:spPr/>
        <p:txBody>
          <a:bodyPr/>
          <a:lstStyle/>
          <a:p>
            <a:fld id="{F979D778-5668-409F-BE61-8F31D5437AFC}" type="slidenum">
              <a:rPr lang="en-CA" smtClean="0"/>
              <a:t>1</a:t>
            </a:fld>
            <a:endParaRPr lang="en-CA"/>
          </a:p>
        </p:txBody>
      </p:sp>
    </p:spTree>
    <p:extLst>
      <p:ext uri="{BB962C8B-B14F-4D97-AF65-F5344CB8AC3E}">
        <p14:creationId xmlns:p14="http://schemas.microsoft.com/office/powerpoint/2010/main" val="2609102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062" y="930275"/>
            <a:ext cx="7998345" cy="787407"/>
          </a:xfrm>
        </p:spPr>
        <p:txBody>
          <a:bodyPr/>
          <a:lstStyle/>
          <a:p>
            <a:r>
              <a:rPr lang="en-US" dirty="0"/>
              <a:t>Lending -</a:t>
            </a:r>
            <a:r>
              <a:rPr lang="it-IT" dirty="0"/>
              <a:t> </a:t>
            </a:r>
            <a:r>
              <a:rPr lang="it-IT" dirty="0" err="1"/>
              <a:t>Classification</a:t>
            </a:r>
            <a:r>
              <a:rPr lang="it-IT" dirty="0"/>
              <a:t> </a:t>
            </a:r>
            <a:r>
              <a:rPr lang="it-IT" dirty="0" err="1"/>
              <a:t>Tree</a:t>
            </a:r>
            <a:r>
              <a:rPr lang="it-IT" dirty="0"/>
              <a:t> </a:t>
            </a:r>
            <a:br>
              <a:rPr lang="it-IT" dirty="0"/>
            </a:br>
            <a:r>
              <a:rPr lang="en-US" sz="2000" dirty="0"/>
              <a:t>Choosing the root node – exploiting entropy</a:t>
            </a:r>
            <a:endParaRPr lang="en-CA" dirty="0"/>
          </a:p>
        </p:txBody>
      </p:sp>
      <p:graphicFrame>
        <p:nvGraphicFramePr>
          <p:cNvPr id="3" name="Table 2"/>
          <p:cNvGraphicFramePr>
            <a:graphicFrameLocks noGrp="1"/>
          </p:cNvGraphicFramePr>
          <p:nvPr>
            <p:extLst>
              <p:ext uri="{D42A27DB-BD31-4B8C-83A1-F6EECF244321}">
                <p14:modId xmlns:p14="http://schemas.microsoft.com/office/powerpoint/2010/main" val="3552671248"/>
              </p:ext>
            </p:extLst>
          </p:nvPr>
        </p:nvGraphicFramePr>
        <p:xfrm>
          <a:off x="586924" y="3019498"/>
          <a:ext cx="6984774" cy="2854177"/>
        </p:xfrm>
        <a:graphic>
          <a:graphicData uri="http://schemas.openxmlformats.org/drawingml/2006/table">
            <a:tbl>
              <a:tblPr firstRow="1" firstCol="1" bandRow="1">
                <a:tableStyleId>{5940675A-B579-460E-94D1-54222C63F5DA}</a:tableStyleId>
              </a:tblPr>
              <a:tblGrid>
                <a:gridCol w="1844715">
                  <a:extLst>
                    <a:ext uri="{9D8B030D-6E8A-4147-A177-3AD203B41FA5}">
                      <a16:colId xmlns:a16="http://schemas.microsoft.com/office/drawing/2014/main" val="20000"/>
                    </a:ext>
                  </a:extLst>
                </a:gridCol>
                <a:gridCol w="1712950">
                  <a:extLst>
                    <a:ext uri="{9D8B030D-6E8A-4147-A177-3AD203B41FA5}">
                      <a16:colId xmlns:a16="http://schemas.microsoft.com/office/drawing/2014/main" val="20001"/>
                    </a:ext>
                  </a:extLst>
                </a:gridCol>
                <a:gridCol w="1542501">
                  <a:extLst>
                    <a:ext uri="{9D8B030D-6E8A-4147-A177-3AD203B41FA5}">
                      <a16:colId xmlns:a16="http://schemas.microsoft.com/office/drawing/2014/main" val="20002"/>
                    </a:ext>
                  </a:extLst>
                </a:gridCol>
                <a:gridCol w="1884608">
                  <a:extLst>
                    <a:ext uri="{9D8B030D-6E8A-4147-A177-3AD203B41FA5}">
                      <a16:colId xmlns:a16="http://schemas.microsoft.com/office/drawing/2014/main" val="20003"/>
                    </a:ext>
                  </a:extLst>
                </a:gridCol>
              </a:tblGrid>
              <a:tr h="612109">
                <a:tc>
                  <a:txBody>
                    <a:bodyPr/>
                    <a:lstStyle/>
                    <a:p>
                      <a:pPr>
                        <a:lnSpc>
                          <a:spcPct val="106000"/>
                        </a:lnSpc>
                        <a:spcAft>
                          <a:spcPts val="0"/>
                        </a:spcAft>
                      </a:pPr>
                      <a:r>
                        <a:rPr lang="en-CA" sz="1800" b="1" dirty="0">
                          <a:effectLst/>
                          <a:latin typeface="+mj-lt"/>
                        </a:rPr>
                        <a:t>Feature</a:t>
                      </a:r>
                      <a:endParaRPr lang="en-CA" sz="1800" b="1" dirty="0">
                        <a:effectLst/>
                        <a:latin typeface="+mj-lt"/>
                        <a:ea typeface="Calibri"/>
                        <a:cs typeface="Times New Roman"/>
                      </a:endParaRPr>
                    </a:p>
                  </a:txBody>
                  <a:tcPr marL="68580" marR="68580" marT="0" marB="0"/>
                </a:tc>
                <a:tc>
                  <a:txBody>
                    <a:bodyPr/>
                    <a:lstStyle/>
                    <a:p>
                      <a:pPr algn="ctr">
                        <a:lnSpc>
                          <a:spcPct val="106000"/>
                        </a:lnSpc>
                        <a:spcAft>
                          <a:spcPts val="0"/>
                        </a:spcAft>
                      </a:pPr>
                      <a:r>
                        <a:rPr lang="en-CA" sz="1800" b="1" dirty="0">
                          <a:effectLst/>
                          <a:latin typeface="+mj-lt"/>
                        </a:rPr>
                        <a:t>Threshold value</a:t>
                      </a:r>
                      <a:endParaRPr lang="en-CA" sz="1800" b="1" dirty="0">
                        <a:effectLst/>
                        <a:latin typeface="+mj-lt"/>
                        <a:ea typeface="Calibri"/>
                        <a:cs typeface="Times New Roman"/>
                      </a:endParaRPr>
                    </a:p>
                  </a:txBody>
                  <a:tcPr marL="68580" marR="68580" marT="0" marB="0"/>
                </a:tc>
                <a:tc>
                  <a:txBody>
                    <a:bodyPr/>
                    <a:lstStyle/>
                    <a:p>
                      <a:pPr algn="ctr">
                        <a:lnSpc>
                          <a:spcPct val="106000"/>
                        </a:lnSpc>
                        <a:spcAft>
                          <a:spcPts val="0"/>
                        </a:spcAft>
                      </a:pPr>
                      <a:r>
                        <a:rPr lang="en-CA" sz="1800" b="1" dirty="0">
                          <a:effectLst/>
                          <a:latin typeface="+mj-lt"/>
                        </a:rPr>
                        <a:t>Expected entropy</a:t>
                      </a:r>
                      <a:endParaRPr lang="en-CA" sz="1800" b="1" dirty="0">
                        <a:effectLst/>
                        <a:latin typeface="+mj-lt"/>
                        <a:ea typeface="Calibri"/>
                        <a:cs typeface="Times New Roman"/>
                      </a:endParaRPr>
                    </a:p>
                  </a:txBody>
                  <a:tcPr marL="68580" marR="68580" marT="0" marB="0"/>
                </a:tc>
                <a:tc>
                  <a:txBody>
                    <a:bodyPr/>
                    <a:lstStyle/>
                    <a:p>
                      <a:pPr algn="ctr">
                        <a:lnSpc>
                          <a:spcPct val="106000"/>
                        </a:lnSpc>
                        <a:spcAft>
                          <a:spcPts val="0"/>
                        </a:spcAft>
                      </a:pPr>
                      <a:r>
                        <a:rPr lang="en-CA" sz="1800" b="1" dirty="0">
                          <a:effectLst/>
                          <a:latin typeface="+mj-lt"/>
                        </a:rPr>
                        <a:t>Expected Information gain</a:t>
                      </a:r>
                      <a:endParaRPr lang="en-CA" sz="1800" b="1" dirty="0">
                        <a:effectLst/>
                        <a:latin typeface="+mj-lt"/>
                        <a:ea typeface="Calibri"/>
                        <a:cs typeface="Times New Roman"/>
                      </a:endParaRPr>
                    </a:p>
                  </a:txBody>
                  <a:tcPr marL="68580" marR="68580" marT="0" marB="0"/>
                </a:tc>
                <a:extLst>
                  <a:ext uri="{0D108BD9-81ED-4DB2-BD59-A6C34878D82A}">
                    <a16:rowId xmlns:a16="http://schemas.microsoft.com/office/drawing/2014/main" val="10000"/>
                  </a:ext>
                </a:extLst>
              </a:tr>
              <a:tr h="612109">
                <a:tc>
                  <a:txBody>
                    <a:bodyPr/>
                    <a:lstStyle/>
                    <a:p>
                      <a:pPr>
                        <a:lnSpc>
                          <a:spcPct val="106000"/>
                        </a:lnSpc>
                        <a:spcAft>
                          <a:spcPts val="0"/>
                        </a:spcAft>
                      </a:pPr>
                      <a:r>
                        <a:rPr lang="en-CA" sz="1800">
                          <a:effectLst/>
                          <a:latin typeface="+mj-lt"/>
                        </a:rPr>
                        <a:t>Home Ownership</a:t>
                      </a:r>
                      <a:endParaRPr lang="en-CA" sz="1800">
                        <a:effectLst/>
                        <a:latin typeface="+mj-lt"/>
                        <a:ea typeface="Calibri"/>
                        <a:cs typeface="Times New Roman"/>
                      </a:endParaRPr>
                    </a:p>
                  </a:txBody>
                  <a:tcPr marL="68580" marR="68580" marT="0" marB="0"/>
                </a:tc>
                <a:tc>
                  <a:txBody>
                    <a:bodyPr/>
                    <a:lstStyle/>
                    <a:p>
                      <a:pPr algn="ctr">
                        <a:lnSpc>
                          <a:spcPct val="106000"/>
                        </a:lnSpc>
                        <a:spcAft>
                          <a:spcPts val="0"/>
                        </a:spcAft>
                      </a:pPr>
                      <a:r>
                        <a:rPr lang="en-CA" sz="1800" dirty="0">
                          <a:effectLst/>
                          <a:latin typeface="+mj-lt"/>
                        </a:rPr>
                        <a:t>N.A.</a:t>
                      </a:r>
                      <a:endParaRPr lang="en-CA" sz="1800" dirty="0">
                        <a:effectLst/>
                        <a:latin typeface="+mj-lt"/>
                        <a:ea typeface="Calibri"/>
                        <a:cs typeface="Times New Roman"/>
                      </a:endParaRPr>
                    </a:p>
                  </a:txBody>
                  <a:tcPr marL="68580" marR="68580" marT="0" marB="0"/>
                </a:tc>
                <a:tc>
                  <a:txBody>
                    <a:bodyPr/>
                    <a:lstStyle/>
                    <a:p>
                      <a:pPr algn="ctr">
                        <a:lnSpc>
                          <a:spcPct val="106000"/>
                        </a:lnSpc>
                        <a:spcAft>
                          <a:spcPts val="0"/>
                        </a:spcAft>
                      </a:pPr>
                      <a:r>
                        <a:rPr lang="en-CA" sz="1800" dirty="0">
                          <a:effectLst/>
                          <a:latin typeface="+mj-lt"/>
                        </a:rPr>
                        <a:t>0.6611</a:t>
                      </a:r>
                      <a:endParaRPr lang="en-CA" sz="1800" dirty="0">
                        <a:effectLst/>
                        <a:latin typeface="+mj-lt"/>
                        <a:ea typeface="Calibri"/>
                        <a:cs typeface="Times New Roman"/>
                      </a:endParaRPr>
                    </a:p>
                  </a:txBody>
                  <a:tcPr marL="68580" marR="68580" marT="0" marB="0"/>
                </a:tc>
                <a:tc>
                  <a:txBody>
                    <a:bodyPr/>
                    <a:lstStyle/>
                    <a:p>
                      <a:pPr algn="ctr">
                        <a:lnSpc>
                          <a:spcPct val="106000"/>
                        </a:lnSpc>
                        <a:spcAft>
                          <a:spcPts val="0"/>
                        </a:spcAft>
                      </a:pPr>
                      <a:r>
                        <a:rPr lang="en-CA" sz="1800" dirty="0">
                          <a:effectLst/>
                          <a:latin typeface="+mj-lt"/>
                        </a:rPr>
                        <a:t>0.0020</a:t>
                      </a:r>
                      <a:endParaRPr lang="en-CA" sz="1800" dirty="0">
                        <a:effectLst/>
                        <a:latin typeface="+mj-lt"/>
                        <a:ea typeface="Calibri"/>
                        <a:cs typeface="Times New Roman"/>
                      </a:endParaRPr>
                    </a:p>
                  </a:txBody>
                  <a:tcPr marL="68580" marR="68580" marT="0" marB="0"/>
                </a:tc>
                <a:extLst>
                  <a:ext uri="{0D108BD9-81ED-4DB2-BD59-A6C34878D82A}">
                    <a16:rowId xmlns:a16="http://schemas.microsoft.com/office/drawing/2014/main" val="10001"/>
                  </a:ext>
                </a:extLst>
              </a:tr>
              <a:tr h="374027">
                <a:tc>
                  <a:txBody>
                    <a:bodyPr/>
                    <a:lstStyle/>
                    <a:p>
                      <a:pPr>
                        <a:lnSpc>
                          <a:spcPct val="106000"/>
                        </a:lnSpc>
                        <a:spcAft>
                          <a:spcPts val="0"/>
                        </a:spcAft>
                      </a:pPr>
                      <a:r>
                        <a:rPr lang="en-CA" sz="1800">
                          <a:effectLst/>
                          <a:latin typeface="+mj-lt"/>
                        </a:rPr>
                        <a:t>Income</a:t>
                      </a:r>
                      <a:endParaRPr lang="en-CA" sz="1800">
                        <a:effectLst/>
                        <a:latin typeface="+mj-lt"/>
                        <a:ea typeface="Calibri"/>
                        <a:cs typeface="Times New Roman"/>
                      </a:endParaRPr>
                    </a:p>
                  </a:txBody>
                  <a:tcPr marL="68580" marR="68580" marT="0" marB="0"/>
                </a:tc>
                <a:tc>
                  <a:txBody>
                    <a:bodyPr/>
                    <a:lstStyle/>
                    <a:p>
                      <a:pPr algn="ctr">
                        <a:lnSpc>
                          <a:spcPct val="106000"/>
                        </a:lnSpc>
                        <a:spcAft>
                          <a:spcPts val="0"/>
                        </a:spcAft>
                      </a:pPr>
                      <a:r>
                        <a:rPr lang="en-CA" sz="1800" dirty="0">
                          <a:effectLst/>
                          <a:latin typeface="+mj-lt"/>
                        </a:rPr>
                        <a:t>$85,202</a:t>
                      </a:r>
                      <a:endParaRPr lang="en-CA" sz="1800" dirty="0">
                        <a:effectLst/>
                        <a:latin typeface="+mj-lt"/>
                        <a:ea typeface="Calibri"/>
                        <a:cs typeface="Times New Roman"/>
                      </a:endParaRPr>
                    </a:p>
                  </a:txBody>
                  <a:tcPr marL="68580" marR="68580" marT="0" marB="0"/>
                </a:tc>
                <a:tc>
                  <a:txBody>
                    <a:bodyPr/>
                    <a:lstStyle/>
                    <a:p>
                      <a:pPr algn="ctr">
                        <a:lnSpc>
                          <a:spcPct val="106000"/>
                        </a:lnSpc>
                        <a:spcAft>
                          <a:spcPts val="0"/>
                        </a:spcAft>
                      </a:pPr>
                      <a:r>
                        <a:rPr lang="en-CA" sz="1800" dirty="0">
                          <a:effectLst/>
                          <a:latin typeface="+mj-lt"/>
                        </a:rPr>
                        <a:t>0.6573</a:t>
                      </a:r>
                      <a:endParaRPr lang="en-CA" sz="1800" dirty="0">
                        <a:effectLst/>
                        <a:latin typeface="+mj-lt"/>
                        <a:ea typeface="Calibri"/>
                        <a:cs typeface="Times New Roman"/>
                      </a:endParaRPr>
                    </a:p>
                  </a:txBody>
                  <a:tcPr marL="68580" marR="68580" marT="0" marB="0"/>
                </a:tc>
                <a:tc>
                  <a:txBody>
                    <a:bodyPr/>
                    <a:lstStyle/>
                    <a:p>
                      <a:pPr algn="ctr">
                        <a:lnSpc>
                          <a:spcPct val="106000"/>
                        </a:lnSpc>
                        <a:spcAft>
                          <a:spcPts val="0"/>
                        </a:spcAft>
                      </a:pPr>
                      <a:r>
                        <a:rPr lang="en-CA" sz="1800" dirty="0">
                          <a:effectLst/>
                          <a:latin typeface="+mj-lt"/>
                        </a:rPr>
                        <a:t>0.0058</a:t>
                      </a:r>
                      <a:endParaRPr lang="en-CA" sz="1800" dirty="0">
                        <a:effectLst/>
                        <a:latin typeface="+mj-lt"/>
                        <a:ea typeface="Calibri"/>
                        <a:cs typeface="Times New Roman"/>
                      </a:endParaRPr>
                    </a:p>
                  </a:txBody>
                  <a:tcPr marL="68580" marR="68580" marT="0" marB="0"/>
                </a:tc>
                <a:extLst>
                  <a:ext uri="{0D108BD9-81ED-4DB2-BD59-A6C34878D82A}">
                    <a16:rowId xmlns:a16="http://schemas.microsoft.com/office/drawing/2014/main" val="10002"/>
                  </a:ext>
                </a:extLst>
              </a:tr>
              <a:tr h="643823">
                <a:tc>
                  <a:txBody>
                    <a:bodyPr/>
                    <a:lstStyle/>
                    <a:p>
                      <a:pPr>
                        <a:lnSpc>
                          <a:spcPct val="106000"/>
                        </a:lnSpc>
                        <a:spcAft>
                          <a:spcPts val="0"/>
                        </a:spcAft>
                      </a:pPr>
                      <a:r>
                        <a:rPr lang="en-CA" sz="1800">
                          <a:effectLst/>
                          <a:latin typeface="+mj-lt"/>
                        </a:rPr>
                        <a:t>Debt to income ratio</a:t>
                      </a:r>
                      <a:endParaRPr lang="en-CA" sz="1800">
                        <a:effectLst/>
                        <a:latin typeface="+mj-lt"/>
                        <a:ea typeface="Calibri"/>
                        <a:cs typeface="Times New Roman"/>
                      </a:endParaRPr>
                    </a:p>
                  </a:txBody>
                  <a:tcPr marL="68580" marR="68580" marT="0" marB="0"/>
                </a:tc>
                <a:tc>
                  <a:txBody>
                    <a:bodyPr/>
                    <a:lstStyle/>
                    <a:p>
                      <a:pPr algn="ctr">
                        <a:lnSpc>
                          <a:spcPct val="106000"/>
                        </a:lnSpc>
                        <a:spcAft>
                          <a:spcPts val="0"/>
                        </a:spcAft>
                      </a:pPr>
                      <a:r>
                        <a:rPr lang="en-CA" sz="1800" dirty="0">
                          <a:effectLst/>
                          <a:latin typeface="+mj-lt"/>
                        </a:rPr>
                        <a:t>19.87</a:t>
                      </a:r>
                      <a:endParaRPr lang="en-CA" sz="1800" dirty="0">
                        <a:effectLst/>
                        <a:latin typeface="+mj-lt"/>
                        <a:ea typeface="Calibri"/>
                        <a:cs typeface="Times New Roman"/>
                      </a:endParaRPr>
                    </a:p>
                  </a:txBody>
                  <a:tcPr marL="68580" marR="68580" marT="0" marB="0"/>
                </a:tc>
                <a:tc>
                  <a:txBody>
                    <a:bodyPr/>
                    <a:lstStyle/>
                    <a:p>
                      <a:pPr algn="ctr">
                        <a:lnSpc>
                          <a:spcPct val="106000"/>
                        </a:lnSpc>
                        <a:spcAft>
                          <a:spcPts val="0"/>
                        </a:spcAft>
                      </a:pPr>
                      <a:r>
                        <a:rPr lang="en-CA" sz="1800" dirty="0">
                          <a:effectLst/>
                          <a:latin typeface="+mj-lt"/>
                        </a:rPr>
                        <a:t>0.6601</a:t>
                      </a:r>
                      <a:endParaRPr lang="en-CA" sz="1800" dirty="0">
                        <a:effectLst/>
                        <a:latin typeface="+mj-lt"/>
                        <a:ea typeface="Calibri"/>
                        <a:cs typeface="Times New Roman"/>
                      </a:endParaRPr>
                    </a:p>
                  </a:txBody>
                  <a:tcPr marL="68580" marR="68580" marT="0" marB="0"/>
                </a:tc>
                <a:tc>
                  <a:txBody>
                    <a:bodyPr/>
                    <a:lstStyle/>
                    <a:p>
                      <a:pPr algn="ctr">
                        <a:lnSpc>
                          <a:spcPct val="106000"/>
                        </a:lnSpc>
                        <a:spcAft>
                          <a:spcPts val="0"/>
                        </a:spcAft>
                      </a:pPr>
                      <a:r>
                        <a:rPr lang="en-CA" sz="1800" dirty="0">
                          <a:effectLst/>
                          <a:latin typeface="+mj-lt"/>
                        </a:rPr>
                        <a:t>0.0030</a:t>
                      </a:r>
                      <a:endParaRPr lang="en-CA" sz="1800" dirty="0">
                        <a:effectLst/>
                        <a:latin typeface="+mj-lt"/>
                        <a:ea typeface="Calibri"/>
                        <a:cs typeface="Times New Roman"/>
                      </a:endParaRPr>
                    </a:p>
                  </a:txBody>
                  <a:tcPr marL="68580" marR="68580" marT="0" marB="0"/>
                </a:tc>
                <a:extLst>
                  <a:ext uri="{0D108BD9-81ED-4DB2-BD59-A6C34878D82A}">
                    <a16:rowId xmlns:a16="http://schemas.microsoft.com/office/drawing/2014/main" val="10003"/>
                  </a:ext>
                </a:extLst>
              </a:tr>
              <a:tr h="612109">
                <a:tc>
                  <a:txBody>
                    <a:bodyPr/>
                    <a:lstStyle/>
                    <a:p>
                      <a:pPr>
                        <a:lnSpc>
                          <a:spcPct val="106000"/>
                        </a:lnSpc>
                        <a:spcAft>
                          <a:spcPts val="0"/>
                        </a:spcAft>
                      </a:pPr>
                      <a:r>
                        <a:rPr lang="en-CA" sz="1800" dirty="0">
                          <a:effectLst/>
                          <a:highlight>
                            <a:srgbClr val="FFFF00"/>
                          </a:highlight>
                          <a:latin typeface="+mj-lt"/>
                        </a:rPr>
                        <a:t>FICO</a:t>
                      </a:r>
                      <a:r>
                        <a:rPr lang="en-CA" sz="1800" baseline="0" dirty="0">
                          <a:effectLst/>
                          <a:highlight>
                            <a:srgbClr val="FFFF00"/>
                          </a:highlight>
                          <a:latin typeface="+mj-lt"/>
                        </a:rPr>
                        <a:t> c</a:t>
                      </a:r>
                      <a:r>
                        <a:rPr lang="en-CA" sz="1800" dirty="0">
                          <a:effectLst/>
                          <a:highlight>
                            <a:srgbClr val="FFFF00"/>
                          </a:highlight>
                          <a:latin typeface="+mj-lt"/>
                        </a:rPr>
                        <a:t>redit score</a:t>
                      </a:r>
                      <a:endParaRPr lang="en-CA" sz="1800" dirty="0">
                        <a:effectLst/>
                        <a:highlight>
                          <a:srgbClr val="FFFF00"/>
                        </a:highlight>
                        <a:latin typeface="+mj-lt"/>
                        <a:ea typeface="Calibri"/>
                        <a:cs typeface="Times New Roman"/>
                      </a:endParaRPr>
                    </a:p>
                  </a:txBody>
                  <a:tcPr marL="68580" marR="68580" marT="0" marB="0"/>
                </a:tc>
                <a:tc>
                  <a:txBody>
                    <a:bodyPr/>
                    <a:lstStyle/>
                    <a:p>
                      <a:pPr algn="ctr">
                        <a:lnSpc>
                          <a:spcPct val="106000"/>
                        </a:lnSpc>
                        <a:spcAft>
                          <a:spcPts val="0"/>
                        </a:spcAft>
                      </a:pPr>
                      <a:r>
                        <a:rPr lang="en-CA" sz="1800" dirty="0">
                          <a:effectLst/>
                          <a:latin typeface="+mj-lt"/>
                        </a:rPr>
                        <a:t>717.5</a:t>
                      </a:r>
                      <a:endParaRPr lang="en-CA" sz="1800" dirty="0">
                        <a:effectLst/>
                        <a:latin typeface="+mj-lt"/>
                        <a:ea typeface="Calibri"/>
                        <a:cs typeface="Times New Roman"/>
                      </a:endParaRPr>
                    </a:p>
                  </a:txBody>
                  <a:tcPr marL="68580" marR="68580" marT="0" marB="0"/>
                </a:tc>
                <a:tc>
                  <a:txBody>
                    <a:bodyPr/>
                    <a:lstStyle/>
                    <a:p>
                      <a:pPr algn="ctr">
                        <a:lnSpc>
                          <a:spcPct val="106000"/>
                        </a:lnSpc>
                        <a:spcAft>
                          <a:spcPts val="0"/>
                        </a:spcAft>
                      </a:pPr>
                      <a:r>
                        <a:rPr lang="en-CA" sz="1800" dirty="0">
                          <a:effectLst/>
                          <a:latin typeface="+mj-lt"/>
                        </a:rPr>
                        <a:t>0.6543</a:t>
                      </a:r>
                      <a:endParaRPr lang="en-CA" sz="1800" dirty="0">
                        <a:effectLst/>
                        <a:latin typeface="+mj-lt"/>
                        <a:ea typeface="Calibri"/>
                        <a:cs typeface="Times New Roman"/>
                      </a:endParaRPr>
                    </a:p>
                  </a:txBody>
                  <a:tcPr marL="68580" marR="68580" marT="0" marB="0"/>
                </a:tc>
                <a:tc>
                  <a:txBody>
                    <a:bodyPr/>
                    <a:lstStyle/>
                    <a:p>
                      <a:pPr algn="ctr">
                        <a:lnSpc>
                          <a:spcPct val="106000"/>
                        </a:lnSpc>
                        <a:spcAft>
                          <a:spcPts val="0"/>
                        </a:spcAft>
                      </a:pPr>
                      <a:r>
                        <a:rPr lang="en-CA" sz="1800" dirty="0">
                          <a:effectLst/>
                          <a:highlight>
                            <a:srgbClr val="FFFF00"/>
                          </a:highlight>
                          <a:latin typeface="+mj-lt"/>
                        </a:rPr>
                        <a:t>0.0088</a:t>
                      </a:r>
                      <a:endParaRPr lang="en-CA" sz="1800" dirty="0">
                        <a:effectLst/>
                        <a:highlight>
                          <a:srgbClr val="FFFF00"/>
                        </a:highlight>
                        <a:latin typeface="+mj-lt"/>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
        <p:nvSpPr>
          <p:cNvPr id="4" name="Rectangle 1"/>
          <p:cNvSpPr>
            <a:spLocks noChangeArrowheads="1"/>
          </p:cNvSpPr>
          <p:nvPr/>
        </p:nvSpPr>
        <p:spPr bwMode="auto">
          <a:xfrm>
            <a:off x="2736850" y="349408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itchFamily="34" charset="0"/>
              <a:cs typeface="Arial" pitchFamily="34" charset="0"/>
            </a:endParaRPr>
          </a:p>
        </p:txBody>
      </p:sp>
      <p:sp>
        <p:nvSpPr>
          <p:cNvPr id="5" name="TextBox 4"/>
          <p:cNvSpPr txBox="1"/>
          <p:nvPr/>
        </p:nvSpPr>
        <p:spPr>
          <a:xfrm>
            <a:off x="586924" y="1906925"/>
            <a:ext cx="7854330" cy="923330"/>
          </a:xfrm>
          <a:prstGeom prst="rect">
            <a:avLst/>
          </a:prstGeom>
          <a:noFill/>
        </p:spPr>
        <p:txBody>
          <a:bodyPr wrap="square" rtlCol="0">
            <a:spAutoFit/>
          </a:bodyPr>
          <a:lstStyle/>
          <a:p>
            <a:endParaRPr lang="en-US" dirty="0"/>
          </a:p>
          <a:p>
            <a:r>
              <a:rPr lang="en-US" dirty="0"/>
              <a:t>Initial entropy =</a:t>
            </a:r>
            <a:r>
              <a:rPr lang="en-CA" dirty="0"/>
              <a:t> −0.8276×log(0.8276)−0.1724×log(0.1724)=0.6632</a:t>
            </a:r>
          </a:p>
          <a:p>
            <a:endParaRPr lang="en-CA" dirty="0"/>
          </a:p>
        </p:txBody>
      </p:sp>
      <p:sp>
        <p:nvSpPr>
          <p:cNvPr id="7" name="Slide Number Placeholder 6"/>
          <p:cNvSpPr>
            <a:spLocks noGrp="1"/>
          </p:cNvSpPr>
          <p:nvPr>
            <p:ph type="sldNum" sz="quarter" idx="12"/>
          </p:nvPr>
        </p:nvSpPr>
        <p:spPr/>
        <p:txBody>
          <a:bodyPr/>
          <a:lstStyle/>
          <a:p>
            <a:fld id="{F979D778-5668-409F-BE61-8F31D5437AFC}" type="slidenum">
              <a:rPr lang="en-CA" smtClean="0"/>
              <a:t>10</a:t>
            </a:fld>
            <a:endParaRPr lang="en-CA"/>
          </a:p>
        </p:txBody>
      </p:sp>
    </p:spTree>
    <p:extLst>
      <p:ext uri="{BB962C8B-B14F-4D97-AF65-F5344CB8AC3E}">
        <p14:creationId xmlns:p14="http://schemas.microsoft.com/office/powerpoint/2010/main" val="3263041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the next node if FICO&gt;717.5</a:t>
            </a:r>
            <a:endParaRPr lang="en-CA" dirty="0"/>
          </a:p>
        </p:txBody>
      </p:sp>
      <p:sp>
        <p:nvSpPr>
          <p:cNvPr id="5" name="Slide Number Placeholder 4"/>
          <p:cNvSpPr>
            <a:spLocks noGrp="1"/>
          </p:cNvSpPr>
          <p:nvPr>
            <p:ph type="sldNum" sz="quarter" idx="12"/>
          </p:nvPr>
        </p:nvSpPr>
        <p:spPr/>
        <p:txBody>
          <a:bodyPr/>
          <a:lstStyle/>
          <a:p>
            <a:fld id="{F979D778-5668-409F-BE61-8F31D5437AFC}" type="slidenum">
              <a:rPr lang="en-CA" smtClean="0"/>
              <a:t>11</a:t>
            </a:fld>
            <a:endParaRPr lang="en-CA"/>
          </a:p>
        </p:txBody>
      </p:sp>
      <p:pic>
        <p:nvPicPr>
          <p:cNvPr id="13" name="Picture 12"/>
          <p:cNvPicPr>
            <a:picLocks noChangeAspect="1"/>
          </p:cNvPicPr>
          <p:nvPr/>
        </p:nvPicPr>
        <p:blipFill>
          <a:blip r:embed="rId2"/>
          <a:stretch>
            <a:fillRect/>
          </a:stretch>
        </p:blipFill>
        <p:spPr>
          <a:xfrm>
            <a:off x="1115616" y="2924944"/>
            <a:ext cx="6465293" cy="2232248"/>
          </a:xfrm>
          <a:prstGeom prst="rect">
            <a:avLst/>
          </a:prstGeom>
        </p:spPr>
      </p:pic>
    </p:spTree>
    <p:extLst>
      <p:ext uri="{BB962C8B-B14F-4D97-AF65-F5344CB8AC3E}">
        <p14:creationId xmlns:p14="http://schemas.microsoft.com/office/powerpoint/2010/main" val="2482181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Tree</a:t>
            </a:r>
            <a:endParaRPr lang="en-CA" dirty="0"/>
          </a:p>
        </p:txBody>
      </p:sp>
      <p:sp>
        <p:nvSpPr>
          <p:cNvPr id="5" name="Slide Number Placeholder 4"/>
          <p:cNvSpPr>
            <a:spLocks noGrp="1"/>
          </p:cNvSpPr>
          <p:nvPr>
            <p:ph type="sldNum" sz="quarter" idx="12"/>
          </p:nvPr>
        </p:nvSpPr>
        <p:spPr/>
        <p:txBody>
          <a:bodyPr/>
          <a:lstStyle/>
          <a:p>
            <a:fld id="{F979D778-5668-409F-BE61-8F31D5437AFC}" type="slidenum">
              <a:rPr lang="en-CA" smtClean="0"/>
              <a:t>12</a:t>
            </a:fld>
            <a:endParaRPr lang="en-CA"/>
          </a:p>
        </p:txBody>
      </p:sp>
      <p:pic>
        <p:nvPicPr>
          <p:cNvPr id="7" name="Picture 6"/>
          <p:cNvPicPr>
            <a:picLocks noChangeAspect="1"/>
          </p:cNvPicPr>
          <p:nvPr/>
        </p:nvPicPr>
        <p:blipFill>
          <a:blip r:embed="rId2"/>
          <a:stretch>
            <a:fillRect/>
          </a:stretch>
        </p:blipFill>
        <p:spPr>
          <a:xfrm>
            <a:off x="755576" y="1268760"/>
            <a:ext cx="7784139" cy="4041247"/>
          </a:xfrm>
          <a:prstGeom prst="rect">
            <a:avLst/>
          </a:prstGeom>
        </p:spPr>
      </p:pic>
      <p:sp>
        <p:nvSpPr>
          <p:cNvPr id="3" name="CasellaDiTesto 2">
            <a:extLst>
              <a:ext uri="{FF2B5EF4-FFF2-40B4-BE49-F238E27FC236}">
                <a16:creationId xmlns:a16="http://schemas.microsoft.com/office/drawing/2014/main" id="{378C32DA-5A0C-466F-9570-6708F271691E}"/>
              </a:ext>
            </a:extLst>
          </p:cNvPr>
          <p:cNvSpPr txBox="1"/>
          <p:nvPr/>
        </p:nvSpPr>
        <p:spPr>
          <a:xfrm>
            <a:off x="755576" y="5733256"/>
            <a:ext cx="7056784" cy="369332"/>
          </a:xfrm>
          <a:prstGeom prst="rect">
            <a:avLst/>
          </a:prstGeom>
          <a:noFill/>
        </p:spPr>
        <p:txBody>
          <a:bodyPr wrap="square" rtlCol="0">
            <a:spAutoFit/>
          </a:bodyPr>
          <a:lstStyle/>
          <a:p>
            <a:r>
              <a:rPr lang="it-IT" dirty="0"/>
              <a:t>File: </a:t>
            </a:r>
            <a:r>
              <a:rPr lang="it-IT" dirty="0" err="1"/>
              <a:t>lending.ipynb</a:t>
            </a:r>
            <a:r>
              <a:rPr lang="it-IT" dirty="0"/>
              <a:t> </a:t>
            </a:r>
            <a:r>
              <a:rPr lang="it-IT" sz="1400" dirty="0"/>
              <a:t>© </a:t>
            </a:r>
            <a:r>
              <a:rPr lang="it-IT" sz="1400" dirty="0" err="1"/>
              <a:t>J.Hull</a:t>
            </a:r>
            <a:endParaRPr lang="it-IT" dirty="0"/>
          </a:p>
        </p:txBody>
      </p:sp>
    </p:spTree>
    <p:extLst>
      <p:ext uri="{BB962C8B-B14F-4D97-AF65-F5344CB8AC3E}">
        <p14:creationId xmlns:p14="http://schemas.microsoft.com/office/powerpoint/2010/main" val="561148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a criterion for accepting loans</a:t>
            </a:r>
            <a:endParaRPr lang="en-CA" dirty="0"/>
          </a:p>
        </p:txBody>
      </p:sp>
      <p:sp>
        <p:nvSpPr>
          <p:cNvPr id="3" name="Content Placeholder 2"/>
          <p:cNvSpPr>
            <a:spLocks noGrp="1"/>
          </p:cNvSpPr>
          <p:nvPr>
            <p:ph idx="1"/>
          </p:nvPr>
        </p:nvSpPr>
        <p:spPr>
          <a:xfrm>
            <a:off x="685800" y="2147888"/>
            <a:ext cx="8062664" cy="4114800"/>
          </a:xfrm>
        </p:spPr>
        <p:txBody>
          <a:bodyPr/>
          <a:lstStyle/>
          <a:p>
            <a:r>
              <a:rPr lang="en-US" dirty="0"/>
              <a:t>As with logistic regression we can choose to accept loans where the probability of a good loan is above some threshold, Z</a:t>
            </a:r>
            <a:endParaRPr lang="en-CA" dirty="0"/>
          </a:p>
        </p:txBody>
      </p:sp>
      <p:sp>
        <p:nvSpPr>
          <p:cNvPr id="6" name="Slide Number Placeholder 5"/>
          <p:cNvSpPr>
            <a:spLocks noGrp="1"/>
          </p:cNvSpPr>
          <p:nvPr>
            <p:ph type="sldNum" sz="quarter" idx="12"/>
          </p:nvPr>
        </p:nvSpPr>
        <p:spPr/>
        <p:txBody>
          <a:bodyPr/>
          <a:lstStyle/>
          <a:p>
            <a:fld id="{F979D778-5668-409F-BE61-8F31D5437AFC}" type="slidenum">
              <a:rPr lang="en-CA" smtClean="0"/>
              <a:t>13</a:t>
            </a:fld>
            <a:endParaRPr lang="en-CA"/>
          </a:p>
        </p:txBody>
      </p:sp>
      <p:pic>
        <p:nvPicPr>
          <p:cNvPr id="9" name="Picture 8"/>
          <p:cNvPicPr>
            <a:picLocks noChangeAspect="1"/>
          </p:cNvPicPr>
          <p:nvPr/>
        </p:nvPicPr>
        <p:blipFill>
          <a:blip r:embed="rId2"/>
          <a:stretch>
            <a:fillRect/>
          </a:stretch>
        </p:blipFill>
        <p:spPr>
          <a:xfrm>
            <a:off x="1745700" y="3040400"/>
            <a:ext cx="5490596" cy="3296901"/>
          </a:xfrm>
          <a:prstGeom prst="rect">
            <a:avLst/>
          </a:prstGeom>
        </p:spPr>
      </p:pic>
    </p:spTree>
    <p:extLst>
      <p:ext uri="{BB962C8B-B14F-4D97-AF65-F5344CB8AC3E}">
        <p14:creationId xmlns:p14="http://schemas.microsoft.com/office/powerpoint/2010/main" val="4228331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3871F57-DFFC-46D0-BC61-6D31847E952B}"/>
              </a:ext>
            </a:extLst>
          </p:cNvPr>
          <p:cNvSpPr>
            <a:spLocks noGrp="1"/>
          </p:cNvSpPr>
          <p:nvPr>
            <p:ph type="title"/>
          </p:nvPr>
        </p:nvSpPr>
        <p:spPr/>
        <p:txBody>
          <a:bodyPr/>
          <a:lstStyle/>
          <a:p>
            <a:r>
              <a:rPr lang="it-IT" dirty="0" err="1"/>
              <a:t>Regression</a:t>
            </a:r>
            <a:r>
              <a:rPr lang="it-IT" dirty="0"/>
              <a:t> </a:t>
            </a:r>
            <a:r>
              <a:rPr lang="it-IT" dirty="0" err="1"/>
              <a:t>Tree</a:t>
            </a:r>
            <a:endParaRPr lang="it-IT" dirty="0"/>
          </a:p>
        </p:txBody>
      </p:sp>
      <p:sp>
        <p:nvSpPr>
          <p:cNvPr id="3" name="Segnaposto contenuto 2">
            <a:extLst>
              <a:ext uri="{FF2B5EF4-FFF2-40B4-BE49-F238E27FC236}">
                <a16:creationId xmlns:a16="http://schemas.microsoft.com/office/drawing/2014/main" id="{922E13C2-9295-46CE-A631-47AD557769F9}"/>
              </a:ext>
            </a:extLst>
          </p:cNvPr>
          <p:cNvSpPr>
            <a:spLocks noGrp="1"/>
          </p:cNvSpPr>
          <p:nvPr>
            <p:ph idx="1"/>
          </p:nvPr>
        </p:nvSpPr>
        <p:spPr>
          <a:xfrm>
            <a:off x="685800" y="2073275"/>
            <a:ext cx="7772400" cy="4114800"/>
          </a:xfrm>
        </p:spPr>
        <p:txBody>
          <a:bodyPr/>
          <a:lstStyle/>
          <a:p>
            <a:pPr algn="l"/>
            <a:r>
              <a:rPr lang="en-US" sz="1800" b="0" i="0" u="none" strike="noStrike" baseline="0" dirty="0">
                <a:latin typeface="CMR10"/>
              </a:rPr>
              <a:t>Regression trees have basically the same structure as classification trees, but the dependent variable is a continuous variable, and the measure of impurity is the MSE of the observations in the node. </a:t>
            </a:r>
          </a:p>
          <a:p>
            <a:pPr algn="l"/>
            <a:r>
              <a:rPr lang="en-US" sz="1800" b="0" i="0" u="none" strike="noStrike" baseline="0" dirty="0">
                <a:latin typeface="CMR10"/>
              </a:rPr>
              <a:t>The quantity predicted by each leaf is the average of the values of the target variable of the observations in the leaf.</a:t>
            </a:r>
          </a:p>
          <a:p>
            <a:pPr algn="l"/>
            <a:r>
              <a:rPr lang="en-US" sz="1800" dirty="0">
                <a:latin typeface="CMR10"/>
              </a:rPr>
              <a:t>T</a:t>
            </a:r>
            <a:r>
              <a:rPr lang="en-US" sz="1800" b="0" i="0" u="none" strike="noStrike" baseline="0" dirty="0">
                <a:latin typeface="CMR10"/>
              </a:rPr>
              <a:t>he MSE that measures the pureness of the node, computing the distance between the estimated value of the node (the average of the value of all the observations belonging to the node) and the value of the observations contained in the node, i.e., if there are </a:t>
            </a:r>
            <a:r>
              <a:rPr lang="en-US" sz="1800" b="0" i="1" u="none" strike="noStrike" baseline="0" dirty="0">
                <a:latin typeface="CMMI10"/>
              </a:rPr>
              <a:t>N</a:t>
            </a:r>
            <a:r>
              <a:rPr lang="en-US" sz="1800" b="0" i="0" u="none" strike="noStrike" baseline="0" dirty="0">
                <a:latin typeface="CMMI10"/>
              </a:rPr>
              <a:t> </a:t>
            </a:r>
            <a:r>
              <a:rPr lang="en-US" sz="1800" b="0" i="0" u="none" strike="noStrike" baseline="0" dirty="0">
                <a:latin typeface="CMR10"/>
              </a:rPr>
              <a:t>observations belonging to a node, and </a:t>
            </a:r>
            <a:r>
              <a:rPr lang="en-US" sz="1800" b="0" i="1" u="none" strike="noStrike" baseline="0" dirty="0">
                <a:latin typeface="CMMI10"/>
              </a:rPr>
              <a:t>p</a:t>
            </a:r>
            <a:r>
              <a:rPr lang="en-US" sz="1800" b="0" i="1" u="none" strike="noStrike" baseline="-25000" dirty="0">
                <a:latin typeface="CMMI8"/>
              </a:rPr>
              <a:t>i</a:t>
            </a:r>
            <a:r>
              <a:rPr lang="en-US" sz="1800" b="0" i="0" u="none" strike="noStrike" baseline="0" dirty="0">
                <a:latin typeface="CMMI8"/>
              </a:rPr>
              <a:t> </a:t>
            </a:r>
            <a:r>
              <a:rPr lang="en-US" sz="1800" b="0" i="0" u="none" strike="noStrike" baseline="0" dirty="0">
                <a:latin typeface="CMR10"/>
              </a:rPr>
              <a:t>is the value of observation </a:t>
            </a:r>
            <a:r>
              <a:rPr lang="en-US" sz="1800" b="0" i="1" u="none" strike="noStrike" baseline="0" dirty="0" err="1">
                <a:latin typeface="CMMI10"/>
              </a:rPr>
              <a:t>i</a:t>
            </a:r>
            <a:r>
              <a:rPr lang="en-US" sz="1800" b="0" i="1" u="none" strike="noStrike" baseline="0" dirty="0">
                <a:latin typeface="CMR10"/>
              </a:rPr>
              <a:t>, </a:t>
            </a:r>
            <a:r>
              <a:rPr lang="en-US" sz="1800" b="0" i="1" u="none" strike="noStrike" baseline="0" dirty="0" err="1">
                <a:latin typeface="CMMI10"/>
              </a:rPr>
              <a:t>i</a:t>
            </a:r>
            <a:r>
              <a:rPr lang="en-US" sz="1800" b="0" i="1" u="none" strike="noStrike" baseline="0" dirty="0">
                <a:latin typeface="CMMI10"/>
              </a:rPr>
              <a:t> </a:t>
            </a:r>
            <a:r>
              <a:rPr lang="en-US" sz="1800" b="0" i="1" u="none" strike="noStrike" baseline="0" dirty="0">
                <a:latin typeface="CMR10"/>
              </a:rPr>
              <a:t>= 1</a:t>
            </a:r>
            <a:r>
              <a:rPr lang="en-US" sz="1800" b="0" i="1" u="none" strike="noStrike" baseline="0" dirty="0">
                <a:latin typeface="CMMI10"/>
              </a:rPr>
              <a:t>,…,N</a:t>
            </a:r>
            <a:r>
              <a:rPr lang="en-US" sz="1800" b="0" i="1" u="none" strike="noStrike" baseline="0" dirty="0">
                <a:latin typeface="CMR10"/>
              </a:rPr>
              <a:t>,</a:t>
            </a:r>
            <a:r>
              <a:rPr lang="en-US" sz="1800" b="0" i="0" u="none" strike="noStrike" baseline="0" dirty="0">
                <a:latin typeface="CMR10"/>
              </a:rPr>
              <a:t> then we compute</a:t>
            </a:r>
          </a:p>
          <a:p>
            <a:pPr marL="0" indent="0" algn="l">
              <a:buNone/>
            </a:pPr>
            <a:endParaRPr lang="it-IT" dirty="0"/>
          </a:p>
        </p:txBody>
      </p:sp>
      <p:sp>
        <p:nvSpPr>
          <p:cNvPr id="5" name="Segnaposto numero diapositiva 4">
            <a:extLst>
              <a:ext uri="{FF2B5EF4-FFF2-40B4-BE49-F238E27FC236}">
                <a16:creationId xmlns:a16="http://schemas.microsoft.com/office/drawing/2014/main" id="{860DDB2A-81A5-4626-8247-8F277231635F}"/>
              </a:ext>
            </a:extLst>
          </p:cNvPr>
          <p:cNvSpPr>
            <a:spLocks noGrp="1"/>
          </p:cNvSpPr>
          <p:nvPr>
            <p:ph type="sldNum" sz="quarter" idx="12"/>
          </p:nvPr>
        </p:nvSpPr>
        <p:spPr/>
        <p:txBody>
          <a:bodyPr/>
          <a:lstStyle/>
          <a:p>
            <a:fld id="{F979D778-5668-409F-BE61-8F31D5437AFC}" type="slidenum">
              <a:rPr lang="en-CA" smtClean="0"/>
              <a:t>14</a:t>
            </a:fld>
            <a:endParaRPr lang="en-CA"/>
          </a:p>
        </p:txBody>
      </p:sp>
      <p:pic>
        <p:nvPicPr>
          <p:cNvPr id="7" name="Immagine 6">
            <a:extLst>
              <a:ext uri="{FF2B5EF4-FFF2-40B4-BE49-F238E27FC236}">
                <a16:creationId xmlns:a16="http://schemas.microsoft.com/office/drawing/2014/main" id="{A9C19196-A888-4601-9670-8DD9F0AB57A6}"/>
              </a:ext>
            </a:extLst>
          </p:cNvPr>
          <p:cNvPicPr>
            <a:picLocks noChangeAspect="1"/>
          </p:cNvPicPr>
          <p:nvPr/>
        </p:nvPicPr>
        <p:blipFill>
          <a:blip r:embed="rId2"/>
          <a:stretch>
            <a:fillRect/>
          </a:stretch>
        </p:blipFill>
        <p:spPr>
          <a:xfrm>
            <a:off x="3229143" y="5283313"/>
            <a:ext cx="2685714" cy="904762"/>
          </a:xfrm>
          <a:prstGeom prst="rect">
            <a:avLst/>
          </a:prstGeom>
        </p:spPr>
      </p:pic>
    </p:spTree>
    <p:extLst>
      <p:ext uri="{BB962C8B-B14F-4D97-AF65-F5344CB8AC3E}">
        <p14:creationId xmlns:p14="http://schemas.microsoft.com/office/powerpoint/2010/main" val="2828292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House Price – Regression Tree</a:t>
            </a:r>
            <a:endParaRPr lang="en-CA" dirty="0"/>
          </a:p>
        </p:txBody>
      </p:sp>
      <p:sp>
        <p:nvSpPr>
          <p:cNvPr id="3" name="Content Placeholder 2"/>
          <p:cNvSpPr>
            <a:spLocks noGrp="1"/>
          </p:cNvSpPr>
          <p:nvPr>
            <p:ph idx="1"/>
          </p:nvPr>
        </p:nvSpPr>
        <p:spPr/>
        <p:txBody>
          <a:bodyPr/>
          <a:lstStyle/>
          <a:p>
            <a:r>
              <a:rPr lang="en-US" dirty="0"/>
              <a:t>We construct a tree where instead of maximizing expected information gain we maximize </a:t>
            </a:r>
            <a:r>
              <a:rPr lang="en-US" dirty="0">
                <a:solidFill>
                  <a:srgbClr val="FF0000"/>
                </a:solidFill>
              </a:rPr>
              <a:t>the expected decrease in mean squared error </a:t>
            </a:r>
          </a:p>
          <a:p>
            <a:r>
              <a:rPr lang="en-US" dirty="0"/>
              <a:t>For root node we obtain</a:t>
            </a:r>
          </a:p>
          <a:p>
            <a:endParaRPr lang="en-CA" dirty="0"/>
          </a:p>
        </p:txBody>
      </p:sp>
      <p:graphicFrame>
        <p:nvGraphicFramePr>
          <p:cNvPr id="8" name="Table 7"/>
          <p:cNvGraphicFramePr>
            <a:graphicFrameLocks noGrp="1"/>
          </p:cNvGraphicFramePr>
          <p:nvPr>
            <p:extLst>
              <p:ext uri="{D42A27DB-BD31-4B8C-83A1-F6EECF244321}">
                <p14:modId xmlns:p14="http://schemas.microsoft.com/office/powerpoint/2010/main" val="671598231"/>
              </p:ext>
            </p:extLst>
          </p:nvPr>
        </p:nvGraphicFramePr>
        <p:xfrm>
          <a:off x="1187624" y="3861048"/>
          <a:ext cx="6480720" cy="1508760"/>
        </p:xfrm>
        <a:graphic>
          <a:graphicData uri="http://schemas.openxmlformats.org/drawingml/2006/table">
            <a:tbl>
              <a:tblPr firstRow="1" bandRow="1">
                <a:tableStyleId>{5940675A-B579-460E-94D1-54222C63F5DA}</a:tableStyleId>
              </a:tblPr>
              <a:tblGrid>
                <a:gridCol w="870857">
                  <a:extLst>
                    <a:ext uri="{9D8B030D-6E8A-4147-A177-3AD203B41FA5}">
                      <a16:colId xmlns:a16="http://schemas.microsoft.com/office/drawing/2014/main" val="20000"/>
                    </a:ext>
                  </a:extLst>
                </a:gridCol>
                <a:gridCol w="1073359">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gridCol w="864096">
                  <a:extLst>
                    <a:ext uri="{9D8B030D-6E8A-4147-A177-3AD203B41FA5}">
                      <a16:colId xmlns:a16="http://schemas.microsoft.com/office/drawing/2014/main" val="20005"/>
                    </a:ext>
                  </a:extLst>
                </a:gridCol>
                <a:gridCol w="936104">
                  <a:extLst>
                    <a:ext uri="{9D8B030D-6E8A-4147-A177-3AD203B41FA5}">
                      <a16:colId xmlns:a16="http://schemas.microsoft.com/office/drawing/2014/main" val="20006"/>
                    </a:ext>
                  </a:extLst>
                </a:gridCol>
              </a:tblGrid>
              <a:tr h="370840">
                <a:tc>
                  <a:txBody>
                    <a:bodyPr/>
                    <a:lstStyle/>
                    <a:p>
                      <a:pPr algn="ctr"/>
                      <a:r>
                        <a:rPr lang="en-US" dirty="0"/>
                        <a:t>Feature</a:t>
                      </a:r>
                      <a:endParaRPr lang="en-CA" dirty="0"/>
                    </a:p>
                  </a:txBody>
                  <a:tcPr/>
                </a:tc>
                <a:tc>
                  <a:txBody>
                    <a:bodyPr/>
                    <a:lstStyle/>
                    <a:p>
                      <a:pPr algn="ctr"/>
                      <a:r>
                        <a:rPr lang="en-US" dirty="0"/>
                        <a:t>Threshold, Q</a:t>
                      </a:r>
                      <a:endParaRPr lang="en-CA" dirty="0"/>
                    </a:p>
                  </a:txBody>
                  <a:tcPr/>
                </a:tc>
                <a:tc>
                  <a:txBody>
                    <a:bodyPr/>
                    <a:lstStyle/>
                    <a:p>
                      <a:pPr algn="ctr"/>
                      <a:r>
                        <a:rPr lang="en-US" dirty="0"/>
                        <a:t>No. </a:t>
                      </a:r>
                      <a:r>
                        <a:rPr lang="en-US" dirty="0" err="1"/>
                        <a:t>Obs</a:t>
                      </a:r>
                      <a:r>
                        <a:rPr lang="en-US" dirty="0"/>
                        <a:t> ≤Q</a:t>
                      </a:r>
                      <a:endParaRPr lang="en-CA" dirty="0"/>
                    </a:p>
                  </a:txBody>
                  <a:tcPr/>
                </a:tc>
                <a:tc>
                  <a:txBody>
                    <a:bodyPr/>
                    <a:lstStyle/>
                    <a:p>
                      <a:pPr algn="ctr"/>
                      <a:r>
                        <a:rPr lang="en-US" dirty="0" err="1"/>
                        <a:t>mse</a:t>
                      </a:r>
                      <a:r>
                        <a:rPr lang="en-US" dirty="0"/>
                        <a:t> of </a:t>
                      </a:r>
                      <a:r>
                        <a:rPr lang="en-US" dirty="0" err="1"/>
                        <a:t>Obs</a:t>
                      </a:r>
                      <a:r>
                        <a:rPr lang="en-US" dirty="0"/>
                        <a:t> ≤Q</a:t>
                      </a:r>
                      <a:endParaRPr lang="en-CA" dirty="0"/>
                    </a:p>
                  </a:txBody>
                  <a:tcPr/>
                </a:tc>
                <a:tc>
                  <a:txBody>
                    <a:bodyPr/>
                    <a:lstStyle/>
                    <a:p>
                      <a:pPr algn="ctr"/>
                      <a:r>
                        <a:rPr lang="en-US" dirty="0"/>
                        <a:t>No.</a:t>
                      </a:r>
                      <a:r>
                        <a:rPr lang="en-US" baseline="0" dirty="0"/>
                        <a:t> </a:t>
                      </a:r>
                      <a:r>
                        <a:rPr lang="en-US" baseline="0" dirty="0" err="1"/>
                        <a:t>obs</a:t>
                      </a:r>
                      <a:r>
                        <a:rPr lang="en-US" baseline="0" dirty="0"/>
                        <a:t> &gt; Q</a:t>
                      </a:r>
                      <a:endParaRPr lang="en-CA" dirty="0"/>
                    </a:p>
                  </a:txBody>
                  <a:tcPr/>
                </a:tc>
                <a:tc>
                  <a:txBody>
                    <a:bodyPr/>
                    <a:lstStyle/>
                    <a:p>
                      <a:pPr algn="ctr"/>
                      <a:r>
                        <a:rPr lang="en-US" dirty="0" err="1"/>
                        <a:t>mse</a:t>
                      </a:r>
                      <a:r>
                        <a:rPr lang="en-US" dirty="0"/>
                        <a:t> </a:t>
                      </a:r>
                      <a:r>
                        <a:rPr lang="en-US" dirty="0" err="1"/>
                        <a:t>obs</a:t>
                      </a:r>
                      <a:r>
                        <a:rPr lang="en-US" dirty="0"/>
                        <a:t> &gt;Q</a:t>
                      </a:r>
                      <a:endParaRPr lang="en-CA" dirty="0"/>
                    </a:p>
                  </a:txBody>
                  <a:tcPr/>
                </a:tc>
                <a:tc>
                  <a:txBody>
                    <a:bodyPr/>
                    <a:lstStyle/>
                    <a:p>
                      <a:pPr algn="ctr"/>
                      <a:r>
                        <a:rPr lang="en-US" dirty="0" err="1"/>
                        <a:t>Exp</a:t>
                      </a:r>
                      <a:r>
                        <a:rPr lang="en-US" dirty="0"/>
                        <a:t> </a:t>
                      </a:r>
                      <a:r>
                        <a:rPr lang="en-US" dirty="0" err="1"/>
                        <a:t>mse</a:t>
                      </a:r>
                      <a:endParaRPr lang="en-CA" dirty="0"/>
                    </a:p>
                  </a:txBody>
                  <a:tcPr/>
                </a:tc>
                <a:extLst>
                  <a:ext uri="{0D108BD9-81ED-4DB2-BD59-A6C34878D82A}">
                    <a16:rowId xmlns:a16="http://schemas.microsoft.com/office/drawing/2014/main" val="10000"/>
                  </a:ext>
                </a:extLst>
              </a:tr>
              <a:tr h="370840">
                <a:tc>
                  <a:txBody>
                    <a:bodyPr/>
                    <a:lstStyle/>
                    <a:p>
                      <a:pPr algn="ctr"/>
                      <a:r>
                        <a:rPr lang="en-US" dirty="0">
                          <a:highlight>
                            <a:srgbClr val="FFFF00"/>
                          </a:highlight>
                        </a:rPr>
                        <a:t>Overall Quality</a:t>
                      </a:r>
                      <a:endParaRPr lang="en-CA" dirty="0">
                        <a:highlight>
                          <a:srgbClr val="FFFF00"/>
                        </a:highlight>
                      </a:endParaRPr>
                    </a:p>
                  </a:txBody>
                  <a:tcPr/>
                </a:tc>
                <a:tc>
                  <a:txBody>
                    <a:bodyPr/>
                    <a:lstStyle/>
                    <a:p>
                      <a:pPr algn="ctr"/>
                      <a:r>
                        <a:rPr lang="en-US" dirty="0"/>
                        <a:t>7.5</a:t>
                      </a:r>
                      <a:endParaRPr lang="en-CA" dirty="0"/>
                    </a:p>
                  </a:txBody>
                  <a:tcPr/>
                </a:tc>
                <a:tc>
                  <a:txBody>
                    <a:bodyPr/>
                    <a:lstStyle/>
                    <a:p>
                      <a:pPr algn="ctr"/>
                      <a:r>
                        <a:rPr lang="en-US" dirty="0"/>
                        <a:t>1,512</a:t>
                      </a:r>
                      <a:endParaRPr lang="en-CA" dirty="0"/>
                    </a:p>
                  </a:txBody>
                  <a:tcPr/>
                </a:tc>
                <a:tc>
                  <a:txBody>
                    <a:bodyPr/>
                    <a:lstStyle/>
                    <a:p>
                      <a:pPr algn="ctr"/>
                      <a:r>
                        <a:rPr lang="en-US" dirty="0"/>
                        <a:t>2,376</a:t>
                      </a:r>
                      <a:endParaRPr lang="en-CA" dirty="0"/>
                    </a:p>
                  </a:txBody>
                  <a:tcPr/>
                </a:tc>
                <a:tc>
                  <a:txBody>
                    <a:bodyPr/>
                    <a:lstStyle/>
                    <a:p>
                      <a:pPr algn="ctr"/>
                      <a:r>
                        <a:rPr lang="en-US" dirty="0"/>
                        <a:t>288</a:t>
                      </a:r>
                      <a:endParaRPr lang="en-CA" dirty="0"/>
                    </a:p>
                  </a:txBody>
                  <a:tcPr/>
                </a:tc>
                <a:tc>
                  <a:txBody>
                    <a:bodyPr/>
                    <a:lstStyle/>
                    <a:p>
                      <a:pPr algn="ctr"/>
                      <a:r>
                        <a:rPr lang="en-US" dirty="0"/>
                        <a:t>7,312</a:t>
                      </a:r>
                      <a:endParaRPr lang="en-CA" dirty="0"/>
                    </a:p>
                  </a:txBody>
                  <a:tcPr/>
                </a:tc>
                <a:tc>
                  <a:txBody>
                    <a:bodyPr/>
                    <a:lstStyle/>
                    <a:p>
                      <a:pPr algn="ctr"/>
                      <a:r>
                        <a:rPr lang="en-US" dirty="0">
                          <a:solidFill>
                            <a:srgbClr val="FF0000"/>
                          </a:solidFill>
                        </a:rPr>
                        <a:t>3,166</a:t>
                      </a:r>
                      <a:endParaRPr lang="en-CA" dirty="0">
                        <a:solidFill>
                          <a:srgbClr val="FF0000"/>
                        </a:solidFill>
                      </a:endParaRPr>
                    </a:p>
                  </a:txBody>
                  <a:tcPr/>
                </a:tc>
                <a:extLst>
                  <a:ext uri="{0D108BD9-81ED-4DB2-BD59-A6C34878D82A}">
                    <a16:rowId xmlns:a16="http://schemas.microsoft.com/office/drawing/2014/main" val="10001"/>
                  </a:ext>
                </a:extLst>
              </a:tr>
              <a:tr h="370840">
                <a:tc>
                  <a:txBody>
                    <a:bodyPr/>
                    <a:lstStyle/>
                    <a:p>
                      <a:pPr algn="ctr"/>
                      <a:r>
                        <a:rPr lang="en-US" dirty="0"/>
                        <a:t>Living Area</a:t>
                      </a:r>
                      <a:endParaRPr lang="en-CA" dirty="0"/>
                    </a:p>
                  </a:txBody>
                  <a:tcPr/>
                </a:tc>
                <a:tc>
                  <a:txBody>
                    <a:bodyPr/>
                    <a:lstStyle/>
                    <a:p>
                      <a:pPr algn="ctr"/>
                      <a:r>
                        <a:rPr lang="en-US" dirty="0"/>
                        <a:t>1,482</a:t>
                      </a:r>
                      <a:endParaRPr lang="en-CA" dirty="0"/>
                    </a:p>
                  </a:txBody>
                  <a:tcPr/>
                </a:tc>
                <a:tc>
                  <a:txBody>
                    <a:bodyPr/>
                    <a:lstStyle/>
                    <a:p>
                      <a:pPr algn="ctr"/>
                      <a:r>
                        <a:rPr lang="en-US" dirty="0"/>
                        <a:t>949</a:t>
                      </a:r>
                      <a:endParaRPr lang="en-CA" dirty="0"/>
                    </a:p>
                  </a:txBody>
                  <a:tcPr/>
                </a:tc>
                <a:tc>
                  <a:txBody>
                    <a:bodyPr/>
                    <a:lstStyle/>
                    <a:p>
                      <a:pPr algn="ctr"/>
                      <a:r>
                        <a:rPr lang="en-US" dirty="0"/>
                        <a:t>1,451</a:t>
                      </a:r>
                      <a:endParaRPr lang="en-CA" dirty="0"/>
                    </a:p>
                  </a:txBody>
                  <a:tcPr/>
                </a:tc>
                <a:tc>
                  <a:txBody>
                    <a:bodyPr/>
                    <a:lstStyle/>
                    <a:p>
                      <a:pPr algn="ctr"/>
                      <a:r>
                        <a:rPr lang="en-US" dirty="0"/>
                        <a:t>851</a:t>
                      </a:r>
                      <a:endParaRPr lang="en-CA" dirty="0"/>
                    </a:p>
                  </a:txBody>
                  <a:tcPr/>
                </a:tc>
                <a:tc>
                  <a:txBody>
                    <a:bodyPr/>
                    <a:lstStyle/>
                    <a:p>
                      <a:pPr algn="ctr"/>
                      <a:r>
                        <a:rPr lang="en-US" dirty="0"/>
                        <a:t>6,824</a:t>
                      </a:r>
                      <a:endParaRPr lang="en-CA" dirty="0"/>
                    </a:p>
                  </a:txBody>
                  <a:tcPr/>
                </a:tc>
                <a:tc>
                  <a:txBody>
                    <a:bodyPr/>
                    <a:lstStyle/>
                    <a:p>
                      <a:pPr algn="ctr"/>
                      <a:r>
                        <a:rPr lang="en-US" dirty="0"/>
                        <a:t>3,991</a:t>
                      </a:r>
                      <a:endParaRPr lang="en-CA" dirty="0"/>
                    </a:p>
                  </a:txBody>
                  <a:tcPr/>
                </a:tc>
                <a:extLst>
                  <a:ext uri="{0D108BD9-81ED-4DB2-BD59-A6C34878D82A}">
                    <a16:rowId xmlns:a16="http://schemas.microsoft.com/office/drawing/2014/main" val="10002"/>
                  </a:ext>
                </a:extLst>
              </a:tr>
            </a:tbl>
          </a:graphicData>
        </a:graphic>
      </p:graphicFrame>
      <p:sp>
        <p:nvSpPr>
          <p:cNvPr id="5" name="Slide Number Placeholder 4"/>
          <p:cNvSpPr>
            <a:spLocks noGrp="1"/>
          </p:cNvSpPr>
          <p:nvPr>
            <p:ph type="sldNum" sz="quarter" idx="12"/>
          </p:nvPr>
        </p:nvSpPr>
        <p:spPr/>
        <p:txBody>
          <a:bodyPr/>
          <a:lstStyle/>
          <a:p>
            <a:fld id="{F979D778-5668-409F-BE61-8F31D5437AFC}" type="slidenum">
              <a:rPr lang="en-CA" smtClean="0"/>
              <a:t>15</a:t>
            </a:fld>
            <a:endParaRPr lang="en-CA"/>
          </a:p>
        </p:txBody>
      </p:sp>
    </p:spTree>
    <p:extLst>
      <p:ext uri="{BB962C8B-B14F-4D97-AF65-F5344CB8AC3E}">
        <p14:creationId xmlns:p14="http://schemas.microsoft.com/office/powerpoint/2010/main" val="832751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Level split when Overall Quality ≤ 7.5</a:t>
            </a:r>
            <a:endParaRPr lang="en-CA" dirty="0"/>
          </a:p>
        </p:txBody>
      </p:sp>
      <p:sp>
        <p:nvSpPr>
          <p:cNvPr id="3" name="Content Placeholder 2"/>
          <p:cNvSpPr>
            <a:spLocks noGrp="1"/>
          </p:cNvSpPr>
          <p:nvPr>
            <p:ph idx="1"/>
          </p:nvPr>
        </p:nvSpPr>
        <p:spPr>
          <a:xfrm>
            <a:off x="685800" y="2130457"/>
            <a:ext cx="7772400" cy="4114800"/>
          </a:xfrm>
        </p:spPr>
        <p:txBody>
          <a:bodyPr/>
          <a:lstStyle/>
          <a:p>
            <a:pPr marL="0" indent="0">
              <a:buNone/>
            </a:pPr>
            <a:r>
              <a:rPr lang="en-US" dirty="0"/>
              <a:t>  </a:t>
            </a:r>
            <a:endParaRPr lang="en-CA" dirty="0"/>
          </a:p>
        </p:txBody>
      </p:sp>
      <p:sp>
        <p:nvSpPr>
          <p:cNvPr id="5" name="Slide Number Placeholder 4"/>
          <p:cNvSpPr>
            <a:spLocks noGrp="1"/>
          </p:cNvSpPr>
          <p:nvPr>
            <p:ph type="sldNum" sz="quarter" idx="12"/>
          </p:nvPr>
        </p:nvSpPr>
        <p:spPr/>
        <p:txBody>
          <a:bodyPr/>
          <a:lstStyle/>
          <a:p>
            <a:fld id="{F979D778-5668-409F-BE61-8F31D5437AFC}" type="slidenum">
              <a:rPr lang="en-CA" smtClean="0"/>
              <a:t>16</a:t>
            </a:fld>
            <a:endParaRPr lang="en-CA"/>
          </a:p>
        </p:txBody>
      </p:sp>
      <p:graphicFrame>
        <p:nvGraphicFramePr>
          <p:cNvPr id="6" name="Object 5"/>
          <p:cNvGraphicFramePr>
            <a:graphicFrameLocks noChangeAspect="1"/>
          </p:cNvGraphicFramePr>
          <p:nvPr>
            <p:extLst>
              <p:ext uri="{D42A27DB-BD31-4B8C-83A1-F6EECF244321}">
                <p14:modId xmlns:p14="http://schemas.microsoft.com/office/powerpoint/2010/main" val="3104505423"/>
              </p:ext>
            </p:extLst>
          </p:nvPr>
        </p:nvGraphicFramePr>
        <p:xfrm>
          <a:off x="796925" y="2782888"/>
          <a:ext cx="7759700" cy="2076450"/>
        </p:xfrm>
        <a:graphic>
          <a:graphicData uri="http://schemas.openxmlformats.org/presentationml/2006/ole">
            <mc:AlternateContent xmlns:mc="http://schemas.openxmlformats.org/markup-compatibility/2006">
              <mc:Choice xmlns:v="urn:schemas-microsoft-com:vml" Requires="v">
                <p:oleObj name="Document" r:id="rId2" imgW="4321013" imgH="1275886" progId="Word.Document.12">
                  <p:embed/>
                </p:oleObj>
              </mc:Choice>
              <mc:Fallback>
                <p:oleObj name="Document" r:id="rId2" imgW="4321013" imgH="1275886" progId="Word.Document.12">
                  <p:embed/>
                  <p:pic>
                    <p:nvPicPr>
                      <p:cNvPr id="0" name=""/>
                      <p:cNvPicPr/>
                      <p:nvPr/>
                    </p:nvPicPr>
                    <p:blipFill>
                      <a:blip r:embed="rId3"/>
                      <a:stretch>
                        <a:fillRect/>
                      </a:stretch>
                    </p:blipFill>
                    <p:spPr>
                      <a:xfrm>
                        <a:off x="796925" y="2782888"/>
                        <a:ext cx="7759700" cy="2076450"/>
                      </a:xfrm>
                      <a:prstGeom prst="rect">
                        <a:avLst/>
                      </a:prstGeom>
                    </p:spPr>
                  </p:pic>
                </p:oleObj>
              </mc:Fallback>
            </mc:AlternateContent>
          </a:graphicData>
        </a:graphic>
      </p:graphicFrame>
    </p:spTree>
    <p:extLst>
      <p:ext uri="{BB962C8B-B14F-4D97-AF65-F5344CB8AC3E}">
        <p14:creationId xmlns:p14="http://schemas.microsoft.com/office/powerpoint/2010/main" val="2307548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Tree</a:t>
            </a:r>
            <a:endParaRPr lang="en-CA" dirty="0"/>
          </a:p>
        </p:txBody>
      </p:sp>
      <p:sp>
        <p:nvSpPr>
          <p:cNvPr id="5" name="Slide Number Placeholder 4"/>
          <p:cNvSpPr>
            <a:spLocks noGrp="1"/>
          </p:cNvSpPr>
          <p:nvPr>
            <p:ph type="sldNum" sz="quarter" idx="12"/>
          </p:nvPr>
        </p:nvSpPr>
        <p:spPr/>
        <p:txBody>
          <a:bodyPr/>
          <a:lstStyle/>
          <a:p>
            <a:fld id="{F979D778-5668-409F-BE61-8F31D5437AFC}" type="slidenum">
              <a:rPr lang="en-CA" smtClean="0"/>
              <a:t>17</a:t>
            </a:fld>
            <a:endParaRPr lang="en-CA"/>
          </a:p>
        </p:txBody>
      </p:sp>
      <p:pic>
        <p:nvPicPr>
          <p:cNvPr id="7" name="Picture 6"/>
          <p:cNvPicPr>
            <a:picLocks noChangeAspect="1"/>
          </p:cNvPicPr>
          <p:nvPr/>
        </p:nvPicPr>
        <p:blipFill>
          <a:blip r:embed="rId2"/>
          <a:stretch>
            <a:fillRect/>
          </a:stretch>
        </p:blipFill>
        <p:spPr>
          <a:xfrm>
            <a:off x="891305" y="1687772"/>
            <a:ext cx="7427079" cy="4069742"/>
          </a:xfrm>
          <a:prstGeom prst="rect">
            <a:avLst/>
          </a:prstGeom>
        </p:spPr>
      </p:pic>
      <p:sp>
        <p:nvSpPr>
          <p:cNvPr id="3" name="CasellaDiTesto 2">
            <a:extLst>
              <a:ext uri="{FF2B5EF4-FFF2-40B4-BE49-F238E27FC236}">
                <a16:creationId xmlns:a16="http://schemas.microsoft.com/office/drawing/2014/main" id="{18E16598-683C-4E62-AE08-B955790D11B8}"/>
              </a:ext>
            </a:extLst>
          </p:cNvPr>
          <p:cNvSpPr txBox="1"/>
          <p:nvPr/>
        </p:nvSpPr>
        <p:spPr>
          <a:xfrm>
            <a:off x="323528" y="6324600"/>
            <a:ext cx="6229672" cy="369332"/>
          </a:xfrm>
          <a:prstGeom prst="rect">
            <a:avLst/>
          </a:prstGeom>
          <a:noFill/>
        </p:spPr>
        <p:txBody>
          <a:bodyPr wrap="square" rtlCol="0">
            <a:spAutoFit/>
          </a:bodyPr>
          <a:lstStyle/>
          <a:p>
            <a:r>
              <a:rPr lang="it-IT" dirty="0"/>
              <a:t>File: </a:t>
            </a:r>
            <a:r>
              <a:rPr lang="it-IT" dirty="0" err="1">
                <a:solidFill>
                  <a:srgbClr val="FF0000"/>
                </a:solidFill>
              </a:rPr>
              <a:t>HousePrice.ipynb</a:t>
            </a:r>
            <a:r>
              <a:rPr lang="it-IT" dirty="0">
                <a:solidFill>
                  <a:srgbClr val="FF0000"/>
                </a:solidFill>
              </a:rPr>
              <a:t> </a:t>
            </a:r>
            <a:r>
              <a:rPr lang="it-IT" sz="1400" dirty="0"/>
              <a:t>© </a:t>
            </a:r>
            <a:r>
              <a:rPr lang="it-IT" sz="1400" dirty="0" err="1"/>
              <a:t>J.Hull</a:t>
            </a:r>
            <a:endParaRPr lang="it-IT" dirty="0"/>
          </a:p>
        </p:txBody>
      </p:sp>
    </p:spTree>
    <p:extLst>
      <p:ext uri="{BB962C8B-B14F-4D97-AF65-F5344CB8AC3E}">
        <p14:creationId xmlns:p14="http://schemas.microsoft.com/office/powerpoint/2010/main" val="1234187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a:t>
            </a:r>
            <a:endParaRPr lang="en-CA" dirty="0"/>
          </a:p>
        </p:txBody>
      </p:sp>
      <p:sp>
        <p:nvSpPr>
          <p:cNvPr id="3" name="Content Placeholder 2"/>
          <p:cNvSpPr>
            <a:spLocks noGrp="1"/>
          </p:cNvSpPr>
          <p:nvPr>
            <p:ph idx="1"/>
          </p:nvPr>
        </p:nvSpPr>
        <p:spPr/>
        <p:txBody>
          <a:bodyPr/>
          <a:lstStyle/>
          <a:p>
            <a:r>
              <a:rPr lang="en-US" dirty="0"/>
              <a:t>This involves constructing many trees by for example:</a:t>
            </a:r>
          </a:p>
          <a:p>
            <a:pPr lvl="1"/>
            <a:r>
              <a:rPr lang="en-US" dirty="0"/>
              <a:t>Using samples bootstrapped from the original data</a:t>
            </a:r>
          </a:p>
          <a:p>
            <a:pPr lvl="1"/>
            <a:r>
              <a:rPr lang="en-US" dirty="0"/>
              <a:t>Using a random subset of features at each node</a:t>
            </a:r>
          </a:p>
          <a:p>
            <a:pPr lvl="1"/>
            <a:r>
              <a:rPr lang="en-US" dirty="0"/>
              <a:t>Randomizing thresholds in some way</a:t>
            </a:r>
          </a:p>
          <a:p>
            <a:r>
              <a:rPr lang="en-US" dirty="0"/>
              <a:t>The final decision can be a majority vote or a weighted majority vote. Weights can reflect probability estimates (when available) or evidence from a hold-out test data set.</a:t>
            </a:r>
          </a:p>
        </p:txBody>
      </p:sp>
      <p:sp>
        <p:nvSpPr>
          <p:cNvPr id="5" name="Slide Number Placeholder 4"/>
          <p:cNvSpPr>
            <a:spLocks noGrp="1"/>
          </p:cNvSpPr>
          <p:nvPr>
            <p:ph type="sldNum" sz="quarter" idx="12"/>
          </p:nvPr>
        </p:nvSpPr>
        <p:spPr/>
        <p:txBody>
          <a:bodyPr/>
          <a:lstStyle/>
          <a:p>
            <a:fld id="{2E8C09BE-1715-42CA-A91A-E7B0E09A3015}" type="slidenum">
              <a:rPr lang="en-CA" smtClean="0"/>
              <a:t>18</a:t>
            </a:fld>
            <a:endParaRPr lang="en-CA"/>
          </a:p>
        </p:txBody>
      </p:sp>
    </p:spTree>
    <p:extLst>
      <p:ext uri="{BB962C8B-B14F-4D97-AF65-F5344CB8AC3E}">
        <p14:creationId xmlns:p14="http://schemas.microsoft.com/office/powerpoint/2010/main" val="514937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Bagging</a:t>
            </a:r>
          </a:p>
        </p:txBody>
      </p:sp>
      <p:sp>
        <p:nvSpPr>
          <p:cNvPr id="3" name="Content Placeholder 2"/>
          <p:cNvSpPr>
            <a:spLocks noGrp="1"/>
          </p:cNvSpPr>
          <p:nvPr>
            <p:ph idx="1"/>
          </p:nvPr>
        </p:nvSpPr>
        <p:spPr>
          <a:xfrm>
            <a:off x="704531" y="1916832"/>
            <a:ext cx="7772400" cy="4114800"/>
          </a:xfrm>
        </p:spPr>
        <p:txBody>
          <a:bodyPr/>
          <a:lstStyle/>
          <a:p>
            <a:r>
              <a:rPr lang="en-CA" dirty="0"/>
              <a:t>Sample with replacement to create new data sets</a:t>
            </a:r>
          </a:p>
          <a:p>
            <a:r>
              <a:rPr lang="en-CA" dirty="0"/>
              <a:t>Use voting or averaging methods for final estimate</a:t>
            </a:r>
          </a:p>
          <a:p>
            <a:endParaRPr lang="en-CA" dirty="0"/>
          </a:p>
          <a:p>
            <a:pPr marL="0" indent="0">
              <a:buNone/>
            </a:pPr>
            <a:endParaRPr lang="en-CA" dirty="0"/>
          </a:p>
        </p:txBody>
      </p:sp>
      <p:sp>
        <p:nvSpPr>
          <p:cNvPr id="5" name="Slide Number Placeholder 4"/>
          <p:cNvSpPr>
            <a:spLocks noGrp="1"/>
          </p:cNvSpPr>
          <p:nvPr>
            <p:ph type="sldNum" sz="quarter" idx="12"/>
          </p:nvPr>
        </p:nvSpPr>
        <p:spPr/>
        <p:txBody>
          <a:bodyPr/>
          <a:lstStyle/>
          <a:p>
            <a:fld id="{2E8C09BE-1715-42CA-A91A-E7B0E09A3015}" type="slidenum">
              <a:rPr lang="en-CA" smtClean="0"/>
              <a:t>19</a:t>
            </a:fld>
            <a:endParaRPr lang="en-CA"/>
          </a:p>
        </p:txBody>
      </p:sp>
      <p:sp>
        <p:nvSpPr>
          <p:cNvPr id="6" name="Title 1">
            <a:extLst>
              <a:ext uri="{FF2B5EF4-FFF2-40B4-BE49-F238E27FC236}">
                <a16:creationId xmlns:a16="http://schemas.microsoft.com/office/drawing/2014/main" id="{742A3B3D-125B-4417-942E-A5C92480BD18}"/>
              </a:ext>
            </a:extLst>
          </p:cNvPr>
          <p:cNvSpPr txBox="1">
            <a:spLocks/>
          </p:cNvSpPr>
          <p:nvPr/>
        </p:nvSpPr>
        <p:spPr bwMode="auto">
          <a:xfrm>
            <a:off x="246063" y="2488332"/>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3300" b="1" i="1">
                <a:solidFill>
                  <a:schemeClr val="tx2"/>
                </a:solidFill>
                <a:latin typeface="+mj-lt"/>
                <a:ea typeface="+mj-ea"/>
                <a:cs typeface="+mj-cs"/>
              </a:defRPr>
            </a:lvl1pPr>
            <a:lvl2pPr algn="l" rtl="0" eaLnBrk="1" fontAlgn="base" hangingPunct="1">
              <a:spcBef>
                <a:spcPct val="0"/>
              </a:spcBef>
              <a:spcAft>
                <a:spcPct val="0"/>
              </a:spcAft>
              <a:defRPr sz="3300" b="1" i="1">
                <a:solidFill>
                  <a:schemeClr val="tx2"/>
                </a:solidFill>
                <a:latin typeface="Times New Roman" pitchFamily="18" charset="0"/>
              </a:defRPr>
            </a:lvl2pPr>
            <a:lvl3pPr algn="l" rtl="0" eaLnBrk="1" fontAlgn="base" hangingPunct="1">
              <a:spcBef>
                <a:spcPct val="0"/>
              </a:spcBef>
              <a:spcAft>
                <a:spcPct val="0"/>
              </a:spcAft>
              <a:defRPr sz="3300" b="1" i="1">
                <a:solidFill>
                  <a:schemeClr val="tx2"/>
                </a:solidFill>
                <a:latin typeface="Times New Roman" pitchFamily="18" charset="0"/>
              </a:defRPr>
            </a:lvl3pPr>
            <a:lvl4pPr algn="l" rtl="0" eaLnBrk="1" fontAlgn="base" hangingPunct="1">
              <a:spcBef>
                <a:spcPct val="0"/>
              </a:spcBef>
              <a:spcAft>
                <a:spcPct val="0"/>
              </a:spcAft>
              <a:defRPr sz="3300" b="1" i="1">
                <a:solidFill>
                  <a:schemeClr val="tx2"/>
                </a:solidFill>
                <a:latin typeface="Times New Roman" pitchFamily="18" charset="0"/>
              </a:defRPr>
            </a:lvl4pPr>
            <a:lvl5pPr algn="l" rtl="0" eaLnBrk="1" fontAlgn="base" hangingPunct="1">
              <a:spcBef>
                <a:spcPct val="0"/>
              </a:spcBef>
              <a:spcAft>
                <a:spcPct val="0"/>
              </a:spcAft>
              <a:defRPr sz="3300" b="1" i="1">
                <a:solidFill>
                  <a:schemeClr val="tx2"/>
                </a:solidFill>
                <a:latin typeface="Times New Roman" pitchFamily="18" charset="0"/>
              </a:defRPr>
            </a:lvl5pPr>
            <a:lvl6pPr marL="342900" algn="l" rtl="0" eaLnBrk="1" fontAlgn="base" hangingPunct="1">
              <a:spcBef>
                <a:spcPct val="0"/>
              </a:spcBef>
              <a:spcAft>
                <a:spcPct val="0"/>
              </a:spcAft>
              <a:defRPr sz="3300" i="1">
                <a:solidFill>
                  <a:schemeClr val="tx2"/>
                </a:solidFill>
                <a:latin typeface="Times New Roman" pitchFamily="18" charset="0"/>
              </a:defRPr>
            </a:lvl6pPr>
            <a:lvl7pPr marL="685800" algn="l" rtl="0" eaLnBrk="1" fontAlgn="base" hangingPunct="1">
              <a:spcBef>
                <a:spcPct val="0"/>
              </a:spcBef>
              <a:spcAft>
                <a:spcPct val="0"/>
              </a:spcAft>
              <a:defRPr sz="3300" i="1">
                <a:solidFill>
                  <a:schemeClr val="tx2"/>
                </a:solidFill>
                <a:latin typeface="Times New Roman" pitchFamily="18" charset="0"/>
              </a:defRPr>
            </a:lvl7pPr>
            <a:lvl8pPr marL="1028700" algn="l" rtl="0" eaLnBrk="1" fontAlgn="base" hangingPunct="1">
              <a:spcBef>
                <a:spcPct val="0"/>
              </a:spcBef>
              <a:spcAft>
                <a:spcPct val="0"/>
              </a:spcAft>
              <a:defRPr sz="3300" i="1">
                <a:solidFill>
                  <a:schemeClr val="tx2"/>
                </a:solidFill>
                <a:latin typeface="Times New Roman" pitchFamily="18" charset="0"/>
              </a:defRPr>
            </a:lvl8pPr>
            <a:lvl9pPr marL="1371600" algn="l" rtl="0" eaLnBrk="1" fontAlgn="base" hangingPunct="1">
              <a:spcBef>
                <a:spcPct val="0"/>
              </a:spcBef>
              <a:spcAft>
                <a:spcPct val="0"/>
              </a:spcAft>
              <a:defRPr sz="3300" i="1">
                <a:solidFill>
                  <a:schemeClr val="tx2"/>
                </a:solidFill>
                <a:latin typeface="Times New Roman" pitchFamily="18" charset="0"/>
              </a:defRPr>
            </a:lvl9pPr>
          </a:lstStyle>
          <a:p>
            <a:r>
              <a:rPr lang="en-CA" kern="0" dirty="0"/>
              <a:t>Boosting</a:t>
            </a:r>
          </a:p>
        </p:txBody>
      </p:sp>
      <p:sp>
        <p:nvSpPr>
          <p:cNvPr id="7" name="Content Placeholder 2">
            <a:extLst>
              <a:ext uri="{FF2B5EF4-FFF2-40B4-BE49-F238E27FC236}">
                <a16:creationId xmlns:a16="http://schemas.microsoft.com/office/drawing/2014/main" id="{7339F165-9251-44C7-B759-6A24D9E0CCE6}"/>
              </a:ext>
            </a:extLst>
          </p:cNvPr>
          <p:cNvSpPr txBox="1">
            <a:spLocks/>
          </p:cNvSpPr>
          <p:nvPr/>
        </p:nvSpPr>
        <p:spPr bwMode="auto">
          <a:xfrm>
            <a:off x="643339" y="34290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Blip>
                <a:blip r:embed="rId2"/>
              </a:buBlip>
              <a:defRPr sz="2100">
                <a:solidFill>
                  <a:schemeClr val="tx1"/>
                </a:solidFill>
                <a:latin typeface="Arial" pitchFamily="34" charset="0"/>
                <a:ea typeface="+mn-ea"/>
                <a:cs typeface="Arial" pitchFamily="34" charset="0"/>
              </a:defRPr>
            </a:lvl1pPr>
            <a:lvl2pPr marL="557213" indent="-214313" algn="l" rtl="0" eaLnBrk="1" fontAlgn="base" hangingPunct="1">
              <a:spcBef>
                <a:spcPct val="20000"/>
              </a:spcBef>
              <a:spcAft>
                <a:spcPct val="0"/>
              </a:spcAft>
              <a:buSzPct val="75000"/>
              <a:buBlip>
                <a:blip r:embed="rId3"/>
              </a:buBlip>
              <a:defRPr sz="1800">
                <a:solidFill>
                  <a:schemeClr val="tx1"/>
                </a:solidFill>
                <a:latin typeface="Arial" pitchFamily="34" charset="0"/>
                <a:cs typeface="Arial" pitchFamily="34" charset="0"/>
              </a:defRPr>
            </a:lvl2pPr>
            <a:lvl3pPr marL="857250" indent="-171450" algn="l" rtl="0" eaLnBrk="1" fontAlgn="base" hangingPunct="1">
              <a:spcBef>
                <a:spcPct val="20000"/>
              </a:spcBef>
              <a:spcAft>
                <a:spcPct val="0"/>
              </a:spcAft>
              <a:buChar char="•"/>
              <a:defRPr sz="1800">
                <a:solidFill>
                  <a:schemeClr val="tx1"/>
                </a:solidFill>
                <a:latin typeface="+mn-lt"/>
                <a:cs typeface="Arial" charset="0"/>
              </a:defRPr>
            </a:lvl3pPr>
            <a:lvl4pPr marL="1200150" indent="-171450" algn="l" rtl="0" eaLnBrk="1" fontAlgn="base" hangingPunct="1">
              <a:spcBef>
                <a:spcPct val="20000"/>
              </a:spcBef>
              <a:spcAft>
                <a:spcPct val="0"/>
              </a:spcAft>
              <a:buChar char="–"/>
              <a:defRPr sz="1500">
                <a:solidFill>
                  <a:schemeClr val="tx1"/>
                </a:solidFill>
                <a:latin typeface="+mn-lt"/>
                <a:cs typeface="Arial" charset="0"/>
              </a:defRPr>
            </a:lvl4pPr>
            <a:lvl5pPr marL="1543050" indent="-171450" algn="l" rtl="0" eaLnBrk="1" fontAlgn="base" hangingPunct="1">
              <a:spcBef>
                <a:spcPct val="20000"/>
              </a:spcBef>
              <a:spcAft>
                <a:spcPct val="0"/>
              </a:spcAft>
              <a:buClr>
                <a:schemeClr val="tx2"/>
              </a:buClr>
              <a:buChar char="–"/>
              <a:defRPr sz="1500">
                <a:solidFill>
                  <a:schemeClr val="tx1"/>
                </a:solidFill>
                <a:latin typeface="+mn-lt"/>
                <a:cs typeface="Arial" charset="0"/>
              </a:defRPr>
            </a:lvl5pPr>
            <a:lvl6pPr marL="1885950" indent="-171450" algn="l" rtl="0" eaLnBrk="1" fontAlgn="base" hangingPunct="1">
              <a:spcBef>
                <a:spcPct val="20000"/>
              </a:spcBef>
              <a:spcAft>
                <a:spcPct val="0"/>
              </a:spcAft>
              <a:buClr>
                <a:schemeClr val="tx2"/>
              </a:buClr>
              <a:buChar char="–"/>
              <a:defRPr sz="1500">
                <a:solidFill>
                  <a:schemeClr val="tx1"/>
                </a:solidFill>
                <a:latin typeface="+mn-lt"/>
              </a:defRPr>
            </a:lvl6pPr>
            <a:lvl7pPr marL="2228850" indent="-171450" algn="l" rtl="0" eaLnBrk="1" fontAlgn="base" hangingPunct="1">
              <a:spcBef>
                <a:spcPct val="20000"/>
              </a:spcBef>
              <a:spcAft>
                <a:spcPct val="0"/>
              </a:spcAft>
              <a:buClr>
                <a:schemeClr val="tx2"/>
              </a:buClr>
              <a:buChar char="–"/>
              <a:defRPr sz="1500">
                <a:solidFill>
                  <a:schemeClr val="tx1"/>
                </a:solidFill>
                <a:latin typeface="+mn-lt"/>
              </a:defRPr>
            </a:lvl7pPr>
            <a:lvl8pPr marL="2571750" indent="-171450" algn="l" rtl="0" eaLnBrk="1" fontAlgn="base" hangingPunct="1">
              <a:spcBef>
                <a:spcPct val="20000"/>
              </a:spcBef>
              <a:spcAft>
                <a:spcPct val="0"/>
              </a:spcAft>
              <a:buClr>
                <a:schemeClr val="tx2"/>
              </a:buClr>
              <a:buChar char="–"/>
              <a:defRPr sz="1500">
                <a:solidFill>
                  <a:schemeClr val="tx1"/>
                </a:solidFill>
                <a:latin typeface="+mn-lt"/>
              </a:defRPr>
            </a:lvl8pPr>
            <a:lvl9pPr marL="2914650" indent="-171450" algn="l" rtl="0" eaLnBrk="1" fontAlgn="base" hangingPunct="1">
              <a:spcBef>
                <a:spcPct val="20000"/>
              </a:spcBef>
              <a:spcAft>
                <a:spcPct val="0"/>
              </a:spcAft>
              <a:buClr>
                <a:schemeClr val="tx2"/>
              </a:buClr>
              <a:buChar char="–"/>
              <a:defRPr sz="1500">
                <a:solidFill>
                  <a:schemeClr val="tx1"/>
                </a:solidFill>
                <a:latin typeface="+mn-lt"/>
              </a:defRPr>
            </a:lvl9pPr>
          </a:lstStyle>
          <a:p>
            <a:r>
              <a:rPr lang="en-US" kern="0" dirty="0"/>
              <a:t>Predictions are made sequentially, each trying to correct the previous error</a:t>
            </a:r>
          </a:p>
          <a:p>
            <a:r>
              <a:rPr lang="en-US" kern="0" dirty="0"/>
              <a:t>One approach (AdaBoost) increases the weight given to misclassified observations</a:t>
            </a:r>
          </a:p>
          <a:p>
            <a:r>
              <a:rPr lang="en-US" kern="0" dirty="0"/>
              <a:t>Another approach (Gradient boosting) tries to fit a new predictor to the error made by the previous predictor </a:t>
            </a:r>
            <a:endParaRPr lang="en-CA" kern="0" dirty="0"/>
          </a:p>
        </p:txBody>
      </p:sp>
    </p:spTree>
    <p:extLst>
      <p:ext uri="{BB962C8B-B14F-4D97-AF65-F5344CB8AC3E}">
        <p14:creationId xmlns:p14="http://schemas.microsoft.com/office/powerpoint/2010/main" val="2258918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a Decision Tree to Determine Criterion for Hiring</a:t>
            </a:r>
            <a:endParaRPr lang="en-CA" dirty="0"/>
          </a:p>
        </p:txBody>
      </p:sp>
      <p:pic>
        <p:nvPicPr>
          <p:cNvPr id="3" name="Pict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5616" y="2212974"/>
            <a:ext cx="5904655" cy="3664298"/>
          </a:xfrm>
          <a:prstGeom prst="rect">
            <a:avLst/>
          </a:prstGeom>
          <a:noFill/>
          <a:ln>
            <a:noFill/>
          </a:ln>
        </p:spPr>
      </p:pic>
      <p:sp>
        <p:nvSpPr>
          <p:cNvPr id="5" name="Slide Number Placeholder 4"/>
          <p:cNvSpPr>
            <a:spLocks noGrp="1"/>
          </p:cNvSpPr>
          <p:nvPr>
            <p:ph type="sldNum" sz="quarter" idx="12"/>
          </p:nvPr>
        </p:nvSpPr>
        <p:spPr/>
        <p:txBody>
          <a:bodyPr/>
          <a:lstStyle/>
          <a:p>
            <a:fld id="{F979D778-5668-409F-BE61-8F31D5437AFC}" type="slidenum">
              <a:rPr lang="en-CA" smtClean="0"/>
              <a:t>2</a:t>
            </a:fld>
            <a:endParaRPr lang="en-CA"/>
          </a:p>
        </p:txBody>
      </p:sp>
    </p:spTree>
    <p:extLst>
      <p:ext uri="{BB962C8B-B14F-4D97-AF65-F5344CB8AC3E}">
        <p14:creationId xmlns:p14="http://schemas.microsoft.com/office/powerpoint/2010/main" val="3664574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91CC6D0E-FFA0-4682-8BA7-C87B93794435}"/>
              </a:ext>
            </a:extLst>
          </p:cNvPr>
          <p:cNvSpPr>
            <a:spLocks noGrp="1"/>
          </p:cNvSpPr>
          <p:nvPr>
            <p:ph idx="1"/>
          </p:nvPr>
        </p:nvSpPr>
        <p:spPr>
          <a:xfrm>
            <a:off x="395536" y="2132856"/>
            <a:ext cx="8134672" cy="5065936"/>
          </a:xfrm>
        </p:spPr>
        <p:txBody>
          <a:bodyPr/>
          <a:lstStyle/>
          <a:p>
            <a:r>
              <a:rPr lang="en-US" dirty="0">
                <a:effectLst/>
              </a:rPr>
              <a:t>Bagging (Bootstrap Aggregation) is used to reduce the variance of classification/decision trees. </a:t>
            </a:r>
          </a:p>
          <a:p>
            <a:r>
              <a:rPr lang="en-US" dirty="0">
                <a:effectLst/>
              </a:rPr>
              <a:t>The methodology builds several datasets from the training set choosing randomly observations with re-entry from the original dataset (statistical bootstrap). </a:t>
            </a:r>
          </a:p>
          <a:p>
            <a:r>
              <a:rPr lang="en-US" dirty="0">
                <a:effectLst/>
              </a:rPr>
              <a:t>Each dataset is used to train a tree. As a result, we obtain an ensemble of trees-models and the final classifier is obtained averaging the predictions from the different trees yielding a more robust outcome than the one obtained from a single tree. </a:t>
            </a:r>
          </a:p>
        </p:txBody>
      </p:sp>
      <p:sp>
        <p:nvSpPr>
          <p:cNvPr id="5" name="Segnaposto numero diapositiva 4">
            <a:extLst>
              <a:ext uri="{FF2B5EF4-FFF2-40B4-BE49-F238E27FC236}">
                <a16:creationId xmlns:a16="http://schemas.microsoft.com/office/drawing/2014/main" id="{1CA387F6-61EA-4B79-8A79-7D866785C51E}"/>
              </a:ext>
            </a:extLst>
          </p:cNvPr>
          <p:cNvSpPr>
            <a:spLocks noGrp="1"/>
          </p:cNvSpPr>
          <p:nvPr>
            <p:ph type="sldNum" sz="quarter" idx="12"/>
          </p:nvPr>
        </p:nvSpPr>
        <p:spPr/>
        <p:txBody>
          <a:bodyPr/>
          <a:lstStyle/>
          <a:p>
            <a:fld id="{F979D778-5668-409F-BE61-8F31D5437AFC}" type="slidenum">
              <a:rPr lang="en-CA" smtClean="0"/>
              <a:t>20</a:t>
            </a:fld>
            <a:endParaRPr lang="en-CA"/>
          </a:p>
        </p:txBody>
      </p:sp>
      <p:sp>
        <p:nvSpPr>
          <p:cNvPr id="6" name="Titolo 1">
            <a:extLst>
              <a:ext uri="{FF2B5EF4-FFF2-40B4-BE49-F238E27FC236}">
                <a16:creationId xmlns:a16="http://schemas.microsoft.com/office/drawing/2014/main" id="{BA453173-7787-4E95-9BDE-A2968FF9E467}"/>
              </a:ext>
            </a:extLst>
          </p:cNvPr>
          <p:cNvSpPr>
            <a:spLocks noGrp="1"/>
          </p:cNvSpPr>
          <p:nvPr>
            <p:ph type="title"/>
          </p:nvPr>
        </p:nvSpPr>
        <p:spPr>
          <a:xfrm>
            <a:off x="246063" y="930275"/>
            <a:ext cx="7772400" cy="1143000"/>
          </a:xfrm>
        </p:spPr>
        <p:txBody>
          <a:bodyPr/>
          <a:lstStyle/>
          <a:p>
            <a:r>
              <a:rPr lang="it-IT" dirty="0"/>
              <a:t>From </a:t>
            </a:r>
            <a:r>
              <a:rPr lang="it-IT" dirty="0" err="1"/>
              <a:t>Bagging</a:t>
            </a:r>
            <a:r>
              <a:rPr lang="it-IT" dirty="0"/>
              <a:t>…</a:t>
            </a:r>
          </a:p>
        </p:txBody>
      </p:sp>
    </p:spTree>
    <p:extLst>
      <p:ext uri="{BB962C8B-B14F-4D97-AF65-F5344CB8AC3E}">
        <p14:creationId xmlns:p14="http://schemas.microsoft.com/office/powerpoint/2010/main" val="1226936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1314B67-9139-4F35-B850-B9BEC0031EA2}"/>
              </a:ext>
            </a:extLst>
          </p:cNvPr>
          <p:cNvSpPr>
            <a:spLocks noGrp="1"/>
          </p:cNvSpPr>
          <p:nvPr>
            <p:ph type="title"/>
          </p:nvPr>
        </p:nvSpPr>
        <p:spPr/>
        <p:txBody>
          <a:bodyPr/>
          <a:lstStyle/>
          <a:p>
            <a:r>
              <a:rPr lang="it-IT" dirty="0"/>
              <a:t>… to Random </a:t>
            </a:r>
            <a:r>
              <a:rPr lang="it-IT" dirty="0" err="1"/>
              <a:t>Forests</a:t>
            </a:r>
            <a:endParaRPr lang="it-IT" dirty="0"/>
          </a:p>
        </p:txBody>
      </p:sp>
      <p:sp>
        <p:nvSpPr>
          <p:cNvPr id="3" name="Segnaposto contenuto 2">
            <a:extLst>
              <a:ext uri="{FF2B5EF4-FFF2-40B4-BE49-F238E27FC236}">
                <a16:creationId xmlns:a16="http://schemas.microsoft.com/office/drawing/2014/main" id="{342CE40D-4F69-49DD-9AB7-615CA930A9A2}"/>
              </a:ext>
            </a:extLst>
          </p:cNvPr>
          <p:cNvSpPr>
            <a:spLocks noGrp="1"/>
          </p:cNvSpPr>
          <p:nvPr>
            <p:ph idx="1"/>
          </p:nvPr>
        </p:nvSpPr>
        <p:spPr>
          <a:xfrm>
            <a:off x="611560" y="2008912"/>
            <a:ext cx="7772400" cy="4114800"/>
          </a:xfrm>
        </p:spPr>
        <p:txBody>
          <a:bodyPr/>
          <a:lstStyle/>
          <a:p>
            <a:r>
              <a:rPr lang="en-US" dirty="0">
                <a:effectLst/>
              </a:rPr>
              <a:t>A RF classifier is an extension of the bagging methodology. The approach considers random subsets of observations from the original dataset and it also randomly selects the features rather than using all the features to construct each tree. </a:t>
            </a:r>
          </a:p>
          <a:p>
            <a:r>
              <a:rPr lang="en-US" dirty="0">
                <a:effectLst/>
              </a:rPr>
              <a:t>The output of the RF classifier is computed averaging the predictions of all the trees</a:t>
            </a:r>
          </a:p>
          <a:p>
            <a:pPr marL="0" indent="0">
              <a:buNone/>
            </a:pPr>
            <a:endParaRPr lang="it-IT" dirty="0"/>
          </a:p>
        </p:txBody>
      </p:sp>
      <p:sp>
        <p:nvSpPr>
          <p:cNvPr id="5" name="Segnaposto numero diapositiva 4">
            <a:extLst>
              <a:ext uri="{FF2B5EF4-FFF2-40B4-BE49-F238E27FC236}">
                <a16:creationId xmlns:a16="http://schemas.microsoft.com/office/drawing/2014/main" id="{9FB500E7-A178-40D3-A767-6E220CD51C0E}"/>
              </a:ext>
            </a:extLst>
          </p:cNvPr>
          <p:cNvSpPr>
            <a:spLocks noGrp="1"/>
          </p:cNvSpPr>
          <p:nvPr>
            <p:ph type="sldNum" sz="quarter" idx="12"/>
          </p:nvPr>
        </p:nvSpPr>
        <p:spPr/>
        <p:txBody>
          <a:bodyPr/>
          <a:lstStyle/>
          <a:p>
            <a:fld id="{F979D778-5668-409F-BE61-8F31D5437AFC}" type="slidenum">
              <a:rPr lang="en-CA" smtClean="0"/>
              <a:t>21</a:t>
            </a:fld>
            <a:endParaRPr lang="en-CA"/>
          </a:p>
        </p:txBody>
      </p:sp>
    </p:spTree>
    <p:extLst>
      <p:ext uri="{BB962C8B-B14F-4D97-AF65-F5344CB8AC3E}">
        <p14:creationId xmlns:p14="http://schemas.microsoft.com/office/powerpoint/2010/main" val="28318270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FA592764-475E-469B-918A-AE44B47A46DE}"/>
              </a:ext>
            </a:extLst>
          </p:cNvPr>
          <p:cNvSpPr>
            <a:spLocks noGrp="1"/>
          </p:cNvSpPr>
          <p:nvPr>
            <p:ph idx="1"/>
          </p:nvPr>
        </p:nvSpPr>
        <p:spPr>
          <a:xfrm>
            <a:off x="323528" y="1124744"/>
            <a:ext cx="7772400" cy="4114800"/>
          </a:xfrm>
        </p:spPr>
        <p:txBody>
          <a:bodyPr/>
          <a:lstStyle/>
          <a:p>
            <a:r>
              <a:rPr lang="en-US" dirty="0">
                <a:effectLst/>
              </a:rPr>
              <a:t>To calibrate the parameters of the RF we have to set a priori some hyper-parameters. The parameters of the model are then calibrated on the training set.</a:t>
            </a:r>
          </a:p>
          <a:p>
            <a:r>
              <a:rPr lang="en-US" dirty="0">
                <a:effectLst/>
              </a:rPr>
              <a:t>The hyper-parameters are chosen evaluating the performance of the calibrated models on the validation set. </a:t>
            </a:r>
          </a:p>
          <a:p>
            <a:pPr lvl="1"/>
            <a:r>
              <a:rPr lang="en-US" dirty="0">
                <a:effectLst/>
              </a:rPr>
              <a:t>maximum tree depth: the maximum depth for a tree; </a:t>
            </a:r>
          </a:p>
          <a:p>
            <a:pPr lvl="1"/>
            <a:r>
              <a:rPr lang="en-US" dirty="0">
                <a:effectLst/>
              </a:rPr>
              <a:t>minimum leaf size: the minimum number of observations contained in a leaf. A split will only be considered if the number of observations belonging to each child node will be higher than the threshold;</a:t>
            </a:r>
          </a:p>
          <a:p>
            <a:pPr lvl="1"/>
            <a:r>
              <a:rPr lang="en-US" dirty="0">
                <a:effectLst/>
              </a:rPr>
              <a:t>minimum decrease of impurity after a split: a node is split if it generates an impurity decrease greater than or equal to the threshold;</a:t>
            </a:r>
          </a:p>
          <a:p>
            <a:pPr lvl="1"/>
            <a:r>
              <a:rPr lang="en-US" dirty="0">
                <a:effectLst/>
              </a:rPr>
              <a:t>minimum split size: the minimum number of observations belonging to a node required to split it;</a:t>
            </a:r>
          </a:p>
          <a:p>
            <a:pPr lvl="1"/>
            <a:r>
              <a:rPr lang="en-US" dirty="0">
                <a:effectLst/>
              </a:rPr>
              <a:t>number </a:t>
            </a:r>
            <a:r>
              <a:rPr lang="en-US">
                <a:effectLst/>
              </a:rPr>
              <a:t>of trees: </a:t>
            </a:r>
            <a:r>
              <a:rPr lang="en-US" dirty="0">
                <a:effectLst/>
              </a:rPr>
              <a:t>the number of trees in the forest.</a:t>
            </a:r>
          </a:p>
          <a:p>
            <a:pPr marL="0" indent="0">
              <a:buNone/>
            </a:pPr>
            <a:endParaRPr lang="it-IT" dirty="0"/>
          </a:p>
        </p:txBody>
      </p:sp>
      <p:sp>
        <p:nvSpPr>
          <p:cNvPr id="5" name="Segnaposto numero diapositiva 4">
            <a:extLst>
              <a:ext uri="{FF2B5EF4-FFF2-40B4-BE49-F238E27FC236}">
                <a16:creationId xmlns:a16="http://schemas.microsoft.com/office/drawing/2014/main" id="{826BF4F9-62FA-4916-8DBE-E017461BF01B}"/>
              </a:ext>
            </a:extLst>
          </p:cNvPr>
          <p:cNvSpPr>
            <a:spLocks noGrp="1"/>
          </p:cNvSpPr>
          <p:nvPr>
            <p:ph type="sldNum" sz="quarter" idx="12"/>
          </p:nvPr>
        </p:nvSpPr>
        <p:spPr/>
        <p:txBody>
          <a:bodyPr/>
          <a:lstStyle/>
          <a:p>
            <a:fld id="{F979D778-5668-409F-BE61-8F31D5437AFC}" type="slidenum">
              <a:rPr lang="en-CA" smtClean="0"/>
              <a:t>22</a:t>
            </a:fld>
            <a:endParaRPr lang="en-CA" dirty="0"/>
          </a:p>
        </p:txBody>
      </p:sp>
    </p:spTree>
    <p:extLst>
      <p:ext uri="{BB962C8B-B14F-4D97-AF65-F5344CB8AC3E}">
        <p14:creationId xmlns:p14="http://schemas.microsoft.com/office/powerpoint/2010/main" val="4220104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E3F7BB0-CD3C-4538-960E-A1C499C6355F}"/>
              </a:ext>
            </a:extLst>
          </p:cNvPr>
          <p:cNvSpPr>
            <a:spLocks noGrp="1"/>
          </p:cNvSpPr>
          <p:nvPr>
            <p:ph type="title"/>
          </p:nvPr>
        </p:nvSpPr>
        <p:spPr/>
        <p:txBody>
          <a:bodyPr/>
          <a:lstStyle/>
          <a:p>
            <a:r>
              <a:rPr lang="en-US" dirty="0"/>
              <a:t>Random forest – code</a:t>
            </a:r>
            <a:endParaRPr lang="it-IT" dirty="0"/>
          </a:p>
        </p:txBody>
      </p:sp>
      <p:sp>
        <p:nvSpPr>
          <p:cNvPr id="3" name="Segnaposto contenuto 2">
            <a:extLst>
              <a:ext uri="{FF2B5EF4-FFF2-40B4-BE49-F238E27FC236}">
                <a16:creationId xmlns:a16="http://schemas.microsoft.com/office/drawing/2014/main" id="{A3E26E2C-D997-43D1-81B8-7B8534D1C3DE}"/>
              </a:ext>
            </a:extLst>
          </p:cNvPr>
          <p:cNvSpPr>
            <a:spLocks noGrp="1"/>
          </p:cNvSpPr>
          <p:nvPr>
            <p:ph idx="1"/>
          </p:nvPr>
        </p:nvSpPr>
        <p:spPr>
          <a:xfrm>
            <a:off x="426566" y="2046759"/>
            <a:ext cx="7772400" cy="4114800"/>
          </a:xfrm>
        </p:spPr>
        <p:txBody>
          <a:bodyPr/>
          <a:lstStyle/>
          <a:p>
            <a:r>
              <a:rPr lang="en-US" dirty="0"/>
              <a:t>Lending</a:t>
            </a:r>
          </a:p>
          <a:p>
            <a:endParaRPr lang="it-IT" dirty="0"/>
          </a:p>
        </p:txBody>
      </p:sp>
      <p:sp>
        <p:nvSpPr>
          <p:cNvPr id="5" name="Segnaposto numero diapositiva 4">
            <a:extLst>
              <a:ext uri="{FF2B5EF4-FFF2-40B4-BE49-F238E27FC236}">
                <a16:creationId xmlns:a16="http://schemas.microsoft.com/office/drawing/2014/main" id="{0790E868-FB20-45CA-AC3F-BD1B03DA2338}"/>
              </a:ext>
            </a:extLst>
          </p:cNvPr>
          <p:cNvSpPr>
            <a:spLocks noGrp="1"/>
          </p:cNvSpPr>
          <p:nvPr>
            <p:ph type="sldNum" sz="quarter" idx="12"/>
          </p:nvPr>
        </p:nvSpPr>
        <p:spPr/>
        <p:txBody>
          <a:bodyPr/>
          <a:lstStyle/>
          <a:p>
            <a:fld id="{F979D778-5668-409F-BE61-8F31D5437AFC}" type="slidenum">
              <a:rPr lang="en-CA" smtClean="0"/>
              <a:t>23</a:t>
            </a:fld>
            <a:endParaRPr lang="en-CA"/>
          </a:p>
        </p:txBody>
      </p:sp>
      <p:pic>
        <p:nvPicPr>
          <p:cNvPr id="1026" name="Picture 2">
            <a:extLst>
              <a:ext uri="{FF2B5EF4-FFF2-40B4-BE49-F238E27FC236}">
                <a16:creationId xmlns:a16="http://schemas.microsoft.com/office/drawing/2014/main" id="{9FACCFD9-24CE-4A93-9F84-6452E39B87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3" y="2638425"/>
            <a:ext cx="4810125" cy="3686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0483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Measures of Uncertainty</a:t>
            </a:r>
            <a:endParaRPr lang="en-CA"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Suppose that there are </a:t>
                </a:r>
                <a:r>
                  <a:rPr lang="en-US" i="1" dirty="0">
                    <a:latin typeface="+mj-lt"/>
                  </a:rPr>
                  <a:t>n</a:t>
                </a:r>
                <a:r>
                  <a:rPr lang="en-US" dirty="0"/>
                  <a:t> possible outcomes and </a:t>
                </a:r>
                <a:r>
                  <a:rPr lang="en-US" i="1" dirty="0">
                    <a:latin typeface="+mj-lt"/>
                  </a:rPr>
                  <a:t>p</a:t>
                </a:r>
                <a:r>
                  <a:rPr lang="en-US" i="1" baseline="-25000" dirty="0">
                    <a:latin typeface="+mj-lt"/>
                  </a:rPr>
                  <a:t>i</a:t>
                </a:r>
                <a:r>
                  <a:rPr lang="en-US" i="1" dirty="0">
                    <a:latin typeface="+mj-lt"/>
                  </a:rPr>
                  <a:t> </a:t>
                </a:r>
                <a:r>
                  <a:rPr lang="en-US" dirty="0"/>
                  <a:t>is the probability of outcome </a:t>
                </a:r>
                <a:r>
                  <a:rPr lang="en-US" i="1" dirty="0" err="1">
                    <a:latin typeface="+mj-lt"/>
                  </a:rPr>
                  <a:t>i</a:t>
                </a:r>
                <a:r>
                  <a:rPr lang="en-US" dirty="0"/>
                  <a:t> with </a:t>
                </a:r>
                <a14:m>
                  <m:oMath xmlns:m="http://schemas.openxmlformats.org/officeDocument/2006/math">
                    <m:nary>
                      <m:naryPr>
                        <m:chr m:val="∑"/>
                        <m:limLoc m:val="subSup"/>
                        <m:ctrlPr>
                          <a:rPr lang="en-US" i="1" smtClean="0">
                            <a:latin typeface="Cambria Math" panose="02040503050406030204" pitchFamily="18" charset="0"/>
                          </a:rPr>
                        </m:ctrlPr>
                      </m:naryPr>
                      <m:sub>
                        <m:r>
                          <m:rPr>
                            <m:brk m:alnAt="25"/>
                          </m:rPr>
                          <a:rPr lang="en-US" b="0" i="1" smtClean="0">
                            <a:latin typeface="Cambria Math"/>
                          </a:rPr>
                          <m:t>𝑖</m:t>
                        </m:r>
                        <m:r>
                          <a:rPr lang="en-US" b="0" i="1" smtClean="0">
                            <a:latin typeface="Cambria Math"/>
                          </a:rPr>
                          <m:t>=1</m:t>
                        </m:r>
                      </m:sub>
                      <m:sup>
                        <m:r>
                          <a:rPr lang="en-US" b="0" i="1" smtClean="0">
                            <a:latin typeface="Cambria Math"/>
                          </a:rPr>
                          <m:t>𝑛</m:t>
                        </m:r>
                      </m:sup>
                      <m:e>
                        <m:sSub>
                          <m:sSubPr>
                            <m:ctrlPr>
                              <a:rPr lang="en-US" i="1" smtClean="0">
                                <a:latin typeface="Cambria Math" panose="02040503050406030204" pitchFamily="18" charset="0"/>
                              </a:rPr>
                            </m:ctrlPr>
                          </m:sSubPr>
                          <m:e>
                            <m:r>
                              <a:rPr lang="en-US" b="0" i="1" smtClean="0">
                                <a:latin typeface="Cambria Math"/>
                              </a:rPr>
                              <m:t>𝑝</m:t>
                            </m:r>
                          </m:e>
                          <m:sub>
                            <m:r>
                              <a:rPr lang="en-US" b="0" i="1" smtClean="0">
                                <a:latin typeface="Cambria Math"/>
                              </a:rPr>
                              <m:t>𝑖</m:t>
                            </m:r>
                          </m:sub>
                        </m:sSub>
                        <m:r>
                          <a:rPr lang="en-US" b="0" i="1" smtClean="0">
                            <a:latin typeface="Cambria Math"/>
                          </a:rPr>
                          <m:t>=1</m:t>
                        </m:r>
                      </m:e>
                    </m:nary>
                  </m:oMath>
                </a14:m>
                <a:endParaRPr lang="en-US" dirty="0"/>
              </a:p>
              <a:p>
                <a:pPr marL="0" indent="0">
                  <a:buNone/>
                </a:pPr>
                <a:endParaRPr lang="en-US" dirty="0"/>
              </a:p>
              <a:p>
                <a:r>
                  <a:rPr lang="en-US" dirty="0"/>
                  <a:t>Entropy measure of uncertainty</a:t>
                </a:r>
                <a:r>
                  <a:rPr lang="en-CA" dirty="0"/>
                  <a:t>:</a:t>
                </a:r>
              </a:p>
              <a:p>
                <a:pPr marL="342900" lvl="1" indent="0">
                  <a:buNone/>
                </a:pPr>
                <a:r>
                  <a:rPr lang="en-US" dirty="0"/>
                  <a:t>     </a:t>
                </a:r>
                <a:r>
                  <a:rPr lang="en-US" sz="2000" dirty="0"/>
                  <a:t>Entropy = </a:t>
                </a:r>
                <a14:m>
                  <m:oMath xmlns:m="http://schemas.openxmlformats.org/officeDocument/2006/math">
                    <m:r>
                      <a:rPr lang="en-US" sz="2000">
                        <a:latin typeface="Cambria Math"/>
                      </a:rPr>
                      <m:t>−</m:t>
                    </m:r>
                    <m:nary>
                      <m:naryPr>
                        <m:chr m:val="∑"/>
                        <m:limLoc m:val="subSup"/>
                        <m:ctrlPr>
                          <a:rPr lang="en-US" sz="2000" i="1">
                            <a:latin typeface="Cambria Math" panose="02040503050406030204" pitchFamily="18" charset="0"/>
                          </a:rPr>
                        </m:ctrlPr>
                      </m:naryPr>
                      <m:sub>
                        <m:r>
                          <m:rPr>
                            <m:brk m:alnAt="25"/>
                          </m:rPr>
                          <a:rPr lang="en-US" sz="2000" i="1">
                            <a:latin typeface="Cambria Math"/>
                          </a:rPr>
                          <m:t>𝑖</m:t>
                        </m:r>
                        <m:r>
                          <a:rPr lang="en-US" sz="2000" i="1">
                            <a:latin typeface="Cambria Math"/>
                          </a:rPr>
                          <m:t>=1</m:t>
                        </m:r>
                      </m:sub>
                      <m:sup>
                        <m:r>
                          <a:rPr lang="en-US" sz="2000" i="1">
                            <a:latin typeface="Cambria Math"/>
                          </a:rPr>
                          <m:t>𝑛</m:t>
                        </m:r>
                      </m:sup>
                      <m:e>
                        <m:sSub>
                          <m:sSubPr>
                            <m:ctrlPr>
                              <a:rPr lang="en-US" sz="2000" i="1">
                                <a:latin typeface="Cambria Math" panose="02040503050406030204" pitchFamily="18" charset="0"/>
                              </a:rPr>
                            </m:ctrlPr>
                          </m:sSubPr>
                          <m:e>
                            <m:r>
                              <a:rPr lang="en-US" sz="2000" i="1">
                                <a:latin typeface="Cambria Math"/>
                              </a:rPr>
                              <m:t>𝑝</m:t>
                            </m:r>
                          </m:e>
                          <m:sub>
                            <m:r>
                              <a:rPr lang="en-US" sz="2000" i="1">
                                <a:latin typeface="Cambria Math"/>
                              </a:rPr>
                              <m:t>𝑖</m:t>
                            </m:r>
                          </m:sub>
                        </m:sSub>
                        <m:r>
                          <m:rPr>
                            <m:sty m:val="p"/>
                          </m:rPr>
                          <a:rPr lang="en-US" sz="2000">
                            <a:latin typeface="Cambria Math"/>
                          </a:rPr>
                          <m:t>ln</m:t>
                        </m:r>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𝑝</m:t>
                            </m:r>
                          </m:e>
                          <m:sub>
                            <m:r>
                              <a:rPr lang="en-US" sz="2000" i="1">
                                <a:latin typeface="Cambria Math"/>
                              </a:rPr>
                              <m:t>𝑖</m:t>
                            </m:r>
                          </m:sub>
                        </m:sSub>
                        <m:r>
                          <a:rPr lang="en-US" sz="2000" i="1">
                            <a:latin typeface="Cambria Math"/>
                          </a:rPr>
                          <m:t>)</m:t>
                        </m:r>
                      </m:e>
                    </m:nary>
                  </m:oMath>
                </a14:m>
                <a:endParaRPr lang="en-US" sz="2000" dirty="0"/>
              </a:p>
              <a:p>
                <a:pPr marL="0" indent="0">
                  <a:buNone/>
                </a:pPr>
                <a:endParaRPr lang="en-CA" sz="2000" dirty="0"/>
              </a:p>
              <a:p>
                <a:r>
                  <a:rPr lang="en-US" dirty="0"/>
                  <a:t>Gini Measure of uncertainty:</a:t>
                </a:r>
              </a:p>
              <a:p>
                <a:pPr lvl="1"/>
                <a:endParaRPr lang="en-US" dirty="0"/>
              </a:p>
              <a:p>
                <a:pPr marL="342900" lvl="1" indent="0">
                  <a:buNone/>
                </a:pPr>
                <a:r>
                  <a:rPr lang="en-US" dirty="0"/>
                  <a:t> </a:t>
                </a:r>
              </a:p>
              <a:p>
                <a:pPr marL="342900" lvl="1" indent="0">
                  <a:buNone/>
                </a:pPr>
                <a:endParaRPr lang="en-US" sz="900" dirty="0"/>
              </a:p>
              <a:p>
                <a:pPr marL="342900" lvl="1" indent="0">
                  <a:buNone/>
                </a:pPr>
                <a:r>
                  <a:rPr lang="en-US" dirty="0"/>
                  <a:t>In case of a binary variable (</a:t>
                </a:r>
                <a:r>
                  <a:rPr lang="en-US" i="1" dirty="0"/>
                  <a:t>n</a:t>
                </a:r>
                <a:r>
                  <a:rPr lang="en-US" dirty="0"/>
                  <a:t>=2) we have</a:t>
                </a:r>
              </a:p>
              <a:p>
                <a:pPr lvl="1"/>
                <a:endParaRPr lang="en-US" i="1" kern="1200" dirty="0">
                  <a:solidFill>
                    <a:srgbClr val="000000"/>
                  </a:solidFill>
                  <a:latin typeface="Cambria Math" panose="02040503050406030204" pitchFamily="18" charset="0"/>
                  <a:ea typeface="+mn-ea"/>
                  <a:cs typeface="+mn-cs"/>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4741"/>
                </a:stretch>
              </a:blipFill>
            </p:spPr>
            <p:txBody>
              <a:bodyPr/>
              <a:lstStyle/>
              <a:p>
                <a:r>
                  <a:rPr lang="it-IT">
                    <a:noFill/>
                  </a:rPr>
                  <a:t> </a:t>
                </a:r>
              </a:p>
            </p:txBody>
          </p:sp>
        </mc:Fallback>
      </mc:AlternateContent>
      <p:graphicFrame>
        <p:nvGraphicFramePr>
          <p:cNvPr id="4" name="Object 3"/>
          <p:cNvGraphicFramePr>
            <a:graphicFrameLocks noChangeAspect="1"/>
          </p:cNvGraphicFramePr>
          <p:nvPr>
            <p:extLst>
              <p:ext uri="{D42A27DB-BD31-4B8C-83A1-F6EECF244321}">
                <p14:modId xmlns:p14="http://schemas.microsoft.com/office/powerpoint/2010/main" val="2833972118"/>
              </p:ext>
            </p:extLst>
          </p:nvPr>
        </p:nvGraphicFramePr>
        <p:xfrm>
          <a:off x="1763688" y="4797152"/>
          <a:ext cx="2143788" cy="586990"/>
        </p:xfrm>
        <a:graphic>
          <a:graphicData uri="http://schemas.openxmlformats.org/presentationml/2006/ole">
            <mc:AlternateContent xmlns:mc="http://schemas.openxmlformats.org/markup-compatibility/2006">
              <mc:Choice xmlns:v="urn:schemas-microsoft-com:vml" Requires="v">
                <p:oleObj name="Equation" r:id="rId3" imgW="1066680" imgH="291960" progId="Equation.DSMT4">
                  <p:embed/>
                </p:oleObj>
              </mc:Choice>
              <mc:Fallback>
                <p:oleObj name="Equation" r:id="rId3" imgW="1066680" imgH="291960" progId="Equation.DSMT4">
                  <p:embed/>
                  <p:pic>
                    <p:nvPicPr>
                      <p:cNvPr id="0" name=""/>
                      <p:cNvPicPr/>
                      <p:nvPr/>
                    </p:nvPicPr>
                    <p:blipFill>
                      <a:blip r:embed="rId4"/>
                      <a:stretch>
                        <a:fillRect/>
                      </a:stretch>
                    </p:blipFill>
                    <p:spPr>
                      <a:xfrm>
                        <a:off x="1763688" y="4797152"/>
                        <a:ext cx="2143788" cy="586990"/>
                      </a:xfrm>
                      <a:prstGeom prst="rect">
                        <a:avLst/>
                      </a:prstGeom>
                    </p:spPr>
                  </p:pic>
                </p:oleObj>
              </mc:Fallback>
            </mc:AlternateContent>
          </a:graphicData>
        </a:graphic>
      </p:graphicFrame>
      <p:sp>
        <p:nvSpPr>
          <p:cNvPr id="6" name="Slide Number Placeholder 5"/>
          <p:cNvSpPr>
            <a:spLocks noGrp="1"/>
          </p:cNvSpPr>
          <p:nvPr>
            <p:ph type="sldNum" sz="quarter" idx="12"/>
          </p:nvPr>
        </p:nvSpPr>
        <p:spPr/>
        <p:txBody>
          <a:bodyPr/>
          <a:lstStyle/>
          <a:p>
            <a:fld id="{F979D778-5668-409F-BE61-8F31D5437AFC}" type="slidenum">
              <a:rPr lang="en-CA" smtClean="0"/>
              <a:t>3</a:t>
            </a:fld>
            <a:endParaRPr lang="en-CA"/>
          </a:p>
        </p:txBody>
      </p:sp>
      <mc:AlternateContent xmlns:mc="http://schemas.openxmlformats.org/markup-compatibility/2006" xmlns:a14="http://schemas.microsoft.com/office/drawing/2010/main">
        <mc:Choice Requires="a14">
          <p:sp>
            <p:nvSpPr>
              <p:cNvPr id="7" name="Object 3">
                <a:extLst>
                  <a:ext uri="{FF2B5EF4-FFF2-40B4-BE49-F238E27FC236}">
                    <a16:creationId xmlns:a16="http://schemas.microsoft.com/office/drawing/2014/main" id="{762C054D-BFF6-4188-9E16-C493B58AA8CA}"/>
                  </a:ext>
                </a:extLst>
              </p:cNvPr>
              <p:cNvSpPr txBox="1"/>
              <p:nvPr/>
            </p:nvSpPr>
            <p:spPr>
              <a:xfrm>
                <a:off x="1619672" y="5927725"/>
                <a:ext cx="4248894" cy="585788"/>
              </a:xfrm>
              <a:prstGeom prst="rect">
                <a:avLst/>
              </a:prstGeom>
            </p:spPr>
            <p:txBody>
              <a:bodyPr>
                <a:normAutofit/>
              </a:bodyPr>
              <a:lstStyle/>
              <a:p>
                <a14:m>
                  <m:oMath xmlns:m="http://schemas.openxmlformats.org/officeDocument/2006/math">
                    <m:r>
                      <m:rPr>
                        <m:nor/>
                      </m:rPr>
                      <a:rPr lang="it-IT" i="0" smtClean="0">
                        <a:solidFill>
                          <a:srgbClr val="000000"/>
                        </a:solidFill>
                        <a:latin typeface="Cambria Math" panose="02040503050406030204" pitchFamily="18" charset="0"/>
                      </a:rPr>
                      <m:t>Gini</m:t>
                    </m:r>
                    <m:r>
                      <a:rPr lang="it-IT" i="1">
                        <a:solidFill>
                          <a:srgbClr val="000000"/>
                        </a:solidFill>
                        <a:latin typeface="Cambria Math" panose="02040503050406030204" pitchFamily="18" charset="0"/>
                      </a:rPr>
                      <m:t>=1−</m:t>
                    </m:r>
                    <m:r>
                      <a:rPr lang="it-IT" b="0" i="1" smtClean="0">
                        <a:solidFill>
                          <a:srgbClr val="000000"/>
                        </a:solidFill>
                        <a:latin typeface="Cambria Math" panose="02040503050406030204" pitchFamily="18" charset="0"/>
                      </a:rPr>
                      <m:t>(</m:t>
                    </m:r>
                    <m:r>
                      <a:rPr lang="it-IT" b="0" i="1" smtClean="0">
                        <a:solidFill>
                          <a:srgbClr val="000000"/>
                        </a:solidFill>
                        <a:latin typeface="Cambria Math" panose="02040503050406030204" pitchFamily="18" charset="0"/>
                      </a:rPr>
                      <m:t>𝑝</m:t>
                    </m:r>
                    <m:r>
                      <a:rPr lang="it-IT" b="0" i="1" baseline="30000" smtClean="0">
                        <a:solidFill>
                          <a:srgbClr val="000000"/>
                        </a:solidFill>
                        <a:latin typeface="Cambria Math" panose="02040503050406030204" pitchFamily="18" charset="0"/>
                      </a:rPr>
                      <m:t>2</m:t>
                    </m:r>
                    <m:r>
                      <a:rPr lang="it-IT" b="0" i="1" smtClean="0">
                        <a:solidFill>
                          <a:srgbClr val="000000"/>
                        </a:solidFill>
                        <a:latin typeface="Cambria Math" panose="02040503050406030204" pitchFamily="18" charset="0"/>
                      </a:rPr>
                      <m:t>+(1−</m:t>
                    </m:r>
                    <m:r>
                      <a:rPr lang="it-IT" b="0" i="1" smtClean="0">
                        <a:solidFill>
                          <a:srgbClr val="000000"/>
                        </a:solidFill>
                        <a:latin typeface="Cambria Math" panose="02040503050406030204" pitchFamily="18" charset="0"/>
                      </a:rPr>
                      <m:t>𝑝</m:t>
                    </m:r>
                  </m:oMath>
                </a14:m>
                <a:r>
                  <a:rPr lang="it-IT" dirty="0">
                    <a:latin typeface="Cambria Math" panose="02040503050406030204" pitchFamily="18" charset="0"/>
                    <a:ea typeface="Cambria Math" panose="02040503050406030204" pitchFamily="18" charset="0"/>
                  </a:rPr>
                  <a:t>)</a:t>
                </a:r>
                <a:r>
                  <a:rPr lang="it-IT" baseline="30000" dirty="0">
                    <a:latin typeface="Cambria Math" panose="02040503050406030204" pitchFamily="18" charset="0"/>
                    <a:ea typeface="Cambria Math" panose="02040503050406030204" pitchFamily="18" charset="0"/>
                  </a:rPr>
                  <a:t>2</a:t>
                </a:r>
                <a:r>
                  <a:rPr lang="it-IT" dirty="0">
                    <a:latin typeface="Cambria Math" panose="02040503050406030204" pitchFamily="18" charset="0"/>
                    <a:ea typeface="Cambria Math" panose="02040503050406030204" pitchFamily="18" charset="0"/>
                  </a:rPr>
                  <a:t>)=2</a:t>
                </a:r>
                <a:r>
                  <a:rPr lang="it-IT" dirty="0">
                    <a:solidFill>
                      <a:srgbClr val="000000"/>
                    </a:solidFill>
                  </a:rPr>
                  <a:t> </a:t>
                </a:r>
                <a14:m>
                  <m:oMath xmlns:m="http://schemas.openxmlformats.org/officeDocument/2006/math">
                    <m:r>
                      <a:rPr lang="it-IT" i="1">
                        <a:solidFill>
                          <a:srgbClr val="000000"/>
                        </a:solidFill>
                        <a:latin typeface="Cambria Math" panose="02040503050406030204" pitchFamily="18" charset="0"/>
                      </a:rPr>
                      <m:t>𝑝</m:t>
                    </m:r>
                  </m:oMath>
                </a14:m>
                <a:r>
                  <a:rPr lang="it-IT" dirty="0">
                    <a:latin typeface="Cambria Math" panose="02040503050406030204" pitchFamily="18" charset="0"/>
                    <a:ea typeface="Cambria Math" panose="02040503050406030204" pitchFamily="18" charset="0"/>
                  </a:rPr>
                  <a:t>(1-</a:t>
                </a:r>
                <a:r>
                  <a:rPr lang="it-IT" dirty="0">
                    <a:solidFill>
                      <a:srgbClr val="000000"/>
                    </a:solidFill>
                  </a:rPr>
                  <a:t> </a:t>
                </a:r>
                <a14:m>
                  <m:oMath xmlns:m="http://schemas.openxmlformats.org/officeDocument/2006/math">
                    <m:r>
                      <a:rPr lang="it-IT" i="1">
                        <a:solidFill>
                          <a:srgbClr val="000000"/>
                        </a:solidFill>
                        <a:latin typeface="Cambria Math" panose="02040503050406030204" pitchFamily="18" charset="0"/>
                      </a:rPr>
                      <m:t>𝑝</m:t>
                    </m:r>
                  </m:oMath>
                </a14:m>
                <a:r>
                  <a:rPr lang="it-IT" dirty="0">
                    <a:latin typeface="Cambria Math" panose="02040503050406030204" pitchFamily="18" charset="0"/>
                    <a:ea typeface="Cambria Math" panose="02040503050406030204" pitchFamily="18" charset="0"/>
                  </a:rPr>
                  <a:t>)</a:t>
                </a:r>
              </a:p>
            </p:txBody>
          </p:sp>
        </mc:Choice>
        <mc:Fallback xmlns="">
          <p:sp>
            <p:nvSpPr>
              <p:cNvPr id="7" name="Object 3">
                <a:extLst>
                  <a:ext uri="{FF2B5EF4-FFF2-40B4-BE49-F238E27FC236}">
                    <a16:creationId xmlns:a16="http://schemas.microsoft.com/office/drawing/2014/main" id="{762C054D-BFF6-4188-9E16-C493B58AA8CA}"/>
                  </a:ext>
                </a:extLst>
              </p:cNvPr>
              <p:cNvSpPr txBox="1">
                <a:spLocks noRot="1" noChangeAspect="1" noMove="1" noResize="1" noEditPoints="1" noAdjustHandles="1" noChangeArrowheads="1" noChangeShapeType="1" noTextEdit="1"/>
              </p:cNvSpPr>
              <p:nvPr/>
            </p:nvSpPr>
            <p:spPr>
              <a:xfrm>
                <a:off x="1619672" y="5927725"/>
                <a:ext cx="4248894" cy="585788"/>
              </a:xfrm>
              <a:prstGeom prst="rect">
                <a:avLst/>
              </a:prstGeom>
              <a:blipFill>
                <a:blip r:embed="rId5"/>
                <a:stretch>
                  <a:fillRect t="-5208"/>
                </a:stretch>
              </a:blipFill>
            </p:spPr>
            <p:txBody>
              <a:bodyPr/>
              <a:lstStyle/>
              <a:p>
                <a:r>
                  <a:rPr lang="it-IT">
                    <a:noFill/>
                  </a:rPr>
                  <a:t> </a:t>
                </a:r>
              </a:p>
            </p:txBody>
          </p:sp>
        </mc:Fallback>
      </mc:AlternateContent>
    </p:spTree>
    <p:extLst>
      <p:ext uri="{BB962C8B-B14F-4D97-AF65-F5344CB8AC3E}">
        <p14:creationId xmlns:p14="http://schemas.microsoft.com/office/powerpoint/2010/main" val="1279583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6063" y="930275"/>
            <a:ext cx="7772400" cy="625773"/>
          </a:xfrm>
        </p:spPr>
        <p:txBody>
          <a:bodyPr/>
          <a:lstStyle/>
          <a:p>
            <a:r>
              <a:rPr lang="en-US" dirty="0"/>
              <a:t>Information Gain</a:t>
            </a:r>
            <a:endParaRPr lang="en-CA" dirty="0"/>
          </a:p>
        </p:txBody>
      </p:sp>
      <p:sp>
        <p:nvSpPr>
          <p:cNvPr id="3" name="Content Placeholder 2"/>
          <p:cNvSpPr>
            <a:spLocks noGrp="1"/>
          </p:cNvSpPr>
          <p:nvPr>
            <p:ph idx="1"/>
          </p:nvPr>
        </p:nvSpPr>
        <p:spPr>
          <a:xfrm>
            <a:off x="611560" y="1556048"/>
            <a:ext cx="8134672" cy="4114800"/>
          </a:xfrm>
        </p:spPr>
        <p:txBody>
          <a:bodyPr/>
          <a:lstStyle/>
          <a:p>
            <a:r>
              <a:rPr lang="en-US" dirty="0"/>
              <a:t>The information gain is the expected decrease in uncertainty (as measured by either entropy or Gini).</a:t>
            </a:r>
          </a:p>
          <a:p>
            <a:r>
              <a:rPr lang="en-US" dirty="0"/>
              <a:t>Suppose that there is a 20% chance that a person will receive a job offer</a:t>
            </a:r>
          </a:p>
          <a:p>
            <a:r>
              <a:rPr lang="en-US" dirty="0"/>
              <a:t>Suppose further that there is a 50% chance the person has a relevant degree. If the person does have a relevant degree the probability of a job offer rises to 30%, otherwise it falls to 10%</a:t>
            </a:r>
          </a:p>
          <a:p>
            <a:r>
              <a:rPr lang="en-US" dirty="0"/>
              <a:t>Initial entropy = −[0.2log(0.2) + 0.8log(0.8)]=0.7219</a:t>
            </a:r>
          </a:p>
          <a:p>
            <a:pPr marL="0" indent="0">
              <a:buNone/>
            </a:pPr>
            <a:r>
              <a:rPr lang="en-US" dirty="0"/>
              <a:t>	(Note: log is log to the base 2 in ML)</a:t>
            </a:r>
          </a:p>
          <a:p>
            <a:r>
              <a:rPr lang="en-US" dirty="0"/>
              <a:t>Expected entropy =</a:t>
            </a:r>
          </a:p>
          <a:p>
            <a:pPr marL="0" indent="0">
              <a:buNone/>
            </a:pPr>
            <a:r>
              <a:rPr lang="en-US" sz="2000" dirty="0"/>
              <a:t>−0.5[0.1log(0.1) + 0.9log(0.9)] − 0.5[0.3log(0.3) + 0.7log(0.7)]=0.6751 </a:t>
            </a:r>
            <a:r>
              <a:rPr lang="en-CA" sz="2000" dirty="0"/>
              <a:t>   </a:t>
            </a:r>
            <a:endParaRPr lang="en-US" sz="2000" dirty="0"/>
          </a:p>
          <a:p>
            <a:r>
              <a:rPr lang="en-US" dirty="0"/>
              <a:t>Expected information gain from knowing whether there is a relevant degree = 0.7219 − 0.6751=0.0468</a:t>
            </a:r>
          </a:p>
        </p:txBody>
      </p:sp>
      <p:sp>
        <p:nvSpPr>
          <p:cNvPr id="5" name="Slide Number Placeholder 4"/>
          <p:cNvSpPr>
            <a:spLocks noGrp="1"/>
          </p:cNvSpPr>
          <p:nvPr>
            <p:ph type="sldNum" sz="quarter" idx="12"/>
          </p:nvPr>
        </p:nvSpPr>
        <p:spPr/>
        <p:txBody>
          <a:bodyPr/>
          <a:lstStyle/>
          <a:p>
            <a:fld id="{F979D778-5668-409F-BE61-8F31D5437AFC}" type="slidenum">
              <a:rPr lang="en-CA" smtClean="0"/>
              <a:t>4</a:t>
            </a:fld>
            <a:endParaRPr lang="en-CA"/>
          </a:p>
        </p:txBody>
      </p:sp>
    </p:spTree>
    <p:extLst>
      <p:ext uri="{BB962C8B-B14F-4D97-AF65-F5344CB8AC3E}">
        <p14:creationId xmlns:p14="http://schemas.microsoft.com/office/powerpoint/2010/main" val="177164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Decision Tree Algorithm</a:t>
            </a:r>
            <a:endParaRPr lang="en-CA" dirty="0"/>
          </a:p>
        </p:txBody>
      </p:sp>
      <p:sp>
        <p:nvSpPr>
          <p:cNvPr id="3" name="Content Placeholder 2"/>
          <p:cNvSpPr>
            <a:spLocks noGrp="1"/>
          </p:cNvSpPr>
          <p:nvPr>
            <p:ph idx="1"/>
          </p:nvPr>
        </p:nvSpPr>
        <p:spPr/>
        <p:txBody>
          <a:bodyPr/>
          <a:lstStyle/>
          <a:p>
            <a:r>
              <a:rPr lang="en-US" dirty="0"/>
              <a:t>Algorithm chooses the feature at the root of the tree that has the greatest expected information gain</a:t>
            </a:r>
          </a:p>
          <a:p>
            <a:r>
              <a:rPr lang="en-US" dirty="0"/>
              <a:t>At subsequent nodes it chooses the feature (not already chosen) that has the greatest expected information gain</a:t>
            </a:r>
          </a:p>
          <a:p>
            <a:r>
              <a:rPr lang="en-US" dirty="0"/>
              <a:t>When there is a threshold, it determines the optimal threshold for each feature (i.e., the threshold that maximizes the expected information gain for that feature) and bases calculations on that threshold </a:t>
            </a:r>
          </a:p>
          <a:p>
            <a:pPr marL="0" indent="0">
              <a:buNone/>
            </a:pPr>
            <a:endParaRPr lang="en-US" dirty="0"/>
          </a:p>
        </p:txBody>
      </p:sp>
      <p:sp>
        <p:nvSpPr>
          <p:cNvPr id="5" name="Slide Number Placeholder 4"/>
          <p:cNvSpPr>
            <a:spLocks noGrp="1"/>
          </p:cNvSpPr>
          <p:nvPr>
            <p:ph type="sldNum" sz="quarter" idx="12"/>
          </p:nvPr>
        </p:nvSpPr>
        <p:spPr/>
        <p:txBody>
          <a:bodyPr/>
          <a:lstStyle/>
          <a:p>
            <a:fld id="{2E8C09BE-1715-42CA-A91A-E7B0E09A3015}" type="slidenum">
              <a:rPr lang="en-CA" smtClean="0"/>
              <a:t>5</a:t>
            </a:fld>
            <a:endParaRPr lang="en-CA"/>
          </a:p>
        </p:txBody>
      </p:sp>
    </p:spTree>
    <p:extLst>
      <p:ext uri="{BB962C8B-B14F-4D97-AF65-F5344CB8AC3E}">
        <p14:creationId xmlns:p14="http://schemas.microsoft.com/office/powerpoint/2010/main" val="5078310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E05D55B-6FF1-4048-8EAE-734ED7D894AA}"/>
              </a:ext>
            </a:extLst>
          </p:cNvPr>
          <p:cNvSpPr>
            <a:spLocks noGrp="1"/>
          </p:cNvSpPr>
          <p:nvPr>
            <p:ph type="title"/>
          </p:nvPr>
        </p:nvSpPr>
        <p:spPr/>
        <p:txBody>
          <a:bodyPr/>
          <a:lstStyle/>
          <a:p>
            <a:r>
              <a:rPr lang="it-IT" dirty="0" err="1"/>
              <a:t>Decision</a:t>
            </a:r>
            <a:r>
              <a:rPr lang="it-IT" dirty="0"/>
              <a:t> </a:t>
            </a:r>
            <a:r>
              <a:rPr lang="it-IT" dirty="0" err="1"/>
              <a:t>Tree</a:t>
            </a:r>
            <a:endParaRPr lang="it-IT" dirty="0"/>
          </a:p>
        </p:txBody>
      </p:sp>
      <p:sp>
        <p:nvSpPr>
          <p:cNvPr id="3" name="Segnaposto contenuto 2">
            <a:extLst>
              <a:ext uri="{FF2B5EF4-FFF2-40B4-BE49-F238E27FC236}">
                <a16:creationId xmlns:a16="http://schemas.microsoft.com/office/drawing/2014/main" id="{01B7FC06-170F-4F31-87BF-CF898BA271DF}"/>
              </a:ext>
            </a:extLst>
          </p:cNvPr>
          <p:cNvSpPr>
            <a:spLocks noGrp="1"/>
          </p:cNvSpPr>
          <p:nvPr>
            <p:ph idx="1"/>
          </p:nvPr>
        </p:nvSpPr>
        <p:spPr/>
        <p:txBody>
          <a:bodyPr/>
          <a:lstStyle/>
          <a:p>
            <a:r>
              <a:rPr lang="it-IT" dirty="0" err="1"/>
              <a:t>Classification</a:t>
            </a:r>
            <a:r>
              <a:rPr lang="it-IT" dirty="0"/>
              <a:t> </a:t>
            </a:r>
            <a:r>
              <a:rPr lang="it-IT" dirty="0" err="1"/>
              <a:t>Tree</a:t>
            </a:r>
            <a:r>
              <a:rPr lang="it-IT" dirty="0"/>
              <a:t> </a:t>
            </a:r>
            <a:r>
              <a:rPr lang="it-IT" dirty="0">
                <a:sym typeface="Wingdings" panose="05000000000000000000" pitchFamily="2" charset="2"/>
              </a:rPr>
              <a:t>the output </a:t>
            </a:r>
            <a:r>
              <a:rPr lang="it-IT" dirty="0" err="1">
                <a:sym typeface="Wingdings" panose="05000000000000000000" pitchFamily="2" charset="2"/>
              </a:rPr>
              <a:t>variable</a:t>
            </a:r>
            <a:r>
              <a:rPr lang="it-IT" dirty="0">
                <a:sym typeface="Wingdings" panose="05000000000000000000" pitchFamily="2" charset="2"/>
              </a:rPr>
              <a:t> </a:t>
            </a:r>
            <a:r>
              <a:rPr lang="it-IT" dirty="0" err="1">
                <a:sym typeface="Wingdings" panose="05000000000000000000" pitchFamily="2" charset="2"/>
              </a:rPr>
              <a:t>is</a:t>
            </a:r>
            <a:r>
              <a:rPr lang="it-IT" dirty="0">
                <a:sym typeface="Wingdings" panose="05000000000000000000" pitchFamily="2" charset="2"/>
              </a:rPr>
              <a:t> discrete and finite (</a:t>
            </a:r>
            <a:r>
              <a:rPr lang="it-IT" dirty="0" err="1">
                <a:sym typeface="Wingdings" panose="05000000000000000000" pitchFamily="2" charset="2"/>
              </a:rPr>
              <a:t>usually</a:t>
            </a:r>
            <a:r>
              <a:rPr lang="it-IT" dirty="0">
                <a:sym typeface="Wingdings" panose="05000000000000000000" pitchFamily="2" charset="2"/>
              </a:rPr>
              <a:t> </a:t>
            </a:r>
            <a:r>
              <a:rPr lang="it-IT" dirty="0" err="1">
                <a:sym typeface="Wingdings" panose="05000000000000000000" pitchFamily="2" charset="2"/>
              </a:rPr>
              <a:t>binary</a:t>
            </a:r>
            <a:r>
              <a:rPr lang="it-IT" dirty="0">
                <a:sym typeface="Wingdings" panose="05000000000000000000" pitchFamily="2" charset="2"/>
              </a:rPr>
              <a:t>)</a:t>
            </a:r>
          </a:p>
          <a:p>
            <a:pPr marL="0" indent="0">
              <a:buNone/>
            </a:pPr>
            <a:endParaRPr lang="it-IT" dirty="0">
              <a:sym typeface="Wingdings" panose="05000000000000000000" pitchFamily="2" charset="2"/>
            </a:endParaRPr>
          </a:p>
          <a:p>
            <a:r>
              <a:rPr lang="it-IT" dirty="0" err="1">
                <a:sym typeface="Wingdings" panose="05000000000000000000" pitchFamily="2" charset="2"/>
              </a:rPr>
              <a:t>Regression</a:t>
            </a:r>
            <a:r>
              <a:rPr lang="it-IT" dirty="0">
                <a:sym typeface="Wingdings" panose="05000000000000000000" pitchFamily="2" charset="2"/>
              </a:rPr>
              <a:t> </a:t>
            </a:r>
            <a:r>
              <a:rPr lang="it-IT" dirty="0" err="1">
                <a:sym typeface="Wingdings" panose="05000000000000000000" pitchFamily="2" charset="2"/>
              </a:rPr>
              <a:t>Tree</a:t>
            </a:r>
            <a:r>
              <a:rPr lang="it-IT" dirty="0">
                <a:sym typeface="Wingdings" panose="05000000000000000000" pitchFamily="2" charset="2"/>
              </a:rPr>
              <a:t>  the output </a:t>
            </a:r>
            <a:r>
              <a:rPr lang="it-IT" dirty="0" err="1">
                <a:sym typeface="Wingdings" panose="05000000000000000000" pitchFamily="2" charset="2"/>
              </a:rPr>
              <a:t>variable</a:t>
            </a:r>
            <a:r>
              <a:rPr lang="it-IT" dirty="0">
                <a:sym typeface="Wingdings" panose="05000000000000000000" pitchFamily="2" charset="2"/>
              </a:rPr>
              <a:t> </a:t>
            </a:r>
            <a:r>
              <a:rPr lang="it-IT" dirty="0" err="1">
                <a:sym typeface="Wingdings" panose="05000000000000000000" pitchFamily="2" charset="2"/>
              </a:rPr>
              <a:t>has</a:t>
            </a:r>
            <a:r>
              <a:rPr lang="it-IT" dirty="0">
                <a:sym typeface="Wingdings" panose="05000000000000000000" pitchFamily="2" charset="2"/>
              </a:rPr>
              <a:t> </a:t>
            </a:r>
            <a:r>
              <a:rPr lang="it-IT" dirty="0" err="1">
                <a:sym typeface="Wingdings" panose="05000000000000000000" pitchFamily="2" charset="2"/>
              </a:rPr>
              <a:t>continuous</a:t>
            </a:r>
            <a:r>
              <a:rPr lang="it-IT" dirty="0">
                <a:sym typeface="Wingdings" panose="05000000000000000000" pitchFamily="2" charset="2"/>
              </a:rPr>
              <a:t> </a:t>
            </a:r>
            <a:r>
              <a:rPr lang="it-IT" dirty="0" err="1">
                <a:sym typeface="Wingdings" panose="05000000000000000000" pitchFamily="2" charset="2"/>
              </a:rPr>
              <a:t>values</a:t>
            </a:r>
            <a:endParaRPr lang="it-IT" dirty="0"/>
          </a:p>
        </p:txBody>
      </p:sp>
      <p:sp>
        <p:nvSpPr>
          <p:cNvPr id="5" name="Segnaposto numero diapositiva 4">
            <a:extLst>
              <a:ext uri="{FF2B5EF4-FFF2-40B4-BE49-F238E27FC236}">
                <a16:creationId xmlns:a16="http://schemas.microsoft.com/office/drawing/2014/main" id="{5045EF00-0A80-49DE-8797-83FFD690B6AA}"/>
              </a:ext>
            </a:extLst>
          </p:cNvPr>
          <p:cNvSpPr>
            <a:spLocks noGrp="1"/>
          </p:cNvSpPr>
          <p:nvPr>
            <p:ph type="sldNum" sz="quarter" idx="12"/>
          </p:nvPr>
        </p:nvSpPr>
        <p:spPr/>
        <p:txBody>
          <a:bodyPr/>
          <a:lstStyle/>
          <a:p>
            <a:fld id="{F979D778-5668-409F-BE61-8F31D5437AFC}" type="slidenum">
              <a:rPr lang="en-CA" smtClean="0"/>
              <a:t>6</a:t>
            </a:fld>
            <a:endParaRPr lang="en-CA"/>
          </a:p>
        </p:txBody>
      </p:sp>
    </p:spTree>
    <p:extLst>
      <p:ext uri="{BB962C8B-B14F-4D97-AF65-F5344CB8AC3E}">
        <p14:creationId xmlns:p14="http://schemas.microsoft.com/office/powerpoint/2010/main" val="4028250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CF971DE-4887-4FF0-946E-0C6D27C87F3B}"/>
              </a:ext>
            </a:extLst>
          </p:cNvPr>
          <p:cNvSpPr>
            <a:spLocks noGrp="1"/>
          </p:cNvSpPr>
          <p:nvPr>
            <p:ph type="title"/>
          </p:nvPr>
        </p:nvSpPr>
        <p:spPr/>
        <p:txBody>
          <a:bodyPr/>
          <a:lstStyle/>
          <a:p>
            <a:r>
              <a:rPr lang="it-IT" dirty="0" err="1"/>
              <a:t>Classification</a:t>
            </a:r>
            <a:r>
              <a:rPr lang="it-IT" dirty="0"/>
              <a:t> </a:t>
            </a:r>
            <a:r>
              <a:rPr lang="it-IT" dirty="0" err="1"/>
              <a:t>Tree</a:t>
            </a:r>
            <a:endParaRPr lang="it-IT" dirty="0"/>
          </a:p>
        </p:txBody>
      </p:sp>
      <p:sp>
        <p:nvSpPr>
          <p:cNvPr id="3" name="Segnaposto contenuto 2">
            <a:extLst>
              <a:ext uri="{FF2B5EF4-FFF2-40B4-BE49-F238E27FC236}">
                <a16:creationId xmlns:a16="http://schemas.microsoft.com/office/drawing/2014/main" id="{02588277-E46A-4E7C-9B07-FF26AFE9D537}"/>
              </a:ext>
            </a:extLst>
          </p:cNvPr>
          <p:cNvSpPr>
            <a:spLocks noGrp="1"/>
          </p:cNvSpPr>
          <p:nvPr>
            <p:ph idx="1"/>
          </p:nvPr>
        </p:nvSpPr>
        <p:spPr/>
        <p:txBody>
          <a:bodyPr/>
          <a:lstStyle/>
          <a:p>
            <a:pPr algn="l"/>
            <a:r>
              <a:rPr lang="en-US" sz="2000" b="0" i="0" u="none" strike="noStrike" baseline="0" dirty="0">
                <a:latin typeface="CMR10"/>
              </a:rPr>
              <a:t>Classification trees are recursive algorithms that split the dataset into smaller sets (</a:t>
            </a:r>
            <a:r>
              <a:rPr lang="en-US" sz="2000" b="0" i="0" u="none" strike="noStrike" baseline="0" dirty="0">
                <a:latin typeface="CMTI10"/>
              </a:rPr>
              <a:t>nodes</a:t>
            </a:r>
            <a:r>
              <a:rPr lang="en-US" sz="2000" b="0" i="0" u="none" strike="noStrike" baseline="0" dirty="0">
                <a:latin typeface="CMR10"/>
              </a:rPr>
              <a:t>) in a step by step fashion thanks to binary rules defined on the features of the observations. </a:t>
            </a:r>
          </a:p>
          <a:p>
            <a:pPr algn="l"/>
            <a:r>
              <a:rPr lang="en-US" sz="2000" b="0" i="0" u="none" strike="noStrike" baseline="0" dirty="0">
                <a:latin typeface="CMR10"/>
              </a:rPr>
              <a:t>The complete dataset is the root node of the tree. To split the node, a feature is selected and a binary rule, e.g., if the value of the feature is larger or smaller than a given threshold, is defined on it in order to obtain two disjoint datasets. These two datasets become nodes of the tree. This procedure is repeated for each new node until a stopping criterion is met, e.g., the specified maximum depth of the tree is reached. </a:t>
            </a:r>
          </a:p>
        </p:txBody>
      </p:sp>
      <p:sp>
        <p:nvSpPr>
          <p:cNvPr id="5" name="Segnaposto numero diapositiva 4">
            <a:extLst>
              <a:ext uri="{FF2B5EF4-FFF2-40B4-BE49-F238E27FC236}">
                <a16:creationId xmlns:a16="http://schemas.microsoft.com/office/drawing/2014/main" id="{59DFF0B0-E17F-482B-B1CD-EB0E8400A792}"/>
              </a:ext>
            </a:extLst>
          </p:cNvPr>
          <p:cNvSpPr>
            <a:spLocks noGrp="1"/>
          </p:cNvSpPr>
          <p:nvPr>
            <p:ph type="sldNum" sz="quarter" idx="12"/>
          </p:nvPr>
        </p:nvSpPr>
        <p:spPr/>
        <p:txBody>
          <a:bodyPr/>
          <a:lstStyle/>
          <a:p>
            <a:fld id="{F979D778-5668-409F-BE61-8F31D5437AFC}" type="slidenum">
              <a:rPr lang="en-CA" smtClean="0"/>
              <a:t>7</a:t>
            </a:fld>
            <a:endParaRPr lang="en-CA"/>
          </a:p>
        </p:txBody>
      </p:sp>
    </p:spTree>
    <p:extLst>
      <p:ext uri="{BB962C8B-B14F-4D97-AF65-F5344CB8AC3E}">
        <p14:creationId xmlns:p14="http://schemas.microsoft.com/office/powerpoint/2010/main" val="4041623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1F5EC481-4564-4CD4-BF9A-FF806A38A3BF}"/>
              </a:ext>
            </a:extLst>
          </p:cNvPr>
          <p:cNvSpPr>
            <a:spLocks noGrp="1"/>
          </p:cNvSpPr>
          <p:nvPr>
            <p:ph idx="1"/>
          </p:nvPr>
        </p:nvSpPr>
        <p:spPr>
          <a:xfrm>
            <a:off x="251520" y="1124744"/>
            <a:ext cx="8206680" cy="5137944"/>
          </a:xfrm>
        </p:spPr>
        <p:txBody>
          <a:bodyPr/>
          <a:lstStyle/>
          <a:p>
            <a:pPr algn="l"/>
            <a:r>
              <a:rPr lang="en-US" sz="2000" b="0" i="0" u="none" strike="noStrike" baseline="0" dirty="0">
                <a:latin typeface="CMR10"/>
              </a:rPr>
              <a:t>So a classification</a:t>
            </a:r>
            <a:r>
              <a:rPr lang="en-US" sz="2000" dirty="0">
                <a:latin typeface="CMR10"/>
              </a:rPr>
              <a:t> </a:t>
            </a:r>
            <a:r>
              <a:rPr lang="en-US" sz="2000" b="0" i="0" u="none" strike="noStrike" baseline="0" dirty="0">
                <a:latin typeface="CMR10"/>
              </a:rPr>
              <a:t>tree is a growing tree with nodes refining the information about the exogenous variables to classify an item in the database (in the binary case, class 0 or 1). </a:t>
            </a:r>
          </a:p>
          <a:p>
            <a:pPr algn="l"/>
            <a:r>
              <a:rPr lang="en-US" sz="2000" b="0" i="0" u="none" strike="noStrike" baseline="0" dirty="0">
                <a:latin typeface="CMR10"/>
              </a:rPr>
              <a:t>Each node is associated with a measure of </a:t>
            </a:r>
            <a:r>
              <a:rPr lang="en-US" sz="2000" b="0" i="0" u="none" strike="noStrike" baseline="0" dirty="0">
                <a:latin typeface="CMTI10"/>
              </a:rPr>
              <a:t>Impurity</a:t>
            </a:r>
            <a:r>
              <a:rPr lang="en-US" sz="2000" b="0" i="0" u="none" strike="noStrike" baseline="0" dirty="0">
                <a:latin typeface="CMR10"/>
              </a:rPr>
              <a:t>. Such a measure is high when the dataset representing the node contains observations belonging to different classes of the endogenous variable, and reaches its lowest value (zero) when the node only contains observations belonging to a single class.</a:t>
            </a:r>
          </a:p>
          <a:p>
            <a:pPr algn="l"/>
            <a:r>
              <a:rPr lang="en-US" sz="2000" b="0" i="0" u="none" strike="noStrike" baseline="0" dirty="0">
                <a:latin typeface="CMR10"/>
              </a:rPr>
              <a:t>In the binary case, i.e. only two classes, we can use the </a:t>
            </a:r>
            <a:r>
              <a:rPr lang="en-US" sz="2000" b="0" i="0" u="none" strike="noStrike" baseline="0" dirty="0">
                <a:latin typeface="CMTI10"/>
              </a:rPr>
              <a:t>Gini impurity</a:t>
            </a:r>
            <a:r>
              <a:rPr lang="en-US" sz="2000" b="0" i="0" u="none" strike="noStrike" baseline="0" dirty="0">
                <a:latin typeface="CMR10"/>
              </a:rPr>
              <a:t>. Given a node </a:t>
            </a:r>
            <a:r>
              <a:rPr lang="en-US" sz="2000" b="0" i="0" u="none" strike="noStrike" baseline="0" dirty="0">
                <a:latin typeface="CMMI10"/>
              </a:rPr>
              <a:t>x</a:t>
            </a:r>
            <a:r>
              <a:rPr lang="en-US" sz="2000" b="0" i="0" u="none" strike="noStrike" baseline="0" dirty="0">
                <a:latin typeface="CMR10"/>
              </a:rPr>
              <a:t>, the Gini impurity, denoted by </a:t>
            </a:r>
            <a:r>
              <a:rPr lang="en-US" sz="2000" b="0" i="0" u="none" strike="noStrike" baseline="0" dirty="0">
                <a:latin typeface="CMMI10"/>
              </a:rPr>
              <a:t>G</a:t>
            </a:r>
            <a:r>
              <a:rPr lang="en-US" sz="2000" b="0" i="0" u="none" strike="noStrike" baseline="0" dirty="0">
                <a:latin typeface="CMR10"/>
              </a:rPr>
              <a:t>(</a:t>
            </a:r>
            <a:r>
              <a:rPr lang="en-US" sz="2000" b="0" i="0" u="none" strike="noStrike" baseline="0" dirty="0">
                <a:latin typeface="CMMI10"/>
              </a:rPr>
              <a:t>x</a:t>
            </a:r>
            <a:r>
              <a:rPr lang="en-US" sz="2000" b="0" i="0" u="none" strike="noStrike" baseline="0" dirty="0">
                <a:latin typeface="CMR10"/>
              </a:rPr>
              <a:t>), for a binary classier is defined as</a:t>
            </a:r>
          </a:p>
          <a:p>
            <a:pPr marL="0" indent="0" algn="ctr">
              <a:buNone/>
            </a:pPr>
            <a:r>
              <a:rPr lang="fi-FI" sz="2000" b="0" i="0" u="none" strike="noStrike" baseline="0" dirty="0">
                <a:latin typeface="CMMI10"/>
              </a:rPr>
              <a:t> G</a:t>
            </a:r>
            <a:r>
              <a:rPr lang="fi-FI" sz="2000" b="0" i="0" u="none" strike="noStrike" baseline="0" dirty="0">
                <a:latin typeface="CMR10"/>
              </a:rPr>
              <a:t>(</a:t>
            </a:r>
            <a:r>
              <a:rPr lang="fi-FI" sz="2000" b="0" i="0" u="none" strike="noStrike" baseline="0" dirty="0">
                <a:latin typeface="CMMI10"/>
              </a:rPr>
              <a:t>x</a:t>
            </a:r>
            <a:r>
              <a:rPr lang="fi-FI" sz="2000" b="0" i="0" u="none" strike="noStrike" baseline="0" dirty="0">
                <a:latin typeface="CMR10"/>
              </a:rPr>
              <a:t>) = </a:t>
            </a:r>
            <a:r>
              <a:rPr lang="fi-FI" sz="2000" b="0" i="0" u="none" strike="noStrike" baseline="0" dirty="0">
                <a:latin typeface="CMMI10"/>
              </a:rPr>
              <a:t>p</a:t>
            </a:r>
            <a:r>
              <a:rPr lang="fi-FI" sz="2000" b="0" i="0" u="none" strike="noStrike" baseline="0" dirty="0">
                <a:latin typeface="CMR10"/>
              </a:rPr>
              <a:t>(1 </a:t>
            </a:r>
            <a:r>
              <a:rPr lang="fi-FI" sz="2000" b="0" i="0" u="none" strike="noStrike" baseline="0" dirty="0">
                <a:latin typeface="CMSY10"/>
              </a:rPr>
              <a:t>-</a:t>
            </a:r>
            <a:r>
              <a:rPr lang="fi-FI" sz="2000" b="0" i="0" u="none" strike="noStrike" baseline="0" dirty="0">
                <a:latin typeface="CMMI10"/>
              </a:rPr>
              <a:t>p</a:t>
            </a:r>
            <a:r>
              <a:rPr lang="fi-FI" sz="2000" b="0" i="0" u="none" strike="noStrike" baseline="0" dirty="0">
                <a:latin typeface="CMR10"/>
              </a:rPr>
              <a:t>)</a:t>
            </a:r>
            <a:endParaRPr lang="fi-FI" sz="2000" dirty="0">
              <a:latin typeface="CMMI10"/>
            </a:endParaRPr>
          </a:p>
          <a:p>
            <a:pPr marL="300038" lvl="1" indent="0">
              <a:buNone/>
            </a:pPr>
            <a:r>
              <a:rPr lang="en-US" sz="2000" b="0" i="0" u="none" strike="noStrike" baseline="0" dirty="0">
                <a:latin typeface="CMR10"/>
              </a:rPr>
              <a:t>where </a:t>
            </a:r>
            <a:r>
              <a:rPr lang="en-US" sz="2000" b="0" i="0" u="none" strike="noStrike" baseline="0" dirty="0">
                <a:latin typeface="CMMI10"/>
              </a:rPr>
              <a:t>p</a:t>
            </a:r>
            <a:r>
              <a:rPr lang="en-US" sz="2000" b="0" i="0" u="none" strike="noStrike" baseline="0" dirty="0">
                <a:latin typeface="CMMI8"/>
              </a:rPr>
              <a:t> </a:t>
            </a:r>
            <a:r>
              <a:rPr lang="en-US" sz="2000" b="0" i="0" u="none" strike="noStrike" baseline="0" dirty="0">
                <a:latin typeface="CMR10"/>
              </a:rPr>
              <a:t>denotes the proportion of observations belonging to class 1,    contained in node </a:t>
            </a:r>
            <a:r>
              <a:rPr lang="en-US" sz="2000" b="0" i="0" u="none" strike="noStrike" baseline="0" dirty="0">
                <a:latin typeface="CMMI10"/>
              </a:rPr>
              <a:t>x</a:t>
            </a:r>
            <a:r>
              <a:rPr lang="en-US" sz="2000" b="0" i="0" u="none" strike="noStrike" baseline="0" dirty="0">
                <a:latin typeface="CMR10"/>
              </a:rPr>
              <a:t>. </a:t>
            </a:r>
            <a:r>
              <a:rPr lang="en-US" sz="2000" b="0" i="0" u="none" strike="noStrike" baseline="0" dirty="0">
                <a:latin typeface="CMMI10"/>
              </a:rPr>
              <a:t>p</a:t>
            </a:r>
            <a:r>
              <a:rPr lang="en-US" sz="2000" b="0" i="0" u="none" strike="noStrike" baseline="0" dirty="0">
                <a:latin typeface="CMMI8"/>
              </a:rPr>
              <a:t> </a:t>
            </a:r>
            <a:r>
              <a:rPr lang="en-US" sz="2000" b="0" i="0" u="none" strike="noStrike" baseline="0" dirty="0">
                <a:latin typeface="CMR10"/>
              </a:rPr>
              <a:t>can be interpreted as the probability of being of class 1 in the node. We can also use Entropy, instead of Gini index.</a:t>
            </a:r>
            <a:endParaRPr lang="it-IT" sz="2000" dirty="0"/>
          </a:p>
          <a:p>
            <a:endParaRPr lang="it-IT" dirty="0"/>
          </a:p>
        </p:txBody>
      </p:sp>
      <p:sp>
        <p:nvSpPr>
          <p:cNvPr id="5" name="Segnaposto numero diapositiva 4">
            <a:extLst>
              <a:ext uri="{FF2B5EF4-FFF2-40B4-BE49-F238E27FC236}">
                <a16:creationId xmlns:a16="http://schemas.microsoft.com/office/drawing/2014/main" id="{9DFC9356-868D-4A9F-8823-120387EF746A}"/>
              </a:ext>
            </a:extLst>
          </p:cNvPr>
          <p:cNvSpPr>
            <a:spLocks noGrp="1"/>
          </p:cNvSpPr>
          <p:nvPr>
            <p:ph type="sldNum" sz="quarter" idx="12"/>
          </p:nvPr>
        </p:nvSpPr>
        <p:spPr/>
        <p:txBody>
          <a:bodyPr/>
          <a:lstStyle/>
          <a:p>
            <a:fld id="{F979D778-5668-409F-BE61-8F31D5437AFC}" type="slidenum">
              <a:rPr lang="en-CA" smtClean="0"/>
              <a:t>8</a:t>
            </a:fld>
            <a:endParaRPr lang="en-CA" dirty="0"/>
          </a:p>
        </p:txBody>
      </p:sp>
    </p:spTree>
    <p:extLst>
      <p:ext uri="{BB962C8B-B14F-4D97-AF65-F5344CB8AC3E}">
        <p14:creationId xmlns:p14="http://schemas.microsoft.com/office/powerpoint/2010/main" val="1823136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E6680807-989B-4C7D-850C-D621A6B18359}"/>
              </a:ext>
            </a:extLst>
          </p:cNvPr>
          <p:cNvSpPr>
            <a:spLocks noGrp="1"/>
          </p:cNvSpPr>
          <p:nvPr>
            <p:ph idx="1"/>
          </p:nvPr>
        </p:nvSpPr>
        <p:spPr>
          <a:xfrm>
            <a:off x="395536" y="1052736"/>
            <a:ext cx="8062664" cy="5209952"/>
          </a:xfrm>
        </p:spPr>
        <p:txBody>
          <a:bodyPr/>
          <a:lstStyle/>
          <a:p>
            <a:pPr algn="l"/>
            <a:r>
              <a:rPr lang="en-US" sz="1800" b="0" i="0" u="none" strike="noStrike" baseline="0" dirty="0">
                <a:latin typeface="CMR10"/>
              </a:rPr>
              <a:t>We aim to minimize the Gini index; its maximum (1/4) corresponds to the case in which a node is perfectly balanced (50% of the observations in the node are of class 0 and 50% of class 1, and therefore </a:t>
            </a:r>
            <a:r>
              <a:rPr lang="en-US" sz="1800" b="0" i="0" u="none" strike="noStrike" baseline="0" dirty="0">
                <a:latin typeface="CMMI10"/>
              </a:rPr>
              <a:t>p</a:t>
            </a:r>
            <a:r>
              <a:rPr lang="en-US" sz="1800" b="0" i="0" u="none" strike="noStrike" baseline="0" dirty="0">
                <a:latin typeface="CMMI8"/>
              </a:rPr>
              <a:t> </a:t>
            </a:r>
            <a:r>
              <a:rPr lang="en-US" sz="1800" b="0" i="0" u="none" strike="noStrike" baseline="0" dirty="0">
                <a:latin typeface="CMR10"/>
              </a:rPr>
              <a:t>= 1</a:t>
            </a:r>
            <a:r>
              <a:rPr lang="en-US" sz="1800" b="0" i="0" u="none" strike="noStrike" baseline="0" dirty="0">
                <a:latin typeface="CMMI10"/>
              </a:rPr>
              <a:t>/</a:t>
            </a:r>
            <a:r>
              <a:rPr lang="en-US" sz="1800" b="0" i="0" u="none" strike="noStrike" baseline="0" dirty="0">
                <a:latin typeface="CMR10"/>
              </a:rPr>
              <a:t>2).</a:t>
            </a:r>
          </a:p>
          <a:p>
            <a:pPr algn="l"/>
            <a:r>
              <a:rPr lang="en-US" sz="1800" b="0" i="0" u="none" strike="noStrike" baseline="0" dirty="0">
                <a:latin typeface="CMR10"/>
              </a:rPr>
              <a:t>The feature (exogenous variable) and the binary rule that are used for the split at a node are defined through a search process that maximizes the impurity decrease after the split. Given a split rule </a:t>
            </a:r>
            <a:r>
              <a:rPr lang="en-US" sz="1800" b="0" i="0" u="none" strike="noStrike" baseline="0" dirty="0">
                <a:latin typeface="CMMI10"/>
              </a:rPr>
              <a:t>r </a:t>
            </a:r>
            <a:r>
              <a:rPr lang="en-US" sz="1800" b="0" i="0" u="none" strike="noStrike" baseline="0" dirty="0">
                <a:latin typeface="CMR10"/>
              </a:rPr>
              <a:t>that divides node </a:t>
            </a:r>
            <a:r>
              <a:rPr lang="en-US" sz="1800" b="0" i="0" u="none" strike="noStrike" baseline="0" dirty="0">
                <a:latin typeface="CMMI10"/>
              </a:rPr>
              <a:t>x </a:t>
            </a:r>
            <a:r>
              <a:rPr lang="en-US" sz="1800" b="0" i="0" u="none" strike="noStrike" baseline="0" dirty="0">
                <a:latin typeface="CMR10"/>
              </a:rPr>
              <a:t>(observations of the dataset) into the nodes </a:t>
            </a:r>
            <a:r>
              <a:rPr lang="en-US" sz="1800" b="0" i="0" u="none" strike="noStrike" baseline="0" dirty="0" err="1">
                <a:latin typeface="CMMI10"/>
              </a:rPr>
              <a:t>x</a:t>
            </a:r>
            <a:r>
              <a:rPr lang="en-US" sz="1800" b="0" i="0" u="none" strike="noStrike" baseline="0" dirty="0" err="1">
                <a:latin typeface="CMMI8"/>
              </a:rPr>
              <a:t>L</a:t>
            </a:r>
            <a:r>
              <a:rPr lang="en-US" sz="1800" b="0" i="0" u="none" strike="noStrike" baseline="0" dirty="0">
                <a:latin typeface="CMMI8"/>
              </a:rPr>
              <a:t> </a:t>
            </a:r>
            <a:r>
              <a:rPr lang="en-US" sz="1800" b="0" i="0" u="none" strike="noStrike" baseline="0" dirty="0">
                <a:latin typeface="CMR10"/>
              </a:rPr>
              <a:t>and </a:t>
            </a:r>
            <a:r>
              <a:rPr lang="en-US" sz="1800" b="0" i="0" u="none" strike="noStrike" baseline="0" dirty="0" err="1">
                <a:latin typeface="CMMI10"/>
              </a:rPr>
              <a:t>x</a:t>
            </a:r>
            <a:r>
              <a:rPr lang="en-US" sz="1800" b="0" i="0" u="none" strike="noStrike" baseline="0" dirty="0" err="1">
                <a:latin typeface="CMMI8"/>
              </a:rPr>
              <a:t>R</a:t>
            </a:r>
            <a:r>
              <a:rPr lang="en-US" sz="1800" b="0" i="0" u="none" strike="noStrike" baseline="0" dirty="0">
                <a:latin typeface="CMR10"/>
              </a:rPr>
              <a:t>, we define the impurity decrease after the split as </a:t>
            </a:r>
            <a:r>
              <a:rPr lang="it-IT" sz="1800" b="0" i="0" u="none" strike="noStrike" baseline="0" dirty="0">
                <a:latin typeface="CMR10"/>
              </a:rPr>
              <a:t> </a:t>
            </a:r>
          </a:p>
          <a:p>
            <a:pPr marL="0" indent="0" algn="ctr">
              <a:buNone/>
            </a:pPr>
            <a:r>
              <a:rPr lang="it-IT" sz="1800" b="0" i="0" u="none" strike="noStrike" baseline="0" dirty="0">
                <a:latin typeface="CMMI10"/>
              </a:rPr>
              <a:t>G</a:t>
            </a:r>
            <a:r>
              <a:rPr lang="it-IT" sz="1800" b="0" i="0" u="none" strike="noStrike" baseline="0" dirty="0">
                <a:latin typeface="CMR10"/>
              </a:rPr>
              <a:t>(</a:t>
            </a:r>
            <a:r>
              <a:rPr lang="it-IT" sz="1800" b="0" i="0" u="none" strike="noStrike" baseline="0" dirty="0">
                <a:latin typeface="CMMI10"/>
              </a:rPr>
              <a:t>x</a:t>
            </a:r>
            <a:r>
              <a:rPr lang="it-IT" sz="1800" b="0" i="0" u="none" strike="noStrike" baseline="0" dirty="0">
                <a:latin typeface="CMR10"/>
              </a:rPr>
              <a:t>) </a:t>
            </a:r>
            <a:r>
              <a:rPr lang="it-IT" sz="1800" b="0" i="0" u="none" strike="noStrike" baseline="0" dirty="0">
                <a:latin typeface="CMSY10"/>
              </a:rPr>
              <a:t>– </a:t>
            </a:r>
            <a:r>
              <a:rPr lang="it-IT" sz="1800" b="0" i="0" u="none" strike="noStrike" baseline="0" dirty="0" err="1">
                <a:latin typeface="CMMI10"/>
              </a:rPr>
              <a:t>p</a:t>
            </a:r>
            <a:r>
              <a:rPr lang="it-IT" sz="1800" b="0" i="0" u="none" strike="noStrike" baseline="0" dirty="0" err="1">
                <a:latin typeface="CMMI8"/>
              </a:rPr>
              <a:t>L</a:t>
            </a:r>
            <a:r>
              <a:rPr lang="it-IT" sz="1800" b="0" i="0" u="none" strike="noStrike" baseline="0" dirty="0">
                <a:latin typeface="CMMI8"/>
              </a:rPr>
              <a:t>*</a:t>
            </a:r>
            <a:r>
              <a:rPr lang="it-IT" sz="1800" b="0" i="0" u="none" strike="noStrike" baseline="0" dirty="0">
                <a:latin typeface="CMMI10"/>
              </a:rPr>
              <a:t>G</a:t>
            </a:r>
            <a:r>
              <a:rPr lang="it-IT" sz="1800" b="0" i="0" u="none" strike="noStrike" baseline="0" dirty="0">
                <a:latin typeface="CMR10"/>
              </a:rPr>
              <a:t>(</a:t>
            </a:r>
            <a:r>
              <a:rPr lang="it-IT" sz="1800" b="0" i="0" u="none" strike="noStrike" baseline="0" dirty="0" err="1">
                <a:latin typeface="CMMI10"/>
              </a:rPr>
              <a:t>x</a:t>
            </a:r>
            <a:r>
              <a:rPr lang="it-IT" sz="1800" b="0" i="0" u="none" strike="noStrike" baseline="0" dirty="0" err="1">
                <a:latin typeface="CMMI8"/>
              </a:rPr>
              <a:t>L</a:t>
            </a:r>
            <a:r>
              <a:rPr lang="it-IT" sz="1800" b="0" i="0" u="none" strike="noStrike" baseline="0" dirty="0">
                <a:latin typeface="CMR10"/>
              </a:rPr>
              <a:t>) </a:t>
            </a:r>
            <a:r>
              <a:rPr lang="it-IT" sz="1800" b="0" i="0" u="none" strike="noStrike" baseline="0" dirty="0">
                <a:latin typeface="CMSY10"/>
              </a:rPr>
              <a:t>– </a:t>
            </a:r>
            <a:r>
              <a:rPr lang="it-IT" sz="1800" b="0" i="0" u="none" strike="noStrike" baseline="0" dirty="0" err="1">
                <a:latin typeface="CMMI10"/>
              </a:rPr>
              <a:t>p</a:t>
            </a:r>
            <a:r>
              <a:rPr lang="it-IT" sz="1800" b="0" i="0" u="none" strike="noStrike" baseline="0" dirty="0" err="1">
                <a:latin typeface="CMMI8"/>
              </a:rPr>
              <a:t>R</a:t>
            </a:r>
            <a:r>
              <a:rPr lang="it-IT" sz="1800" b="0" i="0" u="none" strike="noStrike" baseline="0" dirty="0">
                <a:latin typeface="CMMI8"/>
              </a:rPr>
              <a:t>*</a:t>
            </a:r>
            <a:r>
              <a:rPr lang="it-IT" sz="1800" b="0" i="0" u="none" strike="noStrike" baseline="0" dirty="0">
                <a:latin typeface="CMMI10"/>
              </a:rPr>
              <a:t>G</a:t>
            </a:r>
            <a:r>
              <a:rPr lang="it-IT" sz="1800" b="0" i="0" u="none" strike="noStrike" baseline="0" dirty="0">
                <a:latin typeface="CMR10"/>
              </a:rPr>
              <a:t>(</a:t>
            </a:r>
            <a:r>
              <a:rPr lang="it-IT" sz="1800" b="0" i="0" u="none" strike="noStrike" baseline="0" dirty="0" err="1">
                <a:latin typeface="CMMI10"/>
              </a:rPr>
              <a:t>x</a:t>
            </a:r>
            <a:r>
              <a:rPr lang="it-IT" sz="1800" b="0" i="0" u="none" strike="noStrike" baseline="0" dirty="0" err="1">
                <a:latin typeface="CMMI8"/>
              </a:rPr>
              <a:t>R</a:t>
            </a:r>
            <a:r>
              <a:rPr lang="it-IT" sz="1800" b="0" i="0" u="none" strike="noStrike" baseline="0" dirty="0">
                <a:latin typeface="CMR10"/>
              </a:rPr>
              <a:t>) </a:t>
            </a:r>
          </a:p>
          <a:p>
            <a:pPr marL="300038" lvl="1" indent="0">
              <a:buNone/>
            </a:pPr>
            <a:r>
              <a:rPr lang="en-US" dirty="0">
                <a:latin typeface="CMR10"/>
                <a:ea typeface="+mn-ea"/>
              </a:rPr>
              <a:t>where </a:t>
            </a:r>
            <a:r>
              <a:rPr lang="en-US" dirty="0" err="1">
                <a:latin typeface="CMR10"/>
                <a:ea typeface="+mn-ea"/>
              </a:rPr>
              <a:t>pL</a:t>
            </a:r>
            <a:r>
              <a:rPr lang="en-US" dirty="0">
                <a:latin typeface="CMR10"/>
                <a:ea typeface="+mn-ea"/>
              </a:rPr>
              <a:t> (</a:t>
            </a:r>
            <a:r>
              <a:rPr lang="en-US" dirty="0" err="1">
                <a:latin typeface="CMR10"/>
                <a:ea typeface="+mn-ea"/>
              </a:rPr>
              <a:t>pR</a:t>
            </a:r>
            <a:r>
              <a:rPr lang="en-US" dirty="0">
                <a:latin typeface="CMR10"/>
                <a:ea typeface="+mn-ea"/>
              </a:rPr>
              <a:t>) is the percentage of observations in x that after the split belong to node </a:t>
            </a:r>
            <a:r>
              <a:rPr lang="en-US" dirty="0" err="1">
                <a:latin typeface="CMR10"/>
                <a:ea typeface="+mn-ea"/>
              </a:rPr>
              <a:t>xL</a:t>
            </a:r>
            <a:r>
              <a:rPr lang="en-US" dirty="0">
                <a:latin typeface="CMR10"/>
                <a:ea typeface="+mn-ea"/>
              </a:rPr>
              <a:t> (</a:t>
            </a:r>
            <a:r>
              <a:rPr lang="en-US" dirty="0" err="1">
                <a:latin typeface="CMR10"/>
                <a:ea typeface="+mn-ea"/>
              </a:rPr>
              <a:t>xR</a:t>
            </a:r>
            <a:r>
              <a:rPr lang="en-US" dirty="0">
                <a:latin typeface="CMR10"/>
                <a:ea typeface="+mn-ea"/>
              </a:rPr>
              <a:t>). The last </a:t>
            </a:r>
            <a:r>
              <a:rPr lang="en-US" sz="1800" b="0" i="0" u="none" strike="noStrike" baseline="0" dirty="0">
                <a:latin typeface="CMR10"/>
              </a:rPr>
              <a:t>nodes of the tree (the arrival point of the algorithm, i.e., the nodes that are not split anymore) are called </a:t>
            </a:r>
            <a:r>
              <a:rPr lang="en-US" sz="1800" b="0" i="0" u="none" strike="noStrike" baseline="0" dirty="0">
                <a:latin typeface="CMTI10"/>
              </a:rPr>
              <a:t>leaves</a:t>
            </a:r>
            <a:r>
              <a:rPr lang="en-US" sz="1800" b="0" i="0" u="none" strike="noStrike" baseline="0" dirty="0">
                <a:latin typeface="CMR10"/>
              </a:rPr>
              <a:t>. </a:t>
            </a:r>
          </a:p>
          <a:p>
            <a:r>
              <a:rPr lang="en-US" sz="1800" b="0" i="0" u="none" strike="noStrike" baseline="0" dirty="0">
                <a:latin typeface="CMR10"/>
              </a:rPr>
              <a:t>The leaves contain the estimation of the tree (in our case class 0 or 1), which is given by the most recurrent class in that leaf: if more than 50% of the observations in the leaf are of class 1, then the leaf is a class 1 leaf.</a:t>
            </a:r>
          </a:p>
          <a:p>
            <a:r>
              <a:rPr lang="en-US" sz="1800" b="0" i="0" u="none" strike="noStrike" baseline="0" dirty="0">
                <a:latin typeface="CMR10"/>
              </a:rPr>
              <a:t> We also get a probability of being of class 1 for each leaf, given by the proportion of observations of class 1 in that leaf.</a:t>
            </a:r>
            <a:endParaRPr lang="it-IT" dirty="0"/>
          </a:p>
        </p:txBody>
      </p:sp>
      <p:sp>
        <p:nvSpPr>
          <p:cNvPr id="5" name="Segnaposto numero diapositiva 4">
            <a:extLst>
              <a:ext uri="{FF2B5EF4-FFF2-40B4-BE49-F238E27FC236}">
                <a16:creationId xmlns:a16="http://schemas.microsoft.com/office/drawing/2014/main" id="{D59488FD-8945-41F4-A0F1-B1547DD29D51}"/>
              </a:ext>
            </a:extLst>
          </p:cNvPr>
          <p:cNvSpPr>
            <a:spLocks noGrp="1"/>
          </p:cNvSpPr>
          <p:nvPr>
            <p:ph type="sldNum" sz="quarter" idx="12"/>
          </p:nvPr>
        </p:nvSpPr>
        <p:spPr/>
        <p:txBody>
          <a:bodyPr/>
          <a:lstStyle/>
          <a:p>
            <a:fld id="{F979D778-5668-409F-BE61-8F31D5437AFC}" type="slidenum">
              <a:rPr lang="en-CA" smtClean="0"/>
              <a:t>9</a:t>
            </a:fld>
            <a:endParaRPr lang="en-CA"/>
          </a:p>
        </p:txBody>
      </p:sp>
    </p:spTree>
    <p:extLst>
      <p:ext uri="{BB962C8B-B14F-4D97-AF65-F5344CB8AC3E}">
        <p14:creationId xmlns:p14="http://schemas.microsoft.com/office/powerpoint/2010/main" val="1906094673"/>
      </p:ext>
    </p:extLst>
  </p:cSld>
  <p:clrMapOvr>
    <a:masterClrMapping/>
  </p:clrMapOvr>
</p:sld>
</file>

<file path=ppt/theme/theme1.xml><?xml version="1.0" encoding="utf-8"?>
<a:theme xmlns:a="http://schemas.openxmlformats.org/drawingml/2006/main" name="Global">
  <a:themeElements>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fontScheme name="Global">
      <a:majorFont>
        <a:latin typeface="Times New Roman"/>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Global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Global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Global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Global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Global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Global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Global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Global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Chapter 2</Template>
  <TotalTime>0</TotalTime>
  <Words>1712</Words>
  <Application>Microsoft Office PowerPoint</Application>
  <PresentationFormat>Presentazione su schermo (4:3)</PresentationFormat>
  <Paragraphs>159</Paragraphs>
  <Slides>23</Slides>
  <Notes>0</Notes>
  <HiddenSlides>0</HiddenSlides>
  <MMClips>0</MMClips>
  <ScaleCrop>false</ScaleCrop>
  <HeadingPairs>
    <vt:vector size="8" baseType="variant">
      <vt:variant>
        <vt:lpstr>Caratteri utilizzati</vt:lpstr>
      </vt:variant>
      <vt:variant>
        <vt:i4>10</vt:i4>
      </vt:variant>
      <vt:variant>
        <vt:lpstr>Tema</vt:lpstr>
      </vt:variant>
      <vt:variant>
        <vt:i4>1</vt:i4>
      </vt:variant>
      <vt:variant>
        <vt:lpstr>Server OLE incorporati</vt:lpstr>
      </vt:variant>
      <vt:variant>
        <vt:i4>2</vt:i4>
      </vt:variant>
      <vt:variant>
        <vt:lpstr>Titoli diapositive</vt:lpstr>
      </vt:variant>
      <vt:variant>
        <vt:i4>23</vt:i4>
      </vt:variant>
    </vt:vector>
  </HeadingPairs>
  <TitlesOfParts>
    <vt:vector size="36" baseType="lpstr">
      <vt:lpstr>Arial</vt:lpstr>
      <vt:lpstr>Calibri</vt:lpstr>
      <vt:lpstr>Cambria Math</vt:lpstr>
      <vt:lpstr>CMMI10</vt:lpstr>
      <vt:lpstr>CMMI8</vt:lpstr>
      <vt:lpstr>CMR10</vt:lpstr>
      <vt:lpstr>CMSY10</vt:lpstr>
      <vt:lpstr>CMTI10</vt:lpstr>
      <vt:lpstr>Tahoma</vt:lpstr>
      <vt:lpstr>Times New Roman</vt:lpstr>
      <vt:lpstr>Global</vt:lpstr>
      <vt:lpstr>Equation</vt:lpstr>
      <vt:lpstr>Document</vt:lpstr>
      <vt:lpstr>Supervised Learning  Decision Trees and Random Forests</vt:lpstr>
      <vt:lpstr>Example of a Decision Tree to Determine Criterion for Hiring</vt:lpstr>
      <vt:lpstr>Measures of Uncertainty</vt:lpstr>
      <vt:lpstr>Information Gain</vt:lpstr>
      <vt:lpstr>The Decision Tree Algorithm</vt:lpstr>
      <vt:lpstr>Decision Tree</vt:lpstr>
      <vt:lpstr>Classification Tree</vt:lpstr>
      <vt:lpstr>Presentazione standard di PowerPoint</vt:lpstr>
      <vt:lpstr>Presentazione standard di PowerPoint</vt:lpstr>
      <vt:lpstr>Lending - Classification Tree  Choosing the root node – exploiting entropy</vt:lpstr>
      <vt:lpstr>Choosing the next node if FICO&gt;717.5</vt:lpstr>
      <vt:lpstr>The Tree</vt:lpstr>
      <vt:lpstr>Choosing a criterion for accepting loans</vt:lpstr>
      <vt:lpstr>Regression Tree</vt:lpstr>
      <vt:lpstr>House Price – Regression Tree</vt:lpstr>
      <vt:lpstr>Second Level split when Overall Quality ≤ 7.5</vt:lpstr>
      <vt:lpstr>The Tree</vt:lpstr>
      <vt:lpstr>Random Forest</vt:lpstr>
      <vt:lpstr>Bagging</vt:lpstr>
      <vt:lpstr>From Bagging…</vt:lpstr>
      <vt:lpstr>… to Random Forests</vt:lpstr>
      <vt:lpstr>Presentazione standard di PowerPoint</vt:lpstr>
      <vt:lpstr>Random forest – code</vt:lpstr>
    </vt:vector>
  </TitlesOfParts>
  <Company>Joseph L. Rotman School of Management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Supervised Learning: Decision Trees</dc:title>
  <dc:subject>Machine Learning in Business</dc:subject>
  <dc:creator>hull</dc:creator>
  <cp:keywords>Chapter 4</cp:keywords>
  <dc:description>Copyright 2019 by John C. Hull. All Rights Reserved. Published 2019</dc:description>
  <cp:lastModifiedBy>Daniele Marazzina</cp:lastModifiedBy>
  <cp:revision>65</cp:revision>
  <dcterms:created xsi:type="dcterms:W3CDTF">2019-07-16T22:03:37Z</dcterms:created>
  <dcterms:modified xsi:type="dcterms:W3CDTF">2021-03-15T15:00:54Z</dcterms:modified>
</cp:coreProperties>
</file>