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9" r:id="rId4"/>
    <p:sldId id="266" r:id="rId5"/>
    <p:sldId id="272" r:id="rId6"/>
    <p:sldId id="268" r:id="rId7"/>
    <p:sldId id="271" r:id="rId8"/>
    <p:sldId id="267" r:id="rId9"/>
    <p:sldId id="278"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BE6C6-E13E-4AA6-B3DE-1B7348933221}" type="datetimeFigureOut">
              <a:rPr lang="en-CA" smtClean="0"/>
              <a:t>2024-03-22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E2A24-94B3-4CFC-9703-EECBE5CCBD91}" type="slidenum">
              <a:rPr lang="en-CA" smtClean="0"/>
              <a:t>‹N›</a:t>
            </a:fld>
            <a:endParaRPr lang="en-CA"/>
          </a:p>
        </p:txBody>
      </p:sp>
    </p:spTree>
    <p:extLst>
      <p:ext uri="{BB962C8B-B14F-4D97-AF65-F5344CB8AC3E}">
        <p14:creationId xmlns:p14="http://schemas.microsoft.com/office/powerpoint/2010/main" val="26499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742FFB1E-D3EB-4580-B5DF-F396B40806BF}" type="datetime1">
              <a:rPr lang="en-CA" smtClean="0"/>
              <a:t>2024-03-22</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a:t>Machine Learning in Business 2nd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D14F0710-9385-4B57-9300-71C81CF512F9}" type="datetime1">
              <a:rPr lang="en-CA" smtClean="0"/>
              <a:t>2024-03-22</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2DEC234-748F-48AE-8F46-1EE6B4785553}" type="datetime1">
              <a:rPr lang="en-CA" smtClean="0"/>
              <a:t>2024-03-22</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4DAD95F-A48B-4AF3-B1E9-B643BE34833A}" type="datetime1">
              <a:rPr lang="en-CA" smtClean="0"/>
              <a:t>2024-03-22</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5"/>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2"/>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03D0F452-F241-4846-B266-DAD80AA5EA8E}" type="datetime1">
              <a:rPr lang="en-CA" smtClean="0"/>
              <a:t>2024-03-22</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46A9B05F-CE41-4763-BC66-F83481F63E11}" type="datetime1">
              <a:rPr lang="en-CA" smtClean="0"/>
              <a:t>2024-03-22</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979D778-5668-409F-BE61-8F31D5437AFC}" type="slidenum">
              <a:rPr lang="en-CA" smtClean="0"/>
              <a:t>‹N›</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00551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6D5B0F9A-1EED-4C03-9450-3D45427CFD58}" type="datetime1">
              <a:rPr lang="en-CA" smtClean="0"/>
              <a:t>2024-03-22</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35EE89C-E7CF-4828-ACAB-C94083F85CC3}" type="datetime1">
              <a:rPr lang="en-CA" smtClean="0"/>
              <a:t>2024-03-22</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3A19430-AC63-4B26-9E27-CD374BA43896}" type="datetime1">
              <a:rPr lang="en-CA" smtClean="0"/>
              <a:t>2024-03-22</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6685AF6A-6E46-4208-8F47-D87785E17770}" type="datetime1">
              <a:rPr lang="en-CA" smtClean="0"/>
              <a:t>2024-03-22</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CB46CA32-02DC-4638-BD0E-E300E38A9C28}" type="datetime1">
              <a:rPr lang="en-CA" smtClean="0"/>
              <a:t>2024-03-22</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02422B5-8A9E-42E6-9E46-5EEC6AC42640}" type="datetime1">
              <a:rPr lang="en-CA" smtClean="0"/>
              <a:t>2024-03-22</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60F9CB1-1B8A-44DE-B734-C06D04A09C7F}" type="datetime1">
              <a:rPr lang="en-CA" smtClean="0"/>
              <a:t>2024-03-22</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3961E04-292B-461F-AAB3-3E4E1A3A2104}" type="datetime1">
              <a:rPr lang="en-CA" smtClean="0"/>
              <a:t>2024-03-22</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C44A13F7-118F-4BB3-9BCA-3C9500AD8346}" type="datetime1">
              <a:rPr lang="en-CA" smtClean="0"/>
              <a:t>2024-03-22</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a:t>Machine Learning in Business 2nd Edition. Copyright © John C. Hull 2020</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‹N›</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Interpretability</a:t>
            </a:r>
            <a:endParaRPr lang="en-CA" dirty="0"/>
          </a:p>
        </p:txBody>
      </p:sp>
      <p:sp>
        <p:nvSpPr>
          <p:cNvPr id="3" name="Subtitle 2"/>
          <p:cNvSpPr>
            <a:spLocks noGrp="1"/>
          </p:cNvSpPr>
          <p:nvPr>
            <p:ph type="subTitle" idx="1"/>
          </p:nvPr>
        </p:nvSpPr>
        <p:spPr>
          <a:xfrm>
            <a:off x="1403648" y="4245006"/>
            <a:ext cx="6934200" cy="1295400"/>
          </a:xfrm>
        </p:spPr>
        <p:txBody>
          <a:bodyPr>
            <a:noAutofit/>
          </a:bodyPr>
          <a:lstStyle/>
          <a:p>
            <a:r>
              <a:rPr lang="en-US" sz="2000" dirty="0"/>
              <a:t>Daniele Marazzina</a:t>
            </a:r>
          </a:p>
          <a:p>
            <a:r>
              <a:rPr lang="en-US" sz="2000" dirty="0" err="1"/>
              <a:t>Politecnico</a:t>
            </a:r>
            <a:r>
              <a:rPr lang="en-US" sz="2000" dirty="0"/>
              <a:t> di Milano</a:t>
            </a:r>
            <a:endParaRPr lang="en-CA" sz="2000" dirty="0"/>
          </a:p>
        </p:txBody>
      </p:sp>
      <p:sp>
        <p:nvSpPr>
          <p:cNvPr id="5" name="Slide Number Placeholder 4"/>
          <p:cNvSpPr>
            <a:spLocks noGrp="1"/>
          </p:cNvSpPr>
          <p:nvPr>
            <p:ph type="sldNum" sz="quarter" idx="12"/>
          </p:nvPr>
        </p:nvSpPr>
        <p:spPr/>
        <p:txBody>
          <a:bodyPr/>
          <a:lstStyle/>
          <a:p>
            <a:fld id="{F979D778-5668-409F-BE61-8F31D5437AFC}" type="slidenum">
              <a:rPr lang="en-CA" smtClean="0"/>
              <a:t>1</a:t>
            </a:fld>
            <a:endParaRPr lang="en-CA"/>
          </a:p>
        </p:txBody>
      </p:sp>
    </p:spTree>
    <p:extLst>
      <p:ext uri="{BB962C8B-B14F-4D97-AF65-F5344CB8AC3E}">
        <p14:creationId xmlns:p14="http://schemas.microsoft.com/office/powerpoint/2010/main" val="260910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6761334-0A83-4B19-BC2C-B556D2B5AD58}"/>
              </a:ext>
            </a:extLst>
          </p:cNvPr>
          <p:cNvSpPr>
            <a:spLocks noGrp="1"/>
          </p:cNvSpPr>
          <p:nvPr>
            <p:ph idx="1"/>
          </p:nvPr>
        </p:nvSpPr>
        <p:spPr/>
        <p:txBody>
          <a:bodyPr/>
          <a:lstStyle/>
          <a:p>
            <a:pPr marL="0" indent="0">
              <a:buNone/>
            </a:pPr>
            <a:r>
              <a:rPr lang="it-IT" dirty="0" err="1"/>
              <a:t>Let</a:t>
            </a:r>
            <a:r>
              <a:rPr lang="it-IT" dirty="0"/>
              <a:t> </a:t>
            </a:r>
            <a:r>
              <a:rPr lang="it-IT" dirty="0" err="1"/>
              <a:t>us</a:t>
            </a:r>
            <a:r>
              <a:rPr lang="it-IT"/>
              <a:t> see</a:t>
            </a:r>
            <a:r>
              <a:rPr lang="it-IT" dirty="0"/>
              <a:t> an </a:t>
            </a:r>
            <a:r>
              <a:rPr lang="it-IT" dirty="0" err="1"/>
              <a:t>example</a:t>
            </a:r>
            <a:r>
              <a:rPr lang="it-IT" dirty="0"/>
              <a:t> on the lending club </a:t>
            </a:r>
            <a:r>
              <a:rPr lang="it-IT" dirty="0" err="1"/>
              <a:t>problem</a:t>
            </a:r>
            <a:endParaRPr lang="it-IT" dirty="0"/>
          </a:p>
        </p:txBody>
      </p:sp>
      <p:sp>
        <p:nvSpPr>
          <p:cNvPr id="4" name="Titolo 1">
            <a:extLst>
              <a:ext uri="{FF2B5EF4-FFF2-40B4-BE49-F238E27FC236}">
                <a16:creationId xmlns:a16="http://schemas.microsoft.com/office/drawing/2014/main" id="{5C7EB514-5477-4564-BF52-1F27F4299410}"/>
              </a:ext>
            </a:extLst>
          </p:cNvPr>
          <p:cNvSpPr>
            <a:spLocks noGrp="1"/>
          </p:cNvSpPr>
          <p:nvPr>
            <p:ph type="title"/>
          </p:nvPr>
        </p:nvSpPr>
        <p:spPr>
          <a:xfrm>
            <a:off x="335035" y="692696"/>
            <a:ext cx="7886700" cy="1325563"/>
          </a:xfrm>
        </p:spPr>
        <p:txBody>
          <a:bodyPr/>
          <a:lstStyle/>
          <a:p>
            <a:r>
              <a:rPr lang="it-IT" dirty="0" err="1"/>
              <a:t>Explainability</a:t>
            </a:r>
            <a:endParaRPr lang="it-IT" dirty="0"/>
          </a:p>
        </p:txBody>
      </p:sp>
      <p:sp>
        <p:nvSpPr>
          <p:cNvPr id="5" name="CasellaDiTesto 4">
            <a:extLst>
              <a:ext uri="{FF2B5EF4-FFF2-40B4-BE49-F238E27FC236}">
                <a16:creationId xmlns:a16="http://schemas.microsoft.com/office/drawing/2014/main" id="{88D29714-5BC7-49BD-A1C8-EBE0C80D14F7}"/>
              </a:ext>
            </a:extLst>
          </p:cNvPr>
          <p:cNvSpPr txBox="1"/>
          <p:nvPr/>
        </p:nvSpPr>
        <p:spPr>
          <a:xfrm>
            <a:off x="3821185" y="4013877"/>
            <a:ext cx="914400" cy="914400"/>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318361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04888"/>
            <a:ext cx="7772400" cy="1143000"/>
          </a:xfrm>
        </p:spPr>
        <p:txBody>
          <a:bodyPr/>
          <a:lstStyle/>
          <a:p>
            <a:r>
              <a:rPr lang="en-US" dirty="0"/>
              <a:t>Why is model interpretability important?</a:t>
            </a:r>
            <a:endParaRPr lang="en-CA" dirty="0"/>
          </a:p>
        </p:txBody>
      </p:sp>
      <p:sp>
        <p:nvSpPr>
          <p:cNvPr id="3" name="Content Placeholder 2"/>
          <p:cNvSpPr>
            <a:spLocks noGrp="1"/>
          </p:cNvSpPr>
          <p:nvPr>
            <p:ph idx="1"/>
          </p:nvPr>
        </p:nvSpPr>
        <p:spPr/>
        <p:txBody>
          <a:bodyPr/>
          <a:lstStyle/>
          <a:p>
            <a:r>
              <a:rPr lang="en-US" dirty="0"/>
              <a:t>Users must understand a model to have confidence in it, know when it is appropriate, be aware of its biases, </a:t>
            </a:r>
            <a:r>
              <a:rPr lang="en-US" dirty="0" err="1"/>
              <a:t>etc</a:t>
            </a:r>
            <a:endParaRPr lang="en-US" dirty="0"/>
          </a:p>
          <a:p>
            <a:r>
              <a:rPr lang="en-US" dirty="0"/>
              <a:t>It is also important to be able to explain the predictions made by the model, e.g.,</a:t>
            </a:r>
          </a:p>
          <a:p>
            <a:pPr lvl="1"/>
            <a:r>
              <a:rPr lang="en-US" dirty="0"/>
              <a:t>Why was someone refused for a loan?</a:t>
            </a:r>
          </a:p>
          <a:p>
            <a:pPr lvl="1"/>
            <a:r>
              <a:rPr lang="en-US" dirty="0"/>
              <a:t>Why is house A worth more than house B</a:t>
            </a:r>
          </a:p>
          <a:p>
            <a:r>
              <a:rPr lang="en-US" dirty="0"/>
              <a:t>The General Data Protection Regulation in the European Union requires model interpretability</a:t>
            </a:r>
          </a:p>
          <a:p>
            <a:endParaRPr lang="en-US" dirty="0"/>
          </a:p>
          <a:p>
            <a:pPr marL="342900" lvl="1" indent="0">
              <a:buNone/>
            </a:pPr>
            <a:endParaRPr lang="en-US" dirty="0"/>
          </a:p>
          <a:p>
            <a:pPr marL="0" indent="0">
              <a:buNone/>
            </a:pP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2</a:t>
            </a:fld>
            <a:endParaRPr lang="en-CA"/>
          </a:p>
        </p:txBody>
      </p:sp>
    </p:spTree>
    <p:extLst>
      <p:ext uri="{BB962C8B-B14F-4D97-AF65-F5344CB8AC3E}">
        <p14:creationId xmlns:p14="http://schemas.microsoft.com/office/powerpoint/2010/main" val="412655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vs black-box models</a:t>
            </a:r>
            <a:endParaRPr lang="en-CA" dirty="0"/>
          </a:p>
        </p:txBody>
      </p:sp>
      <p:sp>
        <p:nvSpPr>
          <p:cNvPr id="3" name="Content Placeholder 2"/>
          <p:cNvSpPr>
            <a:spLocks noGrp="1"/>
          </p:cNvSpPr>
          <p:nvPr>
            <p:ph idx="1"/>
          </p:nvPr>
        </p:nvSpPr>
        <p:spPr/>
        <p:txBody>
          <a:bodyPr/>
          <a:lstStyle/>
          <a:p>
            <a:r>
              <a:rPr lang="en-US" dirty="0"/>
              <a:t>White-box models</a:t>
            </a:r>
          </a:p>
          <a:p>
            <a:pPr lvl="1"/>
            <a:r>
              <a:rPr lang="en-US" i="1" dirty="0"/>
              <a:t>k</a:t>
            </a:r>
            <a:r>
              <a:rPr lang="en-US" dirty="0"/>
              <a:t>-nearest neighbors</a:t>
            </a:r>
          </a:p>
          <a:p>
            <a:pPr lvl="1"/>
            <a:r>
              <a:rPr lang="en-US" dirty="0"/>
              <a:t>Decision trees</a:t>
            </a:r>
          </a:p>
          <a:p>
            <a:pPr lvl="1"/>
            <a:r>
              <a:rPr lang="en-US" dirty="0"/>
              <a:t>Linear regression</a:t>
            </a:r>
          </a:p>
          <a:p>
            <a:r>
              <a:rPr lang="en-US" dirty="0"/>
              <a:t>Black-box models</a:t>
            </a:r>
          </a:p>
          <a:p>
            <a:pPr lvl="1"/>
            <a:r>
              <a:rPr lang="en-US" dirty="0"/>
              <a:t>Neural networks</a:t>
            </a:r>
          </a:p>
          <a:p>
            <a:pPr lvl="1"/>
            <a:r>
              <a:rPr lang="en-US" dirty="0"/>
              <a:t>Ensemble models (e.g. random forests)</a:t>
            </a:r>
          </a:p>
          <a:p>
            <a:pPr marL="342900" lvl="1" indent="0">
              <a:buNone/>
            </a:pPr>
            <a:endParaRPr lang="en-US" dirty="0"/>
          </a:p>
          <a:p>
            <a:pPr marL="342900" lvl="1" indent="0">
              <a:buNone/>
            </a:pPr>
            <a:r>
              <a:rPr lang="en-US" dirty="0"/>
              <a:t>Interpretability issue: explain black-box algorithm decisions!</a:t>
            </a:r>
          </a:p>
          <a:p>
            <a:pPr marL="342900" lvl="1" indent="0">
              <a:buNone/>
            </a:pPr>
            <a:endParaRPr lang="en-CA" dirty="0"/>
          </a:p>
          <a:p>
            <a:pPr marL="42862" indent="0">
              <a:buNone/>
            </a:pPr>
            <a:r>
              <a:rPr lang="en-CA" i="1" dirty="0"/>
              <a:t>Features </a:t>
            </a:r>
            <a:r>
              <a:rPr lang="en-US" i="1" dirty="0"/>
              <a:t>dependency could be a problem: we might be able to group features that should be considered together. Sometimes a PCA is used to create uncorrelated features. </a:t>
            </a:r>
            <a:endParaRPr lang="en-CA" i="1" dirty="0"/>
          </a:p>
          <a:p>
            <a:pPr marL="42862" indent="0">
              <a:buNone/>
            </a:pPr>
            <a:endParaRPr lang="en-US" dirty="0"/>
          </a:p>
        </p:txBody>
      </p:sp>
      <p:sp>
        <p:nvSpPr>
          <p:cNvPr id="5" name="Slide Number Placeholder 4"/>
          <p:cNvSpPr>
            <a:spLocks noGrp="1"/>
          </p:cNvSpPr>
          <p:nvPr>
            <p:ph type="sldNum" sz="quarter" idx="12"/>
          </p:nvPr>
        </p:nvSpPr>
        <p:spPr/>
        <p:txBody>
          <a:bodyPr/>
          <a:lstStyle/>
          <a:p>
            <a:fld id="{F979D778-5668-409F-BE61-8F31D5437AFC}" type="slidenum">
              <a:rPr lang="en-CA" smtClean="0"/>
              <a:t>3</a:t>
            </a:fld>
            <a:endParaRPr lang="en-CA"/>
          </a:p>
        </p:txBody>
      </p:sp>
    </p:spTree>
    <p:extLst>
      <p:ext uri="{BB962C8B-B14F-4D97-AF65-F5344CB8AC3E}">
        <p14:creationId xmlns:p14="http://schemas.microsoft.com/office/powerpoint/2010/main" val="3023442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Black-box models</a:t>
            </a:r>
            <a:endParaRPr lang="en-CA" dirty="0"/>
          </a:p>
        </p:txBody>
      </p:sp>
      <p:sp>
        <p:nvSpPr>
          <p:cNvPr id="3" name="Content Placeholder 2"/>
          <p:cNvSpPr>
            <a:spLocks noGrp="1"/>
          </p:cNvSpPr>
          <p:nvPr>
            <p:ph idx="1"/>
          </p:nvPr>
        </p:nvSpPr>
        <p:spPr/>
        <p:txBody>
          <a:bodyPr/>
          <a:lstStyle/>
          <a:p>
            <a:r>
              <a:rPr lang="en-US" dirty="0"/>
              <a:t>Models must be re-run to determine the impact of the change in a feature value on a prediction</a:t>
            </a:r>
          </a:p>
          <a:p>
            <a:r>
              <a:rPr lang="en-US" dirty="0"/>
              <a:t>In general there is non-linearity so that when changes are made to the feature values the sum of the contributions of the features does not equal the change in the prediction</a:t>
            </a:r>
          </a:p>
          <a:p>
            <a:endParaRPr lang="en-US" dirty="0"/>
          </a:p>
          <a:p>
            <a:pPr marL="0" indent="0">
              <a:buNone/>
            </a:pPr>
            <a:r>
              <a:rPr lang="en-US" dirty="0"/>
              <a:t>LOCAL INTERPRETABILITY: why the black-box model returns a prediction for a given observation?</a:t>
            </a:r>
          </a:p>
          <a:p>
            <a:pPr marL="0" indent="0">
              <a:buNone/>
            </a:pPr>
            <a:endParaRPr lang="en-CA" dirty="0"/>
          </a:p>
          <a:p>
            <a:pPr marL="0" indent="0">
              <a:buNone/>
            </a:pPr>
            <a:r>
              <a:rPr lang="en-US" dirty="0"/>
              <a:t>GLOBAL INTERPRETABILITY: what are the drivers of the black-box predictions?</a:t>
            </a:r>
          </a:p>
          <a:p>
            <a:pPr marL="0" indent="0">
              <a:buNone/>
            </a:pP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4</a:t>
            </a:fld>
            <a:endParaRPr lang="en-CA"/>
          </a:p>
        </p:txBody>
      </p:sp>
    </p:spTree>
    <p:extLst>
      <p:ext uri="{BB962C8B-B14F-4D97-AF65-F5344CB8AC3E}">
        <p14:creationId xmlns:p14="http://schemas.microsoft.com/office/powerpoint/2010/main" val="290200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LIME</a:t>
            </a:r>
            <a:endParaRPr lang="en-CA" dirty="0"/>
          </a:p>
        </p:txBody>
      </p:sp>
      <p:sp>
        <p:nvSpPr>
          <p:cNvPr id="3" name="Content Placeholder 2"/>
          <p:cNvSpPr>
            <a:spLocks noGrp="1"/>
          </p:cNvSpPr>
          <p:nvPr>
            <p:ph idx="1"/>
          </p:nvPr>
        </p:nvSpPr>
        <p:spPr/>
        <p:txBody>
          <a:bodyPr/>
          <a:lstStyle/>
          <a:p>
            <a:r>
              <a:rPr lang="en-US" dirty="0"/>
              <a:t>LIME (</a:t>
            </a:r>
            <a:r>
              <a:rPr lang="it-IT" b="0" i="0" dirty="0">
                <a:solidFill>
                  <a:srgbClr val="4D5156"/>
                </a:solidFill>
                <a:effectLst/>
                <a:latin typeface="arial" panose="020B0604020202020204" pitchFamily="34" charset="0"/>
              </a:rPr>
              <a:t>Local </a:t>
            </a:r>
            <a:r>
              <a:rPr lang="it-IT" b="1" i="0" dirty="0" err="1">
                <a:solidFill>
                  <a:srgbClr val="5F6368"/>
                </a:solidFill>
                <a:effectLst/>
                <a:latin typeface="arial" panose="020B0604020202020204" pitchFamily="34" charset="0"/>
              </a:rPr>
              <a:t>interpretable</a:t>
            </a:r>
            <a:r>
              <a:rPr lang="it-IT" b="0" i="0" dirty="0">
                <a:solidFill>
                  <a:srgbClr val="4D5156"/>
                </a:solidFill>
                <a:effectLst/>
                <a:latin typeface="arial" panose="020B0604020202020204" pitchFamily="34" charset="0"/>
              </a:rPr>
              <a:t> model-</a:t>
            </a:r>
            <a:r>
              <a:rPr lang="it-IT" b="0" i="0" dirty="0" err="1">
                <a:solidFill>
                  <a:srgbClr val="4D5156"/>
                </a:solidFill>
                <a:effectLst/>
                <a:latin typeface="arial" panose="020B0604020202020204" pitchFamily="34" charset="0"/>
              </a:rPr>
              <a:t>agnostic</a:t>
            </a:r>
            <a:r>
              <a:rPr lang="it-IT" b="0" i="0" dirty="0">
                <a:solidFill>
                  <a:srgbClr val="4D5156"/>
                </a:solidFill>
                <a:effectLst/>
                <a:latin typeface="arial" panose="020B0604020202020204" pitchFamily="34" charset="0"/>
              </a:rPr>
              <a:t> </a:t>
            </a:r>
            <a:r>
              <a:rPr lang="it-IT" b="0" i="0" dirty="0" err="1">
                <a:solidFill>
                  <a:srgbClr val="4D5156"/>
                </a:solidFill>
                <a:effectLst/>
                <a:latin typeface="arial" panose="020B0604020202020204" pitchFamily="34" charset="0"/>
              </a:rPr>
              <a:t>explanations</a:t>
            </a:r>
            <a:r>
              <a:rPr lang="en-US" dirty="0"/>
              <a:t>) tries to understand a black-box model by fitting a simpler model to data that is close to the currently observed data (Local Interpretability)</a:t>
            </a:r>
          </a:p>
          <a:p>
            <a:r>
              <a:rPr lang="en-US" dirty="0"/>
              <a:t>Procedure is:</a:t>
            </a:r>
          </a:p>
          <a:p>
            <a:pPr lvl="1"/>
            <a:r>
              <a:rPr lang="en-US" dirty="0"/>
              <a:t>Perturb feature values to get a samples</a:t>
            </a:r>
          </a:p>
          <a:p>
            <a:pPr lvl="1"/>
            <a:r>
              <a:rPr lang="en-US" dirty="0"/>
              <a:t>Run black-box model to get predictions for samples</a:t>
            </a:r>
          </a:p>
          <a:p>
            <a:pPr lvl="1"/>
            <a:r>
              <a:rPr lang="en-US" dirty="0"/>
              <a:t>Train an easy to interpret model such as linear regression or decision trees to fit the data set that is created from samples and predictions</a:t>
            </a:r>
          </a:p>
          <a:p>
            <a:pPr lvl="1"/>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5</a:t>
            </a:fld>
            <a:endParaRPr lang="en-CA"/>
          </a:p>
        </p:txBody>
      </p:sp>
    </p:spTree>
    <p:extLst>
      <p:ext uri="{BB962C8B-B14F-4D97-AF65-F5344CB8AC3E}">
        <p14:creationId xmlns:p14="http://schemas.microsoft.com/office/powerpoint/2010/main" val="318946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554509"/>
          </a:xfrm>
        </p:spPr>
        <p:txBody>
          <a:bodyPr/>
          <a:lstStyle/>
          <a:p>
            <a:r>
              <a:rPr lang="en-US" dirty="0"/>
              <a:t>Shapley Values</a:t>
            </a:r>
            <a:endParaRPr lang="en-CA" dirty="0"/>
          </a:p>
        </p:txBody>
      </p:sp>
      <p:sp>
        <p:nvSpPr>
          <p:cNvPr id="3" name="Content Placeholder 2"/>
          <p:cNvSpPr>
            <a:spLocks noGrp="1"/>
          </p:cNvSpPr>
          <p:nvPr>
            <p:ph idx="1"/>
          </p:nvPr>
        </p:nvSpPr>
        <p:spPr>
          <a:xfrm>
            <a:off x="395536" y="1593379"/>
            <a:ext cx="8496944" cy="4114800"/>
          </a:xfrm>
        </p:spPr>
        <p:txBody>
          <a:bodyPr/>
          <a:lstStyle/>
          <a:p>
            <a:r>
              <a:rPr lang="en-US" dirty="0">
                <a:effectLst/>
              </a:rPr>
              <a:t>The SHAP (</a:t>
            </a:r>
            <a:r>
              <a:rPr lang="en-US" dirty="0" err="1">
                <a:effectLst/>
              </a:rPr>
              <a:t>SHapley</a:t>
            </a:r>
            <a:r>
              <a:rPr lang="en-US" dirty="0">
                <a:effectLst/>
              </a:rPr>
              <a:t> Additive </a:t>
            </a:r>
            <a:r>
              <a:rPr lang="en-US" dirty="0" err="1">
                <a:effectLst/>
              </a:rPr>
              <a:t>exPlanations</a:t>
            </a:r>
            <a:r>
              <a:rPr lang="en-US" dirty="0">
                <a:effectLst/>
              </a:rPr>
              <a:t>) method allows us to capture the impact of the different features on the ML output. </a:t>
            </a:r>
          </a:p>
          <a:p>
            <a:r>
              <a:rPr lang="en-US" dirty="0">
                <a:effectLst/>
              </a:rPr>
              <a:t>The method borrows from cooperative game theory and consists in the calculation of SHAP value, which represents a measure of the importance of a feature. </a:t>
            </a:r>
          </a:p>
          <a:p>
            <a:r>
              <a:rPr lang="en-US" dirty="0">
                <a:effectLst/>
              </a:rPr>
              <a:t>More precisely, the SHAP value of a feature measures how much it contributes, either positively or negatively, to the classifier prediction.</a:t>
            </a:r>
          </a:p>
          <a:p>
            <a:r>
              <a:rPr lang="en-US" dirty="0">
                <a:effectLst/>
              </a:rPr>
              <a:t>The goal of the SHAP method is to explain a prediction computing the contribution of each feature to the prediction itself.</a:t>
            </a:r>
          </a:p>
          <a:p>
            <a:r>
              <a:rPr lang="en-US" dirty="0">
                <a:effectLst/>
              </a:rPr>
              <a:t>More precisely, the method shows the contribution of each feature to push the model output from the base value (the average model output over the training dataset) to the model output associated with the observation. Given a single observation, a set of SHAP values, one for each feature, is calculated.</a:t>
            </a:r>
          </a:p>
          <a:p>
            <a:pPr marL="0" indent="0">
              <a:buNone/>
            </a:pPr>
            <a:br>
              <a:rPr lang="en-US" dirty="0">
                <a:effectLst/>
              </a:rPr>
            </a:br>
            <a:endParaRPr lang="en-US" dirty="0">
              <a:effectLst/>
            </a:endParaRPr>
          </a:p>
        </p:txBody>
      </p:sp>
      <p:sp>
        <p:nvSpPr>
          <p:cNvPr id="5" name="Slide Number Placeholder 4"/>
          <p:cNvSpPr>
            <a:spLocks noGrp="1"/>
          </p:cNvSpPr>
          <p:nvPr>
            <p:ph type="sldNum" sz="quarter" idx="12"/>
          </p:nvPr>
        </p:nvSpPr>
        <p:spPr/>
        <p:txBody>
          <a:bodyPr/>
          <a:lstStyle/>
          <a:p>
            <a:fld id="{F979D778-5668-409F-BE61-8F31D5437AFC}" type="slidenum">
              <a:rPr lang="en-CA" smtClean="0"/>
              <a:t>6</a:t>
            </a:fld>
            <a:endParaRPr lang="en-CA"/>
          </a:p>
        </p:txBody>
      </p:sp>
    </p:spTree>
    <p:extLst>
      <p:ext uri="{BB962C8B-B14F-4D97-AF65-F5344CB8AC3E}">
        <p14:creationId xmlns:p14="http://schemas.microsoft.com/office/powerpoint/2010/main" val="205154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Shapley values when used as contributions</a:t>
            </a:r>
            <a:endParaRPr lang="en-CA" dirty="0"/>
          </a:p>
        </p:txBody>
      </p:sp>
      <p:sp>
        <p:nvSpPr>
          <p:cNvPr id="3" name="Content Placeholder 2"/>
          <p:cNvSpPr>
            <a:spLocks noGrp="1"/>
          </p:cNvSpPr>
          <p:nvPr>
            <p:ph idx="1"/>
          </p:nvPr>
        </p:nvSpPr>
        <p:spPr/>
        <p:txBody>
          <a:bodyPr/>
          <a:lstStyle/>
          <a:p>
            <a:r>
              <a:rPr lang="en-CA" dirty="0">
                <a:ea typeface="Calibri" panose="020F0502020204030204" pitchFamily="34" charset="0"/>
              </a:rPr>
              <a:t>If a feature never changes the prediction, its contribution is zero. </a:t>
            </a:r>
          </a:p>
          <a:p>
            <a:r>
              <a:rPr lang="en-CA" dirty="0">
                <a:ea typeface="Calibri" panose="020F0502020204030204" pitchFamily="34" charset="0"/>
              </a:rPr>
              <a:t>If two features are symmetrical in that they affect the prediction in the same way, they have the same contribution. </a:t>
            </a:r>
          </a:p>
          <a:p>
            <a:r>
              <a:rPr lang="en-CA" dirty="0">
                <a:ea typeface="Calibri" panose="020F0502020204030204" pitchFamily="34" charset="0"/>
              </a:rPr>
              <a:t>For an ensemble model where predictions are the average of predictions given by several underlying models, the Shapley value is the average of the Shapley values for the underlying models. </a:t>
            </a:r>
          </a:p>
          <a:p>
            <a:r>
              <a:rPr lang="en-US" dirty="0">
                <a:ea typeface="Calibri" panose="020F0502020204030204" pitchFamily="34" charset="0"/>
              </a:rPr>
              <a:t>Calculation time increases exponentially with the number of features</a:t>
            </a:r>
            <a:endParaRPr lang="en-CA" dirty="0">
              <a:ea typeface="Calibri" panose="020F0502020204030204" pitchFamily="34" charset="0"/>
            </a:endParaRPr>
          </a:p>
          <a:p>
            <a:endParaRPr lang="en-CA" dirty="0">
              <a:latin typeface="Cambria" panose="02040503050406030204" pitchFamily="18" charset="0"/>
              <a:ea typeface="Calibri" panose="020F0502020204030204" pitchFamily="34" charset="0"/>
              <a:cs typeface="Times New Roman" panose="02020603050405020304" pitchFamily="18" charset="0"/>
            </a:endParaRPr>
          </a:p>
          <a:p>
            <a:pPr marL="0" indent="0">
              <a:buNone/>
            </a:pPr>
            <a:endParaRPr lang="en-CA" sz="2800" dirty="0">
              <a:latin typeface="Cambria" panose="02040503050406030204" pitchFamily="18" charset="0"/>
              <a:ea typeface="Calibri" panose="020F0502020204030204" pitchFamily="34" charset="0"/>
              <a:cs typeface="Times New Roman" panose="02020603050405020304" pitchFamily="18" charset="0"/>
            </a:endParaRPr>
          </a:p>
          <a:p>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7</a:t>
            </a:fld>
            <a:endParaRPr lang="en-CA"/>
          </a:p>
        </p:txBody>
      </p:sp>
    </p:spTree>
    <p:extLst>
      <p:ext uri="{BB962C8B-B14F-4D97-AF65-F5344CB8AC3E}">
        <p14:creationId xmlns:p14="http://schemas.microsoft.com/office/powerpoint/2010/main" val="3633610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Dependence Plot</a:t>
            </a:r>
            <a:endParaRPr lang="en-CA" dirty="0"/>
          </a:p>
        </p:txBody>
      </p:sp>
      <p:sp>
        <p:nvSpPr>
          <p:cNvPr id="3" name="Content Placeholder 2"/>
          <p:cNvSpPr>
            <a:spLocks noGrp="1"/>
          </p:cNvSpPr>
          <p:nvPr>
            <p:ph idx="1"/>
          </p:nvPr>
        </p:nvSpPr>
        <p:spPr/>
        <p:txBody>
          <a:bodyPr/>
          <a:lstStyle/>
          <a:p>
            <a:r>
              <a:rPr lang="en-US" dirty="0"/>
              <a:t>The partial dependence plot is the expected prediction as a function of the value of a particular feature.</a:t>
            </a:r>
          </a:p>
          <a:p>
            <a:r>
              <a:rPr lang="en-US" dirty="0"/>
              <a:t>The values of all features except the one under consideration are chosen randomly </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8</a:t>
            </a:fld>
            <a:endParaRPr lang="en-CA"/>
          </a:p>
        </p:txBody>
      </p:sp>
    </p:spTree>
    <p:extLst>
      <p:ext uri="{BB962C8B-B14F-4D97-AF65-F5344CB8AC3E}">
        <p14:creationId xmlns:p14="http://schemas.microsoft.com/office/powerpoint/2010/main" val="9080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0B69A6-9EFB-4B62-8970-AF27D4E13F78}"/>
              </a:ext>
            </a:extLst>
          </p:cNvPr>
          <p:cNvSpPr>
            <a:spLocks noGrp="1"/>
          </p:cNvSpPr>
          <p:nvPr>
            <p:ph type="title"/>
          </p:nvPr>
        </p:nvSpPr>
        <p:spPr/>
        <p:txBody>
          <a:bodyPr/>
          <a:lstStyle/>
          <a:p>
            <a:r>
              <a:rPr lang="it-IT" dirty="0"/>
              <a:t>Global </a:t>
            </a:r>
            <a:r>
              <a:rPr lang="it-IT" dirty="0" err="1"/>
              <a:t>Interpretability</a:t>
            </a:r>
            <a:r>
              <a:rPr lang="it-IT" dirty="0"/>
              <a:t> in Random </a:t>
            </a:r>
            <a:r>
              <a:rPr lang="it-IT" dirty="0" err="1"/>
              <a:t>Forests</a:t>
            </a:r>
            <a:endParaRPr lang="it-IT" dirty="0"/>
          </a:p>
        </p:txBody>
      </p:sp>
      <p:sp>
        <p:nvSpPr>
          <p:cNvPr id="5" name="Segnaposto numero diapositiva 4">
            <a:extLst>
              <a:ext uri="{FF2B5EF4-FFF2-40B4-BE49-F238E27FC236}">
                <a16:creationId xmlns:a16="http://schemas.microsoft.com/office/drawing/2014/main" id="{8119757E-25C6-439B-AE25-670557349558}"/>
              </a:ext>
            </a:extLst>
          </p:cNvPr>
          <p:cNvSpPr>
            <a:spLocks noGrp="1"/>
          </p:cNvSpPr>
          <p:nvPr>
            <p:ph type="sldNum" sz="quarter" idx="12"/>
          </p:nvPr>
        </p:nvSpPr>
        <p:spPr/>
        <p:txBody>
          <a:bodyPr/>
          <a:lstStyle/>
          <a:p>
            <a:fld id="{F979D778-5668-409F-BE61-8F31D5437AFC}" type="slidenum">
              <a:rPr lang="en-CA" smtClean="0"/>
              <a:t>9</a:t>
            </a:fld>
            <a:endParaRPr lang="en-CA"/>
          </a:p>
        </p:txBody>
      </p:sp>
      <p:sp>
        <p:nvSpPr>
          <p:cNvPr id="6" name="Rectangle 1">
            <a:extLst>
              <a:ext uri="{FF2B5EF4-FFF2-40B4-BE49-F238E27FC236}">
                <a16:creationId xmlns:a16="http://schemas.microsoft.com/office/drawing/2014/main" id="{712ADE68-5F80-4D11-AADD-71BA179DD712}"/>
              </a:ext>
            </a:extLst>
          </p:cNvPr>
          <p:cNvSpPr>
            <a:spLocks noGrp="1" noChangeArrowheads="1"/>
          </p:cNvSpPr>
          <p:nvPr>
            <p:ph idx="1"/>
          </p:nvPr>
        </p:nvSpPr>
        <p:spPr bwMode="auto">
          <a:xfrm>
            <a:off x="290451" y="2411356"/>
            <a:ext cx="8386005" cy="2908489"/>
          </a:xfrm>
          <a:prstGeom prst="rect">
            <a:avLst/>
          </a:prstGeom>
          <a:solidFill>
            <a:schemeClr val="bg1"/>
          </a:solidFill>
          <a:ln>
            <a:noFill/>
          </a:ln>
          <a:effectLst/>
        </p:spPr>
        <p:txBody>
          <a:bodyPr vert="horz" wrap="square" lIns="9522" tIns="0" rIns="1904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err="1"/>
              <a:t>Mean</a:t>
            </a:r>
            <a:r>
              <a:rPr lang="it-IT" altLang="it-IT" dirty="0"/>
              <a:t> </a:t>
            </a:r>
            <a:r>
              <a:rPr lang="it-IT" altLang="it-IT" dirty="0" err="1"/>
              <a:t>Decrease</a:t>
            </a:r>
            <a:r>
              <a:rPr lang="it-IT" altLang="it-IT" dirty="0"/>
              <a:t> </a:t>
            </a:r>
            <a:r>
              <a:rPr lang="it-IT" altLang="it-IT" dirty="0" err="1"/>
              <a:t>Accuracy</a:t>
            </a:r>
            <a:r>
              <a:rPr lang="it-IT" altLang="it-IT" dirty="0"/>
              <a:t> </a:t>
            </a:r>
            <a:r>
              <a:rPr lang="it-IT" altLang="it-IT" dirty="0">
                <a:solidFill>
                  <a:srgbClr val="FF0000"/>
                </a:solidFill>
              </a:rPr>
              <a:t>(%</a:t>
            </a:r>
            <a:r>
              <a:rPr lang="it-IT" altLang="it-IT" dirty="0" err="1">
                <a:solidFill>
                  <a:srgbClr val="FF0000"/>
                </a:solidFill>
              </a:rPr>
              <a:t>IncMSE</a:t>
            </a:r>
            <a:r>
              <a:rPr lang="it-IT" altLang="it-IT" dirty="0">
                <a:solidFill>
                  <a:srgbClr val="FF0000"/>
                </a:solidFill>
              </a:rPr>
              <a:t>) </a:t>
            </a:r>
            <a:r>
              <a:rPr lang="it-IT" altLang="it-IT" dirty="0"/>
              <a:t>- </a:t>
            </a:r>
            <a:r>
              <a:rPr lang="it-IT" altLang="it-IT" dirty="0" err="1"/>
              <a:t>This</a:t>
            </a:r>
            <a:r>
              <a:rPr lang="it-IT" altLang="it-IT" dirty="0"/>
              <a:t> shows </a:t>
            </a:r>
            <a:r>
              <a:rPr lang="it-IT" altLang="it-IT" dirty="0" err="1"/>
              <a:t>how</a:t>
            </a:r>
            <a:r>
              <a:rPr lang="it-IT" altLang="it-IT" dirty="0"/>
              <a:t> </a:t>
            </a:r>
            <a:r>
              <a:rPr lang="it-IT" altLang="it-IT" dirty="0" err="1"/>
              <a:t>much</a:t>
            </a:r>
            <a:r>
              <a:rPr lang="it-IT" altLang="it-IT" dirty="0"/>
              <a:t> </a:t>
            </a:r>
            <a:r>
              <a:rPr lang="it-IT" altLang="it-IT" dirty="0" err="1"/>
              <a:t>our</a:t>
            </a:r>
            <a:r>
              <a:rPr lang="it-IT" altLang="it-IT" dirty="0"/>
              <a:t> model </a:t>
            </a:r>
            <a:r>
              <a:rPr lang="it-IT" altLang="it-IT" dirty="0" err="1"/>
              <a:t>accuracy</a:t>
            </a:r>
            <a:r>
              <a:rPr lang="it-IT" altLang="it-IT" dirty="0"/>
              <a:t> </a:t>
            </a:r>
            <a:r>
              <a:rPr lang="it-IT" altLang="it-IT" dirty="0" err="1"/>
              <a:t>decreases</a:t>
            </a:r>
            <a:r>
              <a:rPr lang="it-IT" altLang="it-IT" dirty="0"/>
              <a:t> </a:t>
            </a:r>
            <a:r>
              <a:rPr lang="it-IT" altLang="it-IT" dirty="0" err="1"/>
              <a:t>if</a:t>
            </a:r>
            <a:r>
              <a:rPr lang="it-IT" altLang="it-IT" dirty="0"/>
              <a:t> </a:t>
            </a:r>
            <a:r>
              <a:rPr lang="it-IT" altLang="it-IT" dirty="0" err="1"/>
              <a:t>we</a:t>
            </a:r>
            <a:r>
              <a:rPr lang="it-IT" altLang="it-IT" dirty="0"/>
              <a:t> </a:t>
            </a:r>
            <a:r>
              <a:rPr lang="it-IT" altLang="it-IT" dirty="0" err="1"/>
              <a:t>leave</a:t>
            </a:r>
            <a:r>
              <a:rPr lang="it-IT" altLang="it-IT" dirty="0"/>
              <a:t> out </a:t>
            </a:r>
            <a:r>
              <a:rPr lang="it-IT" altLang="it-IT" i="1" u="sng" dirty="0" err="1"/>
              <a:t>that</a:t>
            </a:r>
            <a:r>
              <a:rPr lang="it-IT" altLang="it-IT" i="1" dirty="0"/>
              <a:t> feature</a:t>
            </a:r>
            <a:r>
              <a:rPr lang="it-IT" altLang="it-IT"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err="1"/>
              <a:t>Mean</a:t>
            </a:r>
            <a:r>
              <a:rPr lang="it-IT" altLang="it-IT" dirty="0"/>
              <a:t> </a:t>
            </a:r>
            <a:r>
              <a:rPr lang="it-IT" altLang="it-IT" dirty="0" err="1"/>
              <a:t>Decrease</a:t>
            </a:r>
            <a:r>
              <a:rPr lang="it-IT" altLang="it-IT" dirty="0"/>
              <a:t> Gini </a:t>
            </a:r>
            <a:r>
              <a:rPr lang="it-IT" altLang="it-IT" dirty="0">
                <a:solidFill>
                  <a:srgbClr val="FF0000"/>
                </a:solidFill>
              </a:rPr>
              <a:t>(</a:t>
            </a:r>
            <a:r>
              <a:rPr lang="it-IT" altLang="it-IT" dirty="0" err="1">
                <a:solidFill>
                  <a:srgbClr val="FF0000"/>
                </a:solidFill>
              </a:rPr>
              <a:t>IncNodePurity</a:t>
            </a:r>
            <a:r>
              <a:rPr lang="it-IT" altLang="it-IT" dirty="0">
                <a:solidFill>
                  <a:srgbClr val="FF0000"/>
                </a:solidFill>
              </a:rPr>
              <a:t>) </a:t>
            </a:r>
            <a:r>
              <a:rPr lang="it-IT" altLang="it-IT" dirty="0"/>
              <a:t>- </a:t>
            </a:r>
            <a:r>
              <a:rPr lang="it-IT" altLang="it-IT" dirty="0" err="1"/>
              <a:t>This</a:t>
            </a:r>
            <a:r>
              <a:rPr lang="it-IT" altLang="it-IT" dirty="0"/>
              <a:t> </a:t>
            </a:r>
            <a:r>
              <a:rPr lang="it-IT" altLang="it-IT" dirty="0" err="1"/>
              <a:t>is</a:t>
            </a:r>
            <a:r>
              <a:rPr lang="it-IT" altLang="it-IT" dirty="0"/>
              <a:t> </a:t>
            </a:r>
            <a:r>
              <a:rPr lang="en-US" b="0" i="0" dirty="0">
                <a:solidFill>
                  <a:srgbClr val="242729"/>
                </a:solidFill>
                <a:effectLst/>
                <a:latin typeface="Arial" panose="020B0604020202020204" pitchFamily="34" charset="0"/>
              </a:rPr>
              <a:t>the total decrease in node impurities, measured by the </a:t>
            </a:r>
            <a:r>
              <a:rPr lang="en-US" b="0" i="0" u="sng" dirty="0">
                <a:effectLst/>
                <a:latin typeface="Arial" panose="020B0604020202020204" pitchFamily="34" charset="0"/>
              </a:rPr>
              <a:t>Gini Index</a:t>
            </a:r>
            <a:r>
              <a:rPr lang="en-US" b="0" i="0" dirty="0">
                <a:solidFill>
                  <a:srgbClr val="242729"/>
                </a:solidFill>
                <a:effectLst/>
                <a:latin typeface="Arial" panose="020B0604020202020204" pitchFamily="34" charset="0"/>
              </a:rPr>
              <a:t> from splitting </a:t>
            </a:r>
            <a:r>
              <a:rPr lang="en-US" b="0" i="1" dirty="0">
                <a:solidFill>
                  <a:srgbClr val="242729"/>
                </a:solidFill>
                <a:effectLst/>
                <a:latin typeface="Arial" panose="020B0604020202020204" pitchFamily="34" charset="0"/>
              </a:rPr>
              <a:t>on </a:t>
            </a:r>
            <a:r>
              <a:rPr lang="en-US" b="0" i="1" u="sng" dirty="0">
                <a:solidFill>
                  <a:srgbClr val="242729"/>
                </a:solidFill>
                <a:effectLst/>
                <a:latin typeface="Arial" panose="020B0604020202020204" pitchFamily="34" charset="0"/>
              </a:rPr>
              <a:t>the</a:t>
            </a:r>
            <a:r>
              <a:rPr lang="en-US" b="0" i="1" dirty="0">
                <a:solidFill>
                  <a:srgbClr val="242729"/>
                </a:solidFill>
                <a:effectLst/>
                <a:latin typeface="Arial" panose="020B0604020202020204" pitchFamily="34" charset="0"/>
              </a:rPr>
              <a:t> feature</a:t>
            </a:r>
            <a:r>
              <a:rPr lang="en-US" b="0" i="0" dirty="0">
                <a:solidFill>
                  <a:srgbClr val="242729"/>
                </a:solidFill>
                <a:effectLst/>
                <a:latin typeface="Arial" panose="020B0604020202020204" pitchFamily="34" charset="0"/>
              </a:rPr>
              <a:t>, averaged over all trees.</a:t>
            </a: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t>The </a:t>
            </a:r>
            <a:r>
              <a:rPr lang="it-IT" altLang="it-IT" dirty="0" err="1"/>
              <a:t>higher</a:t>
            </a:r>
            <a:r>
              <a:rPr lang="it-IT" altLang="it-IT" dirty="0"/>
              <a:t> the </a:t>
            </a:r>
            <a:r>
              <a:rPr lang="it-IT" altLang="it-IT" dirty="0" err="1"/>
              <a:t>value</a:t>
            </a:r>
            <a:r>
              <a:rPr lang="it-IT" altLang="it-IT" dirty="0"/>
              <a:t> of </a:t>
            </a:r>
            <a:r>
              <a:rPr lang="it-IT" altLang="it-IT" dirty="0" err="1"/>
              <a:t>mean</a:t>
            </a:r>
            <a:r>
              <a:rPr lang="it-IT" altLang="it-IT" dirty="0"/>
              <a:t> </a:t>
            </a:r>
            <a:r>
              <a:rPr lang="it-IT" altLang="it-IT" dirty="0" err="1"/>
              <a:t>decrease</a:t>
            </a:r>
            <a:r>
              <a:rPr lang="it-IT" altLang="it-IT" dirty="0"/>
              <a:t> </a:t>
            </a:r>
            <a:r>
              <a:rPr lang="it-IT" altLang="it-IT" dirty="0" err="1"/>
              <a:t>accuracy</a:t>
            </a:r>
            <a:r>
              <a:rPr lang="it-IT" altLang="it-IT" dirty="0"/>
              <a:t> or </a:t>
            </a:r>
            <a:r>
              <a:rPr lang="it-IT" altLang="it-IT" dirty="0" err="1"/>
              <a:t>mean</a:t>
            </a:r>
            <a:r>
              <a:rPr lang="it-IT" altLang="it-IT" dirty="0"/>
              <a:t> </a:t>
            </a:r>
            <a:r>
              <a:rPr lang="it-IT" altLang="it-IT" dirty="0" err="1"/>
              <a:t>decrease</a:t>
            </a:r>
            <a:r>
              <a:rPr lang="it-IT" altLang="it-IT" dirty="0"/>
              <a:t> Gini score, the </a:t>
            </a:r>
            <a:r>
              <a:rPr lang="it-IT" altLang="it-IT" dirty="0" err="1"/>
              <a:t>higher</a:t>
            </a:r>
            <a:r>
              <a:rPr lang="it-IT" altLang="it-IT" dirty="0"/>
              <a:t> the </a:t>
            </a:r>
            <a:r>
              <a:rPr lang="it-IT" altLang="it-IT" dirty="0" err="1"/>
              <a:t>importance</a:t>
            </a:r>
            <a:r>
              <a:rPr lang="it-IT" altLang="it-IT" dirty="0"/>
              <a:t> of the feature to </a:t>
            </a:r>
            <a:r>
              <a:rPr lang="it-IT" altLang="it-IT" dirty="0" err="1"/>
              <a:t>our</a:t>
            </a:r>
            <a:r>
              <a:rPr lang="it-IT" altLang="it-IT" dirty="0"/>
              <a:t> model.</a:t>
            </a:r>
          </a:p>
        </p:txBody>
      </p:sp>
    </p:spTree>
    <p:extLst>
      <p:ext uri="{BB962C8B-B14F-4D97-AF65-F5344CB8AC3E}">
        <p14:creationId xmlns:p14="http://schemas.microsoft.com/office/powerpoint/2010/main" val="3320229482"/>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Template>
  <TotalTime>40</TotalTime>
  <Words>684</Words>
  <Application>Microsoft Office PowerPoint</Application>
  <PresentationFormat>Presentazione su schermo (4:3)</PresentationFormat>
  <Paragraphs>68</Paragraphs>
  <Slides>10</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10</vt:i4>
      </vt:variant>
    </vt:vector>
  </HeadingPairs>
  <TitlesOfParts>
    <vt:vector size="17" baseType="lpstr">
      <vt:lpstr>Arial</vt:lpstr>
      <vt:lpstr>Arial</vt:lpstr>
      <vt:lpstr>Calibri</vt:lpstr>
      <vt:lpstr>Cambria</vt:lpstr>
      <vt:lpstr>Tahoma</vt:lpstr>
      <vt:lpstr>Times New Roman</vt:lpstr>
      <vt:lpstr>Global</vt:lpstr>
      <vt:lpstr>Interpretability</vt:lpstr>
      <vt:lpstr>Why is model interpretability important?</vt:lpstr>
      <vt:lpstr>White-box vs black-box models</vt:lpstr>
      <vt:lpstr>Black-box models</vt:lpstr>
      <vt:lpstr>LIME</vt:lpstr>
      <vt:lpstr>Shapley Values</vt:lpstr>
      <vt:lpstr>Properties of Shapley values when used as contributions</vt:lpstr>
      <vt:lpstr>Partial Dependence Plot</vt:lpstr>
      <vt:lpstr>Global Interpretability in Random Forests</vt:lpstr>
      <vt:lpstr>Explainability</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subject>Machine Learning in Business</dc:subject>
  <dc:creator>hull</dc:creator>
  <cp:keywords>Chapter 7</cp:keywords>
  <dc:description>Copyright 2019 by John C. Hull. All Rights Reserved. Published 2019.</dc:description>
  <cp:lastModifiedBy>Daniele Marazzina</cp:lastModifiedBy>
  <cp:revision>113</cp:revision>
  <dcterms:created xsi:type="dcterms:W3CDTF">2019-07-16T22:03:37Z</dcterms:created>
  <dcterms:modified xsi:type="dcterms:W3CDTF">2024-03-22T11:01:40Z</dcterms:modified>
</cp:coreProperties>
</file>