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87" r:id="rId2"/>
    <p:sldId id="259" r:id="rId3"/>
    <p:sldId id="260" r:id="rId4"/>
    <p:sldId id="261" r:id="rId5"/>
    <p:sldId id="262" r:id="rId6"/>
    <p:sldId id="263" r:id="rId7"/>
    <p:sldId id="264" r:id="rId8"/>
    <p:sldId id="266" r:id="rId9"/>
    <p:sldId id="265" r:id="rId10"/>
    <p:sldId id="267" r:id="rId11"/>
    <p:sldId id="268" r:id="rId12"/>
    <p:sldId id="269" r:id="rId13"/>
    <p:sldId id="270" r:id="rId14"/>
    <p:sldId id="271" r:id="rId15"/>
    <p:sldId id="272" r:id="rId16"/>
    <p:sldId id="282" r:id="rId17"/>
    <p:sldId id="283" r:id="rId18"/>
    <p:sldId id="284" r:id="rId19"/>
    <p:sldId id="285" r:id="rId20"/>
    <p:sldId id="286" r:id="rId21"/>
    <p:sldId id="274" r:id="rId22"/>
    <p:sldId id="275" r:id="rId23"/>
    <p:sldId id="276" r:id="rId24"/>
    <p:sldId id="277" r:id="rId25"/>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2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4674"/>
  </p:normalViewPr>
  <p:slideViewPr>
    <p:cSldViewPr snapToGrid="0" snapToObjects="1">
      <p:cViewPr varScale="1">
        <p:scale>
          <a:sx n="111" d="100"/>
          <a:sy n="111" d="100"/>
        </p:scale>
        <p:origin x="17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393D8D-46FA-5045-BF6D-7A25360F463C}" type="datetimeFigureOut">
              <a:rPr lang="it-IT" smtClean="0"/>
              <a:t>24/05/2023</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it-IT"/>
              <a:t>Modifica gli stili del testo dello schema
Secondo livello
Terzo livello
Quarto livello
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1A60B-CFA7-FF4F-AFDC-66AEAC621C40}" type="slidenum">
              <a:rPr lang="it-IT" smtClean="0"/>
              <a:t>‹N›</a:t>
            </a:fld>
            <a:endParaRPr lang="it-IT"/>
          </a:p>
        </p:txBody>
      </p:sp>
    </p:spTree>
    <p:extLst>
      <p:ext uri="{BB962C8B-B14F-4D97-AF65-F5344CB8AC3E}">
        <p14:creationId xmlns:p14="http://schemas.microsoft.com/office/powerpoint/2010/main" val="68528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548D9A5-43F8-4D4C-8E12-7970D9BF61E3}" type="datetimeFigureOut">
              <a:rPr lang="it-IT" smtClean="0"/>
              <a:t>24/05/2023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3145268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5548D9A5-43F8-4D4C-8E12-7970D9BF61E3}" type="datetimeFigureOut">
              <a:rPr lang="it-IT" smtClean="0"/>
              <a:t>24/05/2023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1047580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5548D9A5-43F8-4D4C-8E12-7970D9BF61E3}" type="datetimeFigureOut">
              <a:rPr lang="it-IT" smtClean="0"/>
              <a:t>24/05/2023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3743591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5548D9A5-43F8-4D4C-8E12-7970D9BF61E3}" type="datetimeFigureOut">
              <a:rPr lang="it-IT" smtClean="0"/>
              <a:t>24/05/2023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14900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5548D9A5-43F8-4D4C-8E12-7970D9BF61E3}" type="datetimeFigureOut">
              <a:rPr lang="it-IT" smtClean="0"/>
              <a:t>24/05/2023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4214391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it-IT"/>
              <a:t>Modifica gli stili del testo dello schema
Secondo livello
Terzo livello
Quarto livello
Quinto livello</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it-IT"/>
              <a:t>Modifica gli stili del testo dello schema
Secondo livello
Terzo livello
Quarto livello
Quinto livello</a:t>
            </a:r>
            <a:endParaRPr lang="en-US" dirty="0"/>
          </a:p>
        </p:txBody>
      </p:sp>
      <p:sp>
        <p:nvSpPr>
          <p:cNvPr id="5" name="Date Placeholder 4"/>
          <p:cNvSpPr>
            <a:spLocks noGrp="1"/>
          </p:cNvSpPr>
          <p:nvPr>
            <p:ph type="dt" sz="half" idx="10"/>
          </p:nvPr>
        </p:nvSpPr>
        <p:spPr/>
        <p:txBody>
          <a:bodyPr/>
          <a:lstStyle/>
          <a:p>
            <a:fld id="{5548D9A5-43F8-4D4C-8E12-7970D9BF61E3}" type="datetimeFigureOut">
              <a:rPr lang="it-IT" smtClean="0"/>
              <a:t>24/05/2023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2759003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
Secondo livello
Terzo livello
Quarto livello
Quinto livello</a:t>
            </a:r>
            <a:endParaRPr lang="en-US" dirty="0"/>
          </a:p>
        </p:txBody>
      </p:sp>
      <p:sp>
        <p:nvSpPr>
          <p:cNvPr id="4" name="Content Placeholder 3"/>
          <p:cNvSpPr>
            <a:spLocks noGrp="1"/>
          </p:cNvSpPr>
          <p:nvPr>
            <p:ph sz="half" idx="2"/>
          </p:nvPr>
        </p:nvSpPr>
        <p:spPr>
          <a:xfrm>
            <a:off x="629842" y="2505075"/>
            <a:ext cx="3868340" cy="3684588"/>
          </a:xfrm>
        </p:spPr>
        <p:txBody>
          <a:bodyPr/>
          <a:lstStyle/>
          <a:p>
            <a:pPr lvl="0"/>
            <a:r>
              <a:rPr lang="it-IT"/>
              <a:t>Modifica gli stili del testo dello schema
Secondo livello
Terzo livello
Quarto livello
Quinto livello</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
Secondo livello
Terzo livello
Quarto livello
Quinto livello</a:t>
            </a:r>
            <a:endParaRPr lang="en-US" dirty="0"/>
          </a:p>
        </p:txBody>
      </p:sp>
      <p:sp>
        <p:nvSpPr>
          <p:cNvPr id="6" name="Content Placeholder 5"/>
          <p:cNvSpPr>
            <a:spLocks noGrp="1"/>
          </p:cNvSpPr>
          <p:nvPr>
            <p:ph sz="quarter" idx="4"/>
          </p:nvPr>
        </p:nvSpPr>
        <p:spPr>
          <a:xfrm>
            <a:off x="4629150" y="2505075"/>
            <a:ext cx="3887391" cy="3684588"/>
          </a:xfrm>
        </p:spPr>
        <p:txBody>
          <a:bodyPr/>
          <a:lstStyle/>
          <a:p>
            <a:pPr lvl="0"/>
            <a:r>
              <a:rPr lang="it-IT"/>
              <a:t>Modifica gli stili del testo dello schema
Secondo livello
Terzo livello
Quarto livello
Quinto livello</a:t>
            </a:r>
            <a:endParaRPr lang="en-US" dirty="0"/>
          </a:p>
        </p:txBody>
      </p:sp>
      <p:sp>
        <p:nvSpPr>
          <p:cNvPr id="7" name="Date Placeholder 6"/>
          <p:cNvSpPr>
            <a:spLocks noGrp="1"/>
          </p:cNvSpPr>
          <p:nvPr>
            <p:ph type="dt" sz="half" idx="10"/>
          </p:nvPr>
        </p:nvSpPr>
        <p:spPr/>
        <p:txBody>
          <a:bodyPr/>
          <a:lstStyle/>
          <a:p>
            <a:fld id="{5548D9A5-43F8-4D4C-8E12-7970D9BF61E3}" type="datetimeFigureOut">
              <a:rPr lang="it-IT" smtClean="0"/>
              <a:t>24/05/2023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4170739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548D9A5-43F8-4D4C-8E12-7970D9BF61E3}" type="datetimeFigureOut">
              <a:rPr lang="it-IT" smtClean="0"/>
              <a:t>24/05/2023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3502122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48D9A5-43F8-4D4C-8E12-7970D9BF61E3}" type="datetimeFigureOut">
              <a:rPr lang="it-IT" smtClean="0"/>
              <a:t>24/05/2023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2496323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
Secondo livello
Terzo livello
Quarto livello
Quinto livello</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
Secondo livello
Terzo livello
Quarto livello
Quinto livello</a:t>
            </a:r>
            <a:endParaRPr lang="en-US" dirty="0"/>
          </a:p>
        </p:txBody>
      </p:sp>
      <p:sp>
        <p:nvSpPr>
          <p:cNvPr id="5" name="Date Placeholder 4"/>
          <p:cNvSpPr>
            <a:spLocks noGrp="1"/>
          </p:cNvSpPr>
          <p:nvPr>
            <p:ph type="dt" sz="half" idx="10"/>
          </p:nvPr>
        </p:nvSpPr>
        <p:spPr/>
        <p:txBody>
          <a:bodyPr/>
          <a:lstStyle/>
          <a:p>
            <a:fld id="{5548D9A5-43F8-4D4C-8E12-7970D9BF61E3}" type="datetimeFigureOut">
              <a:rPr lang="it-IT" smtClean="0"/>
              <a:t>24/05/2023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2755304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
Secondo livello
Terzo livello
Quarto livello
Quinto livello</a:t>
            </a:r>
            <a:endParaRPr lang="en-US" dirty="0"/>
          </a:p>
        </p:txBody>
      </p:sp>
      <p:sp>
        <p:nvSpPr>
          <p:cNvPr id="5" name="Date Placeholder 4"/>
          <p:cNvSpPr>
            <a:spLocks noGrp="1"/>
          </p:cNvSpPr>
          <p:nvPr>
            <p:ph type="dt" sz="half" idx="10"/>
          </p:nvPr>
        </p:nvSpPr>
        <p:spPr/>
        <p:txBody>
          <a:bodyPr/>
          <a:lstStyle/>
          <a:p>
            <a:fld id="{5548D9A5-43F8-4D4C-8E12-7970D9BF61E3}" type="datetimeFigureOut">
              <a:rPr lang="it-IT" smtClean="0"/>
              <a:t>24/05/2023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285190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8D9A5-43F8-4D4C-8E12-7970D9BF61E3}" type="datetimeFigureOut">
              <a:rPr lang="it-IT" smtClean="0"/>
              <a:t>24/05/2023</a:t>
            </a:fld>
            <a:endParaRPr lang="it-IT"/>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80484-558D-2845-B125-3D836CFF7208}" type="slidenum">
              <a:rPr lang="it-IT" smtClean="0"/>
              <a:t>‹N›</a:t>
            </a:fld>
            <a:endParaRPr lang="it-IT"/>
          </a:p>
        </p:txBody>
      </p:sp>
    </p:spTree>
    <p:extLst>
      <p:ext uri="{BB962C8B-B14F-4D97-AF65-F5344CB8AC3E}">
        <p14:creationId xmlns:p14="http://schemas.microsoft.com/office/powerpoint/2010/main" val="485319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icoholder.com/en/bittorrent-28385"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AB3259-E721-4925-80BE-A9A2B2CCBACA}"/>
              </a:ext>
            </a:extLst>
          </p:cNvPr>
          <p:cNvSpPr>
            <a:spLocks noGrp="1"/>
          </p:cNvSpPr>
          <p:nvPr>
            <p:ph type="ctrTitle"/>
          </p:nvPr>
        </p:nvSpPr>
        <p:spPr/>
        <p:txBody>
          <a:bodyPr/>
          <a:lstStyle/>
          <a:p>
            <a:r>
              <a:rPr lang="it-IT"/>
              <a:t>ICO</a:t>
            </a:r>
          </a:p>
        </p:txBody>
      </p:sp>
      <p:sp>
        <p:nvSpPr>
          <p:cNvPr id="3" name="Sottotitolo 2">
            <a:extLst>
              <a:ext uri="{FF2B5EF4-FFF2-40B4-BE49-F238E27FC236}">
                <a16:creationId xmlns:a16="http://schemas.microsoft.com/office/drawing/2014/main" id="{80C6DB8F-3A41-45F9-BB2F-108636846DB2}"/>
              </a:ext>
            </a:extLst>
          </p:cNvPr>
          <p:cNvSpPr>
            <a:spLocks noGrp="1"/>
          </p:cNvSpPr>
          <p:nvPr>
            <p:ph type="subTitle" idx="1"/>
          </p:nvPr>
        </p:nvSpPr>
        <p:spPr/>
        <p:txBody>
          <a:bodyPr/>
          <a:lstStyle/>
          <a:p>
            <a:r>
              <a:rPr lang="it-IT" sz="2400"/>
              <a:t>Daniele Marazzina</a:t>
            </a:r>
            <a:endParaRPr lang="it-IT"/>
          </a:p>
        </p:txBody>
      </p:sp>
    </p:spTree>
    <p:extLst>
      <p:ext uri="{BB962C8B-B14F-4D97-AF65-F5344CB8AC3E}">
        <p14:creationId xmlns:p14="http://schemas.microsoft.com/office/powerpoint/2010/main" val="1893349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3D6AC8C7-308D-4A83-B833-AFF3C6E4CFC8}"/>
              </a:ext>
            </a:extLst>
          </p:cNvPr>
          <p:cNvPicPr>
            <a:picLocks noChangeAspect="1"/>
          </p:cNvPicPr>
          <p:nvPr/>
        </p:nvPicPr>
        <p:blipFill>
          <a:blip r:embed="rId3"/>
          <a:stretch>
            <a:fillRect/>
          </a:stretch>
        </p:blipFill>
        <p:spPr>
          <a:xfrm>
            <a:off x="711340" y="323010"/>
            <a:ext cx="7946098" cy="2935382"/>
          </a:xfrm>
          <a:prstGeom prst="rect">
            <a:avLst/>
          </a:prstGeom>
        </p:spPr>
      </p:pic>
      <p:pic>
        <p:nvPicPr>
          <p:cNvPr id="3" name="Immagine 2">
            <a:extLst>
              <a:ext uri="{FF2B5EF4-FFF2-40B4-BE49-F238E27FC236}">
                <a16:creationId xmlns:a16="http://schemas.microsoft.com/office/drawing/2014/main" id="{B6248DC6-6F06-4EA9-9306-EE383A42F180}"/>
              </a:ext>
            </a:extLst>
          </p:cNvPr>
          <p:cNvPicPr>
            <a:picLocks noChangeAspect="1"/>
          </p:cNvPicPr>
          <p:nvPr/>
        </p:nvPicPr>
        <p:blipFill>
          <a:blip r:embed="rId4"/>
          <a:stretch>
            <a:fillRect/>
          </a:stretch>
        </p:blipFill>
        <p:spPr>
          <a:xfrm>
            <a:off x="671118" y="3272462"/>
            <a:ext cx="8036653" cy="3262528"/>
          </a:xfrm>
          <a:prstGeom prst="rect">
            <a:avLst/>
          </a:prstGeom>
        </p:spPr>
      </p:pic>
    </p:spTree>
    <p:extLst>
      <p:ext uri="{BB962C8B-B14F-4D97-AF65-F5344CB8AC3E}">
        <p14:creationId xmlns:p14="http://schemas.microsoft.com/office/powerpoint/2010/main" val="84066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1C69AACF-0CD9-4A70-8676-A84A91417BA6}"/>
              </a:ext>
            </a:extLst>
          </p:cNvPr>
          <p:cNvPicPr>
            <a:picLocks noChangeAspect="1"/>
          </p:cNvPicPr>
          <p:nvPr/>
        </p:nvPicPr>
        <p:blipFill>
          <a:blip r:embed="rId3"/>
          <a:stretch>
            <a:fillRect/>
          </a:stretch>
        </p:blipFill>
        <p:spPr>
          <a:xfrm>
            <a:off x="0" y="1394248"/>
            <a:ext cx="9144000" cy="4069504"/>
          </a:xfrm>
          <a:prstGeom prst="rect">
            <a:avLst/>
          </a:prstGeom>
        </p:spPr>
      </p:pic>
    </p:spTree>
    <p:extLst>
      <p:ext uri="{BB962C8B-B14F-4D97-AF65-F5344CB8AC3E}">
        <p14:creationId xmlns:p14="http://schemas.microsoft.com/office/powerpoint/2010/main" val="3678401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50A1C435-CB9A-422E-817A-AA8B3171014A}"/>
              </a:ext>
            </a:extLst>
          </p:cNvPr>
          <p:cNvPicPr>
            <a:picLocks noChangeAspect="1"/>
          </p:cNvPicPr>
          <p:nvPr/>
        </p:nvPicPr>
        <p:blipFill>
          <a:blip r:embed="rId3"/>
          <a:stretch>
            <a:fillRect/>
          </a:stretch>
        </p:blipFill>
        <p:spPr>
          <a:xfrm>
            <a:off x="0" y="187625"/>
            <a:ext cx="9144000" cy="3026485"/>
          </a:xfrm>
          <a:prstGeom prst="rect">
            <a:avLst/>
          </a:prstGeom>
        </p:spPr>
      </p:pic>
      <p:pic>
        <p:nvPicPr>
          <p:cNvPr id="3" name="Immagine 2">
            <a:extLst>
              <a:ext uri="{FF2B5EF4-FFF2-40B4-BE49-F238E27FC236}">
                <a16:creationId xmlns:a16="http://schemas.microsoft.com/office/drawing/2014/main" id="{5D2A771D-CD03-4AC3-94C3-D4D10AD72F6C}"/>
              </a:ext>
            </a:extLst>
          </p:cNvPr>
          <p:cNvPicPr>
            <a:picLocks noChangeAspect="1"/>
          </p:cNvPicPr>
          <p:nvPr/>
        </p:nvPicPr>
        <p:blipFill>
          <a:blip r:embed="rId4"/>
          <a:stretch>
            <a:fillRect/>
          </a:stretch>
        </p:blipFill>
        <p:spPr>
          <a:xfrm>
            <a:off x="0" y="3214110"/>
            <a:ext cx="9144000" cy="2411285"/>
          </a:xfrm>
          <a:prstGeom prst="rect">
            <a:avLst/>
          </a:prstGeom>
        </p:spPr>
      </p:pic>
    </p:spTree>
    <p:extLst>
      <p:ext uri="{BB962C8B-B14F-4D97-AF65-F5344CB8AC3E}">
        <p14:creationId xmlns:p14="http://schemas.microsoft.com/office/powerpoint/2010/main" val="1450840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78BD5A4F-25FC-488C-AD0C-86891D846316}"/>
              </a:ext>
            </a:extLst>
          </p:cNvPr>
          <p:cNvSpPr txBox="1"/>
          <p:nvPr/>
        </p:nvSpPr>
        <p:spPr>
          <a:xfrm>
            <a:off x="503339" y="419450"/>
            <a:ext cx="5558766" cy="923330"/>
          </a:xfrm>
          <a:prstGeom prst="rect">
            <a:avLst/>
          </a:prstGeom>
          <a:noFill/>
        </p:spPr>
        <p:txBody>
          <a:bodyPr wrap="none" rtlCol="0">
            <a:spAutoFit/>
          </a:bodyPr>
          <a:lstStyle/>
          <a:p>
            <a:r>
              <a:rPr lang="en-US" b="1" dirty="0"/>
              <a:t>Decentralized Autonomous Initial Coin Offering  (DAICO)</a:t>
            </a:r>
          </a:p>
          <a:p>
            <a:endParaRPr lang="en-US" b="1" dirty="0"/>
          </a:p>
          <a:p>
            <a:endParaRPr lang="it-IT" dirty="0"/>
          </a:p>
        </p:txBody>
      </p:sp>
      <p:sp>
        <p:nvSpPr>
          <p:cNvPr id="3" name="CasellaDiTesto 2">
            <a:extLst>
              <a:ext uri="{FF2B5EF4-FFF2-40B4-BE49-F238E27FC236}">
                <a16:creationId xmlns:a16="http://schemas.microsoft.com/office/drawing/2014/main" id="{61F80773-43B9-4C7C-8249-2761439C5903}"/>
              </a:ext>
            </a:extLst>
          </p:cNvPr>
          <p:cNvSpPr txBox="1"/>
          <p:nvPr/>
        </p:nvSpPr>
        <p:spPr>
          <a:xfrm>
            <a:off x="503339" y="1593908"/>
            <a:ext cx="8128933" cy="4801314"/>
          </a:xfrm>
          <a:prstGeom prst="rect">
            <a:avLst/>
          </a:prstGeom>
          <a:noFill/>
        </p:spPr>
        <p:txBody>
          <a:bodyPr wrap="square" rtlCol="0">
            <a:spAutoFit/>
          </a:bodyPr>
          <a:lstStyle/>
          <a:p>
            <a:pPr marL="285750" indent="-285750">
              <a:buFont typeface="Arial" panose="020B0604020202020204" pitchFamily="34" charset="0"/>
              <a:buChar char="•"/>
            </a:pPr>
            <a:r>
              <a:rPr lang="en-US" dirty="0"/>
              <a:t>DAICO is a new fundraising model. Founder of Ethereum blockchain </a:t>
            </a:r>
            <a:r>
              <a:rPr lang="en-US" dirty="0" err="1"/>
              <a:t>Vitalik</a:t>
            </a:r>
            <a:r>
              <a:rPr lang="en-US" dirty="0"/>
              <a:t> </a:t>
            </a:r>
            <a:r>
              <a:rPr lang="en-US" dirty="0" err="1"/>
              <a:t>Buterin</a:t>
            </a:r>
            <a:r>
              <a:rPr lang="en-US" dirty="0"/>
              <a:t> proposed this model, combining the advantages of decentralized autonomous organizations (DAO) with the classic ICO. This synergistic model allows you to make the process of collecting and spending funds as transparent and safe as possible. </a:t>
            </a:r>
          </a:p>
          <a:p>
            <a:pPr marL="285750" indent="-285750">
              <a:buFont typeface="Arial" panose="020B0604020202020204" pitchFamily="34" charset="0"/>
              <a:buChar char="•"/>
            </a:pPr>
            <a:r>
              <a:rPr lang="en-US" dirty="0"/>
              <a:t>DAICO is based on a smart contract that regulates all actions to attract and work with funds. </a:t>
            </a:r>
          </a:p>
          <a:p>
            <a:pPr marL="285750" indent="-285750">
              <a:buFont typeface="Arial" panose="020B0604020202020204" pitchFamily="34" charset="0"/>
              <a:buChar char="•"/>
            </a:pPr>
            <a:r>
              <a:rPr lang="en-US" dirty="0"/>
              <a:t>The difference between DAICO and ICO begins after the first stage when a mechanism called a “tap” is launched.</a:t>
            </a:r>
            <a:br>
              <a:rPr lang="en-US" dirty="0"/>
            </a:br>
            <a:r>
              <a:rPr lang="en-US" dirty="0"/>
              <a:t>Tap allows tokens holders to </a:t>
            </a:r>
            <a:r>
              <a:rPr lang="en-US" u="sng" dirty="0"/>
              <a:t>control</a:t>
            </a:r>
            <a:r>
              <a:rPr lang="en-US" dirty="0"/>
              <a:t> how much money is available to the team. The crane determines the amount per second that the development team can withdraw from the contract. Such tool gives to holders of tokens control over the spending of the funds raised and guaranteeing the security of their own investments. </a:t>
            </a:r>
            <a:r>
              <a:rPr lang="en-US" u="sng" dirty="0"/>
              <a:t>Payments to developers are made not once</a:t>
            </a:r>
            <a:r>
              <a:rPr lang="en-US" dirty="0"/>
              <a:t>, but gradually, for example, once a month. If they need a larger amount than the one that is written in the smart contract, then this question is put to the vote. And holders of tokens can either approve this proposal or not.  </a:t>
            </a:r>
            <a:endParaRPr lang="it-IT" dirty="0"/>
          </a:p>
        </p:txBody>
      </p:sp>
    </p:spTree>
    <p:extLst>
      <p:ext uri="{BB962C8B-B14F-4D97-AF65-F5344CB8AC3E}">
        <p14:creationId xmlns:p14="http://schemas.microsoft.com/office/powerpoint/2010/main" val="344031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6C3ED5B-524C-4A75-AB39-AC036D31E2FA}"/>
              </a:ext>
            </a:extLst>
          </p:cNvPr>
          <p:cNvSpPr txBox="1"/>
          <p:nvPr/>
        </p:nvSpPr>
        <p:spPr>
          <a:xfrm>
            <a:off x="553673" y="352338"/>
            <a:ext cx="3174780" cy="369332"/>
          </a:xfrm>
          <a:prstGeom prst="rect">
            <a:avLst/>
          </a:prstGeom>
          <a:noFill/>
        </p:spPr>
        <p:txBody>
          <a:bodyPr wrap="none" rtlCol="0">
            <a:spAutoFit/>
          </a:bodyPr>
          <a:lstStyle/>
          <a:p>
            <a:r>
              <a:rPr lang="it-IT" b="1" dirty="0" err="1"/>
              <a:t>Initial</a:t>
            </a:r>
            <a:r>
              <a:rPr lang="it-IT" b="1" dirty="0"/>
              <a:t> Exchange </a:t>
            </a:r>
            <a:r>
              <a:rPr lang="it-IT" b="1" dirty="0" err="1"/>
              <a:t>Offerings</a:t>
            </a:r>
            <a:r>
              <a:rPr lang="it-IT" b="1" dirty="0"/>
              <a:t> (IEO)</a:t>
            </a:r>
          </a:p>
        </p:txBody>
      </p:sp>
      <p:sp>
        <p:nvSpPr>
          <p:cNvPr id="3" name="CasellaDiTesto 2">
            <a:extLst>
              <a:ext uri="{FF2B5EF4-FFF2-40B4-BE49-F238E27FC236}">
                <a16:creationId xmlns:a16="http://schemas.microsoft.com/office/drawing/2014/main" id="{A983F1E2-9844-433D-943C-82BF468C6589}"/>
              </a:ext>
            </a:extLst>
          </p:cNvPr>
          <p:cNvSpPr txBox="1"/>
          <p:nvPr/>
        </p:nvSpPr>
        <p:spPr>
          <a:xfrm>
            <a:off x="83890" y="1065402"/>
            <a:ext cx="8925886" cy="5355312"/>
          </a:xfrm>
          <a:prstGeom prst="rect">
            <a:avLst/>
          </a:prstGeom>
          <a:noFill/>
        </p:spPr>
        <p:txBody>
          <a:bodyPr wrap="square" rtlCol="0">
            <a:spAutoFit/>
          </a:bodyPr>
          <a:lstStyle/>
          <a:p>
            <a:pPr marL="285750" indent="-285750">
              <a:buFont typeface="Arial" panose="020B0604020202020204" pitchFamily="34" charset="0"/>
              <a:buChar char="•"/>
            </a:pPr>
            <a:r>
              <a:rPr lang="en-US" dirty="0"/>
              <a:t>the cryptocurrency exchange is directly involved in the selection of projects, the organization of the </a:t>
            </a:r>
            <a:r>
              <a:rPr lang="en-US" dirty="0" err="1"/>
              <a:t>tokensale</a:t>
            </a:r>
            <a:r>
              <a:rPr lang="en-US" dirty="0"/>
              <a:t> and the sale of tokens </a:t>
            </a:r>
          </a:p>
          <a:p>
            <a:endParaRPr lang="en-US" dirty="0"/>
          </a:p>
          <a:p>
            <a:pPr marL="285750" indent="-285750">
              <a:buFont typeface="Arial" panose="020B0604020202020204" pitchFamily="34" charset="0"/>
              <a:buChar char="•"/>
            </a:pPr>
            <a:r>
              <a:rPr lang="en-US" dirty="0"/>
              <a:t>There are several advantages of IEO which are in overcoming the disadvantages of ICO: </a:t>
            </a:r>
          </a:p>
          <a:p>
            <a:r>
              <a:rPr lang="en-US" dirty="0"/>
              <a:t>1. The risk of Scams for investors is lower. The project is launched at the exchange after the serious procedure of verification. The exchange rejects the doubtful project in order to save its’ reputation. </a:t>
            </a:r>
          </a:p>
          <a:p>
            <a:r>
              <a:rPr lang="en-US" dirty="0"/>
              <a:t>2. The process of listing new tokens is faster. </a:t>
            </a:r>
          </a:p>
          <a:p>
            <a:r>
              <a:rPr lang="en-US" dirty="0"/>
              <a:t>3. Redistribution of costs becomes available. According to Autonomous Research, there is 1-3 </a:t>
            </a:r>
            <a:r>
              <a:rPr lang="en-US" dirty="0" err="1"/>
              <a:t>mln</a:t>
            </a:r>
            <a:r>
              <a:rPr lang="en-US" dirty="0"/>
              <a:t> cost to list the token at the exchange. An IEO project has lower costs for listing. </a:t>
            </a:r>
          </a:p>
          <a:p>
            <a:r>
              <a:rPr lang="en-US" dirty="0"/>
              <a:t>4. The speed of funding is higher. In ICO the primary distribution of tokens may been lasted for several days whereas in IEO it lasts several minutes or even seconds. </a:t>
            </a:r>
          </a:p>
          <a:p>
            <a:r>
              <a:rPr lang="en-US" dirty="0"/>
              <a:t>5. Investors’ gain is higher. The listing token values are bigger than in primary distribution. </a:t>
            </a:r>
          </a:p>
          <a:p>
            <a:r>
              <a:rPr lang="en-US" dirty="0"/>
              <a:t>6. There is no need to open another wallet. </a:t>
            </a:r>
          </a:p>
          <a:p>
            <a:r>
              <a:rPr lang="en-US" dirty="0"/>
              <a:t>7. The process of investing is simple, the investors need to replenish the balance on the exchange, wait for the token-sale and put an order for buying. </a:t>
            </a:r>
          </a:p>
          <a:p>
            <a:r>
              <a:rPr lang="en-US" dirty="0"/>
              <a:t>8. Tokens are traded at an equal price. This reduces the probability of falling rates from the early investors who purchased first. </a:t>
            </a:r>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732558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1A43875-377F-479F-B9F8-FE3BC0E87A36}"/>
              </a:ext>
            </a:extLst>
          </p:cNvPr>
          <p:cNvSpPr txBox="1"/>
          <p:nvPr/>
        </p:nvSpPr>
        <p:spPr>
          <a:xfrm>
            <a:off x="151002" y="318782"/>
            <a:ext cx="8892330" cy="4801314"/>
          </a:xfrm>
          <a:prstGeom prst="rect">
            <a:avLst/>
          </a:prstGeom>
          <a:noFill/>
        </p:spPr>
        <p:txBody>
          <a:bodyPr wrap="square" rtlCol="0">
            <a:spAutoFit/>
          </a:bodyPr>
          <a:lstStyle/>
          <a:p>
            <a:r>
              <a:rPr lang="en-US" dirty="0"/>
              <a:t>At the same all these advantages have some drawbacks. For example, due to the high distribution speed, some investors have no time to make an order and buy tokens of big projects. Moreover, nowadays there is limited number of IEO, and they are not mainstream way of funding the projects. Reason for lower popularity is the unwillingness of exchanges to take additional work. The mentioned verification procedure is very strict, e.g. there is an obligation for verification of identity. </a:t>
            </a:r>
          </a:p>
          <a:p>
            <a:endParaRPr lang="en-US" dirty="0"/>
          </a:p>
          <a:p>
            <a:r>
              <a:rPr lang="en-US" dirty="0"/>
              <a:t>The good examples of successful projects are BitTorrent (BTT) (IEO took place on January 28, 2019, and raised more than $7.2 million in just 18 minutes).</a:t>
            </a:r>
          </a:p>
          <a:p>
            <a:r>
              <a:rPr lang="it-IT" dirty="0">
                <a:hlinkClick r:id="rId3"/>
              </a:rPr>
              <a:t>https://icoholder.com/en/bittorrent-28385</a:t>
            </a:r>
            <a:endParaRPr lang="it-IT" dirty="0"/>
          </a:p>
          <a:p>
            <a:endParaRPr lang="it-IT" dirty="0"/>
          </a:p>
          <a:p>
            <a:r>
              <a:rPr lang="en-US" dirty="0"/>
              <a:t>According to the </a:t>
            </a:r>
            <a:r>
              <a:rPr lang="en-US" dirty="0" err="1"/>
              <a:t>ICObench</a:t>
            </a:r>
            <a:r>
              <a:rPr lang="en-US" dirty="0"/>
              <a:t> top of the countries conducting the IEO is the following: the first place is Singapore (11 projects, $58,8 </a:t>
            </a:r>
            <a:r>
              <a:rPr lang="en-US" dirty="0" err="1"/>
              <a:t>mln</a:t>
            </a:r>
            <a:r>
              <a:rPr lang="en-US" dirty="0"/>
              <a:t>), the second place is South Korea ( 8 projects with total number of funds equals to $31,8 </a:t>
            </a:r>
            <a:r>
              <a:rPr lang="en-US" dirty="0" err="1"/>
              <a:t>mln</a:t>
            </a:r>
            <a:r>
              <a:rPr lang="en-US" dirty="0"/>
              <a:t>) and the third place is Estonia (7 projects, $28,7 </a:t>
            </a:r>
            <a:r>
              <a:rPr lang="en-US" dirty="0" err="1"/>
              <a:t>mln</a:t>
            </a:r>
            <a:r>
              <a:rPr lang="en-US" dirty="0"/>
              <a:t>, but all funds are raised by one IEO - </a:t>
            </a:r>
            <a:r>
              <a:rPr lang="en-US" dirty="0" err="1"/>
              <a:t>Windhan</a:t>
            </a:r>
            <a:r>
              <a:rPr lang="en-US" dirty="0"/>
              <a:t> Energy). The rest important countries are the USA (6 projects, $25,8 </a:t>
            </a:r>
            <a:r>
              <a:rPr lang="en-US" dirty="0" err="1"/>
              <a:t>mln</a:t>
            </a:r>
            <a:r>
              <a:rPr lang="en-US" dirty="0"/>
              <a:t>), Hong Kong (4 projects, $65,7 </a:t>
            </a:r>
            <a:r>
              <a:rPr lang="en-US" dirty="0" err="1"/>
              <a:t>mln</a:t>
            </a:r>
            <a:r>
              <a:rPr lang="en-US" dirty="0"/>
              <a:t> – it is the leader by the total amount of funds raised), Cayman Islands (3 projects, $6,4 </a:t>
            </a:r>
            <a:r>
              <a:rPr lang="en-US" dirty="0" err="1"/>
              <a:t>mln</a:t>
            </a:r>
            <a:r>
              <a:rPr lang="en-US" dirty="0"/>
              <a:t>). </a:t>
            </a:r>
            <a:endParaRPr lang="it-IT" dirty="0"/>
          </a:p>
        </p:txBody>
      </p:sp>
    </p:spTree>
    <p:extLst>
      <p:ext uri="{BB962C8B-B14F-4D97-AF65-F5344CB8AC3E}">
        <p14:creationId xmlns:p14="http://schemas.microsoft.com/office/powerpoint/2010/main" val="2728283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22CCE8B-EF57-4595-AE61-BE9E3515A317}"/>
              </a:ext>
            </a:extLst>
          </p:cNvPr>
          <p:cNvSpPr txBox="1"/>
          <p:nvPr/>
        </p:nvSpPr>
        <p:spPr>
          <a:xfrm>
            <a:off x="385894" y="352338"/>
            <a:ext cx="8581937"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 biggest IEO that has ended until June 2019 is </a:t>
            </a:r>
            <a:r>
              <a:rPr lang="en-US" dirty="0" err="1"/>
              <a:t>Bitfinex</a:t>
            </a:r>
            <a:r>
              <a:rPr lang="en-US" dirty="0"/>
              <a:t>. This project is ranked 1st place by the total amounts raised during an IEO totaling $1billion. </a:t>
            </a:r>
            <a:r>
              <a:rPr lang="en-US" dirty="0" err="1"/>
              <a:t>Bitfinex</a:t>
            </a:r>
            <a:r>
              <a:rPr lang="en-US" dirty="0"/>
              <a:t> is the digital asset exchange, margin trading and funding platform, which includes Bitcoin, Ethereum, EOS, Litecoin, Ripple, NEO, </a:t>
            </a:r>
            <a:r>
              <a:rPr lang="en-US" dirty="0" err="1"/>
              <a:t>Monero</a:t>
            </a:r>
            <a:r>
              <a:rPr lang="en-US" dirty="0"/>
              <a:t> and many more cryptocurrencies in its circulation. The </a:t>
            </a:r>
            <a:r>
              <a:rPr lang="en-US" dirty="0" err="1"/>
              <a:t>Bitfinex</a:t>
            </a:r>
            <a:r>
              <a:rPr lang="en-US" dirty="0"/>
              <a:t> IEO started on the 5th of May and ended only 8 days later, however, at that small time issue of tokens called LEO attracted more than $100 million from each private company inside and outside the industry and more than $1 million from each user, even though it was conducted only on a private basis. The firm never got it to the stage of the public sale. It was founded by a </a:t>
            </a:r>
            <a:r>
              <a:rPr lang="en-US" dirty="0" err="1"/>
              <a:t>HongKong</a:t>
            </a:r>
            <a:r>
              <a:rPr lang="en-US" dirty="0"/>
              <a:t> firm called </a:t>
            </a:r>
            <a:r>
              <a:rPr lang="en-US" dirty="0" err="1"/>
              <a:t>iFinex</a:t>
            </a:r>
            <a:r>
              <a:rPr lang="en-US" dirty="0"/>
              <a:t> Inc, however, launched in the British Virgin Islands. The project has a white paper and it accepts cryptocurrency called USDT or Tether. </a:t>
            </a:r>
          </a:p>
          <a:p>
            <a:pPr marL="285750" indent="-285750">
              <a:buFont typeface="Arial" panose="020B0604020202020204" pitchFamily="34" charset="0"/>
              <a:buChar char="•"/>
            </a:pPr>
            <a:r>
              <a:rPr lang="en-US" dirty="0"/>
              <a:t>In June 2019 there are 188 people employed in </a:t>
            </a:r>
            <a:r>
              <a:rPr lang="en-US" dirty="0" err="1"/>
              <a:t>Bitfinex</a:t>
            </a:r>
            <a:r>
              <a:rPr lang="en-US" dirty="0"/>
              <a:t> according to LinkedIn, while on Twitter it has 501 thousand of subscribers. From this case, the evident advantage of IEO over an ICO is the presence of existing user base on the exchange platform that allows to raise tremendous investments even on the private sale stage. </a:t>
            </a:r>
            <a:endParaRPr lang="it-IT" dirty="0"/>
          </a:p>
        </p:txBody>
      </p:sp>
    </p:spTree>
    <p:extLst>
      <p:ext uri="{BB962C8B-B14F-4D97-AF65-F5344CB8AC3E}">
        <p14:creationId xmlns:p14="http://schemas.microsoft.com/office/powerpoint/2010/main" val="3090101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54A21109-DB66-41EC-ABF2-3AFD624153E3}"/>
              </a:ext>
            </a:extLst>
          </p:cNvPr>
          <p:cNvPicPr>
            <a:picLocks noChangeAspect="1"/>
          </p:cNvPicPr>
          <p:nvPr/>
        </p:nvPicPr>
        <p:blipFill>
          <a:blip r:embed="rId3"/>
          <a:stretch>
            <a:fillRect/>
          </a:stretch>
        </p:blipFill>
        <p:spPr>
          <a:xfrm>
            <a:off x="351058" y="257570"/>
            <a:ext cx="4038989" cy="2108125"/>
          </a:xfrm>
          <a:prstGeom prst="rect">
            <a:avLst/>
          </a:prstGeom>
        </p:spPr>
      </p:pic>
      <p:pic>
        <p:nvPicPr>
          <p:cNvPr id="3" name="Immagine 2">
            <a:extLst>
              <a:ext uri="{FF2B5EF4-FFF2-40B4-BE49-F238E27FC236}">
                <a16:creationId xmlns:a16="http://schemas.microsoft.com/office/drawing/2014/main" id="{41A5A530-86DA-4777-895E-D64B95ADFDAA}"/>
              </a:ext>
            </a:extLst>
          </p:cNvPr>
          <p:cNvPicPr>
            <a:picLocks noChangeAspect="1"/>
          </p:cNvPicPr>
          <p:nvPr/>
        </p:nvPicPr>
        <p:blipFill>
          <a:blip r:embed="rId4"/>
          <a:stretch>
            <a:fillRect/>
          </a:stretch>
        </p:blipFill>
        <p:spPr>
          <a:xfrm>
            <a:off x="1807433" y="2768367"/>
            <a:ext cx="7177176" cy="3622711"/>
          </a:xfrm>
          <a:prstGeom prst="rect">
            <a:avLst/>
          </a:prstGeom>
        </p:spPr>
      </p:pic>
    </p:spTree>
    <p:extLst>
      <p:ext uri="{BB962C8B-B14F-4D97-AF65-F5344CB8AC3E}">
        <p14:creationId xmlns:p14="http://schemas.microsoft.com/office/powerpoint/2010/main" val="294714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2970A28A-5511-4914-B025-F39C6CDBB722}"/>
              </a:ext>
            </a:extLst>
          </p:cNvPr>
          <p:cNvPicPr>
            <a:picLocks noChangeAspect="1"/>
          </p:cNvPicPr>
          <p:nvPr/>
        </p:nvPicPr>
        <p:blipFill>
          <a:blip r:embed="rId3"/>
          <a:stretch>
            <a:fillRect/>
          </a:stretch>
        </p:blipFill>
        <p:spPr>
          <a:xfrm>
            <a:off x="142613" y="201248"/>
            <a:ext cx="6500959" cy="2692954"/>
          </a:xfrm>
          <a:prstGeom prst="rect">
            <a:avLst/>
          </a:prstGeom>
        </p:spPr>
      </p:pic>
      <p:pic>
        <p:nvPicPr>
          <p:cNvPr id="3" name="Immagine 2">
            <a:extLst>
              <a:ext uri="{FF2B5EF4-FFF2-40B4-BE49-F238E27FC236}">
                <a16:creationId xmlns:a16="http://schemas.microsoft.com/office/drawing/2014/main" id="{0EC49C95-1934-4DB0-9A4A-93EFA84A44FC}"/>
              </a:ext>
            </a:extLst>
          </p:cNvPr>
          <p:cNvPicPr>
            <a:picLocks noChangeAspect="1"/>
          </p:cNvPicPr>
          <p:nvPr/>
        </p:nvPicPr>
        <p:blipFill>
          <a:blip r:embed="rId4"/>
          <a:stretch>
            <a:fillRect/>
          </a:stretch>
        </p:blipFill>
        <p:spPr>
          <a:xfrm>
            <a:off x="1476463" y="3129347"/>
            <a:ext cx="5352176" cy="2688731"/>
          </a:xfrm>
          <a:prstGeom prst="rect">
            <a:avLst/>
          </a:prstGeom>
        </p:spPr>
      </p:pic>
    </p:spTree>
    <p:extLst>
      <p:ext uri="{BB962C8B-B14F-4D97-AF65-F5344CB8AC3E}">
        <p14:creationId xmlns:p14="http://schemas.microsoft.com/office/powerpoint/2010/main" val="2298657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D1132183-A252-4603-BFB1-E3567067C823}"/>
              </a:ext>
            </a:extLst>
          </p:cNvPr>
          <p:cNvPicPr>
            <a:picLocks noChangeAspect="1"/>
          </p:cNvPicPr>
          <p:nvPr/>
        </p:nvPicPr>
        <p:blipFill>
          <a:blip r:embed="rId3"/>
          <a:stretch>
            <a:fillRect/>
          </a:stretch>
        </p:blipFill>
        <p:spPr>
          <a:xfrm>
            <a:off x="796954" y="151661"/>
            <a:ext cx="6954473" cy="3585813"/>
          </a:xfrm>
          <a:prstGeom prst="rect">
            <a:avLst/>
          </a:prstGeom>
        </p:spPr>
      </p:pic>
      <p:pic>
        <p:nvPicPr>
          <p:cNvPr id="3" name="Immagine 2">
            <a:extLst>
              <a:ext uri="{FF2B5EF4-FFF2-40B4-BE49-F238E27FC236}">
                <a16:creationId xmlns:a16="http://schemas.microsoft.com/office/drawing/2014/main" id="{75D072A2-9099-4575-B1D2-8C80675E4EE2}"/>
              </a:ext>
            </a:extLst>
          </p:cNvPr>
          <p:cNvPicPr>
            <a:picLocks noChangeAspect="1"/>
          </p:cNvPicPr>
          <p:nvPr/>
        </p:nvPicPr>
        <p:blipFill>
          <a:blip r:embed="rId4"/>
          <a:stretch>
            <a:fillRect/>
          </a:stretch>
        </p:blipFill>
        <p:spPr>
          <a:xfrm>
            <a:off x="557868" y="3649212"/>
            <a:ext cx="6972138" cy="2646726"/>
          </a:xfrm>
          <a:prstGeom prst="rect">
            <a:avLst/>
          </a:prstGeom>
        </p:spPr>
      </p:pic>
    </p:spTree>
    <p:extLst>
      <p:ext uri="{BB962C8B-B14F-4D97-AF65-F5344CB8AC3E}">
        <p14:creationId xmlns:p14="http://schemas.microsoft.com/office/powerpoint/2010/main" val="3563555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E9DD56F-65CE-4DB8-A533-41FC10772EC9}"/>
              </a:ext>
            </a:extLst>
          </p:cNvPr>
          <p:cNvSpPr txBox="1"/>
          <p:nvPr/>
        </p:nvSpPr>
        <p:spPr>
          <a:xfrm>
            <a:off x="293615" y="536895"/>
            <a:ext cx="8414157" cy="5355312"/>
          </a:xfrm>
          <a:prstGeom prst="rect">
            <a:avLst/>
          </a:prstGeom>
          <a:noFill/>
        </p:spPr>
        <p:txBody>
          <a:bodyPr wrap="square" rtlCol="0">
            <a:spAutoFit/>
          </a:bodyPr>
          <a:lstStyle/>
          <a:p>
            <a:r>
              <a:rPr lang="en-US" b="1" dirty="0"/>
              <a:t>Origins of the ICO </a:t>
            </a:r>
          </a:p>
          <a:p>
            <a:endParaRPr lang="en-US" b="1" dirty="0"/>
          </a:p>
          <a:p>
            <a:r>
              <a:rPr lang="en-US" dirty="0"/>
              <a:t>Willett explain a supplementary protocol to Bitcoin with built-in support for custom tokens (see Tether lecture): a protocol — called “</a:t>
            </a:r>
            <a:r>
              <a:rPr lang="en-US" b="1" dirty="0" err="1"/>
              <a:t>MasterCoin</a:t>
            </a:r>
            <a:r>
              <a:rPr lang="en-US" dirty="0"/>
              <a:t>” — that would leverage the existing Bitcoin blockchain by adding additional features and possibilities to it.</a:t>
            </a:r>
          </a:p>
          <a:p>
            <a:endParaRPr lang="en-US" dirty="0"/>
          </a:p>
          <a:p>
            <a:r>
              <a:rPr lang="en-US" dirty="0"/>
              <a:t>Obviously, Willet needed to fund his idea, so he asked for some BTC donations. In order to motivate potential investors, he also added that several features inside the protocol would only be available to those owning </a:t>
            </a:r>
            <a:r>
              <a:rPr lang="en-US" dirty="0" err="1"/>
              <a:t>MasterCoins</a:t>
            </a:r>
            <a:r>
              <a:rPr lang="en-US" dirty="0"/>
              <a:t>. </a:t>
            </a:r>
          </a:p>
          <a:p>
            <a:endParaRPr lang="en-US" dirty="0"/>
          </a:p>
          <a:p>
            <a:r>
              <a:rPr lang="en-US" dirty="0"/>
              <a:t>Willet introduced us the first ICO, and </a:t>
            </a:r>
            <a:r>
              <a:rPr lang="en-US" b="1" dirty="0"/>
              <a:t>the first utility token</a:t>
            </a:r>
            <a:r>
              <a:rPr lang="en-US" dirty="0"/>
              <a:t> </a:t>
            </a:r>
          </a:p>
          <a:p>
            <a:endParaRPr lang="en-US" dirty="0"/>
          </a:p>
          <a:p>
            <a:r>
              <a:rPr lang="it-IT" b="1" dirty="0"/>
              <a:t>Total </a:t>
            </a:r>
            <a:r>
              <a:rPr lang="it-IT" b="1" dirty="0" err="1"/>
              <a:t>raised</a:t>
            </a:r>
            <a:r>
              <a:rPr lang="it-IT" dirty="0"/>
              <a:t>: US$600K</a:t>
            </a:r>
          </a:p>
          <a:p>
            <a:endParaRPr lang="it-IT" dirty="0"/>
          </a:p>
          <a:p>
            <a:endParaRPr lang="it-IT" dirty="0"/>
          </a:p>
          <a:p>
            <a:pPr marL="285750" indent="-285750">
              <a:buFont typeface="Arial" panose="020B0604020202020204" pitchFamily="34" charset="0"/>
              <a:buChar char="•"/>
            </a:pPr>
            <a:r>
              <a:rPr lang="en-US" dirty="0"/>
              <a:t>The </a:t>
            </a:r>
            <a:r>
              <a:rPr lang="en-US" dirty="0" err="1"/>
              <a:t>MasterCoin</a:t>
            </a:r>
            <a:r>
              <a:rPr lang="en-US" dirty="0"/>
              <a:t> protocol turned out to be incredibly successful. Rebranded to and known today as “Omni Layer” (#OMNI), it now serves as the underlying protocol for the Tether token (#USDT), which is the most traded crypto token after BTC itself.</a:t>
            </a:r>
          </a:p>
          <a:p>
            <a:endParaRPr lang="it-IT" dirty="0"/>
          </a:p>
        </p:txBody>
      </p:sp>
    </p:spTree>
    <p:extLst>
      <p:ext uri="{BB962C8B-B14F-4D97-AF65-F5344CB8AC3E}">
        <p14:creationId xmlns:p14="http://schemas.microsoft.com/office/powerpoint/2010/main" val="280208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E4082008-A5DD-4CA2-ACDB-084CAA00D2CE}"/>
              </a:ext>
            </a:extLst>
          </p:cNvPr>
          <p:cNvPicPr>
            <a:picLocks noChangeAspect="1"/>
          </p:cNvPicPr>
          <p:nvPr/>
        </p:nvPicPr>
        <p:blipFill>
          <a:blip r:embed="rId3"/>
          <a:stretch>
            <a:fillRect/>
          </a:stretch>
        </p:blipFill>
        <p:spPr>
          <a:xfrm>
            <a:off x="541090" y="136680"/>
            <a:ext cx="8061820" cy="2625078"/>
          </a:xfrm>
          <a:prstGeom prst="rect">
            <a:avLst/>
          </a:prstGeom>
        </p:spPr>
      </p:pic>
      <p:pic>
        <p:nvPicPr>
          <p:cNvPr id="5" name="Immagine 4">
            <a:extLst>
              <a:ext uri="{FF2B5EF4-FFF2-40B4-BE49-F238E27FC236}">
                <a16:creationId xmlns:a16="http://schemas.microsoft.com/office/drawing/2014/main" id="{A4BEDE57-B8A9-4228-BA60-DFBE286FF90F}"/>
              </a:ext>
            </a:extLst>
          </p:cNvPr>
          <p:cNvPicPr>
            <a:picLocks noChangeAspect="1"/>
          </p:cNvPicPr>
          <p:nvPr/>
        </p:nvPicPr>
        <p:blipFill>
          <a:blip r:embed="rId4"/>
          <a:stretch>
            <a:fillRect/>
          </a:stretch>
        </p:blipFill>
        <p:spPr>
          <a:xfrm>
            <a:off x="2021746" y="2869036"/>
            <a:ext cx="5315568" cy="3761384"/>
          </a:xfrm>
          <a:prstGeom prst="rect">
            <a:avLst/>
          </a:prstGeom>
        </p:spPr>
      </p:pic>
    </p:spTree>
    <p:extLst>
      <p:ext uri="{BB962C8B-B14F-4D97-AF65-F5344CB8AC3E}">
        <p14:creationId xmlns:p14="http://schemas.microsoft.com/office/powerpoint/2010/main" val="889831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FEB6873A-A2D1-41A8-A314-340600D55622}"/>
              </a:ext>
            </a:extLst>
          </p:cNvPr>
          <p:cNvSpPr txBox="1"/>
          <p:nvPr/>
        </p:nvSpPr>
        <p:spPr>
          <a:xfrm>
            <a:off x="486561" y="285226"/>
            <a:ext cx="7994709" cy="369332"/>
          </a:xfrm>
          <a:prstGeom prst="rect">
            <a:avLst/>
          </a:prstGeom>
          <a:noFill/>
        </p:spPr>
        <p:txBody>
          <a:bodyPr wrap="square" rtlCol="0">
            <a:spAutoFit/>
          </a:bodyPr>
          <a:lstStyle/>
          <a:p>
            <a:r>
              <a:rPr lang="it-IT" b="1" dirty="0"/>
              <a:t>Security Token </a:t>
            </a:r>
            <a:r>
              <a:rPr lang="it-IT" b="1" dirty="0" err="1"/>
              <a:t>Offerings</a:t>
            </a:r>
            <a:r>
              <a:rPr lang="it-IT" b="1" dirty="0"/>
              <a:t> (STO) </a:t>
            </a:r>
            <a:endParaRPr lang="it-IT" dirty="0"/>
          </a:p>
        </p:txBody>
      </p:sp>
      <p:sp>
        <p:nvSpPr>
          <p:cNvPr id="3" name="CasellaDiTesto 2">
            <a:extLst>
              <a:ext uri="{FF2B5EF4-FFF2-40B4-BE49-F238E27FC236}">
                <a16:creationId xmlns:a16="http://schemas.microsoft.com/office/drawing/2014/main" id="{F3723493-2F74-43BA-AD84-DFF7BC4E1C6B}"/>
              </a:ext>
            </a:extLst>
          </p:cNvPr>
          <p:cNvSpPr txBox="1"/>
          <p:nvPr/>
        </p:nvSpPr>
        <p:spPr>
          <a:xfrm>
            <a:off x="302004" y="906011"/>
            <a:ext cx="8514825" cy="5632311"/>
          </a:xfrm>
          <a:prstGeom prst="rect">
            <a:avLst/>
          </a:prstGeom>
          <a:noFill/>
        </p:spPr>
        <p:txBody>
          <a:bodyPr wrap="square" rtlCol="0">
            <a:spAutoFit/>
          </a:bodyPr>
          <a:lstStyle/>
          <a:p>
            <a:pPr marL="285750" indent="-285750">
              <a:buFont typeface="Arial" panose="020B0604020202020204" pitchFamily="34" charset="0"/>
              <a:buChar char="•"/>
            </a:pPr>
            <a:r>
              <a:rPr lang="en-US" dirty="0"/>
              <a:t>The popular utility tokens used in ICO have the main disadvantage, which is the absence of any compensation for investors in case of ICO fail as utility tokens are not security papers leading to the absence of any obligations for making beneficial conditions for investors. </a:t>
            </a:r>
          </a:p>
          <a:p>
            <a:pPr marL="285750" indent="-285750">
              <a:buFont typeface="Arial" panose="020B0604020202020204" pitchFamily="34" charset="0"/>
              <a:buChar char="•"/>
            </a:pPr>
            <a:r>
              <a:rPr lang="en-US" dirty="0"/>
              <a:t>The decision to this challenge is security token. Security tokens represent real capital in the enterprise, at the same time such token is not necessarily tied to a share in the company, it can be used to divide the rights of the ownership. In fact, they may give the holder a number of rights: ownership of shares, periodic dividends, cashflows, payment of debts, the right to vote, etc. All these rights are secured by a smart contract. Due to the features of these tokens, their value is supported by securities, therefore, they are considered an investment. </a:t>
            </a:r>
          </a:p>
          <a:p>
            <a:pPr marL="285750" indent="-285750">
              <a:buFont typeface="Arial" panose="020B0604020202020204" pitchFamily="34" charset="0"/>
              <a:buChar char="•"/>
            </a:pPr>
            <a:r>
              <a:rPr lang="en-US" dirty="0"/>
              <a:t>The issue of security tokens requires serious supervision by regulatory authorities. This supervision leads to the protection of investments and gives investors more rights, thus restoring the balance of power from the point of view of stakeholders </a:t>
            </a:r>
          </a:p>
          <a:p>
            <a:pPr marL="285750" indent="-285750">
              <a:buFont typeface="Arial" panose="020B0604020202020204" pitchFamily="34" charset="0"/>
              <a:buChar char="•"/>
            </a:pPr>
            <a:r>
              <a:rPr lang="en-US" dirty="0"/>
              <a:t>Security token offering (STO) is the initial offer of security tokens. STO is similar to ICO in one thing: both issues token for investors. The main reason for buying securities token is dividends or voting rights .</a:t>
            </a:r>
          </a:p>
          <a:p>
            <a:pPr marL="285750" indent="-285750">
              <a:buFont typeface="Arial" panose="020B0604020202020204" pitchFamily="34" charset="0"/>
              <a:buChar char="•"/>
            </a:pPr>
            <a:r>
              <a:rPr lang="en-US" dirty="0"/>
              <a:t>STO project meets all the requirements of the SEC means that investor's money is protected by law. In case of disputes, the investor can file a complaint with the appropriate authority since this type of token falls under the legislation on securities </a:t>
            </a:r>
            <a:endParaRPr lang="it-IT" dirty="0"/>
          </a:p>
        </p:txBody>
      </p:sp>
    </p:spTree>
    <p:extLst>
      <p:ext uri="{BB962C8B-B14F-4D97-AF65-F5344CB8AC3E}">
        <p14:creationId xmlns:p14="http://schemas.microsoft.com/office/powerpoint/2010/main" val="4234489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BCF9CCE-2B96-4A97-AFA7-70ECD95C6413}"/>
              </a:ext>
            </a:extLst>
          </p:cNvPr>
          <p:cNvSpPr txBox="1"/>
          <p:nvPr/>
        </p:nvSpPr>
        <p:spPr>
          <a:xfrm>
            <a:off x="293615" y="352338"/>
            <a:ext cx="853999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By 20th March 2019, 122 STOs have already been completed, raising $512M.</a:t>
            </a:r>
          </a:p>
          <a:p>
            <a:pPr marL="285750" indent="-285750">
              <a:buFont typeface="Arial" panose="020B0604020202020204" pitchFamily="34" charset="0"/>
              <a:buChar char="•"/>
            </a:pPr>
            <a:r>
              <a:rPr lang="en-US" dirty="0"/>
              <a:t>54 Security Token Offerings are currently listed and ongoing. </a:t>
            </a:r>
          </a:p>
          <a:p>
            <a:pPr marL="285750" indent="-285750">
              <a:buFont typeface="Arial" panose="020B0604020202020204" pitchFamily="34" charset="0"/>
              <a:buChar char="•"/>
            </a:pPr>
            <a:r>
              <a:rPr lang="en-US" dirty="0"/>
              <a:t>Out of 328 STOs launched so far, only 12 of them have failed (3.65%). STO raised $1258 </a:t>
            </a:r>
            <a:r>
              <a:rPr lang="en-US" dirty="0" err="1"/>
              <a:t>mln</a:t>
            </a:r>
            <a:r>
              <a:rPr lang="en-US" dirty="0"/>
              <a:t> in overall. </a:t>
            </a:r>
            <a:endParaRPr lang="it-IT" dirty="0"/>
          </a:p>
        </p:txBody>
      </p:sp>
      <p:pic>
        <p:nvPicPr>
          <p:cNvPr id="3" name="Immagine 2">
            <a:extLst>
              <a:ext uri="{FF2B5EF4-FFF2-40B4-BE49-F238E27FC236}">
                <a16:creationId xmlns:a16="http://schemas.microsoft.com/office/drawing/2014/main" id="{E83B61F8-4C33-41AC-90AC-A4BFB71E268B}"/>
              </a:ext>
            </a:extLst>
          </p:cNvPr>
          <p:cNvPicPr>
            <a:picLocks noChangeAspect="1"/>
          </p:cNvPicPr>
          <p:nvPr/>
        </p:nvPicPr>
        <p:blipFill>
          <a:blip r:embed="rId3"/>
          <a:stretch>
            <a:fillRect/>
          </a:stretch>
        </p:blipFill>
        <p:spPr>
          <a:xfrm>
            <a:off x="-8389" y="1552667"/>
            <a:ext cx="9144000" cy="4847772"/>
          </a:xfrm>
          <a:prstGeom prst="rect">
            <a:avLst/>
          </a:prstGeom>
        </p:spPr>
      </p:pic>
    </p:spTree>
    <p:extLst>
      <p:ext uri="{BB962C8B-B14F-4D97-AF65-F5344CB8AC3E}">
        <p14:creationId xmlns:p14="http://schemas.microsoft.com/office/powerpoint/2010/main" val="988081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B37AC22E-4C7E-4DA6-809D-07346534EA0F}"/>
              </a:ext>
            </a:extLst>
          </p:cNvPr>
          <p:cNvPicPr>
            <a:picLocks noChangeAspect="1"/>
          </p:cNvPicPr>
          <p:nvPr/>
        </p:nvPicPr>
        <p:blipFill>
          <a:blip r:embed="rId3"/>
          <a:stretch>
            <a:fillRect/>
          </a:stretch>
        </p:blipFill>
        <p:spPr>
          <a:xfrm>
            <a:off x="0" y="1819289"/>
            <a:ext cx="9144000" cy="3219421"/>
          </a:xfrm>
          <a:prstGeom prst="rect">
            <a:avLst/>
          </a:prstGeom>
        </p:spPr>
      </p:pic>
    </p:spTree>
    <p:extLst>
      <p:ext uri="{BB962C8B-B14F-4D97-AF65-F5344CB8AC3E}">
        <p14:creationId xmlns:p14="http://schemas.microsoft.com/office/powerpoint/2010/main" val="334702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C4EB5BC4-C4D1-4810-9C2C-6F33E53F5A01}"/>
              </a:ext>
            </a:extLst>
          </p:cNvPr>
          <p:cNvPicPr>
            <a:picLocks noChangeAspect="1"/>
          </p:cNvPicPr>
          <p:nvPr/>
        </p:nvPicPr>
        <p:blipFill>
          <a:blip r:embed="rId3"/>
          <a:stretch>
            <a:fillRect/>
          </a:stretch>
        </p:blipFill>
        <p:spPr>
          <a:xfrm>
            <a:off x="0" y="-6422"/>
            <a:ext cx="9144000" cy="3435421"/>
          </a:xfrm>
          <a:prstGeom prst="rect">
            <a:avLst/>
          </a:prstGeom>
        </p:spPr>
      </p:pic>
      <p:pic>
        <p:nvPicPr>
          <p:cNvPr id="3" name="Immagine 2">
            <a:extLst>
              <a:ext uri="{FF2B5EF4-FFF2-40B4-BE49-F238E27FC236}">
                <a16:creationId xmlns:a16="http://schemas.microsoft.com/office/drawing/2014/main" id="{BCE95961-6B33-4D95-8F07-8B8E9E10681B}"/>
              </a:ext>
            </a:extLst>
          </p:cNvPr>
          <p:cNvPicPr>
            <a:picLocks noChangeAspect="1"/>
          </p:cNvPicPr>
          <p:nvPr/>
        </p:nvPicPr>
        <p:blipFill rotWithShape="1">
          <a:blip r:embed="rId4"/>
          <a:srcRect t="-108" b="15360"/>
          <a:stretch/>
        </p:blipFill>
        <p:spPr>
          <a:xfrm>
            <a:off x="201336" y="3338819"/>
            <a:ext cx="8791662" cy="3380764"/>
          </a:xfrm>
          <a:prstGeom prst="rect">
            <a:avLst/>
          </a:prstGeom>
        </p:spPr>
      </p:pic>
    </p:spTree>
    <p:extLst>
      <p:ext uri="{BB962C8B-B14F-4D97-AF65-F5344CB8AC3E}">
        <p14:creationId xmlns:p14="http://schemas.microsoft.com/office/powerpoint/2010/main" val="4006536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1C3FF11F-8772-4145-BEB6-BBDDD24D4082}"/>
              </a:ext>
            </a:extLst>
          </p:cNvPr>
          <p:cNvSpPr txBox="1"/>
          <p:nvPr/>
        </p:nvSpPr>
        <p:spPr>
          <a:xfrm>
            <a:off x="570451" y="511728"/>
            <a:ext cx="7944375" cy="2031325"/>
          </a:xfrm>
          <a:prstGeom prst="rect">
            <a:avLst/>
          </a:prstGeom>
          <a:noFill/>
        </p:spPr>
        <p:txBody>
          <a:bodyPr wrap="square" rtlCol="0">
            <a:spAutoFit/>
          </a:bodyPr>
          <a:lstStyle/>
          <a:p>
            <a:r>
              <a:rPr lang="en-US" dirty="0"/>
              <a:t>NextCoin (#NXT) is a peculiar second ICOs. </a:t>
            </a:r>
          </a:p>
          <a:p>
            <a:r>
              <a:rPr lang="en-US" dirty="0"/>
              <a:t>On 28 September 2013, the further anonymous Bitcointalk.org member </a:t>
            </a:r>
            <a:r>
              <a:rPr lang="en-US" dirty="0" err="1"/>
              <a:t>BCNext</a:t>
            </a:r>
            <a:r>
              <a:rPr lang="en-US" dirty="0"/>
              <a:t> created a forum thread announcing the proposed launch of “</a:t>
            </a:r>
            <a:r>
              <a:rPr lang="en-US" dirty="0" err="1"/>
              <a:t>Nxt</a:t>
            </a:r>
            <a:r>
              <a:rPr lang="en-US" dirty="0"/>
              <a:t>” as a second generation cryptocurrency. </a:t>
            </a:r>
          </a:p>
          <a:p>
            <a:r>
              <a:rPr lang="en-US" dirty="0"/>
              <a:t>He asked only for very small bitcoin donations in order to determine how to distribute the initial stake. A couple months later, on 18 November 2013, the fundraising for </a:t>
            </a:r>
            <a:r>
              <a:rPr lang="en-US" dirty="0" err="1"/>
              <a:t>Nxt</a:t>
            </a:r>
            <a:r>
              <a:rPr lang="en-US" dirty="0"/>
              <a:t> was closed, collecting 21 bitcoins</a:t>
            </a:r>
            <a:endParaRPr lang="it-IT" dirty="0"/>
          </a:p>
        </p:txBody>
      </p:sp>
      <p:pic>
        <p:nvPicPr>
          <p:cNvPr id="3" name="Immagine 2">
            <a:extLst>
              <a:ext uri="{FF2B5EF4-FFF2-40B4-BE49-F238E27FC236}">
                <a16:creationId xmlns:a16="http://schemas.microsoft.com/office/drawing/2014/main" id="{5FB22263-C306-4270-9C61-4D21C0AD17E4}"/>
              </a:ext>
            </a:extLst>
          </p:cNvPr>
          <p:cNvPicPr>
            <a:picLocks noChangeAspect="1"/>
          </p:cNvPicPr>
          <p:nvPr/>
        </p:nvPicPr>
        <p:blipFill>
          <a:blip r:embed="rId3"/>
          <a:stretch>
            <a:fillRect/>
          </a:stretch>
        </p:blipFill>
        <p:spPr>
          <a:xfrm>
            <a:off x="1786854" y="2725283"/>
            <a:ext cx="4985340" cy="3179330"/>
          </a:xfrm>
          <a:prstGeom prst="rect">
            <a:avLst/>
          </a:prstGeom>
        </p:spPr>
      </p:pic>
    </p:spTree>
    <p:extLst>
      <p:ext uri="{BB962C8B-B14F-4D97-AF65-F5344CB8AC3E}">
        <p14:creationId xmlns:p14="http://schemas.microsoft.com/office/powerpoint/2010/main" val="1865785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AE4DD9AA-0F34-4806-9D96-79A724800BB8}"/>
              </a:ext>
            </a:extLst>
          </p:cNvPr>
          <p:cNvSpPr txBox="1"/>
          <p:nvPr/>
        </p:nvSpPr>
        <p:spPr>
          <a:xfrm>
            <a:off x="176169" y="360727"/>
            <a:ext cx="8707772" cy="5632311"/>
          </a:xfrm>
          <a:prstGeom prst="rect">
            <a:avLst/>
          </a:prstGeom>
          <a:noFill/>
        </p:spPr>
        <p:txBody>
          <a:bodyPr wrap="square" rtlCol="0">
            <a:spAutoFit/>
          </a:bodyPr>
          <a:lstStyle/>
          <a:p>
            <a:r>
              <a:rPr lang="en-US" dirty="0"/>
              <a:t>2014. </a:t>
            </a:r>
            <a:r>
              <a:rPr lang="en-US" dirty="0" err="1"/>
              <a:t>Vitalik</a:t>
            </a:r>
            <a:r>
              <a:rPr lang="en-US" dirty="0"/>
              <a:t> </a:t>
            </a:r>
            <a:r>
              <a:rPr lang="en-US" dirty="0" err="1"/>
              <a:t>Buterin</a:t>
            </a:r>
            <a:r>
              <a:rPr lang="en-US" dirty="0"/>
              <a:t> tries raising funds for a new and noteworthy ICO for what he envisions the world’s first zero-infrastructure platform, named “Ethereum”. </a:t>
            </a:r>
          </a:p>
          <a:p>
            <a:r>
              <a:rPr lang="en-US" dirty="0"/>
              <a:t>The token sale raised 3700BTC in the first 12 hours.</a:t>
            </a:r>
          </a:p>
          <a:p>
            <a:r>
              <a:rPr lang="it-IT" b="1" dirty="0"/>
              <a:t>Total </a:t>
            </a:r>
            <a:r>
              <a:rPr lang="it-IT" b="1" dirty="0" err="1"/>
              <a:t>raised</a:t>
            </a:r>
            <a:r>
              <a:rPr lang="it-IT" dirty="0"/>
              <a:t>: US$18.3M</a:t>
            </a:r>
          </a:p>
          <a:p>
            <a:endParaRPr lang="it-IT" dirty="0"/>
          </a:p>
          <a:p>
            <a:pPr marL="285750" indent="-285750">
              <a:buFont typeface="Arial" panose="020B0604020202020204" pitchFamily="34" charset="0"/>
              <a:buChar char="•"/>
            </a:pPr>
            <a:r>
              <a:rPr lang="en-US" dirty="0"/>
              <a:t>Since Ethereum’s inception, over 1,000 “</a:t>
            </a:r>
            <a:r>
              <a:rPr lang="en-US" b="1" dirty="0"/>
              <a:t>ERC20</a:t>
            </a:r>
            <a:r>
              <a:rPr lang="en-US" dirty="0"/>
              <a:t>” cryptocurrencies have been issued on the platform since its initial ICO. ERC20 itself is a protocol standard that defines certain rules and standards for issuing tokens on Ethereum’s network and infrastructure. ERC stands for Ethereum Request For Comments and 20 stands for a unique ID number to distinguish this standard from others.</a:t>
            </a:r>
          </a:p>
          <a:p>
            <a:pPr marL="285750" indent="-285750">
              <a:buFont typeface="Arial" panose="020B0604020202020204" pitchFamily="34" charset="0"/>
              <a:buChar char="•"/>
            </a:pPr>
            <a:r>
              <a:rPr lang="en-US" dirty="0"/>
              <a:t>In 2016 a </a:t>
            </a:r>
            <a:r>
              <a:rPr lang="en-US" b="1" dirty="0"/>
              <a:t>decentralized autonomous organization</a:t>
            </a:r>
            <a:r>
              <a:rPr lang="en-US" dirty="0"/>
              <a:t> called The DAO, a set of smart contracts developed on the platform, raised a record US$150 million in a crowd/token sale to fund the project. The DAO was exploited in June when US$50 million in Ether were taken by an unknown hacker (now that’s a heist!). Subsequently, Ethereum was split into two separate blockchains (a so-called “forking event”) — the new separate version became Ethereum (ETH) with the theft reversed, and the original continued as Ethereum Classic (ETC).</a:t>
            </a:r>
          </a:p>
          <a:p>
            <a:pPr marL="285750" indent="-285750">
              <a:buFont typeface="Arial" panose="020B0604020202020204" pitchFamily="34" charset="0"/>
              <a:buChar char="•"/>
            </a:pPr>
            <a:r>
              <a:rPr lang="en-US" b="1" dirty="0"/>
              <a:t>Solidity</a:t>
            </a:r>
            <a:r>
              <a:rPr lang="en-US" dirty="0"/>
              <a:t>, initially proposed by Gavin Wood in August 2014, is the primary programming language (contract-oriented) used on the Ethereum platform. </a:t>
            </a:r>
          </a:p>
          <a:p>
            <a:endParaRPr lang="it-IT" dirty="0"/>
          </a:p>
        </p:txBody>
      </p:sp>
    </p:spTree>
    <p:extLst>
      <p:ext uri="{BB962C8B-B14F-4D97-AF65-F5344CB8AC3E}">
        <p14:creationId xmlns:p14="http://schemas.microsoft.com/office/powerpoint/2010/main" val="2094533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8F2BA290-DD84-4897-B1A1-A7FD6B9000FD}"/>
              </a:ext>
            </a:extLst>
          </p:cNvPr>
          <p:cNvSpPr txBox="1"/>
          <p:nvPr/>
        </p:nvSpPr>
        <p:spPr>
          <a:xfrm>
            <a:off x="260059" y="318782"/>
            <a:ext cx="8506436" cy="369332"/>
          </a:xfrm>
          <a:prstGeom prst="rect">
            <a:avLst/>
          </a:prstGeom>
          <a:noFill/>
        </p:spPr>
        <p:txBody>
          <a:bodyPr wrap="square" rtlCol="0">
            <a:spAutoFit/>
          </a:bodyPr>
          <a:lstStyle/>
          <a:p>
            <a:r>
              <a:rPr lang="it-IT" dirty="0"/>
              <a:t>https://icomarks.com/</a:t>
            </a:r>
          </a:p>
        </p:txBody>
      </p:sp>
      <p:pic>
        <p:nvPicPr>
          <p:cNvPr id="3" name="Immagine 2">
            <a:extLst>
              <a:ext uri="{FF2B5EF4-FFF2-40B4-BE49-F238E27FC236}">
                <a16:creationId xmlns:a16="http://schemas.microsoft.com/office/drawing/2014/main" id="{E4828432-11E7-4615-992A-EC793F7384C8}"/>
              </a:ext>
            </a:extLst>
          </p:cNvPr>
          <p:cNvPicPr>
            <a:picLocks noChangeAspect="1"/>
          </p:cNvPicPr>
          <p:nvPr/>
        </p:nvPicPr>
        <p:blipFill>
          <a:blip r:embed="rId3"/>
          <a:stretch>
            <a:fillRect/>
          </a:stretch>
        </p:blipFill>
        <p:spPr>
          <a:xfrm>
            <a:off x="1429546" y="1259556"/>
            <a:ext cx="7123809" cy="3714286"/>
          </a:xfrm>
          <a:prstGeom prst="rect">
            <a:avLst/>
          </a:prstGeom>
        </p:spPr>
      </p:pic>
      <p:sp>
        <p:nvSpPr>
          <p:cNvPr id="4" name="CasellaDiTesto 3">
            <a:extLst>
              <a:ext uri="{FF2B5EF4-FFF2-40B4-BE49-F238E27FC236}">
                <a16:creationId xmlns:a16="http://schemas.microsoft.com/office/drawing/2014/main" id="{5E54BC43-AED8-4A25-B2F4-70B7112FCC58}"/>
              </a:ext>
            </a:extLst>
          </p:cNvPr>
          <p:cNvSpPr txBox="1"/>
          <p:nvPr/>
        </p:nvSpPr>
        <p:spPr>
          <a:xfrm>
            <a:off x="528506" y="5268286"/>
            <a:ext cx="8506436" cy="1077218"/>
          </a:xfrm>
          <a:prstGeom prst="rect">
            <a:avLst/>
          </a:prstGeom>
          <a:noFill/>
        </p:spPr>
        <p:txBody>
          <a:bodyPr wrap="square" rtlCol="0">
            <a:spAutoFit/>
          </a:bodyPr>
          <a:lstStyle/>
          <a:p>
            <a:r>
              <a:rPr lang="en-US" sz="1600" dirty="0"/>
              <a:t>According to the </a:t>
            </a:r>
            <a:r>
              <a:rPr lang="en-US" sz="1600" dirty="0" err="1"/>
              <a:t>ICORating</a:t>
            </a:r>
            <a:r>
              <a:rPr lang="en-US" sz="1600" dirty="0"/>
              <a:t>, in the second half of 2018, the profitability of investments in blockchain startups decreased by 22%, and 58% of ICO projects announced in Q4 2018 were not able to raise more than 100,000 USD. Moreover, in Q4 2018 40% of projects with previously announced ICOs have already deleted their social network accounts and websites</a:t>
            </a:r>
            <a:endParaRPr lang="it-IT" sz="1600" dirty="0"/>
          </a:p>
        </p:txBody>
      </p:sp>
    </p:spTree>
    <p:extLst>
      <p:ext uri="{BB962C8B-B14F-4D97-AF65-F5344CB8AC3E}">
        <p14:creationId xmlns:p14="http://schemas.microsoft.com/office/powerpoint/2010/main" val="132647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4562A3D6-6876-45DC-819A-4A2A51E9AF41}"/>
              </a:ext>
            </a:extLst>
          </p:cNvPr>
          <p:cNvPicPr>
            <a:picLocks noChangeAspect="1"/>
          </p:cNvPicPr>
          <p:nvPr/>
        </p:nvPicPr>
        <p:blipFill>
          <a:blip r:embed="rId3"/>
          <a:stretch>
            <a:fillRect/>
          </a:stretch>
        </p:blipFill>
        <p:spPr>
          <a:xfrm>
            <a:off x="0" y="178420"/>
            <a:ext cx="9144000" cy="3514679"/>
          </a:xfrm>
          <a:prstGeom prst="rect">
            <a:avLst/>
          </a:prstGeom>
        </p:spPr>
      </p:pic>
      <p:pic>
        <p:nvPicPr>
          <p:cNvPr id="5" name="Immagine 4">
            <a:extLst>
              <a:ext uri="{FF2B5EF4-FFF2-40B4-BE49-F238E27FC236}">
                <a16:creationId xmlns:a16="http://schemas.microsoft.com/office/drawing/2014/main" id="{A74AEC2E-BC7D-4009-98A8-B2EB7BA341DD}"/>
              </a:ext>
            </a:extLst>
          </p:cNvPr>
          <p:cNvPicPr>
            <a:picLocks noChangeAspect="1"/>
          </p:cNvPicPr>
          <p:nvPr/>
        </p:nvPicPr>
        <p:blipFill>
          <a:blip r:embed="rId4"/>
          <a:stretch>
            <a:fillRect/>
          </a:stretch>
        </p:blipFill>
        <p:spPr>
          <a:xfrm>
            <a:off x="0" y="3977396"/>
            <a:ext cx="9144000" cy="2417885"/>
          </a:xfrm>
          <a:prstGeom prst="rect">
            <a:avLst/>
          </a:prstGeom>
        </p:spPr>
      </p:pic>
    </p:spTree>
    <p:extLst>
      <p:ext uri="{BB962C8B-B14F-4D97-AF65-F5344CB8AC3E}">
        <p14:creationId xmlns:p14="http://schemas.microsoft.com/office/powerpoint/2010/main" val="1266458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BDD43A5E-C275-4907-AD4D-AAD57641F7E0}"/>
              </a:ext>
            </a:extLst>
          </p:cNvPr>
          <p:cNvPicPr>
            <a:picLocks noChangeAspect="1"/>
          </p:cNvPicPr>
          <p:nvPr/>
        </p:nvPicPr>
        <p:blipFill>
          <a:blip r:embed="rId3"/>
          <a:stretch>
            <a:fillRect/>
          </a:stretch>
        </p:blipFill>
        <p:spPr>
          <a:xfrm>
            <a:off x="0" y="222063"/>
            <a:ext cx="9144000" cy="6413874"/>
          </a:xfrm>
          <a:prstGeom prst="rect">
            <a:avLst/>
          </a:prstGeom>
        </p:spPr>
      </p:pic>
    </p:spTree>
    <p:extLst>
      <p:ext uri="{BB962C8B-B14F-4D97-AF65-F5344CB8AC3E}">
        <p14:creationId xmlns:p14="http://schemas.microsoft.com/office/powerpoint/2010/main" val="1417936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101BA319-01E7-430B-861D-2666B160B0CC}"/>
              </a:ext>
            </a:extLst>
          </p:cNvPr>
          <p:cNvPicPr>
            <a:picLocks noChangeAspect="1"/>
          </p:cNvPicPr>
          <p:nvPr/>
        </p:nvPicPr>
        <p:blipFill>
          <a:blip r:embed="rId3"/>
          <a:stretch>
            <a:fillRect/>
          </a:stretch>
        </p:blipFill>
        <p:spPr>
          <a:xfrm>
            <a:off x="0" y="135186"/>
            <a:ext cx="7793372" cy="3119906"/>
          </a:xfrm>
          <a:prstGeom prst="rect">
            <a:avLst/>
          </a:prstGeom>
        </p:spPr>
      </p:pic>
      <p:pic>
        <p:nvPicPr>
          <p:cNvPr id="3" name="Immagine 2">
            <a:extLst>
              <a:ext uri="{FF2B5EF4-FFF2-40B4-BE49-F238E27FC236}">
                <a16:creationId xmlns:a16="http://schemas.microsoft.com/office/drawing/2014/main" id="{D312972D-1513-4051-A84A-EF45C4423AA7}"/>
              </a:ext>
            </a:extLst>
          </p:cNvPr>
          <p:cNvPicPr>
            <a:picLocks noChangeAspect="1"/>
          </p:cNvPicPr>
          <p:nvPr/>
        </p:nvPicPr>
        <p:blipFill>
          <a:blip r:embed="rId4"/>
          <a:stretch>
            <a:fillRect/>
          </a:stretch>
        </p:blipFill>
        <p:spPr>
          <a:xfrm>
            <a:off x="939566" y="3304911"/>
            <a:ext cx="8204433" cy="3255092"/>
          </a:xfrm>
          <a:prstGeom prst="rect">
            <a:avLst/>
          </a:prstGeom>
        </p:spPr>
      </p:pic>
    </p:spTree>
    <p:extLst>
      <p:ext uri="{BB962C8B-B14F-4D97-AF65-F5344CB8AC3E}">
        <p14:creationId xmlns:p14="http://schemas.microsoft.com/office/powerpoint/2010/main" val="2593605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FEEE3471-5B9F-4122-A734-800852A7A35A}"/>
              </a:ext>
            </a:extLst>
          </p:cNvPr>
          <p:cNvPicPr>
            <a:picLocks noChangeAspect="1"/>
          </p:cNvPicPr>
          <p:nvPr/>
        </p:nvPicPr>
        <p:blipFill>
          <a:blip r:embed="rId3"/>
          <a:stretch>
            <a:fillRect/>
          </a:stretch>
        </p:blipFill>
        <p:spPr>
          <a:xfrm>
            <a:off x="0" y="794229"/>
            <a:ext cx="9144000" cy="5269541"/>
          </a:xfrm>
          <a:prstGeom prst="rect">
            <a:avLst/>
          </a:prstGeom>
        </p:spPr>
      </p:pic>
    </p:spTree>
    <p:extLst>
      <p:ext uri="{BB962C8B-B14F-4D97-AF65-F5344CB8AC3E}">
        <p14:creationId xmlns:p14="http://schemas.microsoft.com/office/powerpoint/2010/main" val="2121297189"/>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1840</Words>
  <Application>Microsoft Office PowerPoint</Application>
  <PresentationFormat>Presentazione su schermo (4:3)</PresentationFormat>
  <Paragraphs>59</Paragraphs>
  <Slides>24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24</vt:i4>
      </vt:variant>
    </vt:vector>
  </HeadingPairs>
  <TitlesOfParts>
    <vt:vector size="28" baseType="lpstr">
      <vt:lpstr>Arial</vt:lpstr>
      <vt:lpstr>Calibri</vt:lpstr>
      <vt:lpstr>Calibri Light</vt:lpstr>
      <vt:lpstr>Tema di Office</vt:lpstr>
      <vt:lpstr>ICO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Piera Castaldo</dc:creator>
  <cp:lastModifiedBy>Daniele Marazzina</cp:lastModifiedBy>
  <cp:revision>22</cp:revision>
  <dcterms:created xsi:type="dcterms:W3CDTF">2019-07-23T14:37:18Z</dcterms:created>
  <dcterms:modified xsi:type="dcterms:W3CDTF">2023-05-24T12:48:33Z</dcterms:modified>
</cp:coreProperties>
</file>