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339" r:id="rId2"/>
    <p:sldId id="267" r:id="rId3"/>
    <p:sldId id="268" r:id="rId4"/>
    <p:sldId id="338" r:id="rId5"/>
    <p:sldId id="389" r:id="rId6"/>
    <p:sldId id="299" r:id="rId7"/>
    <p:sldId id="269" r:id="rId8"/>
    <p:sldId id="392" r:id="rId9"/>
    <p:sldId id="322" r:id="rId10"/>
    <p:sldId id="278" r:id="rId11"/>
    <p:sldId id="277" r:id="rId12"/>
    <p:sldId id="279" r:id="rId13"/>
    <p:sldId id="280" r:id="rId14"/>
    <p:sldId id="281" r:id="rId15"/>
    <p:sldId id="324" r:id="rId16"/>
    <p:sldId id="323" r:id="rId17"/>
    <p:sldId id="390" r:id="rId18"/>
    <p:sldId id="391" r:id="rId19"/>
    <p:sldId id="325" r:id="rId20"/>
    <p:sldId id="282" r:id="rId21"/>
    <p:sldId id="284" r:id="rId22"/>
    <p:sldId id="285" r:id="rId23"/>
    <p:sldId id="286" r:id="rId24"/>
    <p:sldId id="287" r:id="rId25"/>
    <p:sldId id="288" r:id="rId26"/>
    <p:sldId id="289" r:id="rId27"/>
    <p:sldId id="386" r:id="rId28"/>
    <p:sldId id="388" r:id="rId29"/>
    <p:sldId id="387" r:id="rId30"/>
    <p:sldId id="427" r:id="rId31"/>
    <p:sldId id="428" r:id="rId32"/>
    <p:sldId id="429" r:id="rId33"/>
    <p:sldId id="430" r:id="rId34"/>
    <p:sldId id="421" r:id="rId35"/>
    <p:sldId id="419" r:id="rId36"/>
    <p:sldId id="420" r:id="rId37"/>
    <p:sldId id="422" r:id="rId38"/>
    <p:sldId id="424" r:id="rId39"/>
    <p:sldId id="270" r:id="rId40"/>
    <p:sldId id="271" r:id="rId41"/>
    <p:sldId id="272" r:id="rId42"/>
    <p:sldId id="275" r:id="rId43"/>
    <p:sldId id="273" r:id="rId44"/>
    <p:sldId id="274" r:id="rId45"/>
    <p:sldId id="276"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Marazzina" initials="DM" lastIdx="4" clrIdx="0">
    <p:extLst>
      <p:ext uri="{19B8F6BF-5375-455C-9EA6-DF929625EA0E}">
        <p15:presenceInfo xmlns:p15="http://schemas.microsoft.com/office/powerpoint/2012/main" userId="S::10301768@polimi.it::79c38746-42da-4317-9921-34c93a114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2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11" d="100"/>
          <a:sy n="111" d="100"/>
        </p:scale>
        <p:origin x="16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93D8D-46FA-5045-BF6D-7A25360F463C}" type="datetimeFigureOut">
              <a:rPr lang="it-IT" smtClean="0"/>
              <a:t>24/05/2023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1A60B-CFA7-FF4F-AFDC-66AEAC621C40}" type="slidenum">
              <a:rPr lang="it-IT" smtClean="0"/>
              <a:t>‹N›</a:t>
            </a:fld>
            <a:endParaRPr lang="it-IT"/>
          </a:p>
        </p:txBody>
      </p:sp>
    </p:spTree>
    <p:extLst>
      <p:ext uri="{BB962C8B-B14F-4D97-AF65-F5344CB8AC3E}">
        <p14:creationId xmlns:p14="http://schemas.microsoft.com/office/powerpoint/2010/main" val="68528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14526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04758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74359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490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2143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900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5548D9A5-43F8-4D4C-8E12-7970D9BF61E3}" type="datetimeFigureOut">
              <a:rPr lang="it-IT" smtClean="0"/>
              <a:t>24/05/2023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17073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548D9A5-43F8-4D4C-8E12-7970D9BF61E3}" type="datetimeFigureOut">
              <a:rPr lang="it-IT" smtClean="0"/>
              <a:t>24/05/2023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5021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8D9A5-43F8-4D4C-8E12-7970D9BF61E3}" type="datetimeFigureOut">
              <a:rPr lang="it-IT" smtClean="0"/>
              <a:t>24/05/2023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4963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53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85190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8D9A5-43F8-4D4C-8E12-7970D9BF61E3}" type="datetimeFigureOut">
              <a:rPr lang="it-IT" smtClean="0"/>
              <a:t>24/05/2023</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0484-558D-2845-B125-3D836CFF7208}" type="slidenum">
              <a:rPr lang="it-IT" smtClean="0"/>
              <a:t>‹N›</a:t>
            </a:fld>
            <a:endParaRPr lang="it-IT"/>
          </a:p>
        </p:txBody>
      </p:sp>
    </p:spTree>
    <p:extLst>
      <p:ext uri="{BB962C8B-B14F-4D97-AF65-F5344CB8AC3E}">
        <p14:creationId xmlns:p14="http://schemas.microsoft.com/office/powerpoint/2010/main" val="485319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ther.to/wp-content/uploads/2018/06/FSS1JUN18-Account-Snapshot-Statement-final-15JUN18.pdf"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tether.to/en/whitepaper/"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ether.to/en/transparency/#repor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cryptolinks/maker-for-dummies-a-plain-english-explanation-of-the-dai-stablecoin-e4481d79b90"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ackernoon.com/whats-makerdao-and-what-s-going-on-with-it-explained-with-pictures-f7ebf774e9c2"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kraken.com/learn/what-is-chainlink-lin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libra.org/en-US/wp-content/uploads/sites/23/2019/06/LibraWhitePaper_en_US.pdf" TargetMode="External"/><Relationship Id="rId2" Type="http://schemas.openxmlformats.org/officeDocument/2006/relationships/hyperlink" Target="https://libra.org/en-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publish0x.com/crypto-timelines/a-brief-timeline-of-libra-xqqdww"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hyperlink" Target="https://www.theinformation.com/articles/facebook-scales-back-libra-plans-bowing-to-regul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vemgold.com/"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gold.tether.to/" TargetMode="External"/><Relationship Id="rId5" Type="http://schemas.openxmlformats.org/officeDocument/2006/relationships/hyperlink" Target="https://www.goldmint.io/" TargetMode="External"/><Relationship Id="rId4" Type="http://schemas.openxmlformats.org/officeDocument/2006/relationships/hyperlink" Target="https://digix.globa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ether.to/"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A646C-BC58-47CB-A2A6-C100D16BBAD6}"/>
              </a:ext>
            </a:extLst>
          </p:cNvPr>
          <p:cNvSpPr>
            <a:spLocks noGrp="1"/>
          </p:cNvSpPr>
          <p:nvPr>
            <p:ph type="ctrTitle"/>
          </p:nvPr>
        </p:nvSpPr>
        <p:spPr/>
        <p:txBody>
          <a:bodyPr/>
          <a:lstStyle/>
          <a:p>
            <a:r>
              <a:rPr lang="en-GB" sz="6000" i="1" dirty="0"/>
              <a:t>Stable Coins</a:t>
            </a:r>
            <a:br>
              <a:rPr lang="it-IT" sz="6000" i="1"/>
            </a:br>
            <a:endParaRPr lang="it-IT"/>
          </a:p>
        </p:txBody>
      </p:sp>
      <p:sp>
        <p:nvSpPr>
          <p:cNvPr id="3" name="Sottotitolo 2">
            <a:extLst>
              <a:ext uri="{FF2B5EF4-FFF2-40B4-BE49-F238E27FC236}">
                <a16:creationId xmlns:a16="http://schemas.microsoft.com/office/drawing/2014/main" id="{A618D2A1-F6AB-44EC-B6B0-9C42C118CA52}"/>
              </a:ext>
            </a:extLst>
          </p:cNvPr>
          <p:cNvSpPr>
            <a:spLocks noGrp="1"/>
          </p:cNvSpPr>
          <p:nvPr>
            <p:ph type="subTitle" idx="1"/>
          </p:nvPr>
        </p:nvSpPr>
        <p:spPr/>
        <p:txBody>
          <a:bodyPr/>
          <a:lstStyle/>
          <a:p>
            <a:r>
              <a:rPr lang="it-IT" sz="2400"/>
              <a:t>Daniele Marazzina</a:t>
            </a:r>
            <a:endParaRPr lang="it-IT"/>
          </a:p>
        </p:txBody>
      </p:sp>
    </p:spTree>
    <p:extLst>
      <p:ext uri="{BB962C8B-B14F-4D97-AF65-F5344CB8AC3E}">
        <p14:creationId xmlns:p14="http://schemas.microsoft.com/office/powerpoint/2010/main" val="346133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EA6E24D-5C21-462F-BF1F-DD79D7CB123F}"/>
              </a:ext>
            </a:extLst>
          </p:cNvPr>
          <p:cNvPicPr>
            <a:picLocks noChangeAspect="1"/>
          </p:cNvPicPr>
          <p:nvPr/>
        </p:nvPicPr>
        <p:blipFill>
          <a:blip r:embed="rId3"/>
          <a:stretch>
            <a:fillRect/>
          </a:stretch>
        </p:blipFill>
        <p:spPr>
          <a:xfrm>
            <a:off x="0" y="550333"/>
            <a:ext cx="9144000" cy="5757333"/>
          </a:xfrm>
          <a:prstGeom prst="rect">
            <a:avLst/>
          </a:prstGeom>
        </p:spPr>
      </p:pic>
    </p:spTree>
    <p:extLst>
      <p:ext uri="{BB962C8B-B14F-4D97-AF65-F5344CB8AC3E}">
        <p14:creationId xmlns:p14="http://schemas.microsoft.com/office/powerpoint/2010/main" val="14032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FBEFECB-74D2-43B4-9A00-A334C0EFB268}"/>
              </a:ext>
            </a:extLst>
          </p:cNvPr>
          <p:cNvSpPr txBox="1"/>
          <p:nvPr/>
        </p:nvSpPr>
        <p:spPr>
          <a:xfrm>
            <a:off x="478172" y="486561"/>
            <a:ext cx="8061821" cy="1200329"/>
          </a:xfrm>
          <a:prstGeom prst="rect">
            <a:avLst/>
          </a:prstGeom>
          <a:noFill/>
        </p:spPr>
        <p:txBody>
          <a:bodyPr wrap="square" rtlCol="0">
            <a:spAutoFit/>
          </a:bodyPr>
          <a:lstStyle/>
          <a:p>
            <a:pPr marL="285750" indent="-285750">
              <a:buFont typeface="Arial" panose="020B0604020202020204" pitchFamily="34" charset="0"/>
              <a:buChar char="•"/>
            </a:pPr>
            <a:r>
              <a:rPr lang="it-IT" dirty="0" err="1"/>
              <a:t>Proof</a:t>
            </a:r>
            <a:r>
              <a:rPr lang="it-IT" dirty="0"/>
              <a:t> of funds: </a:t>
            </a:r>
            <a:r>
              <a:rPr lang="it-IT" dirty="0">
                <a:hlinkClick r:id="rId3"/>
              </a:rPr>
              <a:t>https://tether.to/wp-content/uploads/2018/06/FSS1JUN18-Account-Snapshot-Statement-final-15JUN18.pdf</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pic>
        <p:nvPicPr>
          <p:cNvPr id="3" name="Immagine 2">
            <a:extLst>
              <a:ext uri="{FF2B5EF4-FFF2-40B4-BE49-F238E27FC236}">
                <a16:creationId xmlns:a16="http://schemas.microsoft.com/office/drawing/2014/main" id="{5248C643-C566-4ADB-A626-5171DB421D43}"/>
              </a:ext>
            </a:extLst>
          </p:cNvPr>
          <p:cNvPicPr>
            <a:picLocks noChangeAspect="1"/>
          </p:cNvPicPr>
          <p:nvPr/>
        </p:nvPicPr>
        <p:blipFill>
          <a:blip r:embed="rId4"/>
          <a:stretch>
            <a:fillRect/>
          </a:stretch>
        </p:blipFill>
        <p:spPr>
          <a:xfrm>
            <a:off x="267814" y="1206146"/>
            <a:ext cx="6628571" cy="3657143"/>
          </a:xfrm>
          <a:prstGeom prst="rect">
            <a:avLst/>
          </a:prstGeom>
        </p:spPr>
      </p:pic>
      <p:pic>
        <p:nvPicPr>
          <p:cNvPr id="4" name="Immagine 3">
            <a:extLst>
              <a:ext uri="{FF2B5EF4-FFF2-40B4-BE49-F238E27FC236}">
                <a16:creationId xmlns:a16="http://schemas.microsoft.com/office/drawing/2014/main" id="{65D78F69-4BB2-471F-AB10-E4C79A52EB32}"/>
              </a:ext>
            </a:extLst>
          </p:cNvPr>
          <p:cNvPicPr>
            <a:picLocks noChangeAspect="1"/>
          </p:cNvPicPr>
          <p:nvPr/>
        </p:nvPicPr>
        <p:blipFill>
          <a:blip r:embed="rId5"/>
          <a:stretch>
            <a:fillRect/>
          </a:stretch>
        </p:blipFill>
        <p:spPr>
          <a:xfrm>
            <a:off x="1959041" y="5170441"/>
            <a:ext cx="6580952" cy="1114286"/>
          </a:xfrm>
          <a:prstGeom prst="rect">
            <a:avLst/>
          </a:prstGeom>
        </p:spPr>
      </p:pic>
    </p:spTree>
    <p:extLst>
      <p:ext uri="{BB962C8B-B14F-4D97-AF65-F5344CB8AC3E}">
        <p14:creationId xmlns:p14="http://schemas.microsoft.com/office/powerpoint/2010/main" val="290026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1DA6629-7640-4FD4-B9AD-67D9D08439F3}"/>
              </a:ext>
            </a:extLst>
          </p:cNvPr>
          <p:cNvSpPr txBox="1"/>
          <p:nvPr/>
        </p:nvSpPr>
        <p:spPr>
          <a:xfrm>
            <a:off x="394996" y="294226"/>
            <a:ext cx="8137321" cy="646331"/>
          </a:xfrm>
          <a:prstGeom prst="rect">
            <a:avLst/>
          </a:prstGeom>
          <a:noFill/>
        </p:spPr>
        <p:txBody>
          <a:bodyPr wrap="square" rtlCol="0">
            <a:spAutoFit/>
          </a:bodyPr>
          <a:lstStyle/>
          <a:p>
            <a:r>
              <a:rPr lang="it-IT" dirty="0">
                <a:hlinkClick r:id="rId3"/>
              </a:rPr>
              <a:t>https://tether.to/en/whitepaper/</a:t>
            </a:r>
            <a:endParaRPr lang="it-IT" dirty="0"/>
          </a:p>
          <a:p>
            <a:endParaRPr lang="it-IT" dirty="0"/>
          </a:p>
        </p:txBody>
      </p:sp>
      <p:pic>
        <p:nvPicPr>
          <p:cNvPr id="3" name="Immagine 2">
            <a:extLst>
              <a:ext uri="{FF2B5EF4-FFF2-40B4-BE49-F238E27FC236}">
                <a16:creationId xmlns:a16="http://schemas.microsoft.com/office/drawing/2014/main" id="{8F626BE5-FD2F-434F-85EC-52D48241D9E9}"/>
              </a:ext>
            </a:extLst>
          </p:cNvPr>
          <p:cNvPicPr>
            <a:picLocks noChangeAspect="1"/>
          </p:cNvPicPr>
          <p:nvPr/>
        </p:nvPicPr>
        <p:blipFill>
          <a:blip r:embed="rId4"/>
          <a:stretch>
            <a:fillRect/>
          </a:stretch>
        </p:blipFill>
        <p:spPr>
          <a:xfrm>
            <a:off x="1552952" y="1267095"/>
            <a:ext cx="6038095" cy="4323809"/>
          </a:xfrm>
          <a:prstGeom prst="rect">
            <a:avLst/>
          </a:prstGeom>
        </p:spPr>
      </p:pic>
    </p:spTree>
    <p:extLst>
      <p:ext uri="{BB962C8B-B14F-4D97-AF65-F5344CB8AC3E}">
        <p14:creationId xmlns:p14="http://schemas.microsoft.com/office/powerpoint/2010/main" val="19136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9915DE2-E8C1-40CB-B87E-8FE9619D78F3}"/>
              </a:ext>
            </a:extLst>
          </p:cNvPr>
          <p:cNvPicPr>
            <a:picLocks noChangeAspect="1"/>
          </p:cNvPicPr>
          <p:nvPr/>
        </p:nvPicPr>
        <p:blipFill>
          <a:blip r:embed="rId3"/>
          <a:stretch>
            <a:fillRect/>
          </a:stretch>
        </p:blipFill>
        <p:spPr>
          <a:xfrm>
            <a:off x="0" y="334227"/>
            <a:ext cx="9144000" cy="6189545"/>
          </a:xfrm>
          <a:prstGeom prst="rect">
            <a:avLst/>
          </a:prstGeom>
        </p:spPr>
      </p:pic>
      <p:pic>
        <p:nvPicPr>
          <p:cNvPr id="3" name="Immagine 2">
            <a:extLst>
              <a:ext uri="{FF2B5EF4-FFF2-40B4-BE49-F238E27FC236}">
                <a16:creationId xmlns:a16="http://schemas.microsoft.com/office/drawing/2014/main" id="{282B0E2A-27F8-4A5C-A9AE-DB4BB19427FC}"/>
              </a:ext>
            </a:extLst>
          </p:cNvPr>
          <p:cNvPicPr>
            <a:picLocks noChangeAspect="1"/>
          </p:cNvPicPr>
          <p:nvPr/>
        </p:nvPicPr>
        <p:blipFill>
          <a:blip r:embed="rId4"/>
          <a:stretch>
            <a:fillRect/>
          </a:stretch>
        </p:blipFill>
        <p:spPr>
          <a:xfrm>
            <a:off x="0" y="157873"/>
            <a:ext cx="9144000" cy="6542254"/>
          </a:xfrm>
          <a:prstGeom prst="rect">
            <a:avLst/>
          </a:prstGeom>
        </p:spPr>
      </p:pic>
    </p:spTree>
    <p:extLst>
      <p:ext uri="{BB962C8B-B14F-4D97-AF65-F5344CB8AC3E}">
        <p14:creationId xmlns:p14="http://schemas.microsoft.com/office/powerpoint/2010/main" val="64577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45CBBED-711C-41E3-B38B-94D969CAEB72}"/>
              </a:ext>
            </a:extLst>
          </p:cNvPr>
          <p:cNvPicPr>
            <a:picLocks noChangeAspect="1"/>
          </p:cNvPicPr>
          <p:nvPr/>
        </p:nvPicPr>
        <p:blipFill>
          <a:blip r:embed="rId3"/>
          <a:stretch>
            <a:fillRect/>
          </a:stretch>
        </p:blipFill>
        <p:spPr>
          <a:xfrm>
            <a:off x="390008" y="0"/>
            <a:ext cx="8217097" cy="6644263"/>
          </a:xfrm>
          <a:prstGeom prst="rect">
            <a:avLst/>
          </a:prstGeom>
        </p:spPr>
      </p:pic>
    </p:spTree>
    <p:extLst>
      <p:ext uri="{BB962C8B-B14F-4D97-AF65-F5344CB8AC3E}">
        <p14:creationId xmlns:p14="http://schemas.microsoft.com/office/powerpoint/2010/main" val="328072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D14932-E279-4441-8BAE-E84EA9B1EBE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5EE498C-94DB-4E5D-A334-77F26F1EF510}"/>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0144687-8B91-41D5-BE26-F742401B719D}"/>
              </a:ext>
            </a:extLst>
          </p:cNvPr>
          <p:cNvPicPr>
            <a:picLocks noChangeAspect="1"/>
          </p:cNvPicPr>
          <p:nvPr/>
        </p:nvPicPr>
        <p:blipFill>
          <a:blip r:embed="rId2"/>
          <a:stretch>
            <a:fillRect/>
          </a:stretch>
        </p:blipFill>
        <p:spPr>
          <a:xfrm>
            <a:off x="167238" y="248047"/>
            <a:ext cx="8809524" cy="6361905"/>
          </a:xfrm>
          <a:prstGeom prst="rect">
            <a:avLst/>
          </a:prstGeom>
        </p:spPr>
      </p:pic>
    </p:spTree>
    <p:extLst>
      <p:ext uri="{BB962C8B-B14F-4D97-AF65-F5344CB8AC3E}">
        <p14:creationId xmlns:p14="http://schemas.microsoft.com/office/powerpoint/2010/main" val="30296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F27276F-F19D-4174-BA96-1717FB1EFCC7}"/>
              </a:ext>
            </a:extLst>
          </p:cNvPr>
          <p:cNvSpPr>
            <a:spLocks noGrp="1"/>
          </p:cNvSpPr>
          <p:nvPr>
            <p:ph idx="1"/>
          </p:nvPr>
        </p:nvSpPr>
        <p:spPr>
          <a:xfrm>
            <a:off x="628650" y="486561"/>
            <a:ext cx="7886700" cy="5690402"/>
          </a:xfrm>
        </p:spPr>
        <p:txBody>
          <a:bodyPr>
            <a:normAutofit fontScale="77500" lnSpcReduction="20000"/>
          </a:bodyPr>
          <a:lstStyle/>
          <a:p>
            <a:r>
              <a:rPr lang="en-US" dirty="0"/>
              <a:t>Beginning with a whitepaper published online in January 2012, J.R. Willett described the possibility of building new currencies on top of the </a:t>
            </a:r>
            <a:r>
              <a:rPr lang="en-US" dirty="0">
                <a:solidFill>
                  <a:srgbClr val="FF0000"/>
                </a:solidFill>
              </a:rPr>
              <a:t>Bitcoin</a:t>
            </a:r>
            <a:r>
              <a:rPr lang="en-US" dirty="0"/>
              <a:t> Protocol.</a:t>
            </a:r>
          </a:p>
          <a:p>
            <a:r>
              <a:rPr lang="en-US" dirty="0"/>
              <a:t>The precursor to Tether, originally named "</a:t>
            </a:r>
            <a:r>
              <a:rPr lang="en-US" dirty="0" err="1"/>
              <a:t>Realcoin</a:t>
            </a:r>
            <a:r>
              <a:rPr lang="en-US" dirty="0"/>
              <a:t>", was announced in July 2014. The first tokens were issued on 6 October 2014, on the Bitcoin blockchain. </a:t>
            </a:r>
          </a:p>
          <a:p>
            <a:r>
              <a:rPr lang="en-US" dirty="0"/>
              <a:t>On 20 November 2014, Tether CEO Reeve Collins announced the project was being renamed to "Tether“.</a:t>
            </a:r>
          </a:p>
          <a:p>
            <a:r>
              <a:rPr lang="en-US" dirty="0"/>
              <a:t>In January 2015, the cryptocurrency exchange Bitfinex enabled trading of Tether on their platform.</a:t>
            </a:r>
          </a:p>
          <a:p>
            <a:r>
              <a:rPr lang="en-US" dirty="0"/>
              <a:t> In early 2018 Tether accounted for about 10% of the trading volume of bitcoin, but during the summer of 2018 it accounted for up to 80% of bitcoin volume.</a:t>
            </a:r>
            <a:r>
              <a:rPr lang="en-US" baseline="30000" dirty="0"/>
              <a:t> </a:t>
            </a:r>
            <a:r>
              <a:rPr lang="en-US" dirty="0"/>
              <a:t>Research suggests that a price manipulation scheme involving tether accounted for about half of the price increase in bitcoin in late 2017.</a:t>
            </a:r>
          </a:p>
          <a:p>
            <a:r>
              <a:rPr lang="en-US" dirty="0"/>
              <a:t>It formerly claimed that each token was backed by one United States dollar, but on 14 March 2019 changed the backing to include loans to affiliate companies</a:t>
            </a:r>
          </a:p>
          <a:p>
            <a:r>
              <a:rPr lang="en-US" dirty="0"/>
              <a:t>On 30 April 2019 Tether Limited's lawyer claimed that each tether was backed </a:t>
            </a:r>
            <a:r>
              <a:rPr lang="en-US" dirty="0">
                <a:solidFill>
                  <a:srgbClr val="FF0000"/>
                </a:solidFill>
              </a:rPr>
              <a:t>by only $0.74</a:t>
            </a:r>
            <a:r>
              <a:rPr lang="en-US" dirty="0"/>
              <a:t> in cash and cash equivalent.</a:t>
            </a:r>
            <a:endParaRPr lang="it-IT" dirty="0"/>
          </a:p>
        </p:txBody>
      </p:sp>
      <p:sp>
        <p:nvSpPr>
          <p:cNvPr id="5" name="CasellaDiTesto 4">
            <a:extLst>
              <a:ext uri="{FF2B5EF4-FFF2-40B4-BE49-F238E27FC236}">
                <a16:creationId xmlns:a16="http://schemas.microsoft.com/office/drawing/2014/main" id="{705939F8-BFDF-475B-9226-D0319DD0065B}"/>
              </a:ext>
            </a:extLst>
          </p:cNvPr>
          <p:cNvSpPr txBox="1"/>
          <p:nvPr/>
        </p:nvSpPr>
        <p:spPr>
          <a:xfrm>
            <a:off x="3565321" y="33448"/>
            <a:ext cx="1200008" cy="369332"/>
          </a:xfrm>
          <a:prstGeom prst="rect">
            <a:avLst/>
          </a:prstGeom>
          <a:noFill/>
        </p:spPr>
        <p:txBody>
          <a:bodyPr wrap="none" rtlCol="0">
            <a:spAutoFit/>
          </a:bodyPr>
          <a:lstStyle/>
          <a:p>
            <a:r>
              <a:rPr lang="it-IT" b="1" dirty="0">
                <a:solidFill>
                  <a:srgbClr val="FF0000"/>
                </a:solidFill>
              </a:rPr>
              <a:t>The reality</a:t>
            </a:r>
          </a:p>
        </p:txBody>
      </p:sp>
    </p:spTree>
    <p:extLst>
      <p:ext uri="{BB962C8B-B14F-4D97-AF65-F5344CB8AC3E}">
        <p14:creationId xmlns:p14="http://schemas.microsoft.com/office/powerpoint/2010/main" val="301014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B250DDF-4FA6-A357-CB96-50D15E0711AD}"/>
              </a:ext>
            </a:extLst>
          </p:cNvPr>
          <p:cNvSpPr>
            <a:spLocks noGrp="1"/>
          </p:cNvSpPr>
          <p:nvPr>
            <p:ph idx="1"/>
          </p:nvPr>
        </p:nvSpPr>
        <p:spPr>
          <a:xfrm>
            <a:off x="517585" y="5270740"/>
            <a:ext cx="7997765" cy="906222"/>
          </a:xfrm>
        </p:spPr>
        <p:txBody>
          <a:bodyPr>
            <a:normAutofit/>
          </a:bodyPr>
          <a:lstStyle/>
          <a:p>
            <a:pPr marL="0" indent="0">
              <a:buNone/>
            </a:pPr>
            <a:r>
              <a:rPr lang="it-IT" sz="2000" dirty="0" err="1"/>
              <a:t>Reserves</a:t>
            </a:r>
            <a:endParaRPr lang="it-IT" sz="2000" dirty="0"/>
          </a:p>
          <a:p>
            <a:pPr marL="0" indent="0">
              <a:buNone/>
            </a:pPr>
            <a:r>
              <a:rPr lang="it-IT" sz="2000" dirty="0">
                <a:hlinkClick r:id="rId2"/>
              </a:rPr>
              <a:t>https://tether.to/en/transparency/#reports</a:t>
            </a:r>
            <a:endParaRPr lang="it-IT" sz="2000" dirty="0"/>
          </a:p>
          <a:p>
            <a:pPr marL="0" indent="0">
              <a:buNone/>
            </a:pPr>
            <a:endParaRPr lang="it-IT" sz="2000" dirty="0"/>
          </a:p>
        </p:txBody>
      </p:sp>
      <p:pic>
        <p:nvPicPr>
          <p:cNvPr id="5" name="Immagine 4">
            <a:extLst>
              <a:ext uri="{FF2B5EF4-FFF2-40B4-BE49-F238E27FC236}">
                <a16:creationId xmlns:a16="http://schemas.microsoft.com/office/drawing/2014/main" id="{A19E4823-4D00-6867-B9C6-1A729E542A04}"/>
              </a:ext>
            </a:extLst>
          </p:cNvPr>
          <p:cNvPicPr>
            <a:picLocks noChangeAspect="1"/>
          </p:cNvPicPr>
          <p:nvPr/>
        </p:nvPicPr>
        <p:blipFill>
          <a:blip r:embed="rId3"/>
          <a:stretch>
            <a:fillRect/>
          </a:stretch>
        </p:blipFill>
        <p:spPr>
          <a:xfrm>
            <a:off x="628650" y="262074"/>
            <a:ext cx="7629182" cy="4351338"/>
          </a:xfrm>
          <a:prstGeom prst="rect">
            <a:avLst/>
          </a:prstGeom>
        </p:spPr>
      </p:pic>
    </p:spTree>
    <p:extLst>
      <p:ext uri="{BB962C8B-B14F-4D97-AF65-F5344CB8AC3E}">
        <p14:creationId xmlns:p14="http://schemas.microsoft.com/office/powerpoint/2010/main" val="67435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BDAD29-B7EE-99C5-5AB6-F6B2B70854F1}"/>
              </a:ext>
            </a:extLst>
          </p:cNvPr>
          <p:cNvSpPr>
            <a:spLocks noGrp="1"/>
          </p:cNvSpPr>
          <p:nvPr>
            <p:ph type="title"/>
          </p:nvPr>
        </p:nvSpPr>
        <p:spPr/>
        <p:txBody>
          <a:bodyPr/>
          <a:lstStyle/>
          <a:p>
            <a:r>
              <a:rPr lang="it-IT"/>
              <a:t>USDC </a:t>
            </a:r>
            <a:r>
              <a:rPr lang="it-IT" dirty="0"/>
              <a:t>(</a:t>
            </a:r>
            <a:r>
              <a:rPr lang="it-IT" sz="2800" dirty="0"/>
              <a:t>fiat </a:t>
            </a:r>
            <a:r>
              <a:rPr lang="it-IT" sz="2800" dirty="0" err="1"/>
              <a:t>reserved</a:t>
            </a:r>
            <a:r>
              <a:rPr lang="it-IT" sz="2800" dirty="0"/>
              <a:t> </a:t>
            </a:r>
            <a:r>
              <a:rPr lang="it-IT" sz="2800" dirty="0" err="1"/>
              <a:t>stablecoin</a:t>
            </a:r>
            <a:r>
              <a:rPr lang="it-IT" dirty="0"/>
              <a:t>) </a:t>
            </a:r>
          </a:p>
        </p:txBody>
      </p:sp>
      <p:sp>
        <p:nvSpPr>
          <p:cNvPr id="3" name="Segnaposto contenuto 2">
            <a:extLst>
              <a:ext uri="{FF2B5EF4-FFF2-40B4-BE49-F238E27FC236}">
                <a16:creationId xmlns:a16="http://schemas.microsoft.com/office/drawing/2014/main" id="{C9B5403C-27F8-8B55-D9D5-D7EFB646217B}"/>
              </a:ext>
            </a:extLst>
          </p:cNvPr>
          <p:cNvSpPr>
            <a:spLocks noGrp="1"/>
          </p:cNvSpPr>
          <p:nvPr>
            <p:ph idx="1"/>
          </p:nvPr>
        </p:nvSpPr>
        <p:spPr>
          <a:xfrm>
            <a:off x="628650" y="1345721"/>
            <a:ext cx="7886700" cy="4831242"/>
          </a:xfrm>
        </p:spPr>
        <p:txBody>
          <a:bodyPr>
            <a:normAutofit/>
          </a:bodyPr>
          <a:lstStyle/>
          <a:p>
            <a:r>
              <a:rPr lang="it-IT" sz="2000" dirty="0" err="1"/>
              <a:t>Beginning</a:t>
            </a:r>
            <a:r>
              <a:rPr lang="it-IT" sz="2000" dirty="0"/>
              <a:t> of March 2023: «Silicon Valley Bank (SIVB), </a:t>
            </a:r>
            <a:r>
              <a:rPr lang="it-IT" sz="2000" dirty="0" err="1"/>
              <a:t>another</a:t>
            </a:r>
            <a:r>
              <a:rPr lang="it-IT" sz="2000" dirty="0"/>
              <a:t> </a:t>
            </a:r>
            <a:r>
              <a:rPr lang="it-IT" sz="2000" dirty="0" err="1"/>
              <a:t>crypto</a:t>
            </a:r>
            <a:r>
              <a:rPr lang="it-IT" sz="2000" dirty="0"/>
              <a:t>-friendly bank, </a:t>
            </a:r>
            <a:r>
              <a:rPr lang="it-IT" sz="2000" dirty="0" err="1"/>
              <a:t>comes</a:t>
            </a:r>
            <a:r>
              <a:rPr lang="it-IT" sz="2000" dirty="0"/>
              <a:t> under pressure.» </a:t>
            </a:r>
          </a:p>
          <a:p>
            <a:r>
              <a:rPr lang="en-US" sz="2000" b="0" i="0" dirty="0">
                <a:effectLst/>
                <a:latin typeface="knowledge-regular"/>
              </a:rPr>
              <a:t>Circle said in a tweet on Friday (March, 10) it has $3.3 billion of its $40 billion of USDC reserves at Silicon Valley Bank. Circle, the firm behind USDC, assured investors it would honor the peg despite exposure to failed Silicon Valley Bank.</a:t>
            </a:r>
          </a:p>
        </p:txBody>
      </p:sp>
      <p:pic>
        <p:nvPicPr>
          <p:cNvPr id="5" name="Immagine 4">
            <a:extLst>
              <a:ext uri="{FF2B5EF4-FFF2-40B4-BE49-F238E27FC236}">
                <a16:creationId xmlns:a16="http://schemas.microsoft.com/office/drawing/2014/main" id="{0A3E7368-9ED9-21D2-D106-B58934C8B3D2}"/>
              </a:ext>
            </a:extLst>
          </p:cNvPr>
          <p:cNvPicPr>
            <a:picLocks noChangeAspect="1"/>
          </p:cNvPicPr>
          <p:nvPr/>
        </p:nvPicPr>
        <p:blipFill>
          <a:blip r:embed="rId2"/>
          <a:stretch>
            <a:fillRect/>
          </a:stretch>
        </p:blipFill>
        <p:spPr>
          <a:xfrm>
            <a:off x="1796759" y="3392125"/>
            <a:ext cx="5374257" cy="3100749"/>
          </a:xfrm>
          <a:prstGeom prst="rect">
            <a:avLst/>
          </a:prstGeom>
        </p:spPr>
      </p:pic>
    </p:spTree>
    <p:extLst>
      <p:ext uri="{BB962C8B-B14F-4D97-AF65-F5344CB8AC3E}">
        <p14:creationId xmlns:p14="http://schemas.microsoft.com/office/powerpoint/2010/main" val="264140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E391C46-8EFA-4E55-BAEB-BB2DA9F468DC}"/>
              </a:ext>
            </a:extLst>
          </p:cNvPr>
          <p:cNvSpPr txBox="1"/>
          <p:nvPr/>
        </p:nvSpPr>
        <p:spPr>
          <a:xfrm>
            <a:off x="1023457" y="1728131"/>
            <a:ext cx="6803471"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6000" b="0" i="0" u="none" strike="noStrike" kern="1200" cap="none" spc="0" normalizeH="0" baseline="0" noProof="0" dirty="0">
                <a:ln>
                  <a:noFill/>
                </a:ln>
                <a:solidFill>
                  <a:prstClr val="black"/>
                </a:solidFill>
                <a:effectLst/>
                <a:uLnTx/>
                <a:uFillTx/>
                <a:latin typeface="Calibri" panose="020F0502020204030204"/>
                <a:ea typeface="+mn-ea"/>
                <a:cs typeface="+mn-cs"/>
              </a:rPr>
              <a:t>MAKER DAO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6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ctr"/>
            <a:r>
              <a:rPr lang="it-IT" sz="4000" dirty="0"/>
              <a:t>https://makerdao.com/</a:t>
            </a:r>
            <a:endPar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07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2F95F5A-ED6B-4C7C-BE71-E32838CC33EA}"/>
              </a:ext>
            </a:extLst>
          </p:cNvPr>
          <p:cNvSpPr txBox="1"/>
          <p:nvPr/>
        </p:nvSpPr>
        <p:spPr>
          <a:xfrm>
            <a:off x="511728" y="310393"/>
            <a:ext cx="7684316" cy="1754326"/>
          </a:xfrm>
          <a:prstGeom prst="rect">
            <a:avLst/>
          </a:prstGeom>
          <a:noFill/>
        </p:spPr>
        <p:txBody>
          <a:bodyPr wrap="square" rtlCol="0">
            <a:spAutoFit/>
          </a:bodyPr>
          <a:lstStyle/>
          <a:p>
            <a:r>
              <a:rPr lang="en-US" dirty="0"/>
              <a:t>A </a:t>
            </a:r>
            <a:r>
              <a:rPr lang="en-US" dirty="0" err="1"/>
              <a:t>stablecoin</a:t>
            </a:r>
            <a:r>
              <a:rPr lang="en-US" dirty="0"/>
              <a:t> is a new class of cryptocurrencies that attempts to offer price stability and are backed by a reserve asset. </a:t>
            </a:r>
          </a:p>
          <a:p>
            <a:endParaRPr lang="en-US" dirty="0"/>
          </a:p>
          <a:p>
            <a:r>
              <a:rPr lang="en-US" dirty="0" err="1"/>
              <a:t>Stablecoins</a:t>
            </a:r>
            <a:r>
              <a:rPr lang="en-US" dirty="0"/>
              <a:t> have gained traction as they attempt to offer the best of both world’s—the instant processing and security or privacy of payments of cryptocurrencies, and the volatility-free stable valuations of fiat currencies.</a:t>
            </a:r>
            <a:endParaRPr lang="it-IT" dirty="0"/>
          </a:p>
        </p:txBody>
      </p:sp>
      <p:sp>
        <p:nvSpPr>
          <p:cNvPr id="4" name="CasellaDiTesto 3">
            <a:extLst>
              <a:ext uri="{FF2B5EF4-FFF2-40B4-BE49-F238E27FC236}">
                <a16:creationId xmlns:a16="http://schemas.microsoft.com/office/drawing/2014/main" id="{222D56B6-05AC-4DA8-8E18-6DBEA41F7D64}"/>
              </a:ext>
            </a:extLst>
          </p:cNvPr>
          <p:cNvSpPr txBox="1"/>
          <p:nvPr/>
        </p:nvSpPr>
        <p:spPr>
          <a:xfrm>
            <a:off x="2046914" y="2869035"/>
            <a:ext cx="5092117"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Stablecoins</a:t>
            </a:r>
            <a:r>
              <a:rPr lang="en-US" dirty="0"/>
              <a:t> are cryptocurrencies that attempt to peg their market value to some external reference.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Stablecoins</a:t>
            </a:r>
            <a:r>
              <a:rPr lang="en-US" dirty="0"/>
              <a:t> may be pegged to a currency like the U.S. dollar or to a commodity's price such as gold.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Stablecoins</a:t>
            </a:r>
            <a:r>
              <a:rPr lang="en-US" dirty="0"/>
              <a:t> achieve their price stability via collateralization (backing) or through algorithmic mechanisms of buying and selling the reference asset or its derivatives.</a:t>
            </a:r>
          </a:p>
          <a:p>
            <a:endParaRPr lang="it-IT" dirty="0"/>
          </a:p>
        </p:txBody>
      </p:sp>
    </p:spTree>
    <p:extLst>
      <p:ext uri="{BB962C8B-B14F-4D97-AF65-F5344CB8AC3E}">
        <p14:creationId xmlns:p14="http://schemas.microsoft.com/office/powerpoint/2010/main" val="275324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D86E723-4C6C-4358-BD9A-02BBC4866F7D}"/>
              </a:ext>
            </a:extLst>
          </p:cNvPr>
          <p:cNvSpPr txBox="1"/>
          <p:nvPr/>
        </p:nvSpPr>
        <p:spPr>
          <a:xfrm>
            <a:off x="369116" y="427839"/>
            <a:ext cx="8531603"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MakerDAO</a:t>
            </a:r>
            <a:r>
              <a:rPr lang="en-US" dirty="0"/>
              <a:t> is a protocol behind the stable coin DAI — a cryptocurrency that maintains a 1:1 peg to the USD. </a:t>
            </a:r>
          </a:p>
          <a:p>
            <a:pPr marL="285750" indent="-285750">
              <a:buFont typeface="Arial" panose="020B0604020202020204" pitchFamily="34" charset="0"/>
              <a:buChar char="•"/>
            </a:pPr>
            <a:endParaRPr lang="it-IT" dirty="0"/>
          </a:p>
        </p:txBody>
      </p:sp>
      <p:pic>
        <p:nvPicPr>
          <p:cNvPr id="3" name="Immagine 2">
            <a:extLst>
              <a:ext uri="{FF2B5EF4-FFF2-40B4-BE49-F238E27FC236}">
                <a16:creationId xmlns:a16="http://schemas.microsoft.com/office/drawing/2014/main" id="{E57A1AF7-139A-4DAA-BA6A-90054689925E}"/>
              </a:ext>
            </a:extLst>
          </p:cNvPr>
          <p:cNvPicPr>
            <a:picLocks noChangeAspect="1"/>
          </p:cNvPicPr>
          <p:nvPr/>
        </p:nvPicPr>
        <p:blipFill>
          <a:blip r:embed="rId3"/>
          <a:stretch>
            <a:fillRect/>
          </a:stretch>
        </p:blipFill>
        <p:spPr>
          <a:xfrm>
            <a:off x="701261" y="1277265"/>
            <a:ext cx="7590476" cy="4857143"/>
          </a:xfrm>
          <a:prstGeom prst="rect">
            <a:avLst/>
          </a:prstGeom>
        </p:spPr>
      </p:pic>
    </p:spTree>
    <p:extLst>
      <p:ext uri="{BB962C8B-B14F-4D97-AF65-F5344CB8AC3E}">
        <p14:creationId xmlns:p14="http://schemas.microsoft.com/office/powerpoint/2010/main" val="41547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186BB8F-E3A9-4A0D-9341-CA5431B18ADD}"/>
              </a:ext>
            </a:extLst>
          </p:cNvPr>
          <p:cNvSpPr txBox="1"/>
          <p:nvPr/>
        </p:nvSpPr>
        <p:spPr>
          <a:xfrm>
            <a:off x="251670" y="343949"/>
            <a:ext cx="8439324" cy="5078313"/>
          </a:xfrm>
          <a:prstGeom prst="rect">
            <a:avLst/>
          </a:prstGeom>
          <a:noFill/>
        </p:spPr>
        <p:txBody>
          <a:bodyPr wrap="square" rtlCol="0">
            <a:spAutoFit/>
          </a:bodyPr>
          <a:lstStyle/>
          <a:p>
            <a:r>
              <a:rPr lang="en-US" dirty="0"/>
              <a:t>Dai (Maker’s </a:t>
            </a:r>
            <a:r>
              <a:rPr lang="en-US" dirty="0" err="1"/>
              <a:t>stablecoin</a:t>
            </a:r>
            <a:r>
              <a:rPr lang="en-US" dirty="0"/>
              <a:t>) is </a:t>
            </a:r>
            <a:r>
              <a:rPr lang="en-US" dirty="0">
                <a:solidFill>
                  <a:srgbClr val="FF0000"/>
                </a:solidFill>
              </a:rPr>
              <a:t>backed by collateral </a:t>
            </a:r>
            <a:r>
              <a:rPr lang="en-US" dirty="0"/>
              <a:t>(ether to be specific). </a:t>
            </a:r>
          </a:p>
          <a:p>
            <a:endParaRPr lang="en-US" dirty="0"/>
          </a:p>
          <a:p>
            <a:pPr marL="285750" indent="-285750">
              <a:buFont typeface="Arial" panose="020B0604020202020204" pitchFamily="34" charset="0"/>
              <a:buChar char="•"/>
            </a:pPr>
            <a:r>
              <a:rPr lang="en-US" dirty="0"/>
              <a:t>Let’s say you’re an ether holder and you would like to create Dai. </a:t>
            </a:r>
          </a:p>
          <a:p>
            <a:endParaRPr lang="en-US" dirty="0"/>
          </a:p>
          <a:p>
            <a:pPr marL="285750" indent="-285750">
              <a:buFont typeface="Arial" panose="020B0604020202020204" pitchFamily="34" charset="0"/>
              <a:buChar char="•"/>
            </a:pPr>
            <a:r>
              <a:rPr lang="en-US" dirty="0"/>
              <a:t>Your first move would be to send your ether to a “collateralized debt position” (CDP). A CDP is a type of software that runs on the blockchain, in this case the </a:t>
            </a:r>
            <a:r>
              <a:rPr lang="en-US" dirty="0" err="1"/>
              <a:t>ethereum</a:t>
            </a:r>
            <a:r>
              <a:rPr lang="en-US" dirty="0"/>
              <a:t> blockchain, and lives within the Maker ecosystem.</a:t>
            </a:r>
          </a:p>
          <a:p>
            <a:endParaRPr lang="en-US" dirty="0"/>
          </a:p>
          <a:p>
            <a:pPr marL="285750" indent="-285750">
              <a:buFont typeface="Arial" panose="020B0604020202020204" pitchFamily="34" charset="0"/>
              <a:buChar char="•"/>
            </a:pPr>
            <a:r>
              <a:rPr lang="en-US" dirty="0"/>
              <a:t>Once your ether is in the CDP smart contract, you are able to create Dai. The amount of Dai you can create is relative to how much ether you have put into the CDP. This ratio is fixed, but can be changed over time. The amount of Dai I can create relative to the ether I put in is called the collateralization ratio.</a:t>
            </a:r>
          </a:p>
          <a:p>
            <a:endParaRPr lang="en-US" dirty="0"/>
          </a:p>
          <a:p>
            <a:pPr marL="285750" indent="-285750">
              <a:buFont typeface="Arial" panose="020B0604020202020204" pitchFamily="34" charset="0"/>
              <a:buChar char="•"/>
            </a:pPr>
            <a:r>
              <a:rPr lang="en-US" dirty="0"/>
              <a:t>Assume 1 ether = $100 and collateralization ratio is 1.5. If I send 1 ether into the CDP smart contract, then I am now able to create 66 Dai, i.e. 100/1.5.</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95899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E213718B-E99A-49F6-A2AE-FE6EA6F96D50}"/>
              </a:ext>
            </a:extLst>
          </p:cNvPr>
          <p:cNvSpPr txBox="1"/>
          <p:nvPr/>
        </p:nvSpPr>
        <p:spPr>
          <a:xfrm>
            <a:off x="310393" y="453006"/>
            <a:ext cx="8447713" cy="6186309"/>
          </a:xfrm>
          <a:prstGeom prst="rect">
            <a:avLst/>
          </a:prstGeom>
          <a:noFill/>
        </p:spPr>
        <p:txBody>
          <a:bodyPr wrap="square" rtlCol="0">
            <a:spAutoFit/>
          </a:bodyPr>
          <a:lstStyle/>
          <a:p>
            <a:r>
              <a:rPr lang="en-US" b="1" u="sng" dirty="0"/>
              <a:t>what happens when ether goes up</a:t>
            </a:r>
          </a:p>
          <a:p>
            <a:endParaRPr lang="it-IT" dirty="0"/>
          </a:p>
          <a:p>
            <a:r>
              <a:rPr lang="en-US" dirty="0"/>
              <a:t>The system becomes over collateralized and Dai becomes stronger. </a:t>
            </a:r>
          </a:p>
          <a:p>
            <a:endParaRPr lang="en-US" dirty="0"/>
          </a:p>
          <a:p>
            <a:r>
              <a:rPr lang="en-US" dirty="0"/>
              <a:t>Maker has mechanisms that incentivize users to create more Dai if the price of Dai should trade above one dollar</a:t>
            </a:r>
          </a:p>
          <a:p>
            <a:endParaRPr lang="en-US" dirty="0"/>
          </a:p>
          <a:p>
            <a:r>
              <a:rPr lang="en-US" b="1" u="sng" dirty="0"/>
              <a:t>what happens when ether goes down</a:t>
            </a:r>
          </a:p>
          <a:p>
            <a:endParaRPr lang="en-US" b="1" u="sng" dirty="0"/>
          </a:p>
          <a:p>
            <a:r>
              <a:rPr lang="en-US" dirty="0"/>
              <a:t>If ether goes down, now </a:t>
            </a:r>
            <a:r>
              <a:rPr lang="en-US" i="1" dirty="0"/>
              <a:t>that</a:t>
            </a:r>
            <a:r>
              <a:rPr lang="en-US" dirty="0"/>
              <a:t> can cause problems.  </a:t>
            </a:r>
          </a:p>
          <a:p>
            <a:endParaRPr lang="en-US" dirty="0"/>
          </a:p>
          <a:p>
            <a:r>
              <a:rPr lang="en-US" dirty="0"/>
              <a:t>If the value of ether held as collateral is worth less than the amount of Dai it’s supposed to be backing, then Dai would not be worth one dollar and the system could collapse. </a:t>
            </a:r>
          </a:p>
          <a:p>
            <a:r>
              <a:rPr lang="en-US" dirty="0"/>
              <a:t>Maker combats this by liquidating CDPs and auctioning off the ether inside </a:t>
            </a:r>
            <a:r>
              <a:rPr lang="en-US" i="1" dirty="0"/>
              <a:t>before</a:t>
            </a:r>
            <a:r>
              <a:rPr lang="en-US" dirty="0"/>
              <a:t> the value of the ether is less than the amount of Dai it is backing. </a:t>
            </a:r>
          </a:p>
          <a:p>
            <a:endParaRPr lang="en-US" dirty="0"/>
          </a:p>
          <a:p>
            <a:r>
              <a:rPr lang="en-US" dirty="0"/>
              <a:t>Basically, if the price feed into the CDP indicates that the value of ether has gone below a certain threshold, the liquidation ratio (let’s use 125% of created Dai), then the CDP is “liquidated” and the ether inside the CDP is auctioned off for Dai until there is enough Dai to pay back what was extracted from the CDP.</a:t>
            </a:r>
          </a:p>
          <a:p>
            <a:endParaRPr lang="en-US" dirty="0"/>
          </a:p>
          <a:p>
            <a:endParaRPr lang="it-IT" dirty="0"/>
          </a:p>
        </p:txBody>
      </p:sp>
    </p:spTree>
    <p:extLst>
      <p:ext uri="{BB962C8B-B14F-4D97-AF65-F5344CB8AC3E}">
        <p14:creationId xmlns:p14="http://schemas.microsoft.com/office/powerpoint/2010/main" val="233764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23B94A3-9D41-4610-9213-A3A6F19EB12B}"/>
              </a:ext>
            </a:extLst>
          </p:cNvPr>
          <p:cNvSpPr txBox="1"/>
          <p:nvPr/>
        </p:nvSpPr>
        <p:spPr>
          <a:xfrm>
            <a:off x="377505" y="427839"/>
            <a:ext cx="8229600" cy="3785652"/>
          </a:xfrm>
          <a:prstGeom prst="rect">
            <a:avLst/>
          </a:prstGeom>
          <a:noFill/>
        </p:spPr>
        <p:txBody>
          <a:bodyPr wrap="square" rtlCol="0">
            <a:spAutoFit/>
          </a:bodyPr>
          <a:lstStyle/>
          <a:p>
            <a:r>
              <a:rPr lang="en-US" b="1" dirty="0"/>
              <a:t>Volatility cannot be destroyed</a:t>
            </a:r>
            <a:r>
              <a:rPr lang="en-US" dirty="0"/>
              <a:t>, it can only be transferred. If we have a stable token like Dai that has been stripped of its volatility, where did it go? In the Maker system, volatility is transferred entirely to the holder of the CDP. Using our prior example, should I withdraw 66 Dai from a CDP containing one ether, I will only own that one ether if its price is above the liquidation ratio. Dai is effectively a </a:t>
            </a:r>
            <a:r>
              <a:rPr lang="en-US" i="1" dirty="0"/>
              <a:t>loan</a:t>
            </a:r>
            <a:r>
              <a:rPr lang="en-US" dirty="0"/>
              <a:t> on my ether.</a:t>
            </a:r>
          </a:p>
          <a:p>
            <a:endParaRPr lang="en-US" dirty="0"/>
          </a:p>
          <a:p>
            <a:r>
              <a:rPr lang="en-US" dirty="0"/>
              <a:t>This leads us to the interesting consequence: </a:t>
            </a:r>
            <a:r>
              <a:rPr lang="en-US" b="1" dirty="0"/>
              <a:t>I can take the Dai that I borrowed and use it to buy more ether.</a:t>
            </a:r>
            <a:r>
              <a:rPr lang="en-US" dirty="0"/>
              <a:t> By doing this, I am basically buying ether </a:t>
            </a:r>
            <a:r>
              <a:rPr lang="en-US" i="1" dirty="0"/>
              <a:t>on margin</a:t>
            </a:r>
            <a:r>
              <a:rPr lang="en-US" dirty="0"/>
              <a:t>. That’s right, completely decentralized leverage! </a:t>
            </a:r>
          </a:p>
          <a:p>
            <a:endParaRPr lang="en-US" dirty="0"/>
          </a:p>
          <a:p>
            <a:endParaRPr lang="en-US" dirty="0"/>
          </a:p>
          <a:p>
            <a:endParaRPr lang="en-US" dirty="0"/>
          </a:p>
          <a:p>
            <a:endParaRPr lang="en-US" sz="1200" dirty="0"/>
          </a:p>
          <a:p>
            <a:r>
              <a:rPr lang="en-US" sz="1200" dirty="0"/>
              <a:t>Source: </a:t>
            </a:r>
            <a:r>
              <a:rPr lang="it-IT" sz="1200" dirty="0">
                <a:hlinkClick r:id="rId3"/>
              </a:rPr>
              <a:t>https://medium.com/cryptolinks/maker-for-dummies-a-plain-english-explanation-of-the-dai-stablecoin-e4481d79b90</a:t>
            </a:r>
            <a:endParaRPr lang="it-IT" sz="1200" dirty="0"/>
          </a:p>
        </p:txBody>
      </p:sp>
    </p:spTree>
    <p:extLst>
      <p:ext uri="{BB962C8B-B14F-4D97-AF65-F5344CB8AC3E}">
        <p14:creationId xmlns:p14="http://schemas.microsoft.com/office/powerpoint/2010/main" val="305951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11DD2B0-4600-4ABF-A34F-8C4E497C1C0D}"/>
              </a:ext>
            </a:extLst>
          </p:cNvPr>
          <p:cNvSpPr txBox="1"/>
          <p:nvPr/>
        </p:nvSpPr>
        <p:spPr>
          <a:xfrm>
            <a:off x="360727" y="394283"/>
            <a:ext cx="8154099" cy="5355312"/>
          </a:xfrm>
          <a:prstGeom prst="rect">
            <a:avLst/>
          </a:prstGeom>
          <a:noFill/>
        </p:spPr>
        <p:txBody>
          <a:bodyPr wrap="square" rtlCol="0">
            <a:spAutoFit/>
          </a:bodyPr>
          <a:lstStyle/>
          <a:p>
            <a:pPr fontAlgn="base"/>
            <a:r>
              <a:rPr lang="en-US" b="1" dirty="0"/>
              <a:t>Two simple examples </a:t>
            </a:r>
            <a:r>
              <a:rPr lang="en-US" dirty="0"/>
              <a:t> assuming the price of Ether is $150 and you deposit 1 ETH at this price. Liquidation ratio is </a:t>
            </a:r>
            <a:r>
              <a:rPr lang="en-US" dirty="0">
                <a:solidFill>
                  <a:srgbClr val="FF0000"/>
                </a:solidFill>
              </a:rPr>
              <a:t>1.5</a:t>
            </a:r>
            <a:r>
              <a:rPr lang="en-US" dirty="0"/>
              <a:t>.</a:t>
            </a:r>
          </a:p>
          <a:p>
            <a:pPr fontAlgn="base"/>
            <a:endParaRPr lang="en-US" dirty="0"/>
          </a:p>
          <a:p>
            <a:pPr marL="342900" indent="-342900" fontAlgn="base">
              <a:buFont typeface="+mj-lt"/>
              <a:buAutoNum type="arabicPeriod"/>
            </a:pPr>
            <a:r>
              <a:rPr lang="en-US" dirty="0"/>
              <a:t>You decide to take out </a:t>
            </a:r>
            <a:r>
              <a:rPr lang="en-US" b="1" dirty="0"/>
              <a:t>50 DAI</a:t>
            </a:r>
            <a:r>
              <a:rPr lang="en-US" dirty="0"/>
              <a:t> which means your CDP is </a:t>
            </a:r>
            <a:r>
              <a:rPr lang="en-US" dirty="0" err="1"/>
              <a:t>collateralised</a:t>
            </a:r>
            <a:r>
              <a:rPr lang="en-US" dirty="0"/>
              <a:t> </a:t>
            </a:r>
            <a:r>
              <a:rPr lang="en-US" b="1" dirty="0"/>
              <a:t>300% </a:t>
            </a:r>
            <a:r>
              <a:rPr lang="en-US" dirty="0"/>
              <a:t>(collateralization ratio=3). As long as the price of Ether doesn’t drop below </a:t>
            </a:r>
            <a:r>
              <a:rPr lang="en-US" b="1" dirty="0"/>
              <a:t>$75</a:t>
            </a:r>
            <a:r>
              <a:rPr lang="en-US" dirty="0"/>
              <a:t> (50 * 1.5) your position will be safe. After one year, you decide to pay back the </a:t>
            </a:r>
            <a:r>
              <a:rPr lang="en-US" b="1" dirty="0"/>
              <a:t>50 DAI</a:t>
            </a:r>
            <a:r>
              <a:rPr lang="en-US" dirty="0"/>
              <a:t> and retrieve your Ether locked up. Upon closing the position or other interactions with your CDP, you’ll pay the annual stability fee (set at </a:t>
            </a:r>
            <a:r>
              <a:rPr lang="en-US" b="1" dirty="0"/>
              <a:t>3.5%</a:t>
            </a:r>
            <a:r>
              <a:rPr lang="en-US" dirty="0"/>
              <a:t> as of March 2019).</a:t>
            </a:r>
          </a:p>
          <a:p>
            <a:pPr marL="342900" indent="-342900" fontAlgn="base">
              <a:buFont typeface="+mj-lt"/>
              <a:buAutoNum type="arabicPeriod"/>
            </a:pPr>
            <a:endParaRPr lang="en-US" dirty="0"/>
          </a:p>
          <a:p>
            <a:pPr marL="342900" indent="-342900" fontAlgn="base">
              <a:buFont typeface="+mj-lt"/>
              <a:buAutoNum type="arabicPeriod"/>
            </a:pPr>
            <a:r>
              <a:rPr lang="en-US" dirty="0"/>
              <a:t>You decide to take out </a:t>
            </a:r>
            <a:r>
              <a:rPr lang="en-US" b="1" dirty="0"/>
              <a:t>95 DAI</a:t>
            </a:r>
            <a:r>
              <a:rPr lang="en-US" dirty="0"/>
              <a:t> which means your CDP is </a:t>
            </a:r>
            <a:r>
              <a:rPr lang="en-US"/>
              <a:t>collateralised </a:t>
            </a:r>
            <a:r>
              <a:rPr lang="en-US" dirty="0"/>
              <a:t>at just </a:t>
            </a:r>
            <a:r>
              <a:rPr lang="en-US" b="1" dirty="0"/>
              <a:t>150.26% </a:t>
            </a:r>
            <a:r>
              <a:rPr lang="en-US" dirty="0"/>
              <a:t>(collateralization ratio=1.5026, very close to liquidation ratio). The price of Ether drops to </a:t>
            </a:r>
            <a:r>
              <a:rPr lang="en-US" b="1" dirty="0"/>
              <a:t>$100</a:t>
            </a:r>
            <a:r>
              <a:rPr lang="en-US" dirty="0"/>
              <a:t> which means your CDP is under-collateralized: $95*</a:t>
            </a:r>
            <a:r>
              <a:rPr lang="en-US" dirty="0">
                <a:solidFill>
                  <a:srgbClr val="FF0000"/>
                </a:solidFill>
              </a:rPr>
              <a:t>1.5 </a:t>
            </a:r>
            <a:r>
              <a:rPr lang="en-US" dirty="0"/>
              <a:t>= $142.50 &gt; $100. </a:t>
            </a:r>
            <a:br>
              <a:rPr lang="en-US" dirty="0"/>
            </a:br>
            <a:r>
              <a:rPr lang="en-US" dirty="0"/>
              <a:t>A 3rd party will </a:t>
            </a:r>
            <a:r>
              <a:rPr lang="en-US" dirty="0" err="1"/>
              <a:t>realise</a:t>
            </a:r>
            <a:r>
              <a:rPr lang="en-US" dirty="0"/>
              <a:t> that you don’t have enough collateral and liquidate your CDP on your behalf. This results in your position being liquidated by 3rd parties with a penalty. These 3rd parties have various ways to profit from your position being liquidated.</a:t>
            </a:r>
          </a:p>
          <a:p>
            <a:endParaRPr lang="it-IT" dirty="0"/>
          </a:p>
        </p:txBody>
      </p:sp>
    </p:spTree>
    <p:extLst>
      <p:ext uri="{BB962C8B-B14F-4D97-AF65-F5344CB8AC3E}">
        <p14:creationId xmlns:p14="http://schemas.microsoft.com/office/powerpoint/2010/main" val="267880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0B58A9A-7214-4281-BBE0-63DC87B83C5C}"/>
              </a:ext>
            </a:extLst>
          </p:cNvPr>
          <p:cNvSpPr txBox="1"/>
          <p:nvPr/>
        </p:nvSpPr>
        <p:spPr>
          <a:xfrm>
            <a:off x="327171" y="402672"/>
            <a:ext cx="8305101" cy="5909310"/>
          </a:xfrm>
          <a:prstGeom prst="rect">
            <a:avLst/>
          </a:prstGeom>
          <a:noFill/>
        </p:spPr>
        <p:txBody>
          <a:bodyPr wrap="square" rtlCol="0">
            <a:spAutoFit/>
          </a:bodyPr>
          <a:lstStyle/>
          <a:p>
            <a:pPr fontAlgn="base"/>
            <a:r>
              <a:rPr lang="en-US" dirty="0"/>
              <a:t>Inside the </a:t>
            </a:r>
            <a:r>
              <a:rPr lang="en-US" dirty="0" err="1"/>
              <a:t>MakerDAO</a:t>
            </a:r>
            <a:r>
              <a:rPr lang="en-US" dirty="0"/>
              <a:t> ecosystem, their native MKR token allows token holders to influence certain aspects of the protocol such as:</a:t>
            </a:r>
          </a:p>
          <a:p>
            <a:pPr marL="285750" indent="-285750" fontAlgn="base">
              <a:buFont typeface="Arial" panose="020B0604020202020204" pitchFamily="34" charset="0"/>
              <a:buChar char="•"/>
            </a:pPr>
            <a:r>
              <a:rPr lang="en-US" dirty="0"/>
              <a:t>What should the be the annual borrowing fee be (</a:t>
            </a:r>
            <a:r>
              <a:rPr lang="en-US" b="1" dirty="0"/>
              <a:t>stability fee</a:t>
            </a:r>
            <a:r>
              <a:rPr lang="en-US" dirty="0"/>
              <a:t>)?</a:t>
            </a:r>
          </a:p>
          <a:p>
            <a:pPr marL="285750" indent="-285750" fontAlgn="base">
              <a:buFont typeface="Arial" panose="020B0604020202020204" pitchFamily="34" charset="0"/>
              <a:buChar char="•"/>
            </a:pPr>
            <a:r>
              <a:rPr lang="en-US" dirty="0"/>
              <a:t>How much collateral should be backing each CDP (</a:t>
            </a:r>
            <a:r>
              <a:rPr lang="en-US" b="1" dirty="0"/>
              <a:t>liquidation ratio</a:t>
            </a:r>
            <a:r>
              <a:rPr lang="en-US" dirty="0"/>
              <a:t>)?</a:t>
            </a:r>
          </a:p>
          <a:p>
            <a:pPr marL="285750" indent="-285750" fontAlgn="base">
              <a:buFont typeface="Arial" panose="020B0604020202020204" pitchFamily="34" charset="0"/>
              <a:buChar char="•"/>
            </a:pPr>
            <a:r>
              <a:rPr lang="en-US" dirty="0"/>
              <a:t>Shutting down the protocol in the case of a flash crash of the price of Ether or any other unforeseen situation (</a:t>
            </a:r>
            <a:r>
              <a:rPr lang="en-US" b="1" dirty="0"/>
              <a:t>emergency shutdown</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err="1"/>
              <a:t>MakerDAO</a:t>
            </a:r>
            <a:r>
              <a:rPr lang="en-US" dirty="0"/>
              <a:t> is like a</a:t>
            </a:r>
            <a:r>
              <a:rPr lang="en-US" b="1" dirty="0"/>
              <a:t> credit facility</a:t>
            </a:r>
            <a:r>
              <a:rPr lang="en-US" dirty="0"/>
              <a:t> that issues loans with a certain interest rate. If the interest rate (stability fee) is low, people are encouraged to borrow more (lock up more ETH). If the interest rate is high, the cost of capital is high making it less attractive to borrow (close out CDPs). </a:t>
            </a:r>
          </a:p>
          <a:p>
            <a:pPr marL="285750" indent="-285750" fontAlgn="base">
              <a:buFont typeface="Arial" panose="020B0604020202020204" pitchFamily="34" charset="0"/>
              <a:buChar char="•"/>
            </a:pPr>
            <a:r>
              <a:rPr lang="en-US" dirty="0"/>
              <a:t>Recently, DAI has been consistently been</a:t>
            </a:r>
            <a:r>
              <a:rPr lang="en-US" b="1" dirty="0"/>
              <a:t> trading on exchanges below $1</a:t>
            </a:r>
            <a:r>
              <a:rPr lang="en-US" dirty="0"/>
              <a:t>. A big reason for this is because there is significant pressure from DAI holders to sell. </a:t>
            </a:r>
          </a:p>
          <a:p>
            <a:pPr marL="285750" indent="-285750" fontAlgn="base">
              <a:buFont typeface="Arial" panose="020B0604020202020204" pitchFamily="34" charset="0"/>
              <a:buChar char="•"/>
            </a:pPr>
            <a:r>
              <a:rPr lang="en-US" dirty="0"/>
              <a:t>DAI can only be generated via the opening of CDPs. To bring the peg back to its correct target price, MKR holders voted to </a:t>
            </a:r>
            <a:r>
              <a:rPr lang="en-US" b="1" dirty="0"/>
              <a:t>increase</a:t>
            </a:r>
            <a:r>
              <a:rPr lang="en-US" dirty="0"/>
              <a:t> the stability fee </a:t>
            </a:r>
            <a:r>
              <a:rPr lang="en-US" b="1" dirty="0"/>
              <a:t>from 1% to 3.5%</a:t>
            </a:r>
            <a:r>
              <a:rPr lang="en-US" dirty="0"/>
              <a:t> in hopes that it reduces the incentive to open CDP (and close existing CDPs) to</a:t>
            </a:r>
            <a:r>
              <a:rPr lang="en-US" b="1" dirty="0"/>
              <a:t> increase the buy pressure</a:t>
            </a:r>
            <a:r>
              <a:rPr lang="en-US" dirty="0"/>
              <a:t>. </a:t>
            </a:r>
          </a:p>
          <a:p>
            <a:pPr marL="285750" indent="-285750" fontAlgn="base">
              <a:buFont typeface="Arial" panose="020B0604020202020204" pitchFamily="34" charset="0"/>
              <a:buChar char="•"/>
            </a:pPr>
            <a:r>
              <a:rPr lang="en-US" dirty="0"/>
              <a:t>In the future the Maker team plans to introduce the Dai Savings Rate, which will allow DAI holders to lock up their DAI and earn interest. The interest paid to holders is financed from the stability fee.</a:t>
            </a:r>
          </a:p>
          <a:p>
            <a:endParaRPr lang="it-IT" dirty="0"/>
          </a:p>
        </p:txBody>
      </p:sp>
      <p:sp>
        <p:nvSpPr>
          <p:cNvPr id="3" name="CasellaDiTesto 2">
            <a:extLst>
              <a:ext uri="{FF2B5EF4-FFF2-40B4-BE49-F238E27FC236}">
                <a16:creationId xmlns:a16="http://schemas.microsoft.com/office/drawing/2014/main" id="{486A22AA-FDD2-4FB4-B086-C1E10BB0911A}"/>
              </a:ext>
            </a:extLst>
          </p:cNvPr>
          <p:cNvSpPr txBox="1"/>
          <p:nvPr/>
        </p:nvSpPr>
        <p:spPr>
          <a:xfrm>
            <a:off x="738231" y="6065240"/>
            <a:ext cx="7592037" cy="523220"/>
          </a:xfrm>
          <a:prstGeom prst="rect">
            <a:avLst/>
          </a:prstGeom>
          <a:noFill/>
        </p:spPr>
        <p:txBody>
          <a:bodyPr wrap="square" rtlCol="0">
            <a:spAutoFit/>
          </a:bodyPr>
          <a:lstStyle/>
          <a:p>
            <a:r>
              <a:rPr lang="it-IT" sz="1400" dirty="0"/>
              <a:t>Source: </a:t>
            </a:r>
            <a:r>
              <a:rPr lang="it-IT" sz="1400" dirty="0">
                <a:hlinkClick r:id="rId3"/>
              </a:rPr>
              <a:t>https://hackernoon.com/whats-makerdao-and-what-s-going-on-with-it-explained-with-pictures-f7ebf774e9c2</a:t>
            </a:r>
            <a:endParaRPr lang="it-IT" sz="1400" dirty="0"/>
          </a:p>
        </p:txBody>
      </p:sp>
    </p:spTree>
    <p:extLst>
      <p:ext uri="{BB962C8B-B14F-4D97-AF65-F5344CB8AC3E}">
        <p14:creationId xmlns:p14="http://schemas.microsoft.com/office/powerpoint/2010/main" val="2987119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65B74A0-B0D6-4072-AA27-17A542106EEF}"/>
              </a:ext>
            </a:extLst>
          </p:cNvPr>
          <p:cNvPicPr>
            <a:picLocks noChangeAspect="1"/>
          </p:cNvPicPr>
          <p:nvPr/>
        </p:nvPicPr>
        <p:blipFill>
          <a:blip r:embed="rId3"/>
          <a:stretch>
            <a:fillRect/>
          </a:stretch>
        </p:blipFill>
        <p:spPr>
          <a:xfrm>
            <a:off x="513188" y="0"/>
            <a:ext cx="5461883" cy="6589059"/>
          </a:xfrm>
          <a:prstGeom prst="rect">
            <a:avLst/>
          </a:prstGeom>
        </p:spPr>
      </p:pic>
      <p:sp>
        <p:nvSpPr>
          <p:cNvPr id="3" name="CasellaDiTesto 2">
            <a:extLst>
              <a:ext uri="{FF2B5EF4-FFF2-40B4-BE49-F238E27FC236}">
                <a16:creationId xmlns:a16="http://schemas.microsoft.com/office/drawing/2014/main" id="{0E9A8E1A-A302-4C58-A216-C0FE28E5F0F4}"/>
              </a:ext>
            </a:extLst>
          </p:cNvPr>
          <p:cNvSpPr txBox="1"/>
          <p:nvPr/>
        </p:nvSpPr>
        <p:spPr>
          <a:xfrm>
            <a:off x="6508376" y="1550894"/>
            <a:ext cx="2321859" cy="369332"/>
          </a:xfrm>
          <a:prstGeom prst="rect">
            <a:avLst/>
          </a:prstGeom>
          <a:noFill/>
        </p:spPr>
        <p:txBody>
          <a:bodyPr wrap="square" rtlCol="0">
            <a:spAutoFit/>
          </a:bodyPr>
          <a:lstStyle/>
          <a:p>
            <a:r>
              <a:rPr lang="it-IT" dirty="0"/>
              <a:t>Source: </a:t>
            </a:r>
            <a:r>
              <a:rPr lang="it-IT" dirty="0" err="1"/>
              <a:t>whitepaper</a:t>
            </a:r>
            <a:endParaRPr lang="it-IT" dirty="0"/>
          </a:p>
        </p:txBody>
      </p:sp>
    </p:spTree>
    <p:extLst>
      <p:ext uri="{BB962C8B-B14F-4D97-AF65-F5344CB8AC3E}">
        <p14:creationId xmlns:p14="http://schemas.microsoft.com/office/powerpoint/2010/main" val="196263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5A6190-68A7-4879-B3A9-3A1524F2795F}"/>
              </a:ext>
            </a:extLst>
          </p:cNvPr>
          <p:cNvPicPr>
            <a:picLocks noChangeAspect="1"/>
          </p:cNvPicPr>
          <p:nvPr/>
        </p:nvPicPr>
        <p:blipFill>
          <a:blip r:embed="rId2"/>
          <a:stretch>
            <a:fillRect/>
          </a:stretch>
        </p:blipFill>
        <p:spPr>
          <a:xfrm>
            <a:off x="0" y="856488"/>
            <a:ext cx="9144000" cy="5145024"/>
          </a:xfrm>
          <a:prstGeom prst="rect">
            <a:avLst/>
          </a:prstGeom>
        </p:spPr>
      </p:pic>
      <p:sp>
        <p:nvSpPr>
          <p:cNvPr id="4" name="CasellaDiTesto 3">
            <a:extLst>
              <a:ext uri="{FF2B5EF4-FFF2-40B4-BE49-F238E27FC236}">
                <a16:creationId xmlns:a16="http://schemas.microsoft.com/office/drawing/2014/main" id="{785076DE-69B5-46E9-8FFB-507EDEF44E51}"/>
              </a:ext>
            </a:extLst>
          </p:cNvPr>
          <p:cNvSpPr txBox="1"/>
          <p:nvPr/>
        </p:nvSpPr>
        <p:spPr>
          <a:xfrm>
            <a:off x="2286000" y="183619"/>
            <a:ext cx="4188822" cy="523220"/>
          </a:xfrm>
          <a:prstGeom prst="rect">
            <a:avLst/>
          </a:prstGeom>
          <a:noFill/>
        </p:spPr>
        <p:txBody>
          <a:bodyPr wrap="square" rtlCol="0">
            <a:spAutoFit/>
          </a:bodyPr>
          <a:lstStyle/>
          <a:p>
            <a:r>
              <a:rPr lang="it-IT" sz="2800" b="1" dirty="0" err="1">
                <a:solidFill>
                  <a:srgbClr val="FF0000"/>
                </a:solidFill>
              </a:rPr>
              <a:t>Algorithmic</a:t>
            </a:r>
            <a:r>
              <a:rPr lang="it-IT" sz="2800" b="1" dirty="0">
                <a:solidFill>
                  <a:srgbClr val="FF0000"/>
                </a:solidFill>
              </a:rPr>
              <a:t> </a:t>
            </a:r>
            <a:r>
              <a:rPr lang="it-IT" sz="2800" b="1" dirty="0" err="1">
                <a:solidFill>
                  <a:srgbClr val="FF0000"/>
                </a:solidFill>
              </a:rPr>
              <a:t>stable</a:t>
            </a:r>
            <a:r>
              <a:rPr lang="it-IT" sz="2800" b="1" dirty="0">
                <a:solidFill>
                  <a:srgbClr val="FF0000"/>
                </a:solidFill>
              </a:rPr>
              <a:t> </a:t>
            </a:r>
            <a:r>
              <a:rPr lang="it-IT" sz="2800" b="1" dirty="0" err="1">
                <a:solidFill>
                  <a:srgbClr val="FF0000"/>
                </a:solidFill>
              </a:rPr>
              <a:t>coins</a:t>
            </a:r>
            <a:endParaRPr lang="it-IT" sz="2800" b="1" dirty="0">
              <a:solidFill>
                <a:srgbClr val="FF0000"/>
              </a:solidFill>
            </a:endParaRPr>
          </a:p>
        </p:txBody>
      </p:sp>
    </p:spTree>
    <p:extLst>
      <p:ext uri="{BB962C8B-B14F-4D97-AF65-F5344CB8AC3E}">
        <p14:creationId xmlns:p14="http://schemas.microsoft.com/office/powerpoint/2010/main" val="186429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DEB1A4C-A457-42F6-9D32-6E1D172459B6}"/>
              </a:ext>
            </a:extLst>
          </p:cNvPr>
          <p:cNvPicPr>
            <a:picLocks noChangeAspect="1"/>
          </p:cNvPicPr>
          <p:nvPr/>
        </p:nvPicPr>
        <p:blipFill>
          <a:blip r:embed="rId2"/>
          <a:stretch>
            <a:fillRect/>
          </a:stretch>
        </p:blipFill>
        <p:spPr>
          <a:xfrm>
            <a:off x="0" y="856488"/>
            <a:ext cx="9144000" cy="5145024"/>
          </a:xfrm>
          <a:prstGeom prst="rect">
            <a:avLst/>
          </a:prstGeom>
        </p:spPr>
      </p:pic>
    </p:spTree>
    <p:extLst>
      <p:ext uri="{BB962C8B-B14F-4D97-AF65-F5344CB8AC3E}">
        <p14:creationId xmlns:p14="http://schemas.microsoft.com/office/powerpoint/2010/main" val="2430145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E36389D9-2E80-4C78-BB89-5CBB1E4F615D}"/>
              </a:ext>
            </a:extLst>
          </p:cNvPr>
          <p:cNvPicPr>
            <a:picLocks noChangeAspect="1"/>
          </p:cNvPicPr>
          <p:nvPr/>
        </p:nvPicPr>
        <p:blipFill>
          <a:blip r:embed="rId2"/>
          <a:stretch>
            <a:fillRect/>
          </a:stretch>
        </p:blipFill>
        <p:spPr>
          <a:xfrm>
            <a:off x="0" y="856488"/>
            <a:ext cx="9144000" cy="5145024"/>
          </a:xfrm>
          <a:prstGeom prst="rect">
            <a:avLst/>
          </a:prstGeom>
        </p:spPr>
      </p:pic>
    </p:spTree>
    <p:extLst>
      <p:ext uri="{BB962C8B-B14F-4D97-AF65-F5344CB8AC3E}">
        <p14:creationId xmlns:p14="http://schemas.microsoft.com/office/powerpoint/2010/main" val="188338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82F0DC2C-D379-4246-9821-DEF85B1C3394}"/>
              </a:ext>
            </a:extLst>
          </p:cNvPr>
          <p:cNvPicPr>
            <a:picLocks noChangeAspect="1"/>
          </p:cNvPicPr>
          <p:nvPr/>
        </p:nvPicPr>
        <p:blipFill>
          <a:blip r:embed="rId3"/>
          <a:stretch>
            <a:fillRect/>
          </a:stretch>
        </p:blipFill>
        <p:spPr>
          <a:xfrm>
            <a:off x="0" y="601077"/>
            <a:ext cx="9144000" cy="5655846"/>
          </a:xfrm>
          <a:prstGeom prst="rect">
            <a:avLst/>
          </a:prstGeom>
        </p:spPr>
      </p:pic>
      <p:sp>
        <p:nvSpPr>
          <p:cNvPr id="4" name="CasellaDiTesto 3">
            <a:extLst>
              <a:ext uri="{FF2B5EF4-FFF2-40B4-BE49-F238E27FC236}">
                <a16:creationId xmlns:a16="http://schemas.microsoft.com/office/drawing/2014/main" id="{E7530AFE-AFB4-4C34-B1EA-B96C3C401AD6}"/>
              </a:ext>
            </a:extLst>
          </p:cNvPr>
          <p:cNvSpPr txBox="1"/>
          <p:nvPr/>
        </p:nvSpPr>
        <p:spPr>
          <a:xfrm>
            <a:off x="7222921" y="268448"/>
            <a:ext cx="1568741" cy="369332"/>
          </a:xfrm>
          <a:prstGeom prst="rect">
            <a:avLst/>
          </a:prstGeom>
          <a:noFill/>
        </p:spPr>
        <p:txBody>
          <a:bodyPr wrap="square" rtlCol="0">
            <a:spAutoFit/>
          </a:bodyPr>
          <a:lstStyle/>
          <a:p>
            <a:r>
              <a:rPr lang="it-IT" dirty="0"/>
              <a:t>2019</a:t>
            </a:r>
          </a:p>
        </p:txBody>
      </p:sp>
    </p:spTree>
    <p:extLst>
      <p:ext uri="{BB962C8B-B14F-4D97-AF65-F5344CB8AC3E}">
        <p14:creationId xmlns:p14="http://schemas.microsoft.com/office/powerpoint/2010/main" val="1741340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AD691D-4EB4-5E4A-4948-F9088A21942D}"/>
              </a:ext>
            </a:extLst>
          </p:cNvPr>
          <p:cNvSpPr>
            <a:spLocks noGrp="1"/>
          </p:cNvSpPr>
          <p:nvPr>
            <p:ph type="title"/>
          </p:nvPr>
        </p:nvSpPr>
        <p:spPr/>
        <p:txBody>
          <a:bodyPr/>
          <a:lstStyle/>
          <a:p>
            <a:r>
              <a:rPr lang="it-IT" dirty="0" err="1"/>
              <a:t>Rebase</a:t>
            </a:r>
            <a:r>
              <a:rPr lang="it-IT" dirty="0"/>
              <a:t>: </a:t>
            </a:r>
            <a:r>
              <a:rPr lang="it-IT" dirty="0" err="1"/>
              <a:t>Ampleforth</a:t>
            </a:r>
            <a:endParaRPr lang="it-IT" dirty="0"/>
          </a:p>
        </p:txBody>
      </p:sp>
      <p:sp>
        <p:nvSpPr>
          <p:cNvPr id="3" name="Segnaposto contenuto 2">
            <a:extLst>
              <a:ext uri="{FF2B5EF4-FFF2-40B4-BE49-F238E27FC236}">
                <a16:creationId xmlns:a16="http://schemas.microsoft.com/office/drawing/2014/main" id="{F95523BB-C0A0-11C8-0722-820F221616B6}"/>
              </a:ext>
            </a:extLst>
          </p:cNvPr>
          <p:cNvSpPr>
            <a:spLocks noGrp="1"/>
          </p:cNvSpPr>
          <p:nvPr>
            <p:ph idx="1"/>
          </p:nvPr>
        </p:nvSpPr>
        <p:spPr/>
        <p:txBody>
          <a:bodyPr>
            <a:normAutofit fontScale="70000" lnSpcReduction="20000"/>
          </a:bodyPr>
          <a:lstStyle/>
          <a:p>
            <a:pPr algn="l" fontAlgn="base"/>
            <a:r>
              <a:rPr lang="en-US" b="0" i="0" dirty="0" err="1">
                <a:solidFill>
                  <a:srgbClr val="242424"/>
                </a:solidFill>
                <a:effectLst/>
                <a:latin typeface="IBM Plex Sans" panose="020B0604020202020204" pitchFamily="34" charset="0"/>
              </a:rPr>
              <a:t>Ampleforth</a:t>
            </a:r>
            <a:r>
              <a:rPr lang="en-US" b="0" i="0" dirty="0">
                <a:solidFill>
                  <a:srgbClr val="242424"/>
                </a:solidFill>
                <a:effectLst/>
                <a:latin typeface="IBM Plex Sans" panose="020B0604020202020204" pitchFamily="34" charset="0"/>
              </a:rPr>
              <a:t> operates a stablecoin called AMPL, and it adjusts the supply of AMPL managed by the software </a:t>
            </a:r>
            <a:r>
              <a:rPr lang="en-US" b="0" i="0" dirty="0">
                <a:solidFill>
                  <a:srgbClr val="0070C0"/>
                </a:solidFill>
                <a:effectLst/>
                <a:latin typeface="IBM Plex Sans" panose="020B0604020202020204" pitchFamily="34" charset="0"/>
              </a:rPr>
              <a:t>daily</a:t>
            </a:r>
            <a:r>
              <a:rPr lang="en-US" b="0" i="0" dirty="0">
                <a:solidFill>
                  <a:srgbClr val="242424"/>
                </a:solidFill>
                <a:effectLst/>
                <a:latin typeface="IBM Plex Sans" panose="020B0604020202020204" pitchFamily="34" charset="0"/>
              </a:rPr>
              <a:t> to maintain price parity with the U.S. dollar. </a:t>
            </a:r>
          </a:p>
          <a:p>
            <a:pPr algn="l" fontAlgn="base"/>
            <a:r>
              <a:rPr lang="en-US" b="0" i="0" dirty="0">
                <a:solidFill>
                  <a:srgbClr val="242424"/>
                </a:solidFill>
                <a:effectLst/>
                <a:latin typeface="IBM Plex Sans" panose="020B0604020202020204" pitchFamily="34" charset="0"/>
              </a:rPr>
              <a:t>In practice, this means that anyone who owns AMPL tokens will see the balance in their wallets change each day at 2:00 UTC. In order to adjust the AMPL supply correctly, the protocol must know the price of AMPL and whether it has diverged from the U.S. dollar.  </a:t>
            </a:r>
          </a:p>
          <a:p>
            <a:pPr algn="l" fontAlgn="base"/>
            <a:r>
              <a:rPr lang="en-US" b="0" i="0" dirty="0">
                <a:solidFill>
                  <a:srgbClr val="242424"/>
                </a:solidFill>
                <a:effectLst/>
                <a:latin typeface="IBM Plex Sans" panose="020B0503050203000203" pitchFamily="34" charset="0"/>
              </a:rPr>
              <a:t>The </a:t>
            </a:r>
            <a:r>
              <a:rPr lang="en-US" b="0" i="0" dirty="0" err="1">
                <a:solidFill>
                  <a:srgbClr val="242424"/>
                </a:solidFill>
                <a:effectLst/>
                <a:latin typeface="IBM Plex Sans" panose="020B0503050203000203" pitchFamily="34" charset="0"/>
              </a:rPr>
              <a:t>Ampleforth</a:t>
            </a:r>
            <a:r>
              <a:rPr lang="en-US" b="0" i="0" dirty="0">
                <a:solidFill>
                  <a:srgbClr val="242424"/>
                </a:solidFill>
                <a:effectLst/>
                <a:latin typeface="IBM Plex Sans" panose="020B0503050203000203" pitchFamily="34" charset="0"/>
              </a:rPr>
              <a:t> </a:t>
            </a:r>
            <a:r>
              <a:rPr lang="en-US" dirty="0">
                <a:solidFill>
                  <a:srgbClr val="242424"/>
                </a:solidFill>
                <a:latin typeface="IBM Plex Sans" panose="020B0503050203000203" pitchFamily="34" charset="0"/>
              </a:rPr>
              <a:t>software </a:t>
            </a:r>
            <a:r>
              <a:rPr lang="en-US" b="0" i="0" dirty="0">
                <a:solidFill>
                  <a:srgbClr val="242424"/>
                </a:solidFill>
                <a:effectLst/>
                <a:latin typeface="IBM Plex Sans" panose="020B0503050203000203" pitchFamily="34" charset="0"/>
              </a:rPr>
              <a:t>uses </a:t>
            </a:r>
            <a:r>
              <a:rPr lang="en-US" b="1" i="0" u="none" strike="noStrike" dirty="0" err="1">
                <a:solidFill>
                  <a:srgbClr val="5741D9"/>
                </a:solidFill>
                <a:effectLst/>
                <a:latin typeface="IBM Plex Sans" panose="020B0503050203000203" pitchFamily="34" charset="0"/>
                <a:hlinkClick r:id="rId2"/>
              </a:rPr>
              <a:t>Chainlink</a:t>
            </a:r>
            <a:r>
              <a:rPr lang="en-US" b="0" i="0" dirty="0">
                <a:solidFill>
                  <a:srgbClr val="242424"/>
                </a:solidFill>
                <a:effectLst/>
                <a:latin typeface="IBM Plex Sans" panose="020B0503050203000203" pitchFamily="34" charset="0"/>
              </a:rPr>
              <a:t>, a data provider built on Ethereum to supply price data. </a:t>
            </a:r>
            <a:endParaRPr lang="en-US" b="0" i="0" dirty="0">
              <a:solidFill>
                <a:srgbClr val="242424"/>
              </a:solidFill>
              <a:effectLst/>
              <a:latin typeface="IBM Plex Sans" panose="020B0604020202020204" pitchFamily="34" charset="0"/>
            </a:endParaRPr>
          </a:p>
          <a:p>
            <a:pPr algn="l" fontAlgn="base"/>
            <a:r>
              <a:rPr lang="en-US" b="0" i="0" dirty="0">
                <a:solidFill>
                  <a:srgbClr val="242424"/>
                </a:solidFill>
                <a:effectLst/>
                <a:latin typeface="IBM Plex Sans" panose="020B0604020202020204" pitchFamily="34" charset="0"/>
              </a:rPr>
              <a:t>As a result of AMPL’s design, the supply of coins will exist in three states: </a:t>
            </a:r>
          </a:p>
          <a:p>
            <a:pPr lvl="1" fontAlgn="base"/>
            <a:r>
              <a:rPr lang="en-US" b="0" i="0" dirty="0">
                <a:solidFill>
                  <a:srgbClr val="242424"/>
                </a:solidFill>
                <a:effectLst/>
                <a:latin typeface="inherit"/>
              </a:rPr>
              <a:t>Expansion – The price of AMPL is greater than $1, and thus new tokens need to be introduced to the AMPL economy. </a:t>
            </a:r>
          </a:p>
          <a:p>
            <a:pPr lvl="1" fontAlgn="base"/>
            <a:r>
              <a:rPr lang="en-US" b="0" i="0" dirty="0">
                <a:solidFill>
                  <a:srgbClr val="242424"/>
                </a:solidFill>
                <a:effectLst/>
                <a:latin typeface="inherit"/>
              </a:rPr>
              <a:t>Contraction – The price of AMPLE is less than $1, leading to the removal of tokens.</a:t>
            </a:r>
          </a:p>
          <a:p>
            <a:pPr lvl="1" fontAlgn="base"/>
            <a:r>
              <a:rPr lang="en-US" b="0" i="0" dirty="0">
                <a:solidFill>
                  <a:srgbClr val="242424"/>
                </a:solidFill>
                <a:effectLst/>
                <a:latin typeface="inherit"/>
              </a:rPr>
              <a:t>Equilibrium – The price of 1 AMPL is exactly $1</a:t>
            </a:r>
          </a:p>
          <a:p>
            <a:endParaRPr lang="it-IT" dirty="0"/>
          </a:p>
        </p:txBody>
      </p:sp>
    </p:spTree>
    <p:extLst>
      <p:ext uri="{BB962C8B-B14F-4D97-AF65-F5344CB8AC3E}">
        <p14:creationId xmlns:p14="http://schemas.microsoft.com/office/powerpoint/2010/main" val="3536131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B051BA-1A3D-6961-4FCD-63EA4128F97C}"/>
              </a:ext>
            </a:extLst>
          </p:cNvPr>
          <p:cNvSpPr>
            <a:spLocks noGrp="1"/>
          </p:cNvSpPr>
          <p:nvPr>
            <p:ph type="title"/>
          </p:nvPr>
        </p:nvSpPr>
        <p:spPr/>
        <p:txBody>
          <a:bodyPr/>
          <a:lstStyle/>
          <a:p>
            <a:r>
              <a:rPr lang="it-IT" dirty="0" err="1"/>
              <a:t>Seignorage</a:t>
            </a:r>
            <a:r>
              <a:rPr lang="it-IT" dirty="0"/>
              <a:t> - Dual Token: Basic Cash</a:t>
            </a:r>
          </a:p>
        </p:txBody>
      </p:sp>
      <p:sp>
        <p:nvSpPr>
          <p:cNvPr id="3" name="Segnaposto contenuto 2">
            <a:extLst>
              <a:ext uri="{FF2B5EF4-FFF2-40B4-BE49-F238E27FC236}">
                <a16:creationId xmlns:a16="http://schemas.microsoft.com/office/drawing/2014/main" id="{C6F44390-752C-27BB-742D-1AF5D077165F}"/>
              </a:ext>
            </a:extLst>
          </p:cNvPr>
          <p:cNvSpPr>
            <a:spLocks noGrp="1"/>
          </p:cNvSpPr>
          <p:nvPr>
            <p:ph idx="1"/>
          </p:nvPr>
        </p:nvSpPr>
        <p:spPr/>
        <p:txBody>
          <a:bodyPr>
            <a:normAutofit fontScale="62500" lnSpcReduction="20000"/>
          </a:bodyPr>
          <a:lstStyle/>
          <a:p>
            <a:pPr marL="0" indent="0">
              <a:buNone/>
            </a:pPr>
            <a:r>
              <a:rPr lang="en-US" b="0" i="0" dirty="0" err="1">
                <a:solidFill>
                  <a:srgbClr val="404040"/>
                </a:solidFill>
                <a:effectLst/>
                <a:latin typeface="Open Sans" panose="020B0606030504020204" pitchFamily="34" charset="0"/>
              </a:rPr>
              <a:t>Seignorage</a:t>
            </a:r>
            <a:r>
              <a:rPr lang="en-US" b="0" i="0" dirty="0">
                <a:solidFill>
                  <a:srgbClr val="404040"/>
                </a:solidFill>
                <a:effectLst/>
                <a:latin typeface="Open Sans" panose="020B0606030504020204" pitchFamily="34" charset="0"/>
              </a:rPr>
              <a:t> is the term to describe the profit that banks make between printing money and what the money is actually worth. So a dollar might cost $.03 to print, but be worth $1… which means the </a:t>
            </a:r>
            <a:r>
              <a:rPr lang="en-US" b="0" i="0" dirty="0" err="1">
                <a:solidFill>
                  <a:srgbClr val="404040"/>
                </a:solidFill>
                <a:effectLst/>
                <a:latin typeface="Open Sans" panose="020B0606030504020204" pitchFamily="34" charset="0"/>
              </a:rPr>
              <a:t>seignorage</a:t>
            </a:r>
            <a:r>
              <a:rPr lang="en-US" b="0" i="0" dirty="0">
                <a:solidFill>
                  <a:srgbClr val="404040"/>
                </a:solidFill>
                <a:effectLst/>
                <a:latin typeface="Open Sans" panose="020B0606030504020204" pitchFamily="34" charset="0"/>
              </a:rPr>
              <a:t> is 97 cents. </a:t>
            </a:r>
          </a:p>
          <a:p>
            <a:pPr marL="0" indent="0">
              <a:buNone/>
            </a:pPr>
            <a:endParaRPr lang="en-US" b="0" i="0" dirty="0">
              <a:solidFill>
                <a:srgbClr val="404040"/>
              </a:solidFill>
              <a:effectLst/>
              <a:latin typeface="Open Sans" panose="020B0606030504020204" pitchFamily="34" charset="0"/>
            </a:endParaRPr>
          </a:p>
          <a:p>
            <a:r>
              <a:rPr lang="en-US" b="0" i="0" dirty="0">
                <a:solidFill>
                  <a:srgbClr val="404040"/>
                </a:solidFill>
                <a:effectLst/>
                <a:latin typeface="Open Sans" panose="020B0606030504020204" pitchFamily="34" charset="0"/>
              </a:rPr>
              <a:t>Basis Cash keeps it peg because there are 2 total coins (plus a bond) for this process to work. </a:t>
            </a:r>
            <a:r>
              <a:rPr lang="en-US" b="0" i="0" dirty="0">
                <a:solidFill>
                  <a:srgbClr val="0070C0"/>
                </a:solidFill>
                <a:effectLst/>
                <a:latin typeface="Open Sans" panose="020B0606030504020204" pitchFamily="34" charset="0"/>
              </a:rPr>
              <a:t>When the price of Basis Cash is over $1</a:t>
            </a:r>
            <a:r>
              <a:rPr lang="en-US" b="0" i="0" dirty="0">
                <a:solidFill>
                  <a:srgbClr val="404040"/>
                </a:solidFill>
                <a:effectLst/>
                <a:latin typeface="Open Sans" panose="020B0606030504020204" pitchFamily="34" charset="0"/>
              </a:rPr>
              <a:t>, they do the simplest thing possible to push the price back down to $1: </a:t>
            </a:r>
            <a:r>
              <a:rPr lang="en-US" b="0" i="0" u="sng" dirty="0">
                <a:solidFill>
                  <a:srgbClr val="404040"/>
                </a:solidFill>
                <a:effectLst/>
                <a:latin typeface="Open Sans" panose="020B0606030504020204" pitchFamily="34" charset="0"/>
              </a:rPr>
              <a:t>print more. </a:t>
            </a:r>
            <a:r>
              <a:rPr lang="en-US" b="0" i="0" dirty="0">
                <a:solidFill>
                  <a:srgbClr val="404040"/>
                </a:solidFill>
                <a:effectLst/>
                <a:latin typeface="Open Sans" panose="020B0606030504020204" pitchFamily="34" charset="0"/>
              </a:rPr>
              <a:t>But where do they give that extra money to? Well, if you own yourself some Basis Shares, which is the second coin in this stablecoin-trio, you get a portion of all those free Basic Cash tokens newly minted from the money printer. </a:t>
            </a:r>
          </a:p>
          <a:p>
            <a:r>
              <a:rPr lang="en-US" b="0" i="0" dirty="0">
                <a:solidFill>
                  <a:srgbClr val="0070C0"/>
                </a:solidFill>
                <a:effectLst/>
                <a:latin typeface="Open Sans" panose="020B0606030504020204" pitchFamily="34" charset="0"/>
              </a:rPr>
              <a:t>What about when the price falls below $1? </a:t>
            </a:r>
            <a:r>
              <a:rPr lang="en-US" b="0" i="0" dirty="0">
                <a:solidFill>
                  <a:srgbClr val="404040"/>
                </a:solidFill>
                <a:effectLst/>
                <a:latin typeface="Open Sans" panose="020B0606030504020204" pitchFamily="34" charset="0"/>
              </a:rPr>
              <a:t>People can buy Basis Bonds. Traders spend their Basis Cash to buy Basis Bonds, so that the price of Basis Cash goes back up, since there are less tokens in the market. They are incentivized to do this since the next time the price goes above a dollar, the Basis </a:t>
            </a:r>
            <a:r>
              <a:rPr lang="en-US" dirty="0">
                <a:solidFill>
                  <a:srgbClr val="404040"/>
                </a:solidFill>
                <a:latin typeface="Open Sans" panose="020B0606030504020204" pitchFamily="34" charset="0"/>
              </a:rPr>
              <a:t>B</a:t>
            </a:r>
            <a:r>
              <a:rPr lang="en-US" b="0" i="0" dirty="0">
                <a:solidFill>
                  <a:srgbClr val="404040"/>
                </a:solidFill>
                <a:effectLst/>
                <a:latin typeface="Open Sans" panose="020B0606030504020204" pitchFamily="34" charset="0"/>
              </a:rPr>
              <a:t>ond holders get paid first, then the Basis Share holders do. </a:t>
            </a:r>
            <a:endParaRPr lang="it-IT" dirty="0"/>
          </a:p>
        </p:txBody>
      </p:sp>
    </p:spTree>
    <p:extLst>
      <p:ext uri="{BB962C8B-B14F-4D97-AF65-F5344CB8AC3E}">
        <p14:creationId xmlns:p14="http://schemas.microsoft.com/office/powerpoint/2010/main" val="1980673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B051BA-1A3D-6961-4FCD-63EA4128F97C}"/>
              </a:ext>
            </a:extLst>
          </p:cNvPr>
          <p:cNvSpPr>
            <a:spLocks noGrp="1"/>
          </p:cNvSpPr>
          <p:nvPr>
            <p:ph type="title"/>
          </p:nvPr>
        </p:nvSpPr>
        <p:spPr/>
        <p:txBody>
          <a:bodyPr/>
          <a:lstStyle/>
          <a:p>
            <a:r>
              <a:rPr lang="it-IT" dirty="0" err="1"/>
              <a:t>Seignorage</a:t>
            </a:r>
            <a:r>
              <a:rPr lang="it-IT" dirty="0"/>
              <a:t> - Single Token: </a:t>
            </a:r>
            <a:r>
              <a:rPr lang="it-IT" dirty="0" err="1"/>
              <a:t>Empty</a:t>
            </a:r>
            <a:r>
              <a:rPr lang="it-IT" dirty="0"/>
              <a:t> Set </a:t>
            </a:r>
            <a:r>
              <a:rPr lang="it-IT" dirty="0" err="1"/>
              <a:t>Dollar</a:t>
            </a:r>
            <a:endParaRPr lang="it-IT" dirty="0"/>
          </a:p>
        </p:txBody>
      </p:sp>
      <p:sp>
        <p:nvSpPr>
          <p:cNvPr id="3" name="Segnaposto contenuto 2">
            <a:extLst>
              <a:ext uri="{FF2B5EF4-FFF2-40B4-BE49-F238E27FC236}">
                <a16:creationId xmlns:a16="http://schemas.microsoft.com/office/drawing/2014/main" id="{C6F44390-752C-27BB-742D-1AF5D077165F}"/>
              </a:ext>
            </a:extLst>
          </p:cNvPr>
          <p:cNvSpPr>
            <a:spLocks noGrp="1"/>
          </p:cNvSpPr>
          <p:nvPr>
            <p:ph idx="1"/>
          </p:nvPr>
        </p:nvSpPr>
        <p:spPr/>
        <p:txBody>
          <a:bodyPr>
            <a:normAutofit/>
          </a:bodyPr>
          <a:lstStyle/>
          <a:p>
            <a:r>
              <a:rPr lang="en-US" b="0" i="0" dirty="0">
                <a:solidFill>
                  <a:srgbClr val="404040"/>
                </a:solidFill>
                <a:effectLst/>
                <a:latin typeface="Open Sans" panose="020B0606030504020204" pitchFamily="34" charset="0"/>
              </a:rPr>
              <a:t>You only have the stable coin and the bond</a:t>
            </a:r>
          </a:p>
          <a:p>
            <a:r>
              <a:rPr lang="en-US" b="0" i="0" dirty="0">
                <a:solidFill>
                  <a:srgbClr val="404040"/>
                </a:solidFill>
                <a:effectLst/>
                <a:latin typeface="Open Sans" panose="020B0606030504020204" pitchFamily="34" charset="0"/>
              </a:rPr>
              <a:t>If ESD price goes under $1, holders can purchase coupons, which are sold at a discount and their purpose is to get rid of ESD in the system… effectively burning them and raising the price again. </a:t>
            </a:r>
          </a:p>
          <a:p>
            <a:r>
              <a:rPr lang="en-US" b="0" i="0" dirty="0">
                <a:solidFill>
                  <a:srgbClr val="404040"/>
                </a:solidFill>
                <a:effectLst/>
                <a:latin typeface="Open Sans" panose="020B0606030504020204" pitchFamily="34" charset="0"/>
              </a:rPr>
              <a:t>Coupons are only redeemable if the price goes above $1, and only for a short period of time, so there is a little bit of a difference compared to the Basis Cash. </a:t>
            </a:r>
            <a:endParaRPr lang="it-IT" dirty="0"/>
          </a:p>
        </p:txBody>
      </p:sp>
    </p:spTree>
    <p:extLst>
      <p:ext uri="{BB962C8B-B14F-4D97-AF65-F5344CB8AC3E}">
        <p14:creationId xmlns:p14="http://schemas.microsoft.com/office/powerpoint/2010/main" val="331113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4611F74-7B10-F62F-D35A-407808B8EEA0}"/>
              </a:ext>
            </a:extLst>
          </p:cNvPr>
          <p:cNvSpPr txBox="1"/>
          <p:nvPr/>
        </p:nvSpPr>
        <p:spPr>
          <a:xfrm>
            <a:off x="416225" y="1599912"/>
            <a:ext cx="8357379" cy="4039567"/>
          </a:xfrm>
          <a:prstGeom prst="rect">
            <a:avLst/>
          </a:prstGeom>
          <a:noFill/>
        </p:spPr>
        <p:txBody>
          <a:bodyPr wrap="square">
            <a:spAutoFit/>
          </a:bodyPr>
          <a:lstStyle/>
          <a:p>
            <a:r>
              <a:rPr lang="en-US" sz="1350" dirty="0" err="1">
                <a:solidFill>
                  <a:srgbClr val="333333"/>
                </a:solidFill>
                <a:latin typeface="Georgia" panose="02040502050405020303" pitchFamily="18" charset="0"/>
              </a:rPr>
              <a:t>TerraUSD</a:t>
            </a:r>
            <a:r>
              <a:rPr lang="en-US" sz="1350" dirty="0">
                <a:solidFill>
                  <a:srgbClr val="333333"/>
                </a:solidFill>
                <a:latin typeface="Georgia" panose="02040502050405020303" pitchFamily="18" charset="0"/>
              </a:rPr>
              <a:t> (also known as UST) and Luna are two sister coins on the same network.</a:t>
            </a:r>
          </a:p>
          <a:p>
            <a:endParaRPr lang="en-US" sz="1350" dirty="0">
              <a:solidFill>
                <a:srgbClr val="333333"/>
              </a:solidFill>
              <a:latin typeface="Georgia" panose="02040502050405020303" pitchFamily="18" charset="0"/>
            </a:endParaRPr>
          </a:p>
          <a:p>
            <a:r>
              <a:rPr lang="en-US" sz="1350" dirty="0">
                <a:solidFill>
                  <a:srgbClr val="333333"/>
                </a:solidFill>
                <a:latin typeface="Georgia" panose="02040502050405020303" pitchFamily="18" charset="0"/>
              </a:rPr>
              <a:t>Terra is a blockchain network, similar to Ethereum or Bitcoin, that produces Luna tokens. The network was created in 2018 by Do Kwon and Daniel Shin of Terraform Labs.</a:t>
            </a:r>
          </a:p>
          <a:p>
            <a:endParaRPr lang="en-US" sz="1350" dirty="0">
              <a:solidFill>
                <a:srgbClr val="333333"/>
              </a:solidFill>
              <a:latin typeface="Georgia" panose="02040502050405020303" pitchFamily="18" charset="0"/>
            </a:endParaRPr>
          </a:p>
          <a:p>
            <a:pPr algn="l"/>
            <a:r>
              <a:rPr lang="en-US" sz="1350" dirty="0">
                <a:solidFill>
                  <a:srgbClr val="333333"/>
                </a:solidFill>
                <a:latin typeface="Georgia" panose="02040502050405020303" pitchFamily="18" charset="0"/>
              </a:rPr>
              <a:t>Luna was Terra’s blockchain native token, similar to how ether is used on the Ethereum network. Luna had four different roles in the Terra network:</a:t>
            </a:r>
          </a:p>
          <a:p>
            <a:pPr lvl="1">
              <a:buFont typeface="+mj-lt"/>
              <a:buAutoNum type="arabicPeriod"/>
            </a:pPr>
            <a:r>
              <a:rPr lang="en-US" sz="1350" dirty="0">
                <a:solidFill>
                  <a:srgbClr val="333333"/>
                </a:solidFill>
                <a:latin typeface="Georgia" panose="02040502050405020303" pitchFamily="18" charset="0"/>
              </a:rPr>
              <a:t>A method to pay for transaction fees in the Terra network.</a:t>
            </a:r>
          </a:p>
          <a:p>
            <a:pPr lvl="1">
              <a:buFont typeface="+mj-lt"/>
              <a:buAutoNum type="arabicPeriod"/>
            </a:pPr>
            <a:r>
              <a:rPr lang="en-US" sz="1350" dirty="0">
                <a:solidFill>
                  <a:srgbClr val="333333"/>
                </a:solidFill>
                <a:latin typeface="Georgia" panose="02040502050405020303" pitchFamily="18" charset="0"/>
              </a:rPr>
              <a:t>A mechanism for maintaining Terra’s stablecoin peg.</a:t>
            </a:r>
          </a:p>
          <a:p>
            <a:pPr lvl="1">
              <a:buFont typeface="+mj-lt"/>
              <a:buAutoNum type="arabicPeriod"/>
            </a:pPr>
            <a:r>
              <a:rPr lang="en-US" sz="1350" dirty="0">
                <a:solidFill>
                  <a:srgbClr val="333333"/>
                </a:solidFill>
                <a:latin typeface="Georgia" panose="02040502050405020303" pitchFamily="18" charset="0"/>
              </a:rPr>
              <a:t>Staking in Terra’s delegated proof of stake (</a:t>
            </a:r>
            <a:r>
              <a:rPr lang="en-US" sz="1350" dirty="0" err="1">
                <a:solidFill>
                  <a:srgbClr val="333333"/>
                </a:solidFill>
                <a:latin typeface="Georgia" panose="02040502050405020303" pitchFamily="18" charset="0"/>
              </a:rPr>
              <a:t>DPoS</a:t>
            </a:r>
            <a:r>
              <a:rPr lang="en-US" sz="1350" dirty="0">
                <a:solidFill>
                  <a:srgbClr val="333333"/>
                </a:solidFill>
                <a:latin typeface="Georgia" panose="02040502050405020303" pitchFamily="18" charset="0"/>
              </a:rPr>
              <a:t>) to validate network transactions.</a:t>
            </a:r>
          </a:p>
          <a:p>
            <a:pPr lvl="1">
              <a:buFont typeface="+mj-lt"/>
              <a:buAutoNum type="arabicPeriod"/>
            </a:pPr>
            <a:r>
              <a:rPr lang="en-US" sz="1350" dirty="0">
                <a:solidFill>
                  <a:srgbClr val="333333"/>
                </a:solidFill>
                <a:latin typeface="Georgia" panose="02040502050405020303" pitchFamily="18" charset="0"/>
              </a:rPr>
              <a:t>Participation in the platform’s governance by adding to and voting on proposals when it comes to changes in the Terra network.</a:t>
            </a:r>
          </a:p>
          <a:p>
            <a:endParaRPr lang="en-US" sz="1350" dirty="0">
              <a:solidFill>
                <a:srgbClr val="333333"/>
              </a:solidFill>
              <a:latin typeface="Georgia" panose="02040502050405020303" pitchFamily="18" charset="0"/>
            </a:endParaRPr>
          </a:p>
          <a:p>
            <a:r>
              <a:rPr lang="en-US" sz="1350" dirty="0">
                <a:solidFill>
                  <a:srgbClr val="333333"/>
                </a:solidFill>
                <a:latin typeface="Georgia" panose="02040502050405020303" pitchFamily="18" charset="0"/>
              </a:rPr>
              <a:t>To create UST you have to burn Luna. So, for example, when Luna token's price was $85, you could trade one token for 85 UST. This deflationary protocol was designed to ensure there was long-term growth for Luna.</a:t>
            </a:r>
          </a:p>
          <a:p>
            <a:endParaRPr lang="it-IT" sz="1350" dirty="0"/>
          </a:p>
          <a:p>
            <a:r>
              <a:rPr lang="en-US" sz="1350" dirty="0">
                <a:solidFill>
                  <a:srgbClr val="333333"/>
                </a:solidFill>
                <a:latin typeface="Georgia" panose="02040502050405020303" pitchFamily="18" charset="0"/>
              </a:rPr>
              <a:t>For UST to retain its peg, one UST could be changed for $1 worth of Luna at any time. If UST slipped, traders could make money from buying UST and then exchanging it for Luna.</a:t>
            </a:r>
            <a:endParaRPr lang="it-IT" sz="1350" dirty="0"/>
          </a:p>
        </p:txBody>
      </p:sp>
      <p:sp>
        <p:nvSpPr>
          <p:cNvPr id="4" name="CasellaDiTesto 3">
            <a:extLst>
              <a:ext uri="{FF2B5EF4-FFF2-40B4-BE49-F238E27FC236}">
                <a16:creationId xmlns:a16="http://schemas.microsoft.com/office/drawing/2014/main" id="{D551EEBA-6B72-F0CE-013E-5C5605725117}"/>
              </a:ext>
            </a:extLst>
          </p:cNvPr>
          <p:cNvSpPr txBox="1"/>
          <p:nvPr/>
        </p:nvSpPr>
        <p:spPr>
          <a:xfrm>
            <a:off x="370397" y="1022831"/>
            <a:ext cx="8357379" cy="600164"/>
          </a:xfrm>
          <a:prstGeom prst="rect">
            <a:avLst/>
          </a:prstGeom>
          <a:noFill/>
        </p:spPr>
        <p:txBody>
          <a:bodyPr wrap="square">
            <a:spAutoFit/>
          </a:bodyPr>
          <a:lstStyle/>
          <a:p>
            <a:r>
              <a:rPr lang="it-IT" sz="3300" dirty="0" err="1">
                <a:latin typeface="+mj-lt"/>
                <a:ea typeface="+mj-ea"/>
                <a:cs typeface="+mj-cs"/>
              </a:rPr>
              <a:t>Seignorage</a:t>
            </a:r>
            <a:r>
              <a:rPr lang="it-IT" sz="3300" dirty="0">
                <a:latin typeface="+mj-lt"/>
                <a:ea typeface="+mj-ea"/>
                <a:cs typeface="+mj-cs"/>
              </a:rPr>
              <a:t> - Dual Token – </a:t>
            </a:r>
            <a:r>
              <a:rPr lang="it-IT" sz="3300" dirty="0" err="1">
                <a:latin typeface="+mj-lt"/>
                <a:ea typeface="+mj-ea"/>
                <a:cs typeface="+mj-cs"/>
              </a:rPr>
              <a:t>without</a:t>
            </a:r>
            <a:r>
              <a:rPr lang="it-IT" sz="3300" dirty="0">
                <a:latin typeface="+mj-lt"/>
                <a:ea typeface="+mj-ea"/>
                <a:cs typeface="+mj-cs"/>
              </a:rPr>
              <a:t> bonds</a:t>
            </a:r>
            <a:endParaRPr lang="it-IT" sz="1350" dirty="0"/>
          </a:p>
        </p:txBody>
      </p:sp>
    </p:spTree>
    <p:extLst>
      <p:ext uri="{BB962C8B-B14F-4D97-AF65-F5344CB8AC3E}">
        <p14:creationId xmlns:p14="http://schemas.microsoft.com/office/powerpoint/2010/main" val="35462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4611F74-7B10-F62F-D35A-407808B8EEA0}"/>
              </a:ext>
            </a:extLst>
          </p:cNvPr>
          <p:cNvSpPr txBox="1"/>
          <p:nvPr/>
        </p:nvSpPr>
        <p:spPr>
          <a:xfrm>
            <a:off x="276130" y="500700"/>
            <a:ext cx="8759227" cy="6186309"/>
          </a:xfrm>
          <a:prstGeom prst="rect">
            <a:avLst/>
          </a:prstGeom>
          <a:noFill/>
        </p:spPr>
        <p:txBody>
          <a:bodyPr wrap="square">
            <a:spAutoFit/>
          </a:bodyPr>
          <a:lstStyle/>
          <a:p>
            <a:r>
              <a:rPr lang="en-US" b="0" i="0" dirty="0" err="1">
                <a:solidFill>
                  <a:srgbClr val="FF0000"/>
                </a:solidFill>
                <a:effectLst/>
                <a:latin typeface="Georgia" panose="02040502050405020303" pitchFamily="18" charset="0"/>
              </a:rPr>
              <a:t>TerraUSD</a:t>
            </a:r>
            <a:r>
              <a:rPr lang="en-US" b="0" i="0" dirty="0">
                <a:solidFill>
                  <a:srgbClr val="333333"/>
                </a:solidFill>
                <a:effectLst/>
                <a:latin typeface="Georgia" panose="02040502050405020303" pitchFamily="18" charset="0"/>
              </a:rPr>
              <a:t> (also known as UST) and Luna are two sister coins on the same network.</a:t>
            </a:r>
          </a:p>
          <a:p>
            <a:endParaRPr lang="en-US" dirty="0">
              <a:solidFill>
                <a:srgbClr val="333333"/>
              </a:solidFill>
              <a:latin typeface="Georgia" panose="02040502050405020303" pitchFamily="18" charset="0"/>
            </a:endParaRPr>
          </a:p>
          <a:p>
            <a:r>
              <a:rPr lang="en-US" b="0" i="0" dirty="0">
                <a:solidFill>
                  <a:srgbClr val="333333"/>
                </a:solidFill>
                <a:effectLst/>
                <a:latin typeface="Georgia" panose="02040502050405020303" pitchFamily="18" charset="0"/>
              </a:rPr>
              <a:t>Terra is a blockchain network, </a:t>
            </a:r>
            <a:r>
              <a:rPr lang="en-US" dirty="0">
                <a:solidFill>
                  <a:srgbClr val="333333"/>
                </a:solidFill>
                <a:latin typeface="Georgia" panose="02040502050405020303" pitchFamily="18" charset="0"/>
              </a:rPr>
              <a:t>similar to Ethereum or </a:t>
            </a:r>
            <a:r>
              <a:rPr lang="en-US" b="0" i="0" dirty="0">
                <a:solidFill>
                  <a:srgbClr val="333333"/>
                </a:solidFill>
                <a:effectLst/>
                <a:latin typeface="Georgia" panose="02040502050405020303" pitchFamily="18" charset="0"/>
              </a:rPr>
              <a:t>Bitcoin, that produces Luna tokens. The network was created in 2018 by Do Kwon and Daniel Shin of Terraform Labs.</a:t>
            </a:r>
          </a:p>
          <a:p>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Luna was Terra’s blockchain native token, similar to how ether is used on the Ethereum network. Luna had four different roles in the Terra network:</a:t>
            </a:r>
          </a:p>
          <a:p>
            <a:pPr lvl="1">
              <a:buFont typeface="+mj-lt"/>
              <a:buAutoNum type="arabicPeriod"/>
            </a:pPr>
            <a:r>
              <a:rPr lang="en-US" b="0" i="0" dirty="0">
                <a:solidFill>
                  <a:srgbClr val="333333"/>
                </a:solidFill>
                <a:effectLst/>
                <a:latin typeface="Georgia" panose="02040502050405020303" pitchFamily="18" charset="0"/>
              </a:rPr>
              <a:t>A method to pay for transaction fees in the Terra network.</a:t>
            </a:r>
          </a:p>
          <a:p>
            <a:pPr lvl="1">
              <a:buFont typeface="+mj-lt"/>
              <a:buAutoNum type="arabicPeriod"/>
            </a:pPr>
            <a:r>
              <a:rPr lang="en-US" b="0" i="0" dirty="0">
                <a:solidFill>
                  <a:srgbClr val="333333"/>
                </a:solidFill>
                <a:effectLst/>
                <a:latin typeface="Georgia" panose="02040502050405020303" pitchFamily="18" charset="0"/>
              </a:rPr>
              <a:t>A mechanism for maintaining Terra’s stablecoin peg.</a:t>
            </a:r>
          </a:p>
          <a:p>
            <a:pPr lvl="1">
              <a:buFont typeface="+mj-lt"/>
              <a:buAutoNum type="arabicPeriod"/>
            </a:pPr>
            <a:r>
              <a:rPr lang="en-US" b="0" i="0" dirty="0">
                <a:solidFill>
                  <a:srgbClr val="333333"/>
                </a:solidFill>
                <a:effectLst/>
                <a:latin typeface="Georgia" panose="02040502050405020303" pitchFamily="18" charset="0"/>
              </a:rPr>
              <a:t>Staking in Terra’s delegated proof of stake (</a:t>
            </a:r>
            <a:r>
              <a:rPr lang="en-US" b="0" i="0" dirty="0" err="1">
                <a:solidFill>
                  <a:srgbClr val="333333"/>
                </a:solidFill>
                <a:effectLst/>
                <a:latin typeface="Georgia" panose="02040502050405020303" pitchFamily="18" charset="0"/>
              </a:rPr>
              <a:t>DPoS</a:t>
            </a:r>
            <a:r>
              <a:rPr lang="en-US" b="0" i="0" dirty="0">
                <a:solidFill>
                  <a:srgbClr val="333333"/>
                </a:solidFill>
                <a:effectLst/>
                <a:latin typeface="Georgia" panose="02040502050405020303" pitchFamily="18" charset="0"/>
              </a:rPr>
              <a:t>) to validate network transactions.</a:t>
            </a:r>
          </a:p>
          <a:p>
            <a:pPr lvl="1">
              <a:buFont typeface="+mj-lt"/>
              <a:buAutoNum type="arabicPeriod"/>
            </a:pPr>
            <a:r>
              <a:rPr lang="en-US" b="0" i="0" dirty="0">
                <a:solidFill>
                  <a:srgbClr val="333333"/>
                </a:solidFill>
                <a:effectLst/>
                <a:latin typeface="Georgia" panose="02040502050405020303" pitchFamily="18" charset="0"/>
              </a:rPr>
              <a:t>Participation in the platform’s governance by adding to and voting on proposals when it comes to changes in the Terra network.</a:t>
            </a:r>
          </a:p>
          <a:p>
            <a:endParaRPr lang="en-US" dirty="0">
              <a:solidFill>
                <a:srgbClr val="333333"/>
              </a:solidFill>
              <a:latin typeface="Georgia" panose="02040502050405020303" pitchFamily="18" charset="0"/>
            </a:endParaRPr>
          </a:p>
          <a:p>
            <a:r>
              <a:rPr lang="en-US" b="0" i="0" dirty="0">
                <a:solidFill>
                  <a:srgbClr val="333333"/>
                </a:solidFill>
                <a:effectLst/>
                <a:latin typeface="Georgia" panose="02040502050405020303" pitchFamily="18" charset="0"/>
              </a:rPr>
              <a:t>To create UST you have to burn Luna. So, for example, when Luna token's price was $85, you could trade one token for 85 UST. This deflationary protocol was designed to ensure there was long-term growth for Luna.</a:t>
            </a:r>
          </a:p>
          <a:p>
            <a:endParaRPr lang="it-IT" dirty="0"/>
          </a:p>
          <a:p>
            <a:r>
              <a:rPr lang="en-US" b="0" i="0" dirty="0">
                <a:solidFill>
                  <a:srgbClr val="333333"/>
                </a:solidFill>
                <a:effectLst/>
                <a:latin typeface="Georgia" panose="02040502050405020303" pitchFamily="18" charset="0"/>
              </a:rPr>
              <a:t>For UST to retain its peg, one UST could be changed for $1 worth of Luna at any time. If UST slipped, traders could make money from buying UST and then exchanging it for Luna.</a:t>
            </a:r>
            <a:endParaRPr lang="it-IT" dirty="0"/>
          </a:p>
        </p:txBody>
      </p:sp>
    </p:spTree>
    <p:extLst>
      <p:ext uri="{BB962C8B-B14F-4D97-AF65-F5344CB8AC3E}">
        <p14:creationId xmlns:p14="http://schemas.microsoft.com/office/powerpoint/2010/main" val="7251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0D5D5F3-0F1E-D121-A9C3-6BADD032E2BE}"/>
              </a:ext>
            </a:extLst>
          </p:cNvPr>
          <p:cNvPicPr>
            <a:picLocks noChangeAspect="1"/>
          </p:cNvPicPr>
          <p:nvPr/>
        </p:nvPicPr>
        <p:blipFill>
          <a:blip r:embed="rId2"/>
          <a:stretch>
            <a:fillRect/>
          </a:stretch>
        </p:blipFill>
        <p:spPr>
          <a:xfrm>
            <a:off x="0" y="1004776"/>
            <a:ext cx="9144000" cy="4848447"/>
          </a:xfrm>
          <a:prstGeom prst="rect">
            <a:avLst/>
          </a:prstGeom>
        </p:spPr>
      </p:pic>
    </p:spTree>
    <p:extLst>
      <p:ext uri="{BB962C8B-B14F-4D97-AF65-F5344CB8AC3E}">
        <p14:creationId xmlns:p14="http://schemas.microsoft.com/office/powerpoint/2010/main" val="2317062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D003398-FD39-AA58-CD86-891BFF2D247D}"/>
              </a:ext>
            </a:extLst>
          </p:cNvPr>
          <p:cNvPicPr>
            <a:picLocks noChangeAspect="1"/>
          </p:cNvPicPr>
          <p:nvPr/>
        </p:nvPicPr>
        <p:blipFill>
          <a:blip r:embed="rId2"/>
          <a:stretch>
            <a:fillRect/>
          </a:stretch>
        </p:blipFill>
        <p:spPr>
          <a:xfrm>
            <a:off x="0" y="1031025"/>
            <a:ext cx="9144000" cy="4795949"/>
          </a:xfrm>
          <a:prstGeom prst="rect">
            <a:avLst/>
          </a:prstGeom>
        </p:spPr>
      </p:pic>
    </p:spTree>
    <p:extLst>
      <p:ext uri="{BB962C8B-B14F-4D97-AF65-F5344CB8AC3E}">
        <p14:creationId xmlns:p14="http://schemas.microsoft.com/office/powerpoint/2010/main" val="1347823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20C447F-5335-2023-24E0-251140C4A032}"/>
              </a:ext>
            </a:extLst>
          </p:cNvPr>
          <p:cNvSpPr txBox="1"/>
          <p:nvPr/>
        </p:nvSpPr>
        <p:spPr>
          <a:xfrm>
            <a:off x="344031" y="1030606"/>
            <a:ext cx="8247707" cy="3970318"/>
          </a:xfrm>
          <a:prstGeom prst="rect">
            <a:avLst/>
          </a:prstGeom>
          <a:noFill/>
        </p:spPr>
        <p:txBody>
          <a:bodyPr wrap="square">
            <a:spAutoFit/>
          </a:bodyPr>
          <a:lstStyle/>
          <a:p>
            <a:pPr algn="l"/>
            <a:r>
              <a:rPr lang="en-US" b="0" i="0" dirty="0">
                <a:solidFill>
                  <a:srgbClr val="333333"/>
                </a:solidFill>
                <a:effectLst/>
                <a:latin typeface="Georgia" panose="02040502050405020303" pitchFamily="18" charset="0"/>
              </a:rPr>
              <a:t>On May 7, 2022, over $2 billion worth of UST was </a:t>
            </a:r>
            <a:r>
              <a:rPr lang="en-US" b="0" i="0" dirty="0" err="1">
                <a:solidFill>
                  <a:srgbClr val="333333"/>
                </a:solidFill>
                <a:effectLst/>
                <a:latin typeface="Georgia" panose="02040502050405020303" pitchFamily="18" charset="0"/>
              </a:rPr>
              <a:t>unstaked</a:t>
            </a:r>
            <a:r>
              <a:rPr lang="en-US" b="0" i="0" dirty="0">
                <a:solidFill>
                  <a:srgbClr val="333333"/>
                </a:solidFill>
                <a:effectLst/>
                <a:latin typeface="Georgia" panose="02040502050405020303" pitchFamily="18" charset="0"/>
              </a:rPr>
              <a:t> (taken off the Anchor Protocol), and hundreds of millions of it were quickly liquidated. </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There’s debate as to whether this happened as a response to rising interest rates or if it was a malicious attack on the Terra blockchain. (</a:t>
            </a:r>
            <a:r>
              <a:rPr lang="en-US" b="0" i="1" dirty="0">
                <a:solidFill>
                  <a:srgbClr val="333333"/>
                </a:solidFill>
                <a:effectLst/>
                <a:latin typeface="Georgia" panose="02040502050405020303" pitchFamily="18" charset="0"/>
              </a:rPr>
              <a:t>see next slide</a:t>
            </a:r>
            <a:r>
              <a:rPr lang="en-US" b="0" i="0" dirty="0">
                <a:solidFill>
                  <a:srgbClr val="333333"/>
                </a:solidFill>
                <a:effectLst/>
                <a:latin typeface="Georgia" panose="02040502050405020303" pitchFamily="18" charset="0"/>
              </a:rPr>
              <a:t>)</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The huge sell-offs brought down the price of UST to $0.91, from $1. As a result, traders started to change 90 cents worth of UST for $1 of Luna.</a:t>
            </a:r>
          </a:p>
          <a:p>
            <a:pPr algn="l"/>
            <a:endParaRPr lang="en-US" b="0" i="0" dirty="0">
              <a:solidFill>
                <a:srgbClr val="333333"/>
              </a:solidFill>
              <a:effectLst/>
              <a:latin typeface="Georgia" panose="02040502050405020303" pitchFamily="18" charset="0"/>
            </a:endParaRPr>
          </a:p>
          <a:p>
            <a:pPr algn="l"/>
            <a:r>
              <a:rPr lang="en-US" b="0" i="0" dirty="0">
                <a:solidFill>
                  <a:srgbClr val="333333"/>
                </a:solidFill>
                <a:effectLst/>
                <a:latin typeface="Georgia" panose="02040502050405020303" pitchFamily="18" charset="0"/>
              </a:rPr>
              <a:t>Once a large amount of UST had been offloaded, the stablecoin started to </a:t>
            </a:r>
            <a:r>
              <a:rPr lang="en-US" b="0" i="0" dirty="0" err="1">
                <a:solidFill>
                  <a:srgbClr val="333333"/>
                </a:solidFill>
                <a:effectLst/>
                <a:latin typeface="Georgia" panose="02040502050405020303" pitchFamily="18" charset="0"/>
              </a:rPr>
              <a:t>depeg</a:t>
            </a:r>
            <a:r>
              <a:rPr lang="en-US" b="0" i="0" dirty="0">
                <a:solidFill>
                  <a:srgbClr val="333333"/>
                </a:solidFill>
                <a:effectLst/>
                <a:latin typeface="Georgia" panose="02040502050405020303" pitchFamily="18" charset="0"/>
              </a:rPr>
              <a:t>. </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In a panic, more people sold off UST, which led to the minting of more Luna and an increase in the circulating supply of Luna.</a:t>
            </a:r>
          </a:p>
        </p:txBody>
      </p:sp>
    </p:spTree>
    <p:extLst>
      <p:ext uri="{BB962C8B-B14F-4D97-AF65-F5344CB8AC3E}">
        <p14:creationId xmlns:p14="http://schemas.microsoft.com/office/powerpoint/2010/main" val="68638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94EBE2E-1C3F-2076-26CD-F8270193E270}"/>
              </a:ext>
            </a:extLst>
          </p:cNvPr>
          <p:cNvSpPr txBox="1"/>
          <p:nvPr/>
        </p:nvSpPr>
        <p:spPr>
          <a:xfrm>
            <a:off x="642794" y="1028343"/>
            <a:ext cx="8148119" cy="4801314"/>
          </a:xfrm>
          <a:prstGeom prst="rect">
            <a:avLst/>
          </a:prstGeom>
          <a:noFill/>
        </p:spPr>
        <p:txBody>
          <a:bodyPr wrap="square">
            <a:spAutoFit/>
          </a:bodyPr>
          <a:lstStyle/>
          <a:p>
            <a:r>
              <a:rPr lang="it-IT" dirty="0"/>
              <a:t>Anchor </a:t>
            </a:r>
            <a:r>
              <a:rPr lang="it-IT" dirty="0" err="1"/>
              <a:t>Protocol</a:t>
            </a:r>
            <a:r>
              <a:rPr lang="it-IT" dirty="0"/>
              <a:t> </a:t>
            </a:r>
            <a:r>
              <a:rPr lang="it-IT" dirty="0" err="1"/>
              <a:t>consisted</a:t>
            </a:r>
            <a:r>
              <a:rPr lang="it-IT" dirty="0"/>
              <a:t> of a </a:t>
            </a:r>
            <a:r>
              <a:rPr lang="it-IT" dirty="0" err="1"/>
              <a:t>platform</a:t>
            </a:r>
            <a:r>
              <a:rPr lang="it-IT" dirty="0"/>
              <a:t> </a:t>
            </a:r>
            <a:r>
              <a:rPr lang="it-IT" dirty="0" err="1"/>
              <a:t>that</a:t>
            </a:r>
            <a:r>
              <a:rPr lang="it-IT" dirty="0"/>
              <a:t> </a:t>
            </a:r>
            <a:r>
              <a:rPr lang="it-IT" dirty="0" err="1"/>
              <a:t>allowed</a:t>
            </a:r>
            <a:r>
              <a:rPr lang="it-IT" dirty="0"/>
              <a:t> users to </a:t>
            </a:r>
            <a:r>
              <a:rPr lang="it-IT" dirty="0" err="1"/>
              <a:t>deposit</a:t>
            </a:r>
            <a:r>
              <a:rPr lang="it-IT" dirty="0"/>
              <a:t> </a:t>
            </a:r>
            <a:r>
              <a:rPr lang="it-IT" dirty="0" err="1"/>
              <a:t>their</a:t>
            </a:r>
            <a:r>
              <a:rPr lang="it-IT" dirty="0"/>
              <a:t> </a:t>
            </a:r>
            <a:r>
              <a:rPr lang="it-IT" dirty="0" err="1"/>
              <a:t>TerraUSD</a:t>
            </a:r>
            <a:r>
              <a:rPr lang="it-IT" dirty="0"/>
              <a:t> (UST) </a:t>
            </a:r>
            <a:r>
              <a:rPr lang="it-IT" dirty="0" err="1"/>
              <a:t>stablecoins</a:t>
            </a:r>
            <a:r>
              <a:rPr lang="it-IT" dirty="0"/>
              <a:t>, lock the </a:t>
            </a:r>
            <a:r>
              <a:rPr lang="it-IT" dirty="0" err="1"/>
              <a:t>amount</a:t>
            </a:r>
            <a:r>
              <a:rPr lang="it-IT" dirty="0"/>
              <a:t>, and </a:t>
            </a:r>
            <a:r>
              <a:rPr lang="it-IT" dirty="0" err="1"/>
              <a:t>receive</a:t>
            </a:r>
            <a:r>
              <a:rPr lang="it-IT" dirty="0"/>
              <a:t> 20% </a:t>
            </a:r>
            <a:r>
              <a:rPr lang="it-IT" dirty="0" err="1"/>
              <a:t>annual</a:t>
            </a:r>
            <a:r>
              <a:rPr lang="it-IT" dirty="0"/>
              <a:t> </a:t>
            </a:r>
            <a:r>
              <a:rPr lang="it-IT" dirty="0" err="1"/>
              <a:t>interest</a:t>
            </a:r>
            <a:r>
              <a:rPr lang="it-IT" dirty="0"/>
              <a:t>.</a:t>
            </a:r>
          </a:p>
          <a:p>
            <a:endParaRPr lang="it-IT" dirty="0"/>
          </a:p>
          <a:p>
            <a:r>
              <a:rPr lang="it-IT" dirty="0" err="1"/>
              <a:t>When</a:t>
            </a:r>
            <a:r>
              <a:rPr lang="it-IT" dirty="0"/>
              <a:t> </a:t>
            </a:r>
            <a:r>
              <a:rPr lang="it-IT" dirty="0" err="1"/>
              <a:t>it</a:t>
            </a:r>
            <a:r>
              <a:rPr lang="it-IT" dirty="0"/>
              <a:t> </a:t>
            </a:r>
            <a:r>
              <a:rPr lang="it-IT" dirty="0" err="1"/>
              <a:t>was</a:t>
            </a:r>
            <a:r>
              <a:rPr lang="it-IT" dirty="0"/>
              <a:t> </a:t>
            </a:r>
            <a:r>
              <a:rPr lang="it-IT" dirty="0" err="1"/>
              <a:t>released</a:t>
            </a:r>
            <a:r>
              <a:rPr lang="it-IT" dirty="0"/>
              <a:t>, </a:t>
            </a:r>
            <a:r>
              <a:rPr lang="it-IT" dirty="0" err="1"/>
              <a:t>many</a:t>
            </a:r>
            <a:r>
              <a:rPr lang="it-IT" dirty="0"/>
              <a:t> </a:t>
            </a:r>
            <a:r>
              <a:rPr lang="it-IT" dirty="0" err="1"/>
              <a:t>were</a:t>
            </a:r>
            <a:r>
              <a:rPr lang="it-IT" dirty="0"/>
              <a:t> </a:t>
            </a:r>
            <a:r>
              <a:rPr lang="it-IT" dirty="0" err="1"/>
              <a:t>suspicious</a:t>
            </a:r>
            <a:r>
              <a:rPr lang="it-IT" dirty="0"/>
              <a:t> of </a:t>
            </a:r>
            <a:r>
              <a:rPr lang="it-IT" dirty="0" err="1"/>
              <a:t>such</a:t>
            </a:r>
            <a:r>
              <a:rPr lang="it-IT" dirty="0"/>
              <a:t> a high profit, </a:t>
            </a:r>
            <a:r>
              <a:rPr lang="it-IT" dirty="0" err="1"/>
              <a:t>considered</a:t>
            </a:r>
            <a:r>
              <a:rPr lang="it-IT" dirty="0"/>
              <a:t> </a:t>
            </a:r>
            <a:r>
              <a:rPr lang="it-IT" dirty="0" err="1"/>
              <a:t>impossible</a:t>
            </a:r>
            <a:r>
              <a:rPr lang="it-IT" dirty="0"/>
              <a:t> to </a:t>
            </a:r>
            <a:r>
              <a:rPr lang="it-IT" dirty="0" err="1"/>
              <a:t>maintain</a:t>
            </a:r>
            <a:r>
              <a:rPr lang="it-IT" dirty="0"/>
              <a:t> in the long </a:t>
            </a:r>
            <a:r>
              <a:rPr lang="it-IT" dirty="0" err="1"/>
              <a:t>run</a:t>
            </a:r>
            <a:r>
              <a:rPr lang="it-IT" dirty="0"/>
              <a:t>, and in </a:t>
            </a:r>
            <a:r>
              <a:rPr lang="it-IT" dirty="0" err="1"/>
              <a:t>fact</a:t>
            </a:r>
            <a:r>
              <a:rPr lang="it-IT" dirty="0"/>
              <a:t> </a:t>
            </a:r>
            <a:r>
              <a:rPr lang="it-IT" dirty="0" err="1"/>
              <a:t>it</a:t>
            </a:r>
            <a:r>
              <a:rPr lang="it-IT" dirty="0"/>
              <a:t> </a:t>
            </a:r>
            <a:r>
              <a:rPr lang="it-IT" dirty="0" err="1"/>
              <a:t>caused</a:t>
            </a:r>
            <a:r>
              <a:rPr lang="it-IT" dirty="0"/>
              <a:t> the </a:t>
            </a:r>
            <a:r>
              <a:rPr lang="it-IT" dirty="0" err="1"/>
              <a:t>collapse</a:t>
            </a:r>
            <a:r>
              <a:rPr lang="it-IT" dirty="0"/>
              <a:t> of the </a:t>
            </a:r>
            <a:r>
              <a:rPr lang="it-IT" dirty="0" err="1"/>
              <a:t>entire</a:t>
            </a:r>
            <a:r>
              <a:rPr lang="it-IT" dirty="0"/>
              <a:t> Terra(Luna) </a:t>
            </a:r>
            <a:r>
              <a:rPr lang="it-IT" dirty="0" err="1"/>
              <a:t>ecosystem</a:t>
            </a:r>
            <a:r>
              <a:rPr lang="it-IT" dirty="0"/>
              <a:t>.</a:t>
            </a:r>
          </a:p>
          <a:p>
            <a:endParaRPr lang="it-IT" dirty="0"/>
          </a:p>
          <a:p>
            <a:r>
              <a:rPr lang="it-IT" dirty="0"/>
              <a:t>In </a:t>
            </a:r>
            <a:r>
              <a:rPr lang="it-IT" dirty="0" err="1"/>
              <a:t>fact</a:t>
            </a:r>
            <a:r>
              <a:rPr lang="it-IT" dirty="0"/>
              <a:t>, the </a:t>
            </a:r>
            <a:r>
              <a:rPr lang="it-IT" dirty="0" err="1"/>
              <a:t>majority</a:t>
            </a:r>
            <a:r>
              <a:rPr lang="it-IT" dirty="0"/>
              <a:t> of UST </a:t>
            </a:r>
            <a:r>
              <a:rPr lang="it-IT" dirty="0" err="1"/>
              <a:t>investors</a:t>
            </a:r>
            <a:r>
              <a:rPr lang="it-IT" dirty="0"/>
              <a:t> </a:t>
            </a:r>
            <a:r>
              <a:rPr lang="it-IT" dirty="0" err="1"/>
              <a:t>bought</a:t>
            </a:r>
            <a:r>
              <a:rPr lang="it-IT" dirty="0"/>
              <a:t> the tokens </a:t>
            </a:r>
            <a:r>
              <a:rPr lang="it-IT" dirty="0" err="1"/>
              <a:t>only</a:t>
            </a:r>
            <a:r>
              <a:rPr lang="it-IT" dirty="0"/>
              <a:t> for the </a:t>
            </a:r>
            <a:r>
              <a:rPr lang="it-IT" dirty="0" err="1"/>
              <a:t>purpose</a:t>
            </a:r>
            <a:r>
              <a:rPr lang="it-IT" dirty="0"/>
              <a:t> of </a:t>
            </a:r>
            <a:r>
              <a:rPr lang="it-IT" dirty="0" err="1"/>
              <a:t>profitable</a:t>
            </a:r>
            <a:r>
              <a:rPr lang="it-IT" dirty="0"/>
              <a:t> </a:t>
            </a:r>
            <a:r>
              <a:rPr lang="it-IT" dirty="0" err="1"/>
              <a:t>deposit</a:t>
            </a:r>
            <a:r>
              <a:rPr lang="it-IT" dirty="0"/>
              <a:t>.</a:t>
            </a:r>
          </a:p>
          <a:p>
            <a:endParaRPr lang="it-IT" dirty="0"/>
          </a:p>
          <a:p>
            <a:r>
              <a:rPr lang="it-IT" dirty="0"/>
              <a:t>At the </a:t>
            </a:r>
            <a:r>
              <a:rPr lang="it-IT" dirty="0" err="1"/>
              <a:t>beginning</a:t>
            </a:r>
            <a:r>
              <a:rPr lang="it-IT" dirty="0"/>
              <a:t> of </a:t>
            </a:r>
            <a:r>
              <a:rPr lang="it-IT" dirty="0" err="1"/>
              <a:t>May</a:t>
            </a:r>
            <a:r>
              <a:rPr lang="it-IT" dirty="0"/>
              <a:t> 2023, </a:t>
            </a:r>
            <a:r>
              <a:rPr lang="it-IT" dirty="0" err="1"/>
              <a:t>suddenly</a:t>
            </a:r>
            <a:r>
              <a:rPr lang="it-IT" dirty="0"/>
              <a:t>, </a:t>
            </a:r>
            <a:r>
              <a:rPr lang="it-IT" dirty="0" err="1"/>
              <a:t>almost</a:t>
            </a:r>
            <a:r>
              <a:rPr lang="it-IT" dirty="0"/>
              <a:t> the </a:t>
            </a:r>
            <a:r>
              <a:rPr lang="it-IT" dirty="0" err="1"/>
              <a:t>entire</a:t>
            </a:r>
            <a:r>
              <a:rPr lang="it-IT" dirty="0"/>
              <a:t> capital of UST </a:t>
            </a:r>
            <a:r>
              <a:rPr lang="it-IT" dirty="0" err="1"/>
              <a:t>deposited</a:t>
            </a:r>
            <a:r>
              <a:rPr lang="it-IT" dirty="0"/>
              <a:t> on Anchor </a:t>
            </a:r>
            <a:r>
              <a:rPr lang="it-IT" dirty="0" err="1"/>
              <a:t>was</a:t>
            </a:r>
            <a:r>
              <a:rPr lang="it-IT" dirty="0"/>
              <a:t> </a:t>
            </a:r>
            <a:r>
              <a:rPr lang="it-IT" dirty="0" err="1"/>
              <a:t>withdrawn</a:t>
            </a:r>
            <a:r>
              <a:rPr lang="it-IT" dirty="0"/>
              <a:t> from the </a:t>
            </a:r>
            <a:r>
              <a:rPr lang="it-IT" dirty="0" err="1"/>
              <a:t>platform</a:t>
            </a:r>
            <a:r>
              <a:rPr lang="it-IT" dirty="0"/>
              <a:t> and </a:t>
            </a:r>
            <a:r>
              <a:rPr lang="it-IT" dirty="0" err="1"/>
              <a:t>liquidated</a:t>
            </a:r>
            <a:r>
              <a:rPr lang="it-IT" dirty="0"/>
              <a:t> </a:t>
            </a:r>
            <a:r>
              <a:rPr lang="it-IT" dirty="0" err="1"/>
              <a:t>causing</a:t>
            </a:r>
            <a:r>
              <a:rPr lang="it-IT" dirty="0"/>
              <a:t> </a:t>
            </a:r>
            <a:r>
              <a:rPr lang="it-IT" dirty="0" err="1"/>
              <a:t>everything</a:t>
            </a:r>
            <a:r>
              <a:rPr lang="it-IT" dirty="0"/>
              <a:t> to </a:t>
            </a:r>
            <a:r>
              <a:rPr lang="it-IT" dirty="0" err="1"/>
              <a:t>collapse</a:t>
            </a:r>
            <a:r>
              <a:rPr lang="it-IT" dirty="0"/>
              <a:t>.</a:t>
            </a:r>
          </a:p>
          <a:p>
            <a:endParaRPr lang="it-IT" dirty="0"/>
          </a:p>
          <a:p>
            <a:r>
              <a:rPr lang="it-IT" dirty="0" err="1"/>
              <a:t>Also</a:t>
            </a:r>
            <a:r>
              <a:rPr lang="it-IT" dirty="0"/>
              <a:t> </a:t>
            </a:r>
            <a:r>
              <a:rPr lang="it-IT" dirty="0" err="1"/>
              <a:t>because</a:t>
            </a:r>
            <a:r>
              <a:rPr lang="it-IT" dirty="0"/>
              <a:t> the Terra blockchain </a:t>
            </a:r>
            <a:r>
              <a:rPr lang="it-IT" dirty="0" err="1"/>
              <a:t>was</a:t>
            </a:r>
            <a:r>
              <a:rPr lang="it-IT" dirty="0"/>
              <a:t> </a:t>
            </a:r>
            <a:r>
              <a:rPr lang="it-IT" dirty="0" err="1"/>
              <a:t>based</a:t>
            </a:r>
            <a:r>
              <a:rPr lang="it-IT" dirty="0"/>
              <a:t> on keeping the supplies of UST and LUNA tokens in balance. </a:t>
            </a:r>
          </a:p>
          <a:p>
            <a:endParaRPr lang="it-IT" dirty="0"/>
          </a:p>
        </p:txBody>
      </p:sp>
    </p:spTree>
    <p:extLst>
      <p:ext uri="{BB962C8B-B14F-4D97-AF65-F5344CB8AC3E}">
        <p14:creationId xmlns:p14="http://schemas.microsoft.com/office/powerpoint/2010/main" val="48000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E391C46-8EFA-4E55-BAEB-BB2DA9F468DC}"/>
              </a:ext>
            </a:extLst>
          </p:cNvPr>
          <p:cNvSpPr txBox="1"/>
          <p:nvPr/>
        </p:nvSpPr>
        <p:spPr>
          <a:xfrm>
            <a:off x="947956" y="1006679"/>
            <a:ext cx="6803471" cy="4708981"/>
          </a:xfrm>
          <a:prstGeom prst="rect">
            <a:avLst/>
          </a:prstGeom>
          <a:noFill/>
        </p:spPr>
        <p:txBody>
          <a:bodyPr wrap="square" rtlCol="0">
            <a:spAutoFit/>
          </a:bodyPr>
          <a:lstStyle/>
          <a:p>
            <a:pPr algn="ctr"/>
            <a:r>
              <a:rPr lang="it-IT" sz="6000" dirty="0"/>
              <a:t>LIBRA</a:t>
            </a:r>
          </a:p>
          <a:p>
            <a:pPr algn="ctr"/>
            <a:endParaRPr lang="it-IT" sz="6000" dirty="0"/>
          </a:p>
          <a:p>
            <a:pPr algn="ctr"/>
            <a:endParaRPr lang="it-IT" sz="6000" dirty="0"/>
          </a:p>
          <a:p>
            <a:pPr algn="ctr"/>
            <a:r>
              <a:rPr lang="it-IT" sz="2400" dirty="0">
                <a:hlinkClick r:id="rId2"/>
              </a:rPr>
              <a:t>https://libra.org/en-US/</a:t>
            </a:r>
            <a:endParaRPr lang="it-IT" sz="2400" dirty="0"/>
          </a:p>
          <a:p>
            <a:pPr algn="ctr"/>
            <a:endParaRPr lang="it-IT" sz="2400" dirty="0">
              <a:hlinkClick r:id="rId3"/>
            </a:endParaRPr>
          </a:p>
          <a:p>
            <a:pPr algn="ctr"/>
            <a:r>
              <a:rPr lang="it-IT" sz="2400" dirty="0">
                <a:hlinkClick r:id="rId3"/>
              </a:rPr>
              <a:t>https://libra.org/en-US/wp-content/uploads/sites/23/2019/06/LibraWhitePaper_en_US.pdf</a:t>
            </a:r>
            <a:endParaRPr lang="it-IT" sz="2400" dirty="0"/>
          </a:p>
        </p:txBody>
      </p:sp>
    </p:spTree>
    <p:extLst>
      <p:ext uri="{BB962C8B-B14F-4D97-AF65-F5344CB8AC3E}">
        <p14:creationId xmlns:p14="http://schemas.microsoft.com/office/powerpoint/2010/main" val="411215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0FE2E6C-97AE-4206-AFC8-9DAE5056E505}"/>
              </a:ext>
            </a:extLst>
          </p:cNvPr>
          <p:cNvPicPr>
            <a:picLocks noChangeAspect="1"/>
          </p:cNvPicPr>
          <p:nvPr/>
        </p:nvPicPr>
        <p:blipFill>
          <a:blip r:embed="rId2"/>
          <a:stretch>
            <a:fillRect/>
          </a:stretch>
        </p:blipFill>
        <p:spPr>
          <a:xfrm>
            <a:off x="0" y="1155095"/>
            <a:ext cx="9144000" cy="4547810"/>
          </a:xfrm>
          <a:prstGeom prst="rect">
            <a:avLst/>
          </a:prstGeom>
        </p:spPr>
      </p:pic>
      <p:sp>
        <p:nvSpPr>
          <p:cNvPr id="6" name="CasellaDiTesto 5">
            <a:extLst>
              <a:ext uri="{FF2B5EF4-FFF2-40B4-BE49-F238E27FC236}">
                <a16:creationId xmlns:a16="http://schemas.microsoft.com/office/drawing/2014/main" id="{B76EA2AF-C47F-42A5-9C85-E94C9FF8D270}"/>
              </a:ext>
            </a:extLst>
          </p:cNvPr>
          <p:cNvSpPr txBox="1"/>
          <p:nvPr/>
        </p:nvSpPr>
        <p:spPr>
          <a:xfrm>
            <a:off x="6719582" y="360727"/>
            <a:ext cx="2038524" cy="369332"/>
          </a:xfrm>
          <a:prstGeom prst="rect">
            <a:avLst/>
          </a:prstGeom>
          <a:noFill/>
        </p:spPr>
        <p:txBody>
          <a:bodyPr wrap="square" rtlCol="0">
            <a:spAutoFit/>
          </a:bodyPr>
          <a:lstStyle/>
          <a:p>
            <a:r>
              <a:rPr lang="it-IT" dirty="0"/>
              <a:t>2020</a:t>
            </a:r>
          </a:p>
        </p:txBody>
      </p:sp>
    </p:spTree>
    <p:extLst>
      <p:ext uri="{BB962C8B-B14F-4D97-AF65-F5344CB8AC3E}">
        <p14:creationId xmlns:p14="http://schemas.microsoft.com/office/powerpoint/2010/main" val="3536139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03BE5F6-A29C-46C4-A5E2-DA8E4F0FFC82}"/>
              </a:ext>
            </a:extLst>
          </p:cNvPr>
          <p:cNvSpPr txBox="1"/>
          <p:nvPr/>
        </p:nvSpPr>
        <p:spPr>
          <a:xfrm>
            <a:off x="629174" y="587229"/>
            <a:ext cx="7801762" cy="5632311"/>
          </a:xfrm>
          <a:prstGeom prst="rect">
            <a:avLst/>
          </a:prstGeom>
          <a:noFill/>
        </p:spPr>
        <p:txBody>
          <a:bodyPr wrap="square" rtlCol="0">
            <a:spAutoFit/>
          </a:bodyPr>
          <a:lstStyle/>
          <a:p>
            <a:endParaRPr lang="it-IT" dirty="0"/>
          </a:p>
          <a:p>
            <a:r>
              <a:rPr lang="en-US" dirty="0"/>
              <a:t>Morgan </a:t>
            </a:r>
            <a:r>
              <a:rPr lang="en-US" dirty="0" err="1"/>
              <a:t>Beller</a:t>
            </a:r>
            <a:r>
              <a:rPr lang="en-US" dirty="0"/>
              <a:t> planted the first seeds of Libra, she is known as the key figure behind Facebook's push into blockchain technology; she also considers herself a co-creator of Libra. After she joined Facebook in 2017, she spent over a year and a half working on blockchain strategy before becoming the head of strategy for </a:t>
            </a:r>
            <a:r>
              <a:rPr lang="en-US" dirty="0" err="1"/>
              <a:t>Calibra</a:t>
            </a:r>
            <a:r>
              <a:rPr lang="en-US" dirty="0"/>
              <a:t>, a digital wallet for Libra built on blockchain technology.</a:t>
            </a:r>
          </a:p>
          <a:p>
            <a:endParaRPr lang="en-US" dirty="0"/>
          </a:p>
          <a:p>
            <a:pPr marL="285750" indent="-285750">
              <a:buFont typeface="Arial" panose="020B0604020202020204" pitchFamily="34" charset="0"/>
              <a:buChar char="•"/>
            </a:pPr>
            <a:r>
              <a:rPr lang="en-US" b="1" dirty="0"/>
              <a:t>May 2017</a:t>
            </a:r>
            <a:r>
              <a:rPr lang="en-US" dirty="0"/>
              <a:t>: Morgan </a:t>
            </a:r>
            <a:r>
              <a:rPr lang="en-US" dirty="0" err="1"/>
              <a:t>Bellerleft</a:t>
            </a:r>
            <a:r>
              <a:rPr lang="en-US" dirty="0"/>
              <a:t> her job at Medium.com and started working at Facebook. Nine months later, she joined the blockchain strategy team and started working on Facebook blockchain initiative. </a:t>
            </a:r>
          </a:p>
          <a:p>
            <a:pPr marL="285750" indent="-285750">
              <a:buFont typeface="Arial" panose="020B0604020202020204" pitchFamily="34" charset="0"/>
              <a:buChar char="•"/>
            </a:pPr>
            <a:r>
              <a:rPr lang="en-US" b="1" dirty="0"/>
              <a:t>8 May 2018</a:t>
            </a:r>
            <a:r>
              <a:rPr lang="en-US" dirty="0"/>
              <a:t>: David Marcus (Facebook vice president) joined the new Libra team and officially began working on the new project. They recruited other top Facebook talent onto the new blockchain division.    </a:t>
            </a:r>
          </a:p>
          <a:p>
            <a:pPr marL="285750" indent="-285750">
              <a:buFont typeface="Arial" panose="020B0604020202020204" pitchFamily="34" charset="0"/>
              <a:buChar char="•"/>
            </a:pPr>
            <a:r>
              <a:rPr lang="en-US" b="1" dirty="0"/>
              <a:t>13 June 2019: </a:t>
            </a:r>
            <a:r>
              <a:rPr lang="en-US" dirty="0"/>
              <a:t>The Wall Street Journal reported that Facebook is working on its own cryptocurrency that will be announced next week, and set to be launched next year alongside the blockchain-based network that will support it. The Wall Street Journal also reported that Facebook has secured backing from more than a dozen companies like PayPal, Visa, Mastercard, Stripe, Booking.com, and each company will invest around $10 million to fund the new currency development.   </a:t>
            </a:r>
            <a:endParaRPr lang="it-IT" dirty="0"/>
          </a:p>
        </p:txBody>
      </p:sp>
    </p:spTree>
    <p:extLst>
      <p:ext uri="{BB962C8B-B14F-4D97-AF65-F5344CB8AC3E}">
        <p14:creationId xmlns:p14="http://schemas.microsoft.com/office/powerpoint/2010/main" val="1916065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A042F38-A68F-4195-A3BC-9DBDEB5553CE}"/>
              </a:ext>
            </a:extLst>
          </p:cNvPr>
          <p:cNvSpPr txBox="1"/>
          <p:nvPr/>
        </p:nvSpPr>
        <p:spPr>
          <a:xfrm>
            <a:off x="276837" y="302004"/>
            <a:ext cx="8330268"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t>18 June 2019</a:t>
            </a:r>
            <a:r>
              <a:rPr lang="en-US" dirty="0"/>
              <a:t>: Facebook announced </a:t>
            </a:r>
            <a:r>
              <a:rPr lang="en-US" i="1" dirty="0"/>
              <a:t>Libra </a:t>
            </a:r>
            <a:r>
              <a:rPr lang="en-US" dirty="0"/>
              <a:t>digital currency, </a:t>
            </a:r>
            <a:r>
              <a:rPr lang="en-US" i="1" dirty="0" err="1"/>
              <a:t>Calibra</a:t>
            </a:r>
            <a:r>
              <a:rPr lang="en-US" i="1" dirty="0"/>
              <a:t> </a:t>
            </a:r>
            <a:r>
              <a:rPr lang="en-US" dirty="0"/>
              <a:t>digital wallet, and the nonprofit </a:t>
            </a:r>
            <a:r>
              <a:rPr lang="en-US" i="1" dirty="0"/>
              <a:t>Libra Association,</a:t>
            </a:r>
            <a:r>
              <a:rPr lang="en-US" dirty="0"/>
              <a:t> an organization based in Geneva, Switzerland, that will govern the new currency. </a:t>
            </a:r>
          </a:p>
          <a:p>
            <a:pPr marL="285750" indent="-285750">
              <a:buFont typeface="Arial" panose="020B0604020202020204" pitchFamily="34" charset="0"/>
              <a:buChar char="•"/>
            </a:pPr>
            <a:r>
              <a:rPr lang="en-US" b="1" dirty="0"/>
              <a:t>16 July 2019: </a:t>
            </a:r>
            <a:r>
              <a:rPr lang="en-US" dirty="0"/>
              <a:t>David Marcus told the Senate Banking Committee in U.S. Senate Hearing, "that Facebook will only build its own </a:t>
            </a:r>
            <a:r>
              <a:rPr lang="en-US" dirty="0" err="1"/>
              <a:t>Calibra</a:t>
            </a:r>
            <a:r>
              <a:rPr lang="en-US" dirty="0"/>
              <a:t> cryptocurrency wallet into Messenger and WhatsApp, and will refuse to embed competing wallets" and also expressed that "Libra will not launch until the U.S. lawmakers' concerns have been answered".   </a:t>
            </a:r>
          </a:p>
          <a:p>
            <a:pPr marL="285750" indent="-285750">
              <a:buFont typeface="Arial" panose="020B0604020202020204" pitchFamily="34" charset="0"/>
              <a:buChar char="•"/>
            </a:pPr>
            <a:r>
              <a:rPr lang="en-US" b="1" dirty="0"/>
              <a:t>4 October 2019: </a:t>
            </a:r>
            <a:r>
              <a:rPr lang="en-US" dirty="0"/>
              <a:t>PayPal withdraws from the Libra Association.  </a:t>
            </a:r>
          </a:p>
          <a:p>
            <a:pPr marL="285750" indent="-285750">
              <a:buFont typeface="Arial" panose="020B0604020202020204" pitchFamily="34" charset="0"/>
              <a:buChar char="•"/>
            </a:pPr>
            <a:r>
              <a:rPr lang="en-US" b="1" dirty="0"/>
              <a:t>9 October 2019: </a:t>
            </a:r>
            <a:r>
              <a:rPr lang="en-US" dirty="0"/>
              <a:t>U.S. Senator Sherrod Brown and Senator Brian Schatz sent letters to the CEOs of Stripe, Visa, and MasterCard to express deep concerns over Facebook's Libra Association</a:t>
            </a:r>
          </a:p>
          <a:p>
            <a:pPr marL="285750" indent="-285750">
              <a:buFont typeface="Arial" panose="020B0604020202020204" pitchFamily="34" charset="0"/>
              <a:buChar char="•"/>
            </a:pPr>
            <a:r>
              <a:rPr lang="en-US" b="1" dirty="0"/>
              <a:t>11 October 2019: </a:t>
            </a:r>
            <a:r>
              <a:rPr lang="en-US" dirty="0"/>
              <a:t>eBay, Mastercard, Strip, Visa, and Mercado Pago withdraw from the Libra Association. </a:t>
            </a:r>
          </a:p>
          <a:p>
            <a:pPr marL="285750" indent="-285750">
              <a:buFont typeface="Arial" panose="020B0604020202020204" pitchFamily="34" charset="0"/>
              <a:buChar char="•"/>
            </a:pPr>
            <a:r>
              <a:rPr lang="en-US" b="1" dirty="0"/>
              <a:t>15 October 2019:</a:t>
            </a:r>
            <a:r>
              <a:rPr lang="en-US" dirty="0"/>
              <a:t> Facebook launches Libra Association. Representatives from the remaining 21 organizations (out of 28 original members) met and signed Libra Association charter in Geneva. 21 initial members include: Coinbase, Lyft, Uber Technologies, Spotify AB, </a:t>
            </a:r>
            <a:r>
              <a:rPr lang="en-US" dirty="0" err="1"/>
              <a:t>PayU</a:t>
            </a:r>
            <a:r>
              <a:rPr lang="en-US" dirty="0"/>
              <a:t>, Vodafone, Women's World Banking, Mercy Corps, Creative Destruction Lab any other organizations    </a:t>
            </a:r>
          </a:p>
          <a:p>
            <a:pPr marL="285750" indent="-285750">
              <a:buFont typeface="Arial" panose="020B0604020202020204" pitchFamily="34" charset="0"/>
              <a:buChar char="•"/>
            </a:pPr>
            <a:endParaRPr lang="en-US" dirty="0"/>
          </a:p>
          <a:p>
            <a:r>
              <a:rPr lang="en-US" sz="1600" dirty="0"/>
              <a:t>Source: </a:t>
            </a:r>
            <a:r>
              <a:rPr lang="it-IT" sz="1600" dirty="0">
                <a:hlinkClick r:id="rId2"/>
              </a:rPr>
              <a:t>https://www.publish0x.com/crypto-timelines/a-brief-timeline-of-libra-xqqdww</a:t>
            </a:r>
            <a:endParaRPr lang="it-IT" sz="1600" dirty="0"/>
          </a:p>
        </p:txBody>
      </p:sp>
    </p:spTree>
    <p:extLst>
      <p:ext uri="{BB962C8B-B14F-4D97-AF65-F5344CB8AC3E}">
        <p14:creationId xmlns:p14="http://schemas.microsoft.com/office/powerpoint/2010/main" val="391428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A7A732A9-78A3-4363-8839-D4050372B7E7}"/>
              </a:ext>
            </a:extLst>
          </p:cNvPr>
          <p:cNvPicPr>
            <a:picLocks noChangeAspect="1"/>
          </p:cNvPicPr>
          <p:nvPr/>
        </p:nvPicPr>
        <p:blipFill>
          <a:blip r:embed="rId2"/>
          <a:stretch>
            <a:fillRect/>
          </a:stretch>
        </p:blipFill>
        <p:spPr>
          <a:xfrm>
            <a:off x="1825255" y="0"/>
            <a:ext cx="5493489" cy="6459523"/>
          </a:xfrm>
          <a:prstGeom prst="rect">
            <a:avLst/>
          </a:prstGeom>
        </p:spPr>
      </p:pic>
      <p:sp>
        <p:nvSpPr>
          <p:cNvPr id="3" name="CasellaDiTesto 2">
            <a:extLst>
              <a:ext uri="{FF2B5EF4-FFF2-40B4-BE49-F238E27FC236}">
                <a16:creationId xmlns:a16="http://schemas.microsoft.com/office/drawing/2014/main" id="{206BD2DF-7247-4337-8591-3F199E5EA3DD}"/>
              </a:ext>
            </a:extLst>
          </p:cNvPr>
          <p:cNvSpPr txBox="1"/>
          <p:nvPr/>
        </p:nvSpPr>
        <p:spPr>
          <a:xfrm>
            <a:off x="3573709" y="343949"/>
            <a:ext cx="4983061" cy="923330"/>
          </a:xfrm>
          <a:prstGeom prst="rect">
            <a:avLst/>
          </a:prstGeom>
          <a:noFill/>
        </p:spPr>
        <p:txBody>
          <a:bodyPr wrap="square" rtlCol="0">
            <a:spAutoFit/>
          </a:bodyPr>
          <a:lstStyle/>
          <a:p>
            <a:r>
              <a:rPr lang="it-IT" b="1" dirty="0" err="1"/>
              <a:t>Going</a:t>
            </a:r>
            <a:r>
              <a:rPr lang="it-IT" b="1" dirty="0"/>
              <a:t> </a:t>
            </a:r>
            <a:r>
              <a:rPr lang="it-IT" b="1" dirty="0" err="1"/>
              <a:t>through</a:t>
            </a:r>
            <a:r>
              <a:rPr lang="it-IT" b="1" dirty="0"/>
              <a:t> the </a:t>
            </a:r>
            <a:r>
              <a:rPr lang="it-IT" b="1" dirty="0" err="1"/>
              <a:t>whitepaper</a:t>
            </a:r>
            <a:r>
              <a:rPr lang="it-IT" b="1" dirty="0"/>
              <a:t>…</a:t>
            </a:r>
          </a:p>
          <a:p>
            <a:endParaRPr lang="it-IT" dirty="0"/>
          </a:p>
          <a:p>
            <a:endParaRPr lang="it-IT" dirty="0"/>
          </a:p>
        </p:txBody>
      </p:sp>
    </p:spTree>
    <p:extLst>
      <p:ext uri="{BB962C8B-B14F-4D97-AF65-F5344CB8AC3E}">
        <p14:creationId xmlns:p14="http://schemas.microsoft.com/office/powerpoint/2010/main" val="2961790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4291DCF-CF87-475A-8440-59AD5140F25D}"/>
              </a:ext>
            </a:extLst>
          </p:cNvPr>
          <p:cNvSpPr txBox="1"/>
          <p:nvPr/>
        </p:nvSpPr>
        <p:spPr>
          <a:xfrm>
            <a:off x="520117" y="411061"/>
            <a:ext cx="8103766" cy="369332"/>
          </a:xfrm>
          <a:prstGeom prst="rect">
            <a:avLst/>
          </a:prstGeom>
          <a:noFill/>
        </p:spPr>
        <p:txBody>
          <a:bodyPr wrap="square" rtlCol="0">
            <a:spAutoFit/>
          </a:bodyPr>
          <a:lstStyle/>
          <a:p>
            <a:endParaRPr lang="it-IT" dirty="0"/>
          </a:p>
        </p:txBody>
      </p:sp>
      <p:sp>
        <p:nvSpPr>
          <p:cNvPr id="3" name="CasellaDiTesto 2">
            <a:extLst>
              <a:ext uri="{FF2B5EF4-FFF2-40B4-BE49-F238E27FC236}">
                <a16:creationId xmlns:a16="http://schemas.microsoft.com/office/drawing/2014/main" id="{11060A85-7BB2-47CE-9582-1032EA80BDE8}"/>
              </a:ext>
            </a:extLst>
          </p:cNvPr>
          <p:cNvSpPr txBox="1"/>
          <p:nvPr/>
        </p:nvSpPr>
        <p:spPr>
          <a:xfrm>
            <a:off x="343949" y="343949"/>
            <a:ext cx="8212822" cy="923330"/>
          </a:xfrm>
          <a:prstGeom prst="rect">
            <a:avLst/>
          </a:prstGeom>
          <a:noFill/>
        </p:spPr>
        <p:txBody>
          <a:bodyPr wrap="square" rtlCol="0">
            <a:spAutoFit/>
          </a:bodyPr>
          <a:lstStyle/>
          <a:p>
            <a:r>
              <a:rPr lang="it-IT" b="1" dirty="0" err="1"/>
              <a:t>Going</a:t>
            </a:r>
            <a:r>
              <a:rPr lang="it-IT" b="1" dirty="0"/>
              <a:t> </a:t>
            </a:r>
            <a:r>
              <a:rPr lang="it-IT" b="1" dirty="0" err="1"/>
              <a:t>through</a:t>
            </a:r>
            <a:r>
              <a:rPr lang="it-IT" b="1" dirty="0"/>
              <a:t> the technical paper…</a:t>
            </a:r>
          </a:p>
          <a:p>
            <a:endParaRPr lang="it-IT" dirty="0"/>
          </a:p>
          <a:p>
            <a:endParaRPr lang="it-IT" dirty="0"/>
          </a:p>
        </p:txBody>
      </p:sp>
      <p:pic>
        <p:nvPicPr>
          <p:cNvPr id="4" name="Immagine 3">
            <a:extLst>
              <a:ext uri="{FF2B5EF4-FFF2-40B4-BE49-F238E27FC236}">
                <a16:creationId xmlns:a16="http://schemas.microsoft.com/office/drawing/2014/main" id="{DC3B1F02-2056-4DC7-A053-7D76841BE877}"/>
              </a:ext>
            </a:extLst>
          </p:cNvPr>
          <p:cNvPicPr>
            <a:picLocks noChangeAspect="1"/>
          </p:cNvPicPr>
          <p:nvPr/>
        </p:nvPicPr>
        <p:blipFill>
          <a:blip r:embed="rId2"/>
          <a:stretch>
            <a:fillRect/>
          </a:stretch>
        </p:blipFill>
        <p:spPr>
          <a:xfrm>
            <a:off x="1610094" y="967405"/>
            <a:ext cx="5923809" cy="3580952"/>
          </a:xfrm>
          <a:prstGeom prst="rect">
            <a:avLst/>
          </a:prstGeom>
        </p:spPr>
      </p:pic>
      <p:pic>
        <p:nvPicPr>
          <p:cNvPr id="5" name="Immagine 4">
            <a:extLst>
              <a:ext uri="{FF2B5EF4-FFF2-40B4-BE49-F238E27FC236}">
                <a16:creationId xmlns:a16="http://schemas.microsoft.com/office/drawing/2014/main" id="{DD58CC63-9DF9-4C77-8FFA-CEA06C9A9734}"/>
              </a:ext>
            </a:extLst>
          </p:cNvPr>
          <p:cNvPicPr>
            <a:picLocks noChangeAspect="1"/>
          </p:cNvPicPr>
          <p:nvPr/>
        </p:nvPicPr>
        <p:blipFill>
          <a:blip r:embed="rId3"/>
          <a:stretch>
            <a:fillRect/>
          </a:stretch>
        </p:blipFill>
        <p:spPr>
          <a:xfrm>
            <a:off x="1671998" y="4476619"/>
            <a:ext cx="5800000" cy="2095238"/>
          </a:xfrm>
          <a:prstGeom prst="rect">
            <a:avLst/>
          </a:prstGeom>
        </p:spPr>
      </p:pic>
    </p:spTree>
    <p:extLst>
      <p:ext uri="{BB962C8B-B14F-4D97-AF65-F5344CB8AC3E}">
        <p14:creationId xmlns:p14="http://schemas.microsoft.com/office/powerpoint/2010/main" val="3918433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6572DC1B-BA63-4310-96CB-6005983C38E3}"/>
              </a:ext>
            </a:extLst>
          </p:cNvPr>
          <p:cNvPicPr>
            <a:picLocks noChangeAspect="1"/>
          </p:cNvPicPr>
          <p:nvPr/>
        </p:nvPicPr>
        <p:blipFill>
          <a:blip r:embed="rId2"/>
          <a:stretch>
            <a:fillRect/>
          </a:stretch>
        </p:blipFill>
        <p:spPr>
          <a:xfrm>
            <a:off x="1481524" y="380219"/>
            <a:ext cx="6180952" cy="2876190"/>
          </a:xfrm>
          <a:prstGeom prst="rect">
            <a:avLst/>
          </a:prstGeom>
        </p:spPr>
      </p:pic>
      <p:pic>
        <p:nvPicPr>
          <p:cNvPr id="3" name="Immagine 2">
            <a:extLst>
              <a:ext uri="{FF2B5EF4-FFF2-40B4-BE49-F238E27FC236}">
                <a16:creationId xmlns:a16="http://schemas.microsoft.com/office/drawing/2014/main" id="{D867EB3D-0596-4711-B092-5A3E4E7838DF}"/>
              </a:ext>
            </a:extLst>
          </p:cNvPr>
          <p:cNvPicPr>
            <a:picLocks noChangeAspect="1"/>
          </p:cNvPicPr>
          <p:nvPr/>
        </p:nvPicPr>
        <p:blipFill>
          <a:blip r:embed="rId3"/>
          <a:stretch>
            <a:fillRect/>
          </a:stretch>
        </p:blipFill>
        <p:spPr>
          <a:xfrm>
            <a:off x="1462476" y="3429000"/>
            <a:ext cx="6200000" cy="1019048"/>
          </a:xfrm>
          <a:prstGeom prst="rect">
            <a:avLst/>
          </a:prstGeom>
        </p:spPr>
      </p:pic>
      <p:pic>
        <p:nvPicPr>
          <p:cNvPr id="4" name="Immagine 3">
            <a:extLst>
              <a:ext uri="{FF2B5EF4-FFF2-40B4-BE49-F238E27FC236}">
                <a16:creationId xmlns:a16="http://schemas.microsoft.com/office/drawing/2014/main" id="{CCF7918A-819D-497D-9A00-0C4F9193CD2F}"/>
              </a:ext>
            </a:extLst>
          </p:cNvPr>
          <p:cNvPicPr>
            <a:picLocks noChangeAspect="1"/>
          </p:cNvPicPr>
          <p:nvPr/>
        </p:nvPicPr>
        <p:blipFill>
          <a:blip r:embed="rId4"/>
          <a:stretch>
            <a:fillRect/>
          </a:stretch>
        </p:blipFill>
        <p:spPr>
          <a:xfrm>
            <a:off x="1481524" y="4635320"/>
            <a:ext cx="6400000" cy="1666667"/>
          </a:xfrm>
          <a:prstGeom prst="rect">
            <a:avLst/>
          </a:prstGeom>
        </p:spPr>
      </p:pic>
    </p:spTree>
    <p:extLst>
      <p:ext uri="{BB962C8B-B14F-4D97-AF65-F5344CB8AC3E}">
        <p14:creationId xmlns:p14="http://schemas.microsoft.com/office/powerpoint/2010/main" val="3351435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0B1F1CC-1DDA-4570-A157-33BDAEF2E399}"/>
              </a:ext>
            </a:extLst>
          </p:cNvPr>
          <p:cNvSpPr txBox="1"/>
          <p:nvPr/>
        </p:nvSpPr>
        <p:spPr>
          <a:xfrm>
            <a:off x="486561" y="327171"/>
            <a:ext cx="7860485" cy="5909310"/>
          </a:xfrm>
          <a:prstGeom prst="rect">
            <a:avLst/>
          </a:prstGeom>
          <a:noFill/>
        </p:spPr>
        <p:txBody>
          <a:bodyPr wrap="square" rtlCol="0">
            <a:spAutoFit/>
          </a:bodyPr>
          <a:lstStyle/>
          <a:p>
            <a:r>
              <a:rPr lang="it-IT" dirty="0" err="1"/>
              <a:t>Nov</a:t>
            </a:r>
            <a:r>
              <a:rPr lang="it-IT" dirty="0"/>
              <a:t> 2020: Libra </a:t>
            </a:r>
            <a:r>
              <a:rPr lang="it-IT" dirty="0" err="1"/>
              <a:t>will</a:t>
            </a:r>
            <a:r>
              <a:rPr lang="it-IT" dirty="0"/>
              <a:t> start in </a:t>
            </a:r>
            <a:r>
              <a:rPr lang="it-IT" dirty="0" err="1"/>
              <a:t>January</a:t>
            </a:r>
            <a:r>
              <a:rPr lang="it-IT" dirty="0"/>
              <a:t> 2021</a:t>
            </a:r>
          </a:p>
          <a:p>
            <a:endParaRPr lang="it-IT" dirty="0"/>
          </a:p>
          <a:p>
            <a:r>
              <a:rPr lang="it-IT" i="1" dirty="0"/>
              <a:t>F</a:t>
            </a:r>
            <a:r>
              <a:rPr lang="en-US" i="1" dirty="0" err="1"/>
              <a:t>acebook</a:t>
            </a:r>
            <a:r>
              <a:rPr lang="en-US" i="1" dirty="0"/>
              <a:t> is scaling back its ambitious plan to upend the global financial system with a new digital currency.</a:t>
            </a:r>
          </a:p>
          <a:p>
            <a:endParaRPr lang="en-US" i="1" dirty="0"/>
          </a:p>
          <a:p>
            <a:r>
              <a:rPr lang="en-US" i="1" dirty="0"/>
              <a:t>Succumbing to pressure from regulators, Facebook has decided to offer its users digital versions of government-backed currencies, including the U.S. dollar and the euro, in addition to the proposed Libra token, according to three people familiar with the matter. Facebook still plans to go ahead with the launch of a digital wallet that would allow users to make purchases and send and receive money, though it will delay the rollout by several months.</a:t>
            </a:r>
          </a:p>
          <a:p>
            <a:endParaRPr lang="en-US" i="1" dirty="0"/>
          </a:p>
          <a:p>
            <a:r>
              <a:rPr lang="en-US" i="1" dirty="0"/>
              <a:t>Source: </a:t>
            </a:r>
            <a:r>
              <a:rPr lang="it-IT" dirty="0">
                <a:hlinkClick r:id="rId2"/>
              </a:rPr>
              <a:t>https://www.theinformation.com/articles/facebook-scales-back-libra-plans-bowing-to-regulators</a:t>
            </a:r>
            <a:endParaRPr lang="it-IT" dirty="0"/>
          </a:p>
          <a:p>
            <a:endParaRPr lang="it-IT" dirty="0"/>
          </a:p>
          <a:p>
            <a:r>
              <a:rPr lang="it-IT" dirty="0"/>
              <a:t>2021: From Libra to Diem</a:t>
            </a:r>
          </a:p>
          <a:p>
            <a:endParaRPr lang="it-IT" dirty="0"/>
          </a:p>
          <a:p>
            <a:r>
              <a:rPr lang="it-IT" dirty="0"/>
              <a:t>2022: Carpe Diem</a:t>
            </a:r>
          </a:p>
          <a:p>
            <a:endParaRPr lang="it-IT" i="1" dirty="0"/>
          </a:p>
          <a:p>
            <a:endParaRPr lang="it-IT" i="1" dirty="0"/>
          </a:p>
          <a:p>
            <a:endParaRPr lang="it-IT" dirty="0"/>
          </a:p>
        </p:txBody>
      </p:sp>
    </p:spTree>
    <p:extLst>
      <p:ext uri="{BB962C8B-B14F-4D97-AF65-F5344CB8AC3E}">
        <p14:creationId xmlns:p14="http://schemas.microsoft.com/office/powerpoint/2010/main" val="18433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6961E2-7413-E475-47CD-A11E1BE64D9E}"/>
              </a:ext>
            </a:extLst>
          </p:cNvPr>
          <p:cNvSpPr>
            <a:spLocks noGrp="1"/>
          </p:cNvSpPr>
          <p:nvPr>
            <p:ph type="title"/>
          </p:nvPr>
        </p:nvSpPr>
        <p:spPr>
          <a:xfrm>
            <a:off x="6901132" y="365126"/>
            <a:ext cx="1614218" cy="532021"/>
          </a:xfrm>
        </p:spPr>
        <p:txBody>
          <a:bodyPr>
            <a:noAutofit/>
          </a:bodyPr>
          <a:lstStyle/>
          <a:p>
            <a:r>
              <a:rPr lang="it-IT" sz="2000" dirty="0"/>
              <a:t>2023</a:t>
            </a:r>
          </a:p>
        </p:txBody>
      </p:sp>
      <p:pic>
        <p:nvPicPr>
          <p:cNvPr id="7" name="Immagine 6">
            <a:extLst>
              <a:ext uri="{FF2B5EF4-FFF2-40B4-BE49-F238E27FC236}">
                <a16:creationId xmlns:a16="http://schemas.microsoft.com/office/drawing/2014/main" id="{881E0EF1-8E30-CAF0-9739-9AFDD5C4509E}"/>
              </a:ext>
            </a:extLst>
          </p:cNvPr>
          <p:cNvPicPr>
            <a:picLocks noChangeAspect="1"/>
          </p:cNvPicPr>
          <p:nvPr/>
        </p:nvPicPr>
        <p:blipFill rotWithShape="1">
          <a:blip r:embed="rId2"/>
          <a:srcRect l="12359" t="8658" r="10566" b="6814"/>
          <a:stretch/>
        </p:blipFill>
        <p:spPr>
          <a:xfrm>
            <a:off x="163903" y="791720"/>
            <a:ext cx="8980098" cy="5539742"/>
          </a:xfrm>
          <a:prstGeom prst="rect">
            <a:avLst/>
          </a:prstGeom>
        </p:spPr>
      </p:pic>
    </p:spTree>
    <p:extLst>
      <p:ext uri="{BB962C8B-B14F-4D97-AF65-F5344CB8AC3E}">
        <p14:creationId xmlns:p14="http://schemas.microsoft.com/office/powerpoint/2010/main" val="11285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82F0DC2C-D379-4246-9821-DEF85B1C3394}"/>
              </a:ext>
            </a:extLst>
          </p:cNvPr>
          <p:cNvPicPr>
            <a:picLocks noChangeAspect="1"/>
          </p:cNvPicPr>
          <p:nvPr/>
        </p:nvPicPr>
        <p:blipFill>
          <a:blip r:embed="rId3"/>
          <a:stretch>
            <a:fillRect/>
          </a:stretch>
        </p:blipFill>
        <p:spPr>
          <a:xfrm>
            <a:off x="0" y="601077"/>
            <a:ext cx="9144000" cy="5655846"/>
          </a:xfrm>
          <a:prstGeom prst="rect">
            <a:avLst/>
          </a:prstGeom>
        </p:spPr>
      </p:pic>
      <p:cxnSp>
        <p:nvCxnSpPr>
          <p:cNvPr id="4" name="Connettore 2 3">
            <a:extLst>
              <a:ext uri="{FF2B5EF4-FFF2-40B4-BE49-F238E27FC236}">
                <a16:creationId xmlns:a16="http://schemas.microsoft.com/office/drawing/2014/main" id="{B480161F-82B1-4D88-80E8-E00C02C447F7}"/>
              </a:ext>
            </a:extLst>
          </p:cNvPr>
          <p:cNvCxnSpPr>
            <a:cxnSpLocks/>
          </p:cNvCxnSpPr>
          <p:nvPr/>
        </p:nvCxnSpPr>
        <p:spPr>
          <a:xfrm flipV="1">
            <a:off x="3951215" y="2961314"/>
            <a:ext cx="1023457" cy="160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2869739A-3F8A-4700-AB42-6D155F9B0597}"/>
              </a:ext>
            </a:extLst>
          </p:cNvPr>
          <p:cNvSpPr txBox="1"/>
          <p:nvPr/>
        </p:nvSpPr>
        <p:spPr>
          <a:xfrm>
            <a:off x="4974672" y="243281"/>
            <a:ext cx="3775045" cy="2585323"/>
          </a:xfrm>
          <a:prstGeom prst="rect">
            <a:avLst/>
          </a:prstGeom>
          <a:solidFill>
            <a:schemeClr val="bg2"/>
          </a:solidFill>
        </p:spPr>
        <p:txBody>
          <a:bodyPr wrap="square" rtlCol="0">
            <a:spAutoFit/>
          </a:bodyPr>
          <a:lstStyle/>
          <a:p>
            <a:r>
              <a:rPr lang="en-US" dirty="0"/>
              <a:t>The Reserve protocol comprises two tokens: the Reserve token (RSV - a decentralized </a:t>
            </a:r>
            <a:r>
              <a:rPr lang="en-US" dirty="0" err="1"/>
              <a:t>stablecoin</a:t>
            </a:r>
            <a:r>
              <a:rPr lang="en-US" dirty="0"/>
              <a:t>) and the Reserve Rights token (RSR - a cryptocurrency used to facilitate the stability of the Reserve token and confers the cryptographic right to purchase excess Reserve tokens as the network grows). </a:t>
            </a:r>
            <a:endParaRPr lang="it-IT" dirty="0"/>
          </a:p>
        </p:txBody>
      </p:sp>
      <p:sp>
        <p:nvSpPr>
          <p:cNvPr id="7" name="CasellaDiTesto 6">
            <a:extLst>
              <a:ext uri="{FF2B5EF4-FFF2-40B4-BE49-F238E27FC236}">
                <a16:creationId xmlns:a16="http://schemas.microsoft.com/office/drawing/2014/main" id="{A7319CE1-5AFF-4F6E-A0CD-515DE076AD0B}"/>
              </a:ext>
            </a:extLst>
          </p:cNvPr>
          <p:cNvSpPr txBox="1"/>
          <p:nvPr/>
        </p:nvSpPr>
        <p:spPr>
          <a:xfrm>
            <a:off x="3296873" y="4865615"/>
            <a:ext cx="335560" cy="604007"/>
          </a:xfrm>
          <a:prstGeom prst="rect">
            <a:avLst/>
          </a:prstGeom>
          <a:noFill/>
        </p:spPr>
        <p:txBody>
          <a:bodyPr wrap="square" rtlCol="0">
            <a:spAutoFit/>
          </a:bodyPr>
          <a:lstStyle/>
          <a:p>
            <a:endParaRPr lang="it-IT" dirty="0"/>
          </a:p>
        </p:txBody>
      </p:sp>
      <p:cxnSp>
        <p:nvCxnSpPr>
          <p:cNvPr id="9" name="Connettore 2 8">
            <a:extLst>
              <a:ext uri="{FF2B5EF4-FFF2-40B4-BE49-F238E27FC236}">
                <a16:creationId xmlns:a16="http://schemas.microsoft.com/office/drawing/2014/main" id="{C7324787-46C6-4B22-A742-AD2999B1B1E2}"/>
              </a:ext>
            </a:extLst>
          </p:cNvPr>
          <p:cNvCxnSpPr/>
          <p:nvPr/>
        </p:nvCxnSpPr>
        <p:spPr>
          <a:xfrm flipH="1" flipV="1">
            <a:off x="2600587" y="3598877"/>
            <a:ext cx="1283516" cy="1870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FDE99739-B480-400B-A535-99559A0D8685}"/>
              </a:ext>
            </a:extLst>
          </p:cNvPr>
          <p:cNvSpPr txBox="1"/>
          <p:nvPr/>
        </p:nvSpPr>
        <p:spPr>
          <a:xfrm>
            <a:off x="570451" y="2325513"/>
            <a:ext cx="3221373" cy="923330"/>
          </a:xfrm>
          <a:prstGeom prst="rect">
            <a:avLst/>
          </a:prstGeom>
          <a:solidFill>
            <a:schemeClr val="bg2"/>
          </a:solidFill>
        </p:spPr>
        <p:txBody>
          <a:bodyPr wrap="square" rtlCol="0">
            <a:spAutoFit/>
          </a:bodyPr>
          <a:lstStyle/>
          <a:p>
            <a:r>
              <a:rPr lang="it-IT" dirty="0" err="1"/>
              <a:t>Pegged</a:t>
            </a:r>
            <a:r>
              <a:rPr lang="it-IT" dirty="0"/>
              <a:t> to the </a:t>
            </a:r>
            <a:r>
              <a:rPr lang="it-IT" dirty="0" err="1"/>
              <a:t>Chinese</a:t>
            </a:r>
            <a:r>
              <a:rPr lang="it-IT" dirty="0"/>
              <a:t> Yuan</a:t>
            </a:r>
          </a:p>
          <a:p>
            <a:r>
              <a:rPr lang="it-IT" dirty="0"/>
              <a:t>1 Yuan = $ 0.1443 </a:t>
            </a:r>
            <a:r>
              <a:rPr lang="it-IT" dirty="0" err="1"/>
              <a:t>at</a:t>
            </a:r>
            <a:r>
              <a:rPr lang="it-IT" dirty="0"/>
              <a:t> </a:t>
            </a:r>
            <a:r>
              <a:rPr lang="it-IT" dirty="0" err="1"/>
              <a:t>this</a:t>
            </a:r>
            <a:r>
              <a:rPr lang="it-IT" dirty="0"/>
              <a:t> moment</a:t>
            </a:r>
          </a:p>
        </p:txBody>
      </p:sp>
    </p:spTree>
    <p:extLst>
      <p:ext uri="{BB962C8B-B14F-4D97-AF65-F5344CB8AC3E}">
        <p14:creationId xmlns:p14="http://schemas.microsoft.com/office/powerpoint/2010/main" val="3623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0DF4EFF-48BE-41B5-88BE-BFF1AF802BBF}"/>
              </a:ext>
            </a:extLst>
          </p:cNvPr>
          <p:cNvSpPr txBox="1"/>
          <p:nvPr/>
        </p:nvSpPr>
        <p:spPr>
          <a:xfrm>
            <a:off x="335560" y="293615"/>
            <a:ext cx="8296712" cy="3693319"/>
          </a:xfrm>
          <a:prstGeom prst="rect">
            <a:avLst/>
          </a:prstGeom>
          <a:noFill/>
        </p:spPr>
        <p:txBody>
          <a:bodyPr wrap="square" rtlCol="0">
            <a:spAutoFit/>
          </a:bodyPr>
          <a:lstStyle/>
          <a:p>
            <a:r>
              <a:rPr lang="it-IT" b="1" dirty="0"/>
              <a:t>Gold-</a:t>
            </a:r>
            <a:r>
              <a:rPr lang="it-IT" b="1" dirty="0" err="1"/>
              <a:t>Backed</a:t>
            </a:r>
            <a:r>
              <a:rPr lang="it-IT" b="1" dirty="0"/>
              <a:t> </a:t>
            </a:r>
            <a:r>
              <a:rPr lang="it-IT" b="1" dirty="0" err="1"/>
              <a:t>Stablecoins</a:t>
            </a:r>
            <a:endParaRPr lang="it-IT" b="1" dirty="0"/>
          </a:p>
          <a:p>
            <a:endParaRPr lang="it-IT" b="1" dirty="0"/>
          </a:p>
          <a:p>
            <a:r>
              <a:rPr lang="en-US" dirty="0"/>
              <a:t>Usually one token of </a:t>
            </a:r>
            <a:r>
              <a:rPr lang="en-US" dirty="0" err="1"/>
              <a:t>stablecoin</a:t>
            </a:r>
            <a:r>
              <a:rPr lang="en-US" dirty="0"/>
              <a:t> equals one gram of the gold. Since they’re tied to the gold, this </a:t>
            </a:r>
            <a:r>
              <a:rPr lang="en-US" dirty="0" err="1"/>
              <a:t>stablecoin’s</a:t>
            </a:r>
            <a:r>
              <a:rPr lang="en-US" dirty="0"/>
              <a:t> price can’t fall below the current price of the gold. A third party holds the gold in reserve.</a:t>
            </a:r>
          </a:p>
          <a:p>
            <a:endParaRPr lang="en-US" b="1" dirty="0"/>
          </a:p>
          <a:p>
            <a:pPr marL="285750" indent="-285750">
              <a:buFont typeface="Arial" panose="020B0604020202020204" pitchFamily="34" charset="0"/>
              <a:buChar char="•"/>
            </a:pPr>
            <a:r>
              <a:rPr lang="it-IT" dirty="0">
                <a:hlinkClick r:id="rId3"/>
              </a:rPr>
              <a:t>https://novemgold.com/</a:t>
            </a:r>
            <a:endParaRPr lang="it-IT" dirty="0"/>
          </a:p>
          <a:p>
            <a:pPr marL="285750" indent="-285750">
              <a:buFont typeface="Arial" panose="020B0604020202020204" pitchFamily="34" charset="0"/>
              <a:buChar char="•"/>
            </a:pPr>
            <a:r>
              <a:rPr lang="it-IT" dirty="0">
                <a:hlinkClick r:id="rId4"/>
              </a:rPr>
              <a:t>https://digix.global/</a:t>
            </a:r>
            <a:endParaRPr lang="it-IT" dirty="0"/>
          </a:p>
          <a:p>
            <a:pPr marL="285750" indent="-285750">
              <a:buFont typeface="Arial" panose="020B0604020202020204" pitchFamily="34" charset="0"/>
              <a:buChar char="•"/>
            </a:pPr>
            <a:r>
              <a:rPr lang="it-IT" dirty="0">
                <a:hlinkClick r:id="rId5"/>
              </a:rPr>
              <a:t>https://www.goldmint.io/</a:t>
            </a:r>
            <a:endParaRPr lang="it-IT" dirty="0"/>
          </a:p>
          <a:p>
            <a:pPr marL="285750" indent="-285750">
              <a:buFont typeface="Arial" panose="020B0604020202020204" pitchFamily="34" charset="0"/>
              <a:buChar char="•"/>
            </a:pPr>
            <a:r>
              <a:rPr lang="it-IT" dirty="0">
                <a:hlinkClick r:id="rId6"/>
              </a:rPr>
              <a:t>https://gold.tether.to/</a:t>
            </a:r>
            <a:endParaRPr lang="it-IT" dirty="0"/>
          </a:p>
          <a:p>
            <a:endParaRPr lang="it-IT" dirty="0"/>
          </a:p>
          <a:p>
            <a:pPr marL="285750" indent="-285750">
              <a:buFont typeface="Arial" panose="020B0604020202020204" pitchFamily="34" charset="0"/>
              <a:buChar char="•"/>
            </a:pPr>
            <a:endParaRPr lang="it-IT" b="1" dirty="0"/>
          </a:p>
          <a:p>
            <a:endParaRPr lang="it-IT" b="1" dirty="0"/>
          </a:p>
        </p:txBody>
      </p:sp>
    </p:spTree>
    <p:extLst>
      <p:ext uri="{BB962C8B-B14F-4D97-AF65-F5344CB8AC3E}">
        <p14:creationId xmlns:p14="http://schemas.microsoft.com/office/powerpoint/2010/main" val="160374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5A6190-68A7-4879-B3A9-3A1524F2795F}"/>
              </a:ext>
            </a:extLst>
          </p:cNvPr>
          <p:cNvPicPr>
            <a:picLocks noChangeAspect="1"/>
          </p:cNvPicPr>
          <p:nvPr/>
        </p:nvPicPr>
        <p:blipFill>
          <a:blip r:embed="rId2"/>
          <a:stretch>
            <a:fillRect/>
          </a:stretch>
        </p:blipFill>
        <p:spPr>
          <a:xfrm>
            <a:off x="0" y="856488"/>
            <a:ext cx="9144000" cy="5145024"/>
          </a:xfrm>
          <a:prstGeom prst="rect">
            <a:avLst/>
          </a:prstGeom>
        </p:spPr>
      </p:pic>
    </p:spTree>
    <p:extLst>
      <p:ext uri="{BB962C8B-B14F-4D97-AF65-F5344CB8AC3E}">
        <p14:creationId xmlns:p14="http://schemas.microsoft.com/office/powerpoint/2010/main" val="346256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E391C46-8EFA-4E55-BAEB-BB2DA9F468DC}"/>
              </a:ext>
            </a:extLst>
          </p:cNvPr>
          <p:cNvSpPr txBox="1"/>
          <p:nvPr/>
        </p:nvSpPr>
        <p:spPr>
          <a:xfrm>
            <a:off x="947956" y="1006679"/>
            <a:ext cx="6803471"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6000" b="0" i="0" u="none" strike="noStrike" kern="1200" cap="none" spc="0" normalizeH="0" baseline="0" noProof="0" dirty="0">
                <a:ln>
                  <a:noFill/>
                </a:ln>
                <a:solidFill>
                  <a:prstClr val="black"/>
                </a:solidFill>
                <a:effectLst/>
                <a:uLnTx/>
                <a:uFillTx/>
                <a:latin typeface="Calibri" panose="020F0502020204030204"/>
                <a:ea typeface="+mn-ea"/>
                <a:cs typeface="+mn-cs"/>
              </a:rPr>
              <a:t>TETHER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6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ctr"/>
            <a:r>
              <a:rPr lang="it-IT" sz="4000" dirty="0">
                <a:hlinkClick r:id="rId3"/>
              </a:rPr>
              <a:t>https://tether.to/</a:t>
            </a:r>
            <a:endPar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01765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3509</Words>
  <Application>Microsoft Office PowerPoint</Application>
  <PresentationFormat>Presentazione su schermo (4:3)</PresentationFormat>
  <Paragraphs>192</Paragraphs>
  <Slides>45</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Arial</vt:lpstr>
      <vt:lpstr>Calibri</vt:lpstr>
      <vt:lpstr>Calibri Light</vt:lpstr>
      <vt:lpstr>Georgia</vt:lpstr>
      <vt:lpstr>IBM Plex Sans</vt:lpstr>
      <vt:lpstr>inherit</vt:lpstr>
      <vt:lpstr>knowledge-regular</vt:lpstr>
      <vt:lpstr>Open Sans</vt:lpstr>
      <vt:lpstr>Tema di Office</vt:lpstr>
      <vt:lpstr>Stable Coins </vt:lpstr>
      <vt:lpstr>Presentazione standard di PowerPoint</vt:lpstr>
      <vt:lpstr>Presentazione standard di PowerPoint</vt:lpstr>
      <vt:lpstr>Presentazione standard di PowerPoint</vt:lpstr>
      <vt:lpstr>2023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USDC (fiat reserved stablecoin)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Rebase: Ampleforth</vt:lpstr>
      <vt:lpstr>Seignorage - Dual Token: Basic Cash</vt:lpstr>
      <vt:lpstr>Seignorage - Single Token: Empty Set Dollar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Piera Castaldo</dc:creator>
  <cp:lastModifiedBy>Daniele Marazzina</cp:lastModifiedBy>
  <cp:revision>60</cp:revision>
  <dcterms:created xsi:type="dcterms:W3CDTF">2019-07-23T14:37:18Z</dcterms:created>
  <dcterms:modified xsi:type="dcterms:W3CDTF">2023-05-24T09:31:30Z</dcterms:modified>
</cp:coreProperties>
</file>