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82" r:id="rId2"/>
    <p:sldId id="257" r:id="rId3"/>
    <p:sldId id="258" r:id="rId4"/>
    <p:sldId id="262" r:id="rId5"/>
    <p:sldId id="283" r:id="rId6"/>
    <p:sldId id="259" r:id="rId7"/>
    <p:sldId id="260" r:id="rId8"/>
    <p:sldId id="261" r:id="rId9"/>
    <p:sldId id="270" r:id="rId10"/>
    <p:sldId id="271" r:id="rId11"/>
    <p:sldId id="284" r:id="rId12"/>
    <p:sldId id="272" r:id="rId13"/>
    <p:sldId id="273" r:id="rId14"/>
    <p:sldId id="274" r:id="rId15"/>
    <p:sldId id="285" r:id="rId16"/>
    <p:sldId id="265" r:id="rId17"/>
    <p:sldId id="276" r:id="rId18"/>
    <p:sldId id="278" r:id="rId19"/>
    <p:sldId id="264" r:id="rId20"/>
    <p:sldId id="281" r:id="rId21"/>
    <p:sldId id="266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e Marazzina" initials="DM" lastIdx="1" clrIdx="0">
    <p:extLst>
      <p:ext uri="{19B8F6BF-5375-455C-9EA6-DF929625EA0E}">
        <p15:presenceInfo xmlns:p15="http://schemas.microsoft.com/office/powerpoint/2012/main" userId="S::10301768@polimi.it::79c38746-42da-4317-9921-34c93a1149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737DE-D05C-4C44-8A00-D2A740ADB3CA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8006C-D4DB-423D-BF25-FF76C43831F0}" type="slidenum">
              <a:rPr lang="en-CA" smtClean="0"/>
              <a:t>‹N›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60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8006C-D4DB-423D-BF25-FF76C43831F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20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-2001838" y="-249238"/>
            <a:ext cx="11145838" cy="3754438"/>
            <a:chOff x="-1261" y="-157"/>
            <a:chExt cx="7021" cy="2365"/>
          </a:xfrm>
        </p:grpSpPr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64333 w 4848"/>
                  <a:gd name="T1" fmla="*/ 203416971 h 432"/>
                  <a:gd name="T2" fmla="*/ 0 w 4848"/>
                  <a:gd name="T3" fmla="*/ 203416971 h 432"/>
                  <a:gd name="T4" fmla="*/ 0 w 4848"/>
                  <a:gd name="T5" fmla="*/ 0 h 432"/>
                  <a:gd name="T6" fmla="*/ 64333 w 4848"/>
                  <a:gd name="T7" fmla="*/ 0 h 432"/>
                  <a:gd name="T8" fmla="*/ 64333 w 4848"/>
                  <a:gd name="T9" fmla="*/ 203416971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33 w 15"/>
                    <a:gd name="T1" fmla="*/ 3 h 23"/>
                    <a:gd name="T2" fmla="*/ 97 w 15"/>
                    <a:gd name="T3" fmla="*/ 3 h 23"/>
                    <a:gd name="T4" fmla="*/ 86 w 15"/>
                    <a:gd name="T5" fmla="*/ 3 h 23"/>
                    <a:gd name="T6" fmla="*/ 33 w 15"/>
                    <a:gd name="T7" fmla="*/ 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3 h 23"/>
                    <a:gd name="T2" fmla="*/ 26 w 20"/>
                    <a:gd name="T3" fmla="*/ 3 h 23"/>
                    <a:gd name="T4" fmla="*/ 7 w 20"/>
                    <a:gd name="T5" fmla="*/ 3 h 23"/>
                    <a:gd name="T6" fmla="*/ 3 w 20"/>
                    <a:gd name="T7" fmla="*/ 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31 w 30"/>
                    <a:gd name="T1" fmla="*/ 2 h 42"/>
                    <a:gd name="T2" fmla="*/ 8 w 30"/>
                    <a:gd name="T3" fmla="*/ 2 h 42"/>
                    <a:gd name="T4" fmla="*/ 0 w 30"/>
                    <a:gd name="T5" fmla="*/ 2 h 42"/>
                    <a:gd name="T6" fmla="*/ 31 w 30"/>
                    <a:gd name="T7" fmla="*/ 2 h 42"/>
                    <a:gd name="T8" fmla="*/ 45 w 30"/>
                    <a:gd name="T9" fmla="*/ 2 h 42"/>
                    <a:gd name="T10" fmla="*/ 43 w 30"/>
                    <a:gd name="T11" fmla="*/ 2 h 42"/>
                    <a:gd name="T12" fmla="*/ 31 w 30"/>
                    <a:gd name="T13" fmla="*/ 2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2 h 16"/>
                    <a:gd name="T2" fmla="*/ 3 w 25"/>
                    <a:gd name="T3" fmla="*/ 2 h 16"/>
                    <a:gd name="T4" fmla="*/ 15 w 25"/>
                    <a:gd name="T5" fmla="*/ 0 h 16"/>
                    <a:gd name="T6" fmla="*/ 15 w 25"/>
                    <a:gd name="T7" fmla="*/ 2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3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3 h 46"/>
                    <a:gd name="T8" fmla="*/ 32 w 65"/>
                    <a:gd name="T9" fmla="*/ 3 h 46"/>
                    <a:gd name="T10" fmla="*/ 12 w 65"/>
                    <a:gd name="T11" fmla="*/ 3 h 46"/>
                    <a:gd name="T12" fmla="*/ 8 w 65"/>
                    <a:gd name="T13" fmla="*/ 3 h 46"/>
                    <a:gd name="T14" fmla="*/ 12 w 65"/>
                    <a:gd name="T15" fmla="*/ 3 h 46"/>
                    <a:gd name="T16" fmla="*/ 14 w 65"/>
                    <a:gd name="T17" fmla="*/ 3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2 h 47"/>
                    <a:gd name="T2" fmla="*/ 18 w 69"/>
                    <a:gd name="T3" fmla="*/ 2 h 47"/>
                    <a:gd name="T4" fmla="*/ 37 w 69"/>
                    <a:gd name="T5" fmla="*/ 1 h 47"/>
                    <a:gd name="T6" fmla="*/ 49 w 69"/>
                    <a:gd name="T7" fmla="*/ 2 h 47"/>
                    <a:gd name="T8" fmla="*/ 35 w 69"/>
                    <a:gd name="T9" fmla="*/ 2 h 47"/>
                    <a:gd name="T10" fmla="*/ 28 w 69"/>
                    <a:gd name="T11" fmla="*/ 2 h 47"/>
                    <a:gd name="T12" fmla="*/ 22 w 69"/>
                    <a:gd name="T13" fmla="*/ 2 h 47"/>
                    <a:gd name="T14" fmla="*/ 16 w 69"/>
                    <a:gd name="T15" fmla="*/ 2 h 47"/>
                    <a:gd name="T16" fmla="*/ 12 w 69"/>
                    <a:gd name="T17" fmla="*/ 2 h 47"/>
                    <a:gd name="T18" fmla="*/ 0 w 69"/>
                    <a:gd name="T19" fmla="*/ 2 h 47"/>
                    <a:gd name="T20" fmla="*/ 0 w 69"/>
                    <a:gd name="T21" fmla="*/ 2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2 h 277"/>
                    <a:gd name="T2" fmla="*/ 36 w 355"/>
                    <a:gd name="T3" fmla="*/ 2 h 277"/>
                    <a:gd name="T4" fmla="*/ 46 w 355"/>
                    <a:gd name="T5" fmla="*/ 2 h 277"/>
                    <a:gd name="T6" fmla="*/ 76 w 355"/>
                    <a:gd name="T7" fmla="*/ 2 h 277"/>
                    <a:gd name="T8" fmla="*/ 92 w 355"/>
                    <a:gd name="T9" fmla="*/ 4 h 277"/>
                    <a:gd name="T10" fmla="*/ 122 w 355"/>
                    <a:gd name="T11" fmla="*/ 6 h 277"/>
                    <a:gd name="T12" fmla="*/ 136 w 355"/>
                    <a:gd name="T13" fmla="*/ 7 h 277"/>
                    <a:gd name="T14" fmla="*/ 148 w 355"/>
                    <a:gd name="T15" fmla="*/ 7 h 277"/>
                    <a:gd name="T16" fmla="*/ 154 w 355"/>
                    <a:gd name="T17" fmla="*/ 8 h 277"/>
                    <a:gd name="T18" fmla="*/ 176 w 355"/>
                    <a:gd name="T19" fmla="*/ 8 h 277"/>
                    <a:gd name="T20" fmla="*/ 170 w 355"/>
                    <a:gd name="T21" fmla="*/ 11 h 277"/>
                    <a:gd name="T22" fmla="*/ 177 w 355"/>
                    <a:gd name="T23" fmla="*/ 12 h 277"/>
                    <a:gd name="T24" fmla="*/ 183 w 355"/>
                    <a:gd name="T25" fmla="*/ 12 h 277"/>
                    <a:gd name="T26" fmla="*/ 201 w 355"/>
                    <a:gd name="T27" fmla="*/ 12 h 277"/>
                    <a:gd name="T28" fmla="*/ 221 w 355"/>
                    <a:gd name="T29" fmla="*/ 13 h 277"/>
                    <a:gd name="T30" fmla="*/ 239 w 355"/>
                    <a:gd name="T31" fmla="*/ 13 h 277"/>
                    <a:gd name="T32" fmla="*/ 257 w 355"/>
                    <a:gd name="T33" fmla="*/ 13 h 277"/>
                    <a:gd name="T34" fmla="*/ 281 w 355"/>
                    <a:gd name="T35" fmla="*/ 14 h 277"/>
                    <a:gd name="T36" fmla="*/ 299 w 355"/>
                    <a:gd name="T37" fmla="*/ 14 h 277"/>
                    <a:gd name="T38" fmla="*/ 337 w 355"/>
                    <a:gd name="T39" fmla="*/ 14 h 277"/>
                    <a:gd name="T40" fmla="*/ 327 w 355"/>
                    <a:gd name="T41" fmla="*/ 15 h 277"/>
                    <a:gd name="T42" fmla="*/ 307 w 355"/>
                    <a:gd name="T43" fmla="*/ 14 h 277"/>
                    <a:gd name="T44" fmla="*/ 285 w 355"/>
                    <a:gd name="T45" fmla="*/ 14 h 277"/>
                    <a:gd name="T46" fmla="*/ 273 w 355"/>
                    <a:gd name="T47" fmla="*/ 14 h 277"/>
                    <a:gd name="T48" fmla="*/ 237 w 355"/>
                    <a:gd name="T49" fmla="*/ 14 h 277"/>
                    <a:gd name="T50" fmla="*/ 219 w 355"/>
                    <a:gd name="T51" fmla="*/ 14 h 277"/>
                    <a:gd name="T52" fmla="*/ 172 w 355"/>
                    <a:gd name="T53" fmla="*/ 13 h 277"/>
                    <a:gd name="T54" fmla="*/ 160 w 355"/>
                    <a:gd name="T55" fmla="*/ 12 h 277"/>
                    <a:gd name="T56" fmla="*/ 126 w 355"/>
                    <a:gd name="T57" fmla="*/ 11 h 277"/>
                    <a:gd name="T58" fmla="*/ 108 w 355"/>
                    <a:gd name="T59" fmla="*/ 10 h 277"/>
                    <a:gd name="T60" fmla="*/ 94 w 355"/>
                    <a:gd name="T61" fmla="*/ 8 h 277"/>
                    <a:gd name="T62" fmla="*/ 68 w 355"/>
                    <a:gd name="T63" fmla="*/ 6 h 277"/>
                    <a:gd name="T64" fmla="*/ 64 w 355"/>
                    <a:gd name="T65" fmla="*/ 6 h 277"/>
                    <a:gd name="T66" fmla="*/ 58 w 355"/>
                    <a:gd name="T67" fmla="*/ 6 h 277"/>
                    <a:gd name="T68" fmla="*/ 54 w 355"/>
                    <a:gd name="T69" fmla="*/ 5 h 277"/>
                    <a:gd name="T70" fmla="*/ 38 w 355"/>
                    <a:gd name="T71" fmla="*/ 3 h 277"/>
                    <a:gd name="T72" fmla="*/ 20 w 355"/>
                    <a:gd name="T73" fmla="*/ 2 h 277"/>
                    <a:gd name="T74" fmla="*/ 4 w 355"/>
                    <a:gd name="T75" fmla="*/ 2 h 277"/>
                    <a:gd name="T76" fmla="*/ 10 w 355"/>
                    <a:gd name="T77" fmla="*/ 2 h 277"/>
                    <a:gd name="T78" fmla="*/ 10 w 355"/>
                    <a:gd name="T79" fmla="*/ 2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2 h 206"/>
                    <a:gd name="T2" fmla="*/ 66 w 156"/>
                    <a:gd name="T3" fmla="*/ 2 h 206"/>
                    <a:gd name="T4" fmla="*/ 68 w 156"/>
                    <a:gd name="T5" fmla="*/ 2 h 206"/>
                    <a:gd name="T6" fmla="*/ 95 w 156"/>
                    <a:gd name="T7" fmla="*/ 2 h 206"/>
                    <a:gd name="T8" fmla="*/ 121 w 156"/>
                    <a:gd name="T9" fmla="*/ 2 h 206"/>
                    <a:gd name="T10" fmla="*/ 127 w 156"/>
                    <a:gd name="T11" fmla="*/ 2 h 206"/>
                    <a:gd name="T12" fmla="*/ 139 w 156"/>
                    <a:gd name="T13" fmla="*/ 0 h 206"/>
                    <a:gd name="T14" fmla="*/ 165 w 156"/>
                    <a:gd name="T15" fmla="*/ 2 h 206"/>
                    <a:gd name="T16" fmla="*/ 161 w 156"/>
                    <a:gd name="T17" fmla="*/ 2 h 206"/>
                    <a:gd name="T18" fmla="*/ 141 w 156"/>
                    <a:gd name="T19" fmla="*/ 2 h 206"/>
                    <a:gd name="T20" fmla="*/ 147 w 156"/>
                    <a:gd name="T21" fmla="*/ 4 h 206"/>
                    <a:gd name="T22" fmla="*/ 157 w 156"/>
                    <a:gd name="T23" fmla="*/ 5 h 206"/>
                    <a:gd name="T24" fmla="*/ 161 w 156"/>
                    <a:gd name="T25" fmla="*/ 5 h 206"/>
                    <a:gd name="T26" fmla="*/ 143 w 156"/>
                    <a:gd name="T27" fmla="*/ 5 h 206"/>
                    <a:gd name="T28" fmla="*/ 131 w 156"/>
                    <a:gd name="T29" fmla="*/ 6 h 206"/>
                    <a:gd name="T30" fmla="*/ 119 w 156"/>
                    <a:gd name="T31" fmla="*/ 6 h 206"/>
                    <a:gd name="T32" fmla="*/ 115 w 156"/>
                    <a:gd name="T33" fmla="*/ 8 h 206"/>
                    <a:gd name="T34" fmla="*/ 103 w 156"/>
                    <a:gd name="T35" fmla="*/ 9 h 206"/>
                    <a:gd name="T36" fmla="*/ 97 w 156"/>
                    <a:gd name="T37" fmla="*/ 9 h 206"/>
                    <a:gd name="T38" fmla="*/ 76 w 156"/>
                    <a:gd name="T39" fmla="*/ 9 h 206"/>
                    <a:gd name="T40" fmla="*/ 72 w 156"/>
                    <a:gd name="T41" fmla="*/ 8 h 206"/>
                    <a:gd name="T42" fmla="*/ 60 w 156"/>
                    <a:gd name="T43" fmla="*/ 8 h 206"/>
                    <a:gd name="T44" fmla="*/ 42 w 156"/>
                    <a:gd name="T45" fmla="*/ 8 h 206"/>
                    <a:gd name="T46" fmla="*/ 28 w 156"/>
                    <a:gd name="T47" fmla="*/ 8 h 206"/>
                    <a:gd name="T48" fmla="*/ 10 w 156"/>
                    <a:gd name="T49" fmla="*/ 6 h 206"/>
                    <a:gd name="T50" fmla="*/ 4 w 156"/>
                    <a:gd name="T51" fmla="*/ 5 h 206"/>
                    <a:gd name="T52" fmla="*/ 0 w 156"/>
                    <a:gd name="T53" fmla="*/ 5 h 206"/>
                    <a:gd name="T54" fmla="*/ 20 w 156"/>
                    <a:gd name="T55" fmla="*/ 4 h 206"/>
                    <a:gd name="T56" fmla="*/ 32 w 156"/>
                    <a:gd name="T57" fmla="*/ 4 h 206"/>
                    <a:gd name="T58" fmla="*/ 34 w 156"/>
                    <a:gd name="T59" fmla="*/ 3 h 206"/>
                    <a:gd name="T60" fmla="*/ 52 w 156"/>
                    <a:gd name="T61" fmla="*/ 2 h 206"/>
                    <a:gd name="T62" fmla="*/ 54 w 156"/>
                    <a:gd name="T63" fmla="*/ 2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 h 38"/>
                    <a:gd name="T2" fmla="*/ 18 w 109"/>
                    <a:gd name="T3" fmla="*/ 3 h 38"/>
                    <a:gd name="T4" fmla="*/ 46 w 109"/>
                    <a:gd name="T5" fmla="*/ 3 h 38"/>
                    <a:gd name="T6" fmla="*/ 87 w 109"/>
                    <a:gd name="T7" fmla="*/ 3 h 38"/>
                    <a:gd name="T8" fmla="*/ 105 w 109"/>
                    <a:gd name="T9" fmla="*/ 0 h 38"/>
                    <a:gd name="T10" fmla="*/ 91 w 109"/>
                    <a:gd name="T11" fmla="*/ 3 h 38"/>
                    <a:gd name="T12" fmla="*/ 75 w 109"/>
                    <a:gd name="T13" fmla="*/ 3 h 38"/>
                    <a:gd name="T14" fmla="*/ 42 w 109"/>
                    <a:gd name="T15" fmla="*/ 3 h 38"/>
                    <a:gd name="T16" fmla="*/ 14 w 109"/>
                    <a:gd name="T17" fmla="*/ 3 h 38"/>
                    <a:gd name="T18" fmla="*/ 4 w 109"/>
                    <a:gd name="T19" fmla="*/ 3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2 h 104"/>
                    <a:gd name="T2" fmla="*/ 18 w 76"/>
                    <a:gd name="T3" fmla="*/ 0 h 104"/>
                    <a:gd name="T4" fmla="*/ 34 w 76"/>
                    <a:gd name="T5" fmla="*/ 2 h 104"/>
                    <a:gd name="T6" fmla="*/ 47 w 76"/>
                    <a:gd name="T7" fmla="*/ 2 h 104"/>
                    <a:gd name="T8" fmla="*/ 38 w 76"/>
                    <a:gd name="T9" fmla="*/ 2 h 104"/>
                    <a:gd name="T10" fmla="*/ 39 w 76"/>
                    <a:gd name="T11" fmla="*/ 2 h 104"/>
                    <a:gd name="T12" fmla="*/ 43 w 76"/>
                    <a:gd name="T13" fmla="*/ 2 h 104"/>
                    <a:gd name="T14" fmla="*/ 38 w 76"/>
                    <a:gd name="T15" fmla="*/ 3 h 104"/>
                    <a:gd name="T16" fmla="*/ 34 w 76"/>
                    <a:gd name="T17" fmla="*/ 2 h 104"/>
                    <a:gd name="T18" fmla="*/ 22 w 76"/>
                    <a:gd name="T19" fmla="*/ 2 h 104"/>
                    <a:gd name="T20" fmla="*/ 28 w 76"/>
                    <a:gd name="T21" fmla="*/ 2 h 104"/>
                    <a:gd name="T22" fmla="*/ 30 w 76"/>
                    <a:gd name="T23" fmla="*/ 3 h 104"/>
                    <a:gd name="T24" fmla="*/ 20 w 76"/>
                    <a:gd name="T25" fmla="*/ 4 h 104"/>
                    <a:gd name="T26" fmla="*/ 12 w 76"/>
                    <a:gd name="T27" fmla="*/ 4 h 104"/>
                    <a:gd name="T28" fmla="*/ 8 w 76"/>
                    <a:gd name="T29" fmla="*/ 4 h 104"/>
                    <a:gd name="T30" fmla="*/ 0 w 76"/>
                    <a:gd name="T31" fmla="*/ 2 h 104"/>
                    <a:gd name="T32" fmla="*/ 2 w 76"/>
                    <a:gd name="T33" fmla="*/ 2 h 104"/>
                    <a:gd name="T34" fmla="*/ 8 w 76"/>
                    <a:gd name="T35" fmla="*/ 2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 h 61"/>
                    <a:gd name="T2" fmla="*/ 13 w 37"/>
                    <a:gd name="T3" fmla="*/ 0 h 61"/>
                    <a:gd name="T4" fmla="*/ 15 w 37"/>
                    <a:gd name="T5" fmla="*/ 2 h 61"/>
                    <a:gd name="T6" fmla="*/ 37 w 37"/>
                    <a:gd name="T7" fmla="*/ 2 h 61"/>
                    <a:gd name="T8" fmla="*/ 19 w 37"/>
                    <a:gd name="T9" fmla="*/ 2 h 61"/>
                    <a:gd name="T10" fmla="*/ 5 w 37"/>
                    <a:gd name="T11" fmla="*/ 2 h 61"/>
                    <a:gd name="T12" fmla="*/ 1 w 37"/>
                    <a:gd name="T13" fmla="*/ 2 h 61"/>
                    <a:gd name="T14" fmla="*/ 3 w 37"/>
                    <a:gd name="T15" fmla="*/ 2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14 w 49"/>
                    <a:gd name="T3" fmla="*/ 0 h 29"/>
                    <a:gd name="T4" fmla="*/ 27 w 49"/>
                    <a:gd name="T5" fmla="*/ 2 h 29"/>
                    <a:gd name="T6" fmla="*/ 20 w 49"/>
                    <a:gd name="T7" fmla="*/ 2 h 29"/>
                    <a:gd name="T8" fmla="*/ 3 w 49"/>
                    <a:gd name="T9" fmla="*/ 2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5 h 48"/>
                    <a:gd name="T2" fmla="*/ 15 w 61"/>
                    <a:gd name="T3" fmla="*/ 4 h 48"/>
                    <a:gd name="T4" fmla="*/ 3 w 61"/>
                    <a:gd name="T5" fmla="*/ 4 h 48"/>
                    <a:gd name="T6" fmla="*/ 13 w 61"/>
                    <a:gd name="T7" fmla="*/ 4 h 48"/>
                    <a:gd name="T8" fmla="*/ 25 w 61"/>
                    <a:gd name="T9" fmla="*/ 0 h 48"/>
                    <a:gd name="T10" fmla="*/ 49 w 61"/>
                    <a:gd name="T11" fmla="*/ 4 h 48"/>
                    <a:gd name="T12" fmla="*/ 53 w 61"/>
                    <a:gd name="T13" fmla="*/ 4 h 48"/>
                    <a:gd name="T14" fmla="*/ 61 w 61"/>
                    <a:gd name="T15" fmla="*/ 4 h 48"/>
                    <a:gd name="T16" fmla="*/ 41 w 61"/>
                    <a:gd name="T17" fmla="*/ 5 h 48"/>
                    <a:gd name="T18" fmla="*/ 23 w 61"/>
                    <a:gd name="T19" fmla="*/ 7 h 48"/>
                    <a:gd name="T20" fmla="*/ 21 w 61"/>
                    <a:gd name="T21" fmla="*/ 5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 h 182"/>
                    <a:gd name="T2" fmla="*/ 36 w 286"/>
                    <a:gd name="T3" fmla="*/ 2 h 182"/>
                    <a:gd name="T4" fmla="*/ 26 w 286"/>
                    <a:gd name="T5" fmla="*/ 2 h 182"/>
                    <a:gd name="T6" fmla="*/ 0 w 286"/>
                    <a:gd name="T7" fmla="*/ 2 h 182"/>
                    <a:gd name="T8" fmla="*/ 10 w 286"/>
                    <a:gd name="T9" fmla="*/ 2 h 182"/>
                    <a:gd name="T10" fmla="*/ 16 w 286"/>
                    <a:gd name="T11" fmla="*/ 3 h 182"/>
                    <a:gd name="T12" fmla="*/ 24 w 286"/>
                    <a:gd name="T13" fmla="*/ 2 h 182"/>
                    <a:gd name="T14" fmla="*/ 30 w 286"/>
                    <a:gd name="T15" fmla="*/ 2 h 182"/>
                    <a:gd name="T16" fmla="*/ 48 w 286"/>
                    <a:gd name="T17" fmla="*/ 2 h 182"/>
                    <a:gd name="T18" fmla="*/ 70 w 286"/>
                    <a:gd name="T19" fmla="*/ 3 h 182"/>
                    <a:gd name="T20" fmla="*/ 88 w 286"/>
                    <a:gd name="T21" fmla="*/ 3 h 182"/>
                    <a:gd name="T22" fmla="*/ 106 w 286"/>
                    <a:gd name="T23" fmla="*/ 5 h 182"/>
                    <a:gd name="T24" fmla="*/ 104 w 286"/>
                    <a:gd name="T25" fmla="*/ 6 h 182"/>
                    <a:gd name="T26" fmla="*/ 98 w 286"/>
                    <a:gd name="T27" fmla="*/ 7 h 182"/>
                    <a:gd name="T28" fmla="*/ 122 w 286"/>
                    <a:gd name="T29" fmla="*/ 6 h 182"/>
                    <a:gd name="T30" fmla="*/ 140 w 286"/>
                    <a:gd name="T31" fmla="*/ 7 h 182"/>
                    <a:gd name="T32" fmla="*/ 168 w 286"/>
                    <a:gd name="T33" fmla="*/ 7 h 182"/>
                    <a:gd name="T34" fmla="*/ 174 w 286"/>
                    <a:gd name="T35" fmla="*/ 7 h 182"/>
                    <a:gd name="T36" fmla="*/ 168 w 286"/>
                    <a:gd name="T37" fmla="*/ 7 h 182"/>
                    <a:gd name="T38" fmla="*/ 178 w 286"/>
                    <a:gd name="T39" fmla="*/ 7 h 182"/>
                    <a:gd name="T40" fmla="*/ 186 w 286"/>
                    <a:gd name="T41" fmla="*/ 6 h 182"/>
                    <a:gd name="T42" fmla="*/ 202 w 286"/>
                    <a:gd name="T43" fmla="*/ 6 h 182"/>
                    <a:gd name="T44" fmla="*/ 214 w 286"/>
                    <a:gd name="T45" fmla="*/ 6 h 182"/>
                    <a:gd name="T46" fmla="*/ 244 w 286"/>
                    <a:gd name="T47" fmla="*/ 9 h 182"/>
                    <a:gd name="T48" fmla="*/ 262 w 286"/>
                    <a:gd name="T49" fmla="*/ 9 h 182"/>
                    <a:gd name="T50" fmla="*/ 284 w 286"/>
                    <a:gd name="T51" fmla="*/ 9 h 182"/>
                    <a:gd name="T52" fmla="*/ 268 w 286"/>
                    <a:gd name="T53" fmla="*/ 7 h 182"/>
                    <a:gd name="T54" fmla="*/ 256 w 286"/>
                    <a:gd name="T55" fmla="*/ 7 h 182"/>
                    <a:gd name="T56" fmla="*/ 250 w 286"/>
                    <a:gd name="T57" fmla="*/ 6 h 182"/>
                    <a:gd name="T58" fmla="*/ 248 w 286"/>
                    <a:gd name="T59" fmla="*/ 6 h 182"/>
                    <a:gd name="T60" fmla="*/ 236 w 286"/>
                    <a:gd name="T61" fmla="*/ 6 h 182"/>
                    <a:gd name="T62" fmla="*/ 240 w 286"/>
                    <a:gd name="T63" fmla="*/ 5 h 182"/>
                    <a:gd name="T64" fmla="*/ 220 w 286"/>
                    <a:gd name="T65" fmla="*/ 4 h 182"/>
                    <a:gd name="T66" fmla="*/ 210 w 286"/>
                    <a:gd name="T67" fmla="*/ 3 h 182"/>
                    <a:gd name="T68" fmla="*/ 190 w 286"/>
                    <a:gd name="T69" fmla="*/ 2 h 182"/>
                    <a:gd name="T70" fmla="*/ 168 w 286"/>
                    <a:gd name="T71" fmla="*/ 2 h 182"/>
                    <a:gd name="T72" fmla="*/ 156 w 286"/>
                    <a:gd name="T73" fmla="*/ 2 h 182"/>
                    <a:gd name="T74" fmla="*/ 120 w 286"/>
                    <a:gd name="T75" fmla="*/ 2 h 182"/>
                    <a:gd name="T76" fmla="*/ 102 w 286"/>
                    <a:gd name="T77" fmla="*/ 2 h 182"/>
                    <a:gd name="T78" fmla="*/ 96 w 286"/>
                    <a:gd name="T79" fmla="*/ 0 h 182"/>
                    <a:gd name="T80" fmla="*/ 70 w 286"/>
                    <a:gd name="T81" fmla="*/ 2 h 182"/>
                    <a:gd name="T82" fmla="*/ 56 w 286"/>
                    <a:gd name="T83" fmla="*/ 2 h 182"/>
                    <a:gd name="T84" fmla="*/ 46 w 286"/>
                    <a:gd name="T85" fmla="*/ 2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2 h 78"/>
                    <a:gd name="T2" fmla="*/ 27 w 78"/>
                    <a:gd name="T3" fmla="*/ 3 h 78"/>
                    <a:gd name="T4" fmla="*/ 45 w 78"/>
                    <a:gd name="T5" fmla="*/ 2 h 78"/>
                    <a:gd name="T6" fmla="*/ 57 w 78"/>
                    <a:gd name="T7" fmla="*/ 2 h 78"/>
                    <a:gd name="T8" fmla="*/ 43 w 78"/>
                    <a:gd name="T9" fmla="*/ 2 h 78"/>
                    <a:gd name="T10" fmla="*/ 43 w 78"/>
                    <a:gd name="T11" fmla="*/ 2 h 78"/>
                    <a:gd name="T12" fmla="*/ 71 w 78"/>
                    <a:gd name="T13" fmla="*/ 2 h 78"/>
                    <a:gd name="T14" fmla="*/ 67 w 78"/>
                    <a:gd name="T15" fmla="*/ 2 h 78"/>
                    <a:gd name="T16" fmla="*/ 33 w 78"/>
                    <a:gd name="T17" fmla="*/ 4 h 78"/>
                    <a:gd name="T18" fmla="*/ 9 w 78"/>
                    <a:gd name="T19" fmla="*/ 3 h 78"/>
                    <a:gd name="T20" fmla="*/ 3 w 78"/>
                    <a:gd name="T21" fmla="*/ 3 h 78"/>
                    <a:gd name="T22" fmla="*/ 1 w 78"/>
                    <a:gd name="T23" fmla="*/ 2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2 h 18"/>
                    <a:gd name="T2" fmla="*/ 3 w 17"/>
                    <a:gd name="T3" fmla="*/ 2 h 18"/>
                    <a:gd name="T4" fmla="*/ 3 w 17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3 h 22"/>
                    <a:gd name="T2" fmla="*/ 14 w 26"/>
                    <a:gd name="T3" fmla="*/ 0 h 22"/>
                    <a:gd name="T4" fmla="*/ 14 w 26"/>
                    <a:gd name="T5" fmla="*/ 3 h 22"/>
                    <a:gd name="T6" fmla="*/ 8 w 26"/>
                    <a:gd name="T7" fmla="*/ 3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2 h 15"/>
                    <a:gd name="T2" fmla="*/ 10 w 20"/>
                    <a:gd name="T3" fmla="*/ 2 h 15"/>
                    <a:gd name="T4" fmla="*/ 9 w 20"/>
                    <a:gd name="T5" fmla="*/ 2 h 15"/>
                    <a:gd name="T6" fmla="*/ 7 w 20"/>
                    <a:gd name="T7" fmla="*/ 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2 h 15"/>
                    <a:gd name="T2" fmla="*/ 10 w 20"/>
                    <a:gd name="T3" fmla="*/ 2 h 15"/>
                    <a:gd name="T4" fmla="*/ 10 w 20"/>
                    <a:gd name="T5" fmla="*/ 2 h 15"/>
                    <a:gd name="T6" fmla="*/ 7 w 20"/>
                    <a:gd name="T7" fmla="*/ 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2 h 80"/>
                    <a:gd name="T2" fmla="*/ 14 w 80"/>
                    <a:gd name="T3" fmla="*/ 2 h 80"/>
                    <a:gd name="T4" fmla="*/ 26 w 80"/>
                    <a:gd name="T5" fmla="*/ 2 h 80"/>
                    <a:gd name="T6" fmla="*/ 48 w 80"/>
                    <a:gd name="T7" fmla="*/ 2 h 80"/>
                    <a:gd name="T8" fmla="*/ 58 w 80"/>
                    <a:gd name="T9" fmla="*/ 0 h 80"/>
                    <a:gd name="T10" fmla="*/ 80 w 80"/>
                    <a:gd name="T11" fmla="*/ 2 h 80"/>
                    <a:gd name="T12" fmla="*/ 70 w 80"/>
                    <a:gd name="T13" fmla="*/ 3 h 80"/>
                    <a:gd name="T14" fmla="*/ 54 w 80"/>
                    <a:gd name="T15" fmla="*/ 4 h 80"/>
                    <a:gd name="T16" fmla="*/ 48 w 80"/>
                    <a:gd name="T17" fmla="*/ 5 h 80"/>
                    <a:gd name="T18" fmla="*/ 32 w 80"/>
                    <a:gd name="T19" fmla="*/ 4 h 80"/>
                    <a:gd name="T20" fmla="*/ 38 w 80"/>
                    <a:gd name="T21" fmla="*/ 3 h 80"/>
                    <a:gd name="T22" fmla="*/ 30 w 80"/>
                    <a:gd name="T23" fmla="*/ 2 h 80"/>
                    <a:gd name="T24" fmla="*/ 20 w 80"/>
                    <a:gd name="T25" fmla="*/ 2 h 80"/>
                    <a:gd name="T26" fmla="*/ 8 w 80"/>
                    <a:gd name="T27" fmla="*/ 3 h 80"/>
                    <a:gd name="T28" fmla="*/ 0 w 80"/>
                    <a:gd name="T29" fmla="*/ 2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5 h 174"/>
                    <a:gd name="T2" fmla="*/ 26 w 94"/>
                    <a:gd name="T3" fmla="*/ 6 h 174"/>
                    <a:gd name="T4" fmla="*/ 32 w 94"/>
                    <a:gd name="T5" fmla="*/ 5 h 174"/>
                    <a:gd name="T6" fmla="*/ 52 w 94"/>
                    <a:gd name="T7" fmla="*/ 5 h 174"/>
                    <a:gd name="T8" fmla="*/ 46 w 94"/>
                    <a:gd name="T9" fmla="*/ 6 h 174"/>
                    <a:gd name="T10" fmla="*/ 66 w 94"/>
                    <a:gd name="T11" fmla="*/ 6 h 174"/>
                    <a:gd name="T12" fmla="*/ 76 w 94"/>
                    <a:gd name="T13" fmla="*/ 7 h 174"/>
                    <a:gd name="T14" fmla="*/ 58 w 94"/>
                    <a:gd name="T15" fmla="*/ 7 h 174"/>
                    <a:gd name="T16" fmla="*/ 74 w 94"/>
                    <a:gd name="T17" fmla="*/ 9 h 174"/>
                    <a:gd name="T18" fmla="*/ 84 w 94"/>
                    <a:gd name="T19" fmla="*/ 7 h 174"/>
                    <a:gd name="T20" fmla="*/ 82 w 94"/>
                    <a:gd name="T21" fmla="*/ 6 h 174"/>
                    <a:gd name="T22" fmla="*/ 60 w 94"/>
                    <a:gd name="T23" fmla="*/ 5 h 174"/>
                    <a:gd name="T24" fmla="*/ 50 w 94"/>
                    <a:gd name="T25" fmla="*/ 4 h 174"/>
                    <a:gd name="T26" fmla="*/ 34 w 94"/>
                    <a:gd name="T27" fmla="*/ 4 h 174"/>
                    <a:gd name="T28" fmla="*/ 30 w 94"/>
                    <a:gd name="T29" fmla="*/ 3 h 174"/>
                    <a:gd name="T30" fmla="*/ 42 w 94"/>
                    <a:gd name="T31" fmla="*/ 2 h 174"/>
                    <a:gd name="T32" fmla="*/ 30 w 94"/>
                    <a:gd name="T33" fmla="*/ 0 h 174"/>
                    <a:gd name="T34" fmla="*/ 18 w 94"/>
                    <a:gd name="T35" fmla="*/ 2 h 174"/>
                    <a:gd name="T36" fmla="*/ 4 w 94"/>
                    <a:gd name="T37" fmla="*/ 2 h 174"/>
                    <a:gd name="T38" fmla="*/ 14 w 94"/>
                    <a:gd name="T39" fmla="*/ 4 h 174"/>
                    <a:gd name="T40" fmla="*/ 14 w 94"/>
                    <a:gd name="T41" fmla="*/ 5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 h 50"/>
                    <a:gd name="T2" fmla="*/ 12 w 32"/>
                    <a:gd name="T3" fmla="*/ 0 h 50"/>
                    <a:gd name="T4" fmla="*/ 20 w 32"/>
                    <a:gd name="T5" fmla="*/ 2 h 50"/>
                    <a:gd name="T6" fmla="*/ 22 w 32"/>
                    <a:gd name="T7" fmla="*/ 2 h 50"/>
                    <a:gd name="T8" fmla="*/ 28 w 32"/>
                    <a:gd name="T9" fmla="*/ 2 h 50"/>
                    <a:gd name="T10" fmla="*/ 32 w 32"/>
                    <a:gd name="T11" fmla="*/ 2 h 50"/>
                    <a:gd name="T12" fmla="*/ 18 w 32"/>
                    <a:gd name="T13" fmla="*/ 2 h 50"/>
                    <a:gd name="T14" fmla="*/ 6 w 32"/>
                    <a:gd name="T15" fmla="*/ 2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2 h 50"/>
                    <a:gd name="T2" fmla="*/ 41 w 43"/>
                    <a:gd name="T3" fmla="*/ 2 h 50"/>
                    <a:gd name="T4" fmla="*/ 72 w 43"/>
                    <a:gd name="T5" fmla="*/ 0 h 50"/>
                    <a:gd name="T6" fmla="*/ 45 w 43"/>
                    <a:gd name="T7" fmla="*/ 2 h 50"/>
                    <a:gd name="T8" fmla="*/ 2 w 43"/>
                    <a:gd name="T9" fmla="*/ 2 h 50"/>
                    <a:gd name="T10" fmla="*/ 0 w 43"/>
                    <a:gd name="T11" fmla="*/ 2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7988 w 471"/>
                    <a:gd name="T1" fmla="*/ 218026 h 281"/>
                    <a:gd name="T2" fmla="*/ 9412 w 471"/>
                    <a:gd name="T3" fmla="*/ 195014 h 281"/>
                    <a:gd name="T4" fmla="*/ 8641 w 471"/>
                    <a:gd name="T5" fmla="*/ 190648 h 281"/>
                    <a:gd name="T6" fmla="*/ 6324 w 471"/>
                    <a:gd name="T7" fmla="*/ 170005 h 281"/>
                    <a:gd name="T8" fmla="*/ 1520 w 471"/>
                    <a:gd name="T9" fmla="*/ 167461 h 281"/>
                    <a:gd name="T10" fmla="*/ 0 w 471"/>
                    <a:gd name="T11" fmla="*/ 148755 h 281"/>
                    <a:gd name="T12" fmla="*/ 4725 w 471"/>
                    <a:gd name="T13" fmla="*/ 140509 h 281"/>
                    <a:gd name="T14" fmla="*/ 2262 w 471"/>
                    <a:gd name="T15" fmla="*/ 128519 h 281"/>
                    <a:gd name="T16" fmla="*/ 686 w 471"/>
                    <a:gd name="T17" fmla="*/ 124428 h 281"/>
                    <a:gd name="T18" fmla="*/ 11100 w 471"/>
                    <a:gd name="T19" fmla="*/ 93492 h 281"/>
                    <a:gd name="T20" fmla="*/ 17020 w 471"/>
                    <a:gd name="T21" fmla="*/ 75130 h 281"/>
                    <a:gd name="T22" fmla="*/ 16520 w 471"/>
                    <a:gd name="T23" fmla="*/ 54526 h 281"/>
                    <a:gd name="T24" fmla="*/ 9412 w 471"/>
                    <a:gd name="T25" fmla="*/ 33363 h 281"/>
                    <a:gd name="T26" fmla="*/ 7946 w 471"/>
                    <a:gd name="T27" fmla="*/ 25052 h 281"/>
                    <a:gd name="T28" fmla="*/ 10196 w 471"/>
                    <a:gd name="T29" fmla="*/ 27926 h 281"/>
                    <a:gd name="T30" fmla="*/ 18649 w 471"/>
                    <a:gd name="T31" fmla="*/ 27614 h 281"/>
                    <a:gd name="T32" fmla="*/ 24867 w 471"/>
                    <a:gd name="T33" fmla="*/ 8475 h 281"/>
                    <a:gd name="T34" fmla="*/ 32002 w 471"/>
                    <a:gd name="T35" fmla="*/ 0 h 281"/>
                    <a:gd name="T36" fmla="*/ 34276 w 471"/>
                    <a:gd name="T37" fmla="*/ 1635 h 281"/>
                    <a:gd name="T38" fmla="*/ 35903 w 471"/>
                    <a:gd name="T39" fmla="*/ 7002 h 281"/>
                    <a:gd name="T40" fmla="*/ 38199 w 471"/>
                    <a:gd name="T41" fmla="*/ 3973 h 281"/>
                    <a:gd name="T42" fmla="*/ 42895 w 471"/>
                    <a:gd name="T43" fmla="*/ 6193 h 281"/>
                    <a:gd name="T44" fmla="*/ 45188 w 471"/>
                    <a:gd name="T45" fmla="*/ 7002 h 281"/>
                    <a:gd name="T46" fmla="*/ 55083 w 471"/>
                    <a:gd name="T47" fmla="*/ 10914 h 281"/>
                    <a:gd name="T48" fmla="*/ 60490 w 471"/>
                    <a:gd name="T49" fmla="*/ 18477 h 281"/>
                    <a:gd name="T50" fmla="*/ 65220 w 471"/>
                    <a:gd name="T51" fmla="*/ 13210 h 281"/>
                    <a:gd name="T52" fmla="*/ 67254 w 471"/>
                    <a:gd name="T53" fmla="*/ 10914 h 281"/>
                    <a:gd name="T54" fmla="*/ 75925 w 471"/>
                    <a:gd name="T55" fmla="*/ 10914 h 281"/>
                    <a:gd name="T56" fmla="*/ 82090 w 471"/>
                    <a:gd name="T57" fmla="*/ 25052 h 281"/>
                    <a:gd name="T58" fmla="*/ 90029 w 471"/>
                    <a:gd name="T59" fmla="*/ 45895 h 281"/>
                    <a:gd name="T60" fmla="*/ 95458 w 471"/>
                    <a:gd name="T61" fmla="*/ 54526 h 281"/>
                    <a:gd name="T62" fmla="*/ 100096 w 471"/>
                    <a:gd name="T63" fmla="*/ 52897 h 281"/>
                    <a:gd name="T64" fmla="*/ 105165 w 471"/>
                    <a:gd name="T65" fmla="*/ 50342 h 281"/>
                    <a:gd name="T66" fmla="*/ 113001 w 471"/>
                    <a:gd name="T67" fmla="*/ 55575 h 281"/>
                    <a:gd name="T68" fmla="*/ 116667 w 471"/>
                    <a:gd name="T69" fmla="*/ 62989 h 281"/>
                    <a:gd name="T70" fmla="*/ 119922 w 471"/>
                    <a:gd name="T71" fmla="*/ 69972 h 281"/>
                    <a:gd name="T72" fmla="*/ 123845 w 471"/>
                    <a:gd name="T73" fmla="*/ 86626 h 281"/>
                    <a:gd name="T74" fmla="*/ 125338 w 471"/>
                    <a:gd name="T75" fmla="*/ 93492 h 281"/>
                    <a:gd name="T76" fmla="*/ 126013 w 471"/>
                    <a:gd name="T77" fmla="*/ 97538 h 281"/>
                    <a:gd name="T78" fmla="*/ 120639 w 471"/>
                    <a:gd name="T79" fmla="*/ 110205 h 281"/>
                    <a:gd name="T80" fmla="*/ 125338 w 471"/>
                    <a:gd name="T81" fmla="*/ 110025 h 281"/>
                    <a:gd name="T82" fmla="*/ 133258 w 471"/>
                    <a:gd name="T83" fmla="*/ 120949 h 281"/>
                    <a:gd name="T84" fmla="*/ 141849 w 471"/>
                    <a:gd name="T85" fmla="*/ 122311 h 281"/>
                    <a:gd name="T86" fmla="*/ 148066 w 471"/>
                    <a:gd name="T87" fmla="*/ 130786 h 281"/>
                    <a:gd name="T88" fmla="*/ 148975 w 471"/>
                    <a:gd name="T89" fmla="*/ 134079 h 281"/>
                    <a:gd name="T90" fmla="*/ 148975 w 471"/>
                    <a:gd name="T91" fmla="*/ 136966 h 281"/>
                    <a:gd name="T92" fmla="*/ 153334 w 471"/>
                    <a:gd name="T93" fmla="*/ 134079 h 281"/>
                    <a:gd name="T94" fmla="*/ 155845 w 471"/>
                    <a:gd name="T95" fmla="*/ 133266 h 281"/>
                    <a:gd name="T96" fmla="*/ 170989 w 471"/>
                    <a:gd name="T97" fmla="*/ 143996 h 281"/>
                    <a:gd name="T98" fmla="*/ 173980 w 471"/>
                    <a:gd name="T99" fmla="*/ 154887 h 281"/>
                    <a:gd name="T100" fmla="*/ 181093 w 471"/>
                    <a:gd name="T101" fmla="*/ 156533 h 281"/>
                    <a:gd name="T102" fmla="*/ 183357 w 471"/>
                    <a:gd name="T103" fmla="*/ 167461 h 281"/>
                    <a:gd name="T104" fmla="*/ 175673 w 471"/>
                    <a:gd name="T105" fmla="*/ 200942 h 281"/>
                    <a:gd name="T106" fmla="*/ 169307 w 471"/>
                    <a:gd name="T107" fmla="*/ 219014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2 h 844"/>
                    <a:gd name="T2" fmla="*/ 502 w 984"/>
                    <a:gd name="T3" fmla="*/ 2 h 844"/>
                    <a:gd name="T4" fmla="*/ 550 w 984"/>
                    <a:gd name="T5" fmla="*/ 2 h 844"/>
                    <a:gd name="T6" fmla="*/ 578 w 984"/>
                    <a:gd name="T7" fmla="*/ 6 h 844"/>
                    <a:gd name="T8" fmla="*/ 586 w 984"/>
                    <a:gd name="T9" fmla="*/ 5 h 844"/>
                    <a:gd name="T10" fmla="*/ 606 w 984"/>
                    <a:gd name="T11" fmla="*/ 3 h 844"/>
                    <a:gd name="T12" fmla="*/ 642 w 984"/>
                    <a:gd name="T13" fmla="*/ 6 h 844"/>
                    <a:gd name="T14" fmla="*/ 682 w 984"/>
                    <a:gd name="T15" fmla="*/ 5 h 844"/>
                    <a:gd name="T16" fmla="*/ 706 w 984"/>
                    <a:gd name="T17" fmla="*/ 4 h 844"/>
                    <a:gd name="T18" fmla="*/ 762 w 984"/>
                    <a:gd name="T19" fmla="*/ 2 h 844"/>
                    <a:gd name="T20" fmla="*/ 798 w 984"/>
                    <a:gd name="T21" fmla="*/ 3 h 844"/>
                    <a:gd name="T22" fmla="*/ 798 w 984"/>
                    <a:gd name="T23" fmla="*/ 6 h 844"/>
                    <a:gd name="T24" fmla="*/ 790 w 984"/>
                    <a:gd name="T25" fmla="*/ 7 h 844"/>
                    <a:gd name="T26" fmla="*/ 766 w 984"/>
                    <a:gd name="T27" fmla="*/ 8 h 844"/>
                    <a:gd name="T28" fmla="*/ 762 w 984"/>
                    <a:gd name="T29" fmla="*/ 9 h 844"/>
                    <a:gd name="T30" fmla="*/ 802 w 984"/>
                    <a:gd name="T31" fmla="*/ 11 h 844"/>
                    <a:gd name="T32" fmla="*/ 786 w 984"/>
                    <a:gd name="T33" fmla="*/ 16 h 844"/>
                    <a:gd name="T34" fmla="*/ 830 w 984"/>
                    <a:gd name="T35" fmla="*/ 21 h 844"/>
                    <a:gd name="T36" fmla="*/ 854 w 984"/>
                    <a:gd name="T37" fmla="*/ 23 h 844"/>
                    <a:gd name="T38" fmla="*/ 830 w 984"/>
                    <a:gd name="T39" fmla="*/ 23 h 844"/>
                    <a:gd name="T40" fmla="*/ 746 w 984"/>
                    <a:gd name="T41" fmla="*/ 20 h 844"/>
                    <a:gd name="T42" fmla="*/ 678 w 984"/>
                    <a:gd name="T43" fmla="*/ 20 h 844"/>
                    <a:gd name="T44" fmla="*/ 590 w 984"/>
                    <a:gd name="T45" fmla="*/ 23 h 844"/>
                    <a:gd name="T46" fmla="*/ 642 w 984"/>
                    <a:gd name="T47" fmla="*/ 30 h 844"/>
                    <a:gd name="T48" fmla="*/ 710 w 984"/>
                    <a:gd name="T49" fmla="*/ 32 h 844"/>
                    <a:gd name="T50" fmla="*/ 738 w 984"/>
                    <a:gd name="T51" fmla="*/ 28 h 844"/>
                    <a:gd name="T52" fmla="*/ 774 w 984"/>
                    <a:gd name="T53" fmla="*/ 29 h 844"/>
                    <a:gd name="T54" fmla="*/ 766 w 984"/>
                    <a:gd name="T55" fmla="*/ 32 h 844"/>
                    <a:gd name="T56" fmla="*/ 802 w 984"/>
                    <a:gd name="T57" fmla="*/ 34 h 844"/>
                    <a:gd name="T58" fmla="*/ 838 w 984"/>
                    <a:gd name="T59" fmla="*/ 34 h 844"/>
                    <a:gd name="T60" fmla="*/ 922 w 984"/>
                    <a:gd name="T61" fmla="*/ 41 h 844"/>
                    <a:gd name="T62" fmla="*/ 942 w 984"/>
                    <a:gd name="T63" fmla="*/ 42 h 844"/>
                    <a:gd name="T64" fmla="*/ 874 w 984"/>
                    <a:gd name="T65" fmla="*/ 41 h 844"/>
                    <a:gd name="T66" fmla="*/ 830 w 984"/>
                    <a:gd name="T67" fmla="*/ 39 h 844"/>
                    <a:gd name="T68" fmla="*/ 778 w 984"/>
                    <a:gd name="T69" fmla="*/ 36 h 844"/>
                    <a:gd name="T70" fmla="*/ 702 w 984"/>
                    <a:gd name="T71" fmla="*/ 34 h 844"/>
                    <a:gd name="T72" fmla="*/ 614 w 984"/>
                    <a:gd name="T73" fmla="*/ 33 h 844"/>
                    <a:gd name="T74" fmla="*/ 506 w 984"/>
                    <a:gd name="T75" fmla="*/ 30 h 844"/>
                    <a:gd name="T76" fmla="*/ 462 w 984"/>
                    <a:gd name="T77" fmla="*/ 26 h 844"/>
                    <a:gd name="T78" fmla="*/ 430 w 984"/>
                    <a:gd name="T79" fmla="*/ 24 h 844"/>
                    <a:gd name="T80" fmla="*/ 382 w 984"/>
                    <a:gd name="T81" fmla="*/ 21 h 844"/>
                    <a:gd name="T82" fmla="*/ 342 w 984"/>
                    <a:gd name="T83" fmla="*/ 19 h 844"/>
                    <a:gd name="T84" fmla="*/ 354 w 984"/>
                    <a:gd name="T85" fmla="*/ 21 h 844"/>
                    <a:gd name="T86" fmla="*/ 418 w 984"/>
                    <a:gd name="T87" fmla="*/ 25 h 844"/>
                    <a:gd name="T88" fmla="*/ 422 w 984"/>
                    <a:gd name="T89" fmla="*/ 26 h 844"/>
                    <a:gd name="T90" fmla="*/ 394 w 984"/>
                    <a:gd name="T91" fmla="*/ 26 h 844"/>
                    <a:gd name="T92" fmla="*/ 354 w 984"/>
                    <a:gd name="T93" fmla="*/ 24 h 844"/>
                    <a:gd name="T94" fmla="*/ 314 w 984"/>
                    <a:gd name="T95" fmla="*/ 20 h 844"/>
                    <a:gd name="T96" fmla="*/ 266 w 984"/>
                    <a:gd name="T97" fmla="*/ 17 h 844"/>
                    <a:gd name="T98" fmla="*/ 210 w 984"/>
                    <a:gd name="T99" fmla="*/ 16 h 844"/>
                    <a:gd name="T100" fmla="*/ 154 w 984"/>
                    <a:gd name="T101" fmla="*/ 11 h 844"/>
                    <a:gd name="T102" fmla="*/ 66 w 984"/>
                    <a:gd name="T103" fmla="*/ 3 h 844"/>
                    <a:gd name="T104" fmla="*/ 34 w 984"/>
                    <a:gd name="T105" fmla="*/ 2 h 844"/>
                    <a:gd name="T106" fmla="*/ 46 w 984"/>
                    <a:gd name="T107" fmla="*/ 2 h 844"/>
                    <a:gd name="T108" fmla="*/ 102 w 984"/>
                    <a:gd name="T109" fmla="*/ 3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 h 48"/>
                    <a:gd name="T2" fmla="*/ 10 w 36"/>
                    <a:gd name="T3" fmla="*/ 2 h 48"/>
                    <a:gd name="T4" fmla="*/ 6 w 36"/>
                    <a:gd name="T5" fmla="*/ 2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2 h 37"/>
                    <a:gd name="T2" fmla="*/ 27 w 36"/>
                    <a:gd name="T3" fmla="*/ 1 h 37"/>
                    <a:gd name="T4" fmla="*/ 80 w 36"/>
                    <a:gd name="T5" fmla="*/ 2 h 37"/>
                    <a:gd name="T6" fmla="*/ 8 w 36"/>
                    <a:gd name="T7" fmla="*/ 2 h 37"/>
                    <a:gd name="T8" fmla="*/ 0 w 36"/>
                    <a:gd name="T9" fmla="*/ 2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 h 96"/>
                    <a:gd name="T2" fmla="*/ 28 w 170"/>
                    <a:gd name="T3" fmla="*/ 3 h 96"/>
                    <a:gd name="T4" fmla="*/ 56 w 170"/>
                    <a:gd name="T5" fmla="*/ 3 h 96"/>
                    <a:gd name="T6" fmla="*/ 80 w 170"/>
                    <a:gd name="T7" fmla="*/ 3 h 96"/>
                    <a:gd name="T8" fmla="*/ 64 w 170"/>
                    <a:gd name="T9" fmla="*/ 3 h 96"/>
                    <a:gd name="T10" fmla="*/ 139 w 170"/>
                    <a:gd name="T11" fmla="*/ 4 h 96"/>
                    <a:gd name="T12" fmla="*/ 175 w 170"/>
                    <a:gd name="T13" fmla="*/ 5 h 96"/>
                    <a:gd name="T14" fmla="*/ 131 w 170"/>
                    <a:gd name="T15" fmla="*/ 6 h 96"/>
                    <a:gd name="T16" fmla="*/ 103 w 170"/>
                    <a:gd name="T17" fmla="*/ 5 h 96"/>
                    <a:gd name="T18" fmla="*/ 76 w 170"/>
                    <a:gd name="T19" fmla="*/ 4 h 96"/>
                    <a:gd name="T20" fmla="*/ 24 w 170"/>
                    <a:gd name="T21" fmla="*/ 3 h 96"/>
                    <a:gd name="T22" fmla="*/ 0 w 170"/>
                    <a:gd name="T23" fmla="*/ 4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3 h 44"/>
                    <a:gd name="T6" fmla="*/ 112 w 138"/>
                    <a:gd name="T7" fmla="*/ 3 h 44"/>
                    <a:gd name="T8" fmla="*/ 108 w 138"/>
                    <a:gd name="T9" fmla="*/ 3 h 44"/>
                    <a:gd name="T10" fmla="*/ 64 w 138"/>
                    <a:gd name="T11" fmla="*/ 3 h 44"/>
                    <a:gd name="T12" fmla="*/ 0 w 138"/>
                    <a:gd name="T13" fmla="*/ 3 h 44"/>
                    <a:gd name="T14" fmla="*/ 28 w 138"/>
                    <a:gd name="T15" fmla="*/ 3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 h 42"/>
                    <a:gd name="T2" fmla="*/ 28 w 57"/>
                    <a:gd name="T3" fmla="*/ 2 h 42"/>
                    <a:gd name="T4" fmla="*/ 17 w 57"/>
                    <a:gd name="T5" fmla="*/ 2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9 w 39"/>
                    <a:gd name="T1" fmla="*/ 3 h 52"/>
                    <a:gd name="T2" fmla="*/ 9 w 39"/>
                    <a:gd name="T3" fmla="*/ 0 h 52"/>
                    <a:gd name="T4" fmla="*/ 9 w 39"/>
                    <a:gd name="T5" fmla="*/ 3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2 h 80"/>
                    <a:gd name="T2" fmla="*/ 20 w 44"/>
                    <a:gd name="T3" fmla="*/ 2 h 80"/>
                    <a:gd name="T4" fmla="*/ 39 w 44"/>
                    <a:gd name="T5" fmla="*/ 2 h 80"/>
                    <a:gd name="T6" fmla="*/ 51 w 44"/>
                    <a:gd name="T7" fmla="*/ 3 h 80"/>
                    <a:gd name="T8" fmla="*/ 39 w 44"/>
                    <a:gd name="T9" fmla="*/ 4 h 80"/>
                    <a:gd name="T10" fmla="*/ 0 w 44"/>
                    <a:gd name="T11" fmla="*/ 2 h 80"/>
                    <a:gd name="T12" fmla="*/ 4 w 44"/>
                    <a:gd name="T13" fmla="*/ 2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83771 w 323"/>
                    <a:gd name="T1" fmla="*/ 1091 h 64"/>
                    <a:gd name="T2" fmla="*/ 87877 w 323"/>
                    <a:gd name="T3" fmla="*/ 6505 h 64"/>
                    <a:gd name="T4" fmla="*/ 89460 w 323"/>
                    <a:gd name="T5" fmla="*/ 0 h 64"/>
                    <a:gd name="T6" fmla="*/ 101018 w 323"/>
                    <a:gd name="T7" fmla="*/ 0 h 64"/>
                    <a:gd name="T8" fmla="*/ 109508 w 323"/>
                    <a:gd name="T9" fmla="*/ 14019 h 64"/>
                    <a:gd name="T10" fmla="*/ 121274 w 323"/>
                    <a:gd name="T11" fmla="*/ 8211 h 64"/>
                    <a:gd name="T12" fmla="*/ 119609 w 323"/>
                    <a:gd name="T13" fmla="*/ 23111 h 64"/>
                    <a:gd name="T14" fmla="*/ 113381 w 323"/>
                    <a:gd name="T15" fmla="*/ 37586 h 64"/>
                    <a:gd name="T16" fmla="*/ 112148 w 323"/>
                    <a:gd name="T17" fmla="*/ 23111 h 64"/>
                    <a:gd name="T18" fmla="*/ 109508 w 323"/>
                    <a:gd name="T19" fmla="*/ 24814 h 64"/>
                    <a:gd name="T20" fmla="*/ 106429 w 323"/>
                    <a:gd name="T21" fmla="*/ 23111 h 64"/>
                    <a:gd name="T22" fmla="*/ 100067 w 323"/>
                    <a:gd name="T23" fmla="*/ 17173 h 64"/>
                    <a:gd name="T24" fmla="*/ 86901 w 323"/>
                    <a:gd name="T25" fmla="*/ 30517 h 64"/>
                    <a:gd name="T26" fmla="*/ 76585 w 323"/>
                    <a:gd name="T27" fmla="*/ 35813 h 64"/>
                    <a:gd name="T28" fmla="*/ 80637 w 323"/>
                    <a:gd name="T29" fmla="*/ 45973 h 64"/>
                    <a:gd name="T30" fmla="*/ 71618 w 323"/>
                    <a:gd name="T31" fmla="*/ 50544 h 64"/>
                    <a:gd name="T32" fmla="*/ 64216 w 323"/>
                    <a:gd name="T33" fmla="*/ 48942 h 64"/>
                    <a:gd name="T34" fmla="*/ 67337 w 323"/>
                    <a:gd name="T35" fmla="*/ 45973 h 64"/>
                    <a:gd name="T36" fmla="*/ 64938 w 323"/>
                    <a:gd name="T37" fmla="*/ 32348 h 64"/>
                    <a:gd name="T38" fmla="*/ 64216 w 323"/>
                    <a:gd name="T39" fmla="*/ 24814 h 64"/>
                    <a:gd name="T40" fmla="*/ 60199 w 323"/>
                    <a:gd name="T41" fmla="*/ 18758 h 64"/>
                    <a:gd name="T42" fmla="*/ 54161 w 323"/>
                    <a:gd name="T43" fmla="*/ 21905 h 64"/>
                    <a:gd name="T44" fmla="*/ 51039 w 323"/>
                    <a:gd name="T45" fmla="*/ 21905 h 64"/>
                    <a:gd name="T46" fmla="*/ 46884 w 323"/>
                    <a:gd name="T47" fmla="*/ 20047 h 64"/>
                    <a:gd name="T48" fmla="*/ 31549 w 323"/>
                    <a:gd name="T49" fmla="*/ 1705 h 64"/>
                    <a:gd name="T50" fmla="*/ 22618 w 323"/>
                    <a:gd name="T51" fmla="*/ 11253 h 64"/>
                    <a:gd name="T52" fmla="*/ 1 w 323"/>
                    <a:gd name="T53" fmla="*/ 0 h 64"/>
                    <a:gd name="T54" fmla="*/ 83771 w 323"/>
                    <a:gd name="T55" fmla="*/ 109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40241 w 300"/>
                    <a:gd name="T1" fmla="*/ 29681 h 31"/>
                    <a:gd name="T2" fmla="*/ 11713 w 300"/>
                    <a:gd name="T3" fmla="*/ 1279 h 31"/>
                    <a:gd name="T4" fmla="*/ 109208 w 300"/>
                    <a:gd name="T5" fmla="*/ 0 h 31"/>
                    <a:gd name="T6" fmla="*/ 113272 w 300"/>
                    <a:gd name="T7" fmla="*/ 13426 h 31"/>
                    <a:gd name="T8" fmla="*/ 101044 w 300"/>
                    <a:gd name="T9" fmla="*/ 15383 h 31"/>
                    <a:gd name="T10" fmla="*/ 40241 w 300"/>
                    <a:gd name="T11" fmla="*/ 2968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3 h 29"/>
                    <a:gd name="T2" fmla="*/ 12 w 41"/>
                    <a:gd name="T3" fmla="*/ 3 h 29"/>
                    <a:gd name="T4" fmla="*/ 0 w 41"/>
                    <a:gd name="T5" fmla="*/ 3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25861419 w 436"/>
                    <a:gd name="T1" fmla="*/ 548578 h 152"/>
                    <a:gd name="T2" fmla="*/ 154524473 w 436"/>
                    <a:gd name="T3" fmla="*/ 0 h 152"/>
                    <a:gd name="T4" fmla="*/ 147374486 w 436"/>
                    <a:gd name="T5" fmla="*/ 36526122 h 152"/>
                    <a:gd name="T6" fmla="*/ 140743099 w 436"/>
                    <a:gd name="T7" fmla="*/ 45900314 h 152"/>
                    <a:gd name="T8" fmla="*/ 138924928 w 436"/>
                    <a:gd name="T9" fmla="*/ 47333755 h 152"/>
                    <a:gd name="T10" fmla="*/ 132865898 w 436"/>
                    <a:gd name="T11" fmla="*/ 49506188 h 152"/>
                    <a:gd name="T12" fmla="*/ 127888603 w 436"/>
                    <a:gd name="T13" fmla="*/ 59429406 h 152"/>
                    <a:gd name="T14" fmla="*/ 128357863 w 436"/>
                    <a:gd name="T15" fmla="*/ 66896919 h 152"/>
                    <a:gd name="T16" fmla="*/ 128934943 w 436"/>
                    <a:gd name="T17" fmla="*/ 72446599 h 152"/>
                    <a:gd name="T18" fmla="*/ 129710604 w 436"/>
                    <a:gd name="T19" fmla="*/ 76595963 h 152"/>
                    <a:gd name="T20" fmla="*/ 128357863 w 436"/>
                    <a:gd name="T21" fmla="*/ 82694252 h 152"/>
                    <a:gd name="T22" fmla="*/ 124426908 w 436"/>
                    <a:gd name="T23" fmla="*/ 81351686 h 152"/>
                    <a:gd name="T24" fmla="*/ 121258814 w 436"/>
                    <a:gd name="T25" fmla="*/ 87349413 h 152"/>
                    <a:gd name="T26" fmla="*/ 122935869 w 436"/>
                    <a:gd name="T27" fmla="*/ 71068312 h 152"/>
                    <a:gd name="T28" fmla="*/ 119720650 w 436"/>
                    <a:gd name="T29" fmla="*/ 67785196 h 152"/>
                    <a:gd name="T30" fmla="*/ 121833914 w 436"/>
                    <a:gd name="T31" fmla="*/ 63073317 h 152"/>
                    <a:gd name="T32" fmla="*/ 121258814 w 436"/>
                    <a:gd name="T33" fmla="*/ 60352267 h 152"/>
                    <a:gd name="T34" fmla="*/ 113390574 w 436"/>
                    <a:gd name="T35" fmla="*/ 63621278 h 152"/>
                    <a:gd name="T36" fmla="*/ 112348183 w 436"/>
                    <a:gd name="T37" fmla="*/ 57523606 h 152"/>
                    <a:gd name="T38" fmla="*/ 105187306 w 436"/>
                    <a:gd name="T39" fmla="*/ 63621278 h 152"/>
                    <a:gd name="T40" fmla="*/ 113390574 w 436"/>
                    <a:gd name="T41" fmla="*/ 69725771 h 152"/>
                    <a:gd name="T42" fmla="*/ 108111890 w 436"/>
                    <a:gd name="T43" fmla="*/ 79087648 h 152"/>
                    <a:gd name="T44" fmla="*/ 110227156 w 436"/>
                    <a:gd name="T45" fmla="*/ 85182068 h 152"/>
                    <a:gd name="T46" fmla="*/ 111572415 w 436"/>
                    <a:gd name="T47" fmla="*/ 93447707 h 152"/>
                    <a:gd name="T48" fmla="*/ 109459622 w 436"/>
                    <a:gd name="T49" fmla="*/ 94011265 h 152"/>
                    <a:gd name="T50" fmla="*/ 111241646 w 436"/>
                    <a:gd name="T51" fmla="*/ 97293015 h 152"/>
                    <a:gd name="T52" fmla="*/ 108874759 w 436"/>
                    <a:gd name="T53" fmla="*/ 102821162 h 152"/>
                    <a:gd name="T54" fmla="*/ 0 w 436"/>
                    <a:gd name="T55" fmla="*/ 100931542 h 152"/>
                    <a:gd name="T56" fmla="*/ 25861419 w 436"/>
                    <a:gd name="T57" fmla="*/ 548578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6 h 165"/>
                    <a:gd name="T2" fmla="*/ 15 w 47"/>
                    <a:gd name="T3" fmla="*/ 5 h 165"/>
                    <a:gd name="T4" fmla="*/ 17 w 47"/>
                    <a:gd name="T5" fmla="*/ 2 h 165"/>
                    <a:gd name="T6" fmla="*/ 11 w 47"/>
                    <a:gd name="T7" fmla="*/ 2 h 165"/>
                    <a:gd name="T8" fmla="*/ 17 w 47"/>
                    <a:gd name="T9" fmla="*/ 2 h 165"/>
                    <a:gd name="T10" fmla="*/ 21 w 47"/>
                    <a:gd name="T11" fmla="*/ 0 h 165"/>
                    <a:gd name="T12" fmla="*/ 31 w 47"/>
                    <a:gd name="T13" fmla="*/ 2 h 165"/>
                    <a:gd name="T14" fmla="*/ 47 w 47"/>
                    <a:gd name="T15" fmla="*/ 4 h 165"/>
                    <a:gd name="T16" fmla="*/ 31 w 47"/>
                    <a:gd name="T17" fmla="*/ 5 h 165"/>
                    <a:gd name="T18" fmla="*/ 23 w 47"/>
                    <a:gd name="T19" fmla="*/ 5 h 165"/>
                    <a:gd name="T20" fmla="*/ 21 w 47"/>
                    <a:gd name="T21" fmla="*/ 6 h 165"/>
                    <a:gd name="T22" fmla="*/ 27 w 47"/>
                    <a:gd name="T23" fmla="*/ 6 h 165"/>
                    <a:gd name="T24" fmla="*/ 31 w 47"/>
                    <a:gd name="T25" fmla="*/ 6 h 165"/>
                    <a:gd name="T26" fmla="*/ 13 w 47"/>
                    <a:gd name="T27" fmla="*/ 6 h 165"/>
                    <a:gd name="T28" fmla="*/ 7 w 47"/>
                    <a:gd name="T29" fmla="*/ 6 h 165"/>
                    <a:gd name="T30" fmla="*/ 3 w 47"/>
                    <a:gd name="T31" fmla="*/ 6 h 165"/>
                    <a:gd name="T32" fmla="*/ 5 w 47"/>
                    <a:gd name="T33" fmla="*/ 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3 h 103"/>
                    <a:gd name="T2" fmla="*/ 30 w 138"/>
                    <a:gd name="T3" fmla="*/ 2 h 103"/>
                    <a:gd name="T4" fmla="*/ 50 w 138"/>
                    <a:gd name="T5" fmla="*/ 2 h 103"/>
                    <a:gd name="T6" fmla="*/ 54 w 138"/>
                    <a:gd name="T7" fmla="*/ 2 h 103"/>
                    <a:gd name="T8" fmla="*/ 66 w 138"/>
                    <a:gd name="T9" fmla="*/ 2 h 103"/>
                    <a:gd name="T10" fmla="*/ 80 w 138"/>
                    <a:gd name="T11" fmla="*/ 2 h 103"/>
                    <a:gd name="T12" fmla="*/ 116 w 138"/>
                    <a:gd name="T13" fmla="*/ 2 h 103"/>
                    <a:gd name="T14" fmla="*/ 130 w 138"/>
                    <a:gd name="T15" fmla="*/ 2 h 103"/>
                    <a:gd name="T16" fmla="*/ 138 w 138"/>
                    <a:gd name="T17" fmla="*/ 2 h 103"/>
                    <a:gd name="T18" fmla="*/ 106 w 138"/>
                    <a:gd name="T19" fmla="*/ 2 h 103"/>
                    <a:gd name="T20" fmla="*/ 84 w 138"/>
                    <a:gd name="T21" fmla="*/ 3 h 103"/>
                    <a:gd name="T22" fmla="*/ 66 w 138"/>
                    <a:gd name="T23" fmla="*/ 4 h 103"/>
                    <a:gd name="T24" fmla="*/ 48 w 138"/>
                    <a:gd name="T25" fmla="*/ 5 h 103"/>
                    <a:gd name="T26" fmla="*/ 26 w 138"/>
                    <a:gd name="T27" fmla="*/ 5 h 103"/>
                    <a:gd name="T28" fmla="*/ 20 w 138"/>
                    <a:gd name="T29" fmla="*/ 4 h 103"/>
                    <a:gd name="T30" fmla="*/ 22 w 138"/>
                    <a:gd name="T31" fmla="*/ 5 h 103"/>
                    <a:gd name="T32" fmla="*/ 0 w 138"/>
                    <a:gd name="T33" fmla="*/ 5 h 103"/>
                    <a:gd name="T34" fmla="*/ 10 w 138"/>
                    <a:gd name="T35" fmla="*/ 4 h 103"/>
                    <a:gd name="T36" fmla="*/ 26 w 138"/>
                    <a:gd name="T37" fmla="*/ 3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43 w 188"/>
                    <a:gd name="T1" fmla="*/ 2 h 214"/>
                    <a:gd name="T2" fmla="*/ 145 w 188"/>
                    <a:gd name="T3" fmla="*/ 2 h 214"/>
                    <a:gd name="T4" fmla="*/ 155 w 188"/>
                    <a:gd name="T5" fmla="*/ 0 h 214"/>
                    <a:gd name="T6" fmla="*/ 167 w 188"/>
                    <a:gd name="T7" fmla="*/ 2 h 214"/>
                    <a:gd name="T8" fmla="*/ 173 w 188"/>
                    <a:gd name="T9" fmla="*/ 2 h 214"/>
                    <a:gd name="T10" fmla="*/ 163 w 188"/>
                    <a:gd name="T11" fmla="*/ 3 h 214"/>
                    <a:gd name="T12" fmla="*/ 155 w 188"/>
                    <a:gd name="T13" fmla="*/ 4 h 214"/>
                    <a:gd name="T14" fmla="*/ 147 w 188"/>
                    <a:gd name="T15" fmla="*/ 7 h 214"/>
                    <a:gd name="T16" fmla="*/ 129 w 188"/>
                    <a:gd name="T17" fmla="*/ 7 h 214"/>
                    <a:gd name="T18" fmla="*/ 105 w 188"/>
                    <a:gd name="T19" fmla="*/ 7 h 214"/>
                    <a:gd name="T20" fmla="*/ 97 w 188"/>
                    <a:gd name="T21" fmla="*/ 7 h 214"/>
                    <a:gd name="T22" fmla="*/ 94 w 188"/>
                    <a:gd name="T23" fmla="*/ 8 h 214"/>
                    <a:gd name="T24" fmla="*/ 90 w 188"/>
                    <a:gd name="T25" fmla="*/ 8 h 214"/>
                    <a:gd name="T26" fmla="*/ 80 w 188"/>
                    <a:gd name="T27" fmla="*/ 7 h 214"/>
                    <a:gd name="T28" fmla="*/ 58 w 188"/>
                    <a:gd name="T29" fmla="*/ 8 h 214"/>
                    <a:gd name="T30" fmla="*/ 76 w 188"/>
                    <a:gd name="T31" fmla="*/ 8 h 214"/>
                    <a:gd name="T32" fmla="*/ 78 w 188"/>
                    <a:gd name="T33" fmla="*/ 9 h 214"/>
                    <a:gd name="T34" fmla="*/ 58 w 188"/>
                    <a:gd name="T35" fmla="*/ 9 h 214"/>
                    <a:gd name="T36" fmla="*/ 34 w 188"/>
                    <a:gd name="T37" fmla="*/ 9 h 214"/>
                    <a:gd name="T38" fmla="*/ 36 w 188"/>
                    <a:gd name="T39" fmla="*/ 8 h 214"/>
                    <a:gd name="T40" fmla="*/ 46 w 188"/>
                    <a:gd name="T41" fmla="*/ 8 h 214"/>
                    <a:gd name="T42" fmla="*/ 34 w 188"/>
                    <a:gd name="T43" fmla="*/ 8 h 214"/>
                    <a:gd name="T44" fmla="*/ 26 w 188"/>
                    <a:gd name="T45" fmla="*/ 9 h 214"/>
                    <a:gd name="T46" fmla="*/ 30 w 188"/>
                    <a:gd name="T47" fmla="*/ 10 h 214"/>
                    <a:gd name="T48" fmla="*/ 14 w 188"/>
                    <a:gd name="T49" fmla="*/ 11 h 214"/>
                    <a:gd name="T50" fmla="*/ 0 w 188"/>
                    <a:gd name="T51" fmla="*/ 12 h 214"/>
                    <a:gd name="T52" fmla="*/ 8 w 188"/>
                    <a:gd name="T53" fmla="*/ 10 h 214"/>
                    <a:gd name="T54" fmla="*/ 0 w 188"/>
                    <a:gd name="T55" fmla="*/ 9 h 214"/>
                    <a:gd name="T56" fmla="*/ 14 w 188"/>
                    <a:gd name="T57" fmla="*/ 8 h 214"/>
                    <a:gd name="T58" fmla="*/ 32 w 188"/>
                    <a:gd name="T59" fmla="*/ 7 h 214"/>
                    <a:gd name="T60" fmla="*/ 44 w 188"/>
                    <a:gd name="T61" fmla="*/ 7 h 214"/>
                    <a:gd name="T62" fmla="*/ 72 w 188"/>
                    <a:gd name="T63" fmla="*/ 7 h 214"/>
                    <a:gd name="T64" fmla="*/ 84 w 188"/>
                    <a:gd name="T65" fmla="*/ 6 h 214"/>
                    <a:gd name="T66" fmla="*/ 99 w 188"/>
                    <a:gd name="T67" fmla="*/ 5 h 214"/>
                    <a:gd name="T68" fmla="*/ 105 w 188"/>
                    <a:gd name="T69" fmla="*/ 5 h 214"/>
                    <a:gd name="T70" fmla="*/ 117 w 188"/>
                    <a:gd name="T71" fmla="*/ 4 h 214"/>
                    <a:gd name="T72" fmla="*/ 135 w 188"/>
                    <a:gd name="T73" fmla="*/ 3 h 214"/>
                    <a:gd name="T74" fmla="*/ 139 w 188"/>
                    <a:gd name="T75" fmla="*/ 2 h 214"/>
                    <a:gd name="T76" fmla="*/ 133 w 188"/>
                    <a:gd name="T77" fmla="*/ 2 h 214"/>
                    <a:gd name="T78" fmla="*/ 137 w 188"/>
                    <a:gd name="T79" fmla="*/ 2 h 214"/>
                    <a:gd name="T80" fmla="*/ 143 w 188"/>
                    <a:gd name="T81" fmla="*/ 2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2 h 13"/>
                    <a:gd name="T2" fmla="*/ 4 w 13"/>
                    <a:gd name="T3" fmla="*/ 2 h 13"/>
                    <a:gd name="T4" fmla="*/ 0 w 13"/>
                    <a:gd name="T5" fmla="*/ 2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27 w 812"/>
                    <a:gd name="T1" fmla="*/ 2 h 564"/>
                    <a:gd name="T2" fmla="*/ 793 w 812"/>
                    <a:gd name="T3" fmla="*/ 4 h 564"/>
                    <a:gd name="T4" fmla="*/ 763 w 812"/>
                    <a:gd name="T5" fmla="*/ 6 h 564"/>
                    <a:gd name="T6" fmla="*/ 737 w 812"/>
                    <a:gd name="T7" fmla="*/ 7 h 564"/>
                    <a:gd name="T8" fmla="*/ 649 w 812"/>
                    <a:gd name="T9" fmla="*/ 9 h 564"/>
                    <a:gd name="T10" fmla="*/ 647 w 812"/>
                    <a:gd name="T11" fmla="*/ 11 h 564"/>
                    <a:gd name="T12" fmla="*/ 619 w 812"/>
                    <a:gd name="T13" fmla="*/ 11 h 564"/>
                    <a:gd name="T14" fmla="*/ 635 w 812"/>
                    <a:gd name="T15" fmla="*/ 9 h 564"/>
                    <a:gd name="T16" fmla="*/ 591 w 812"/>
                    <a:gd name="T17" fmla="*/ 9 h 564"/>
                    <a:gd name="T18" fmla="*/ 571 w 812"/>
                    <a:gd name="T19" fmla="*/ 11 h 564"/>
                    <a:gd name="T20" fmla="*/ 611 w 812"/>
                    <a:gd name="T21" fmla="*/ 14 h 564"/>
                    <a:gd name="T22" fmla="*/ 609 w 812"/>
                    <a:gd name="T23" fmla="*/ 19 h 564"/>
                    <a:gd name="T24" fmla="*/ 557 w 812"/>
                    <a:gd name="T25" fmla="*/ 20 h 564"/>
                    <a:gd name="T26" fmla="*/ 537 w 812"/>
                    <a:gd name="T27" fmla="*/ 20 h 564"/>
                    <a:gd name="T28" fmla="*/ 497 w 812"/>
                    <a:gd name="T29" fmla="*/ 17 h 564"/>
                    <a:gd name="T30" fmla="*/ 477 w 812"/>
                    <a:gd name="T31" fmla="*/ 17 h 564"/>
                    <a:gd name="T32" fmla="*/ 465 w 812"/>
                    <a:gd name="T33" fmla="*/ 20 h 564"/>
                    <a:gd name="T34" fmla="*/ 515 w 812"/>
                    <a:gd name="T35" fmla="*/ 24 h 564"/>
                    <a:gd name="T36" fmla="*/ 525 w 812"/>
                    <a:gd name="T37" fmla="*/ 26 h 564"/>
                    <a:gd name="T38" fmla="*/ 541 w 812"/>
                    <a:gd name="T39" fmla="*/ 28 h 564"/>
                    <a:gd name="T40" fmla="*/ 507 w 812"/>
                    <a:gd name="T41" fmla="*/ 28 h 564"/>
                    <a:gd name="T42" fmla="*/ 485 w 812"/>
                    <a:gd name="T43" fmla="*/ 26 h 564"/>
                    <a:gd name="T44" fmla="*/ 437 w 812"/>
                    <a:gd name="T45" fmla="*/ 21 h 564"/>
                    <a:gd name="T46" fmla="*/ 441 w 812"/>
                    <a:gd name="T47" fmla="*/ 16 h 564"/>
                    <a:gd name="T48" fmla="*/ 437 w 812"/>
                    <a:gd name="T49" fmla="*/ 13 h 564"/>
                    <a:gd name="T50" fmla="*/ 427 w 812"/>
                    <a:gd name="T51" fmla="*/ 14 h 564"/>
                    <a:gd name="T52" fmla="*/ 386 w 812"/>
                    <a:gd name="T53" fmla="*/ 13 h 564"/>
                    <a:gd name="T54" fmla="*/ 360 w 812"/>
                    <a:gd name="T55" fmla="*/ 9 h 564"/>
                    <a:gd name="T56" fmla="*/ 330 w 812"/>
                    <a:gd name="T57" fmla="*/ 9 h 564"/>
                    <a:gd name="T58" fmla="*/ 288 w 812"/>
                    <a:gd name="T59" fmla="*/ 9 h 564"/>
                    <a:gd name="T60" fmla="*/ 242 w 812"/>
                    <a:gd name="T61" fmla="*/ 11 h 564"/>
                    <a:gd name="T62" fmla="*/ 196 w 812"/>
                    <a:gd name="T63" fmla="*/ 13 h 564"/>
                    <a:gd name="T64" fmla="*/ 184 w 812"/>
                    <a:gd name="T65" fmla="*/ 13 h 564"/>
                    <a:gd name="T66" fmla="*/ 160 w 812"/>
                    <a:gd name="T67" fmla="*/ 16 h 564"/>
                    <a:gd name="T68" fmla="*/ 152 w 812"/>
                    <a:gd name="T69" fmla="*/ 17 h 564"/>
                    <a:gd name="T70" fmla="*/ 128 w 812"/>
                    <a:gd name="T71" fmla="*/ 20 h 564"/>
                    <a:gd name="T72" fmla="*/ 94 w 812"/>
                    <a:gd name="T73" fmla="*/ 20 h 564"/>
                    <a:gd name="T74" fmla="*/ 66 w 812"/>
                    <a:gd name="T75" fmla="*/ 13 h 564"/>
                    <a:gd name="T76" fmla="*/ 72 w 812"/>
                    <a:gd name="T77" fmla="*/ 7 h 564"/>
                    <a:gd name="T78" fmla="*/ 44 w 812"/>
                    <a:gd name="T79" fmla="*/ 9 h 564"/>
                    <a:gd name="T80" fmla="*/ 20 w 812"/>
                    <a:gd name="T81" fmla="*/ 7 h 564"/>
                    <a:gd name="T82" fmla="*/ 24 w 812"/>
                    <a:gd name="T83" fmla="*/ 7 h 564"/>
                    <a:gd name="T84" fmla="*/ 0 w 812"/>
                    <a:gd name="T85" fmla="*/ 5 h 564"/>
                    <a:gd name="T86" fmla="*/ 813 w 812"/>
                    <a:gd name="T87" fmla="*/ 2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3 h 85"/>
                    <a:gd name="T2" fmla="*/ 32 w 43"/>
                    <a:gd name="T3" fmla="*/ 3 h 85"/>
                    <a:gd name="T4" fmla="*/ 73 w 43"/>
                    <a:gd name="T5" fmla="*/ 3 h 85"/>
                    <a:gd name="T6" fmla="*/ 35 w 43"/>
                    <a:gd name="T7" fmla="*/ 6 h 85"/>
                    <a:gd name="T8" fmla="*/ 1 w 43"/>
                    <a:gd name="T9" fmla="*/ 5 h 85"/>
                    <a:gd name="T10" fmla="*/ 7 w 43"/>
                    <a:gd name="T11" fmla="*/ 3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1 w 44"/>
                    <a:gd name="T1" fmla="*/ 2 h 74"/>
                    <a:gd name="T2" fmla="*/ 14 w 44"/>
                    <a:gd name="T3" fmla="*/ 2 h 74"/>
                    <a:gd name="T4" fmla="*/ 23 w 44"/>
                    <a:gd name="T5" fmla="*/ 2 h 74"/>
                    <a:gd name="T6" fmla="*/ 21 w 44"/>
                    <a:gd name="T7" fmla="*/ 2 h 74"/>
                    <a:gd name="T8" fmla="*/ 11 w 44"/>
                    <a:gd name="T9" fmla="*/ 2 h 74"/>
                    <a:gd name="T10" fmla="*/ 7 w 44"/>
                    <a:gd name="T11" fmla="*/ 2 h 74"/>
                    <a:gd name="T12" fmla="*/ 3 w 44"/>
                    <a:gd name="T13" fmla="*/ 2 h 74"/>
                    <a:gd name="T14" fmla="*/ 11 w 44"/>
                    <a:gd name="T15" fmla="*/ 2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2 h 30"/>
                    <a:gd name="T2" fmla="*/ 5 w 20"/>
                    <a:gd name="T3" fmla="*/ 2 h 30"/>
                    <a:gd name="T4" fmla="*/ 7 w 20"/>
                    <a:gd name="T5" fmla="*/ 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187232 w 682"/>
                    <a:gd name="T1" fmla="*/ 347720 h 557"/>
                    <a:gd name="T2" fmla="*/ 189101 w 682"/>
                    <a:gd name="T3" fmla="*/ 338147 h 557"/>
                    <a:gd name="T4" fmla="*/ 194652 w 682"/>
                    <a:gd name="T5" fmla="*/ 309636 h 557"/>
                    <a:gd name="T6" fmla="*/ 120394 w 682"/>
                    <a:gd name="T7" fmla="*/ 214838 h 557"/>
                    <a:gd name="T8" fmla="*/ 109830 w 682"/>
                    <a:gd name="T9" fmla="*/ 259318 h 557"/>
                    <a:gd name="T10" fmla="*/ 117972 w 682"/>
                    <a:gd name="T11" fmla="*/ 416544 h 557"/>
                    <a:gd name="T12" fmla="*/ 109830 w 682"/>
                    <a:gd name="T13" fmla="*/ 370326 h 557"/>
                    <a:gd name="T14" fmla="*/ 94255 w 682"/>
                    <a:gd name="T15" fmla="*/ 329386 h 557"/>
                    <a:gd name="T16" fmla="*/ 95431 w 682"/>
                    <a:gd name="T17" fmla="*/ 309636 h 557"/>
                    <a:gd name="T18" fmla="*/ 96319 w 682"/>
                    <a:gd name="T19" fmla="*/ 295619 h 557"/>
                    <a:gd name="T20" fmla="*/ 85614 w 682"/>
                    <a:gd name="T21" fmla="*/ 281141 h 557"/>
                    <a:gd name="T22" fmla="*/ 75558 w 682"/>
                    <a:gd name="T23" fmla="*/ 259318 h 557"/>
                    <a:gd name="T24" fmla="*/ 57526 w 682"/>
                    <a:gd name="T25" fmla="*/ 265078 h 557"/>
                    <a:gd name="T26" fmla="*/ 49245 w 682"/>
                    <a:gd name="T27" fmla="*/ 273580 h 557"/>
                    <a:gd name="T28" fmla="*/ 30353 w 682"/>
                    <a:gd name="T29" fmla="*/ 273580 h 557"/>
                    <a:gd name="T30" fmla="*/ 8641 w 682"/>
                    <a:gd name="T31" fmla="*/ 233862 h 557"/>
                    <a:gd name="T32" fmla="*/ 4249 w 682"/>
                    <a:gd name="T33" fmla="*/ 221516 h 557"/>
                    <a:gd name="T34" fmla="*/ 0 w 682"/>
                    <a:gd name="T35" fmla="*/ 197501 h 557"/>
                    <a:gd name="T36" fmla="*/ 9412 w 682"/>
                    <a:gd name="T37" fmla="*/ 159775 h 557"/>
                    <a:gd name="T38" fmla="*/ 12530 w 682"/>
                    <a:gd name="T39" fmla="*/ 135508 h 557"/>
                    <a:gd name="T40" fmla="*/ 19868 w 682"/>
                    <a:gd name="T41" fmla="*/ 106855 h 557"/>
                    <a:gd name="T42" fmla="*/ 31690 w 682"/>
                    <a:gd name="T43" fmla="*/ 86727 h 557"/>
                    <a:gd name="T44" fmla="*/ 65210 w 682"/>
                    <a:gd name="T45" fmla="*/ 50262 h 557"/>
                    <a:gd name="T46" fmla="*/ 85614 w 682"/>
                    <a:gd name="T47" fmla="*/ 22602 h 557"/>
                    <a:gd name="T48" fmla="*/ 100366 w 682"/>
                    <a:gd name="T49" fmla="*/ 4327 h 557"/>
                    <a:gd name="T50" fmla="*/ 141319 w 682"/>
                    <a:gd name="T51" fmla="*/ 1600 h 557"/>
                    <a:gd name="T52" fmla="*/ 154814 w 682"/>
                    <a:gd name="T53" fmla="*/ 0 h 557"/>
                    <a:gd name="T54" fmla="*/ 149372 w 682"/>
                    <a:gd name="T55" fmla="*/ 25282 h 557"/>
                    <a:gd name="T56" fmla="*/ 172398 w 682"/>
                    <a:gd name="T57" fmla="*/ 63221 h 557"/>
                    <a:gd name="T58" fmla="*/ 193527 w 682"/>
                    <a:gd name="T59" fmla="*/ 55469 h 557"/>
                    <a:gd name="T60" fmla="*/ 205840 w 682"/>
                    <a:gd name="T61" fmla="*/ 61113 h 557"/>
                    <a:gd name="T62" fmla="*/ 217472 w 682"/>
                    <a:gd name="T63" fmla="*/ 72794 h 557"/>
                    <a:gd name="T64" fmla="*/ 222720 w 682"/>
                    <a:gd name="T65" fmla="*/ 140878 h 557"/>
                    <a:gd name="T66" fmla="*/ 222720 w 682"/>
                    <a:gd name="T67" fmla="*/ 179906 h 557"/>
                    <a:gd name="T68" fmla="*/ 232980 w 682"/>
                    <a:gd name="T69" fmla="*/ 212134 h 557"/>
                    <a:gd name="T70" fmla="*/ 251195 w 682"/>
                    <a:gd name="T71" fmla="*/ 224812 h 557"/>
                    <a:gd name="T72" fmla="*/ 264567 w 682"/>
                    <a:gd name="T73" fmla="*/ 221516 h 557"/>
                    <a:gd name="T74" fmla="*/ 258338 w 682"/>
                    <a:gd name="T75" fmla="*/ 254971 h 557"/>
                    <a:gd name="T76" fmla="*/ 232980 w 682"/>
                    <a:gd name="T77" fmla="*/ 305277 h 557"/>
                    <a:gd name="T78" fmla="*/ 213342 w 682"/>
                    <a:gd name="T79" fmla="*/ 363599 h 557"/>
                    <a:gd name="T80" fmla="*/ 216406 w 682"/>
                    <a:gd name="T81" fmla="*/ 380855 h 557"/>
                    <a:gd name="T82" fmla="*/ 169227 w 682"/>
                    <a:gd name="T83" fmla="*/ 416544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92770 w 257"/>
                    <a:gd name="T1" fmla="*/ 263634 h 347"/>
                    <a:gd name="T2" fmla="*/ 88889 w 257"/>
                    <a:gd name="T3" fmla="*/ 228571 h 347"/>
                    <a:gd name="T4" fmla="*/ 82985 w 257"/>
                    <a:gd name="T5" fmla="*/ 218842 h 347"/>
                    <a:gd name="T6" fmla="*/ 82344 w 257"/>
                    <a:gd name="T7" fmla="*/ 204870 h 347"/>
                    <a:gd name="T8" fmla="*/ 79892 w 257"/>
                    <a:gd name="T9" fmla="*/ 193026 h 347"/>
                    <a:gd name="T10" fmla="*/ 79892 w 257"/>
                    <a:gd name="T11" fmla="*/ 173891 h 347"/>
                    <a:gd name="T12" fmla="*/ 79197 w 257"/>
                    <a:gd name="T13" fmla="*/ 162534 h 347"/>
                    <a:gd name="T14" fmla="*/ 87065 w 257"/>
                    <a:gd name="T15" fmla="*/ 153508 h 347"/>
                    <a:gd name="T16" fmla="*/ 98170 w 257"/>
                    <a:gd name="T17" fmla="*/ 150100 h 347"/>
                    <a:gd name="T18" fmla="*/ 98170 w 257"/>
                    <a:gd name="T19" fmla="*/ 103672 h 347"/>
                    <a:gd name="T20" fmla="*/ 20591 w 257"/>
                    <a:gd name="T21" fmla="*/ 72923 h 347"/>
                    <a:gd name="T22" fmla="*/ 12355 w 257"/>
                    <a:gd name="T23" fmla="*/ 74595 h 347"/>
                    <a:gd name="T24" fmla="*/ 6270 w 257"/>
                    <a:gd name="T25" fmla="*/ 77564 h 347"/>
                    <a:gd name="T26" fmla="*/ 0 w 257"/>
                    <a:gd name="T27" fmla="*/ 113482 h 347"/>
                    <a:gd name="T28" fmla="*/ 35407 w 257"/>
                    <a:gd name="T29" fmla="*/ 262845 h 347"/>
                    <a:gd name="T30" fmla="*/ 92770 w 257"/>
                    <a:gd name="T31" fmla="*/ 263634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3 w 19"/>
                    <a:gd name="T1" fmla="*/ 2 h 37"/>
                    <a:gd name="T2" fmla="*/ 3 w 19"/>
                    <a:gd name="T3" fmla="*/ 2 h 37"/>
                    <a:gd name="T4" fmla="*/ 3 w 19"/>
                    <a:gd name="T5" fmla="*/ 2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1 w 22"/>
                    <a:gd name="T1" fmla="*/ 3 h 20"/>
                    <a:gd name="T2" fmla="*/ 11 w 22"/>
                    <a:gd name="T3" fmla="*/ 0 h 20"/>
                    <a:gd name="T4" fmla="*/ 11 w 22"/>
                    <a:gd name="T5" fmla="*/ 3 h 20"/>
                    <a:gd name="T6" fmla="*/ 8 w 22"/>
                    <a:gd name="T7" fmla="*/ 3 h 20"/>
                    <a:gd name="T8" fmla="*/ 11 w 22"/>
                    <a:gd name="T9" fmla="*/ 3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2 h 30"/>
                    <a:gd name="T2" fmla="*/ 47 w 57"/>
                    <a:gd name="T3" fmla="*/ 2 h 30"/>
                    <a:gd name="T4" fmla="*/ 51 w 57"/>
                    <a:gd name="T5" fmla="*/ 2 h 30"/>
                    <a:gd name="T6" fmla="*/ 24 w 57"/>
                    <a:gd name="T7" fmla="*/ 2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58 w 693"/>
                    <a:gd name="T1" fmla="*/ 23 h 696"/>
                    <a:gd name="T2" fmla="*/ 378 w 693"/>
                    <a:gd name="T3" fmla="*/ 22 h 696"/>
                    <a:gd name="T4" fmla="*/ 310 w 693"/>
                    <a:gd name="T5" fmla="*/ 20 h 696"/>
                    <a:gd name="T6" fmla="*/ 250 w 693"/>
                    <a:gd name="T7" fmla="*/ 20 h 696"/>
                    <a:gd name="T8" fmla="*/ 222 w 693"/>
                    <a:gd name="T9" fmla="*/ 20 h 696"/>
                    <a:gd name="T10" fmla="*/ 246 w 693"/>
                    <a:gd name="T11" fmla="*/ 20 h 696"/>
                    <a:gd name="T12" fmla="*/ 278 w 693"/>
                    <a:gd name="T13" fmla="*/ 23 h 696"/>
                    <a:gd name="T14" fmla="*/ 306 w 693"/>
                    <a:gd name="T15" fmla="*/ 24 h 696"/>
                    <a:gd name="T16" fmla="*/ 318 w 693"/>
                    <a:gd name="T17" fmla="*/ 25 h 696"/>
                    <a:gd name="T18" fmla="*/ 298 w 693"/>
                    <a:gd name="T19" fmla="*/ 27 h 696"/>
                    <a:gd name="T20" fmla="*/ 246 w 693"/>
                    <a:gd name="T21" fmla="*/ 31 h 696"/>
                    <a:gd name="T22" fmla="*/ 210 w 693"/>
                    <a:gd name="T23" fmla="*/ 31 h 696"/>
                    <a:gd name="T24" fmla="*/ 97 w 693"/>
                    <a:gd name="T25" fmla="*/ 34 h 696"/>
                    <a:gd name="T26" fmla="*/ 77 w 693"/>
                    <a:gd name="T27" fmla="*/ 31 h 696"/>
                    <a:gd name="T28" fmla="*/ 45 w 693"/>
                    <a:gd name="T29" fmla="*/ 25 h 696"/>
                    <a:gd name="T30" fmla="*/ 33 w 693"/>
                    <a:gd name="T31" fmla="*/ 22 h 696"/>
                    <a:gd name="T32" fmla="*/ 53 w 693"/>
                    <a:gd name="T33" fmla="*/ 16 h 696"/>
                    <a:gd name="T34" fmla="*/ 17 w 693"/>
                    <a:gd name="T35" fmla="*/ 20 h 696"/>
                    <a:gd name="T36" fmla="*/ 81 w 693"/>
                    <a:gd name="T37" fmla="*/ 13 h 696"/>
                    <a:gd name="T38" fmla="*/ 113 w 693"/>
                    <a:gd name="T39" fmla="*/ 11 h 696"/>
                    <a:gd name="T40" fmla="*/ 37 w 693"/>
                    <a:gd name="T41" fmla="*/ 11 h 696"/>
                    <a:gd name="T42" fmla="*/ 1 w 693"/>
                    <a:gd name="T43" fmla="*/ 9 h 696"/>
                    <a:gd name="T44" fmla="*/ 25 w 693"/>
                    <a:gd name="T45" fmla="*/ 7 h 696"/>
                    <a:gd name="T46" fmla="*/ 97 w 693"/>
                    <a:gd name="T47" fmla="*/ 6 h 696"/>
                    <a:gd name="T48" fmla="*/ 206 w 693"/>
                    <a:gd name="T49" fmla="*/ 6 h 696"/>
                    <a:gd name="T50" fmla="*/ 214 w 693"/>
                    <a:gd name="T51" fmla="*/ 3 h 696"/>
                    <a:gd name="T52" fmla="*/ 246 w 693"/>
                    <a:gd name="T53" fmla="*/ 0 h 696"/>
                    <a:gd name="T54" fmla="*/ 342 w 693"/>
                    <a:gd name="T55" fmla="*/ 2 h 696"/>
                    <a:gd name="T56" fmla="*/ 314 w 693"/>
                    <a:gd name="T57" fmla="*/ 4 h 696"/>
                    <a:gd name="T58" fmla="*/ 286 w 693"/>
                    <a:gd name="T59" fmla="*/ 9 h 696"/>
                    <a:gd name="T60" fmla="*/ 346 w 693"/>
                    <a:gd name="T61" fmla="*/ 9 h 696"/>
                    <a:gd name="T62" fmla="*/ 358 w 693"/>
                    <a:gd name="T63" fmla="*/ 7 h 696"/>
                    <a:gd name="T64" fmla="*/ 402 w 693"/>
                    <a:gd name="T65" fmla="*/ 5 h 696"/>
                    <a:gd name="T66" fmla="*/ 482 w 693"/>
                    <a:gd name="T67" fmla="*/ 4 h 696"/>
                    <a:gd name="T68" fmla="*/ 509 w 693"/>
                    <a:gd name="T69" fmla="*/ 2 h 696"/>
                    <a:gd name="T70" fmla="*/ 515 w 693"/>
                    <a:gd name="T71" fmla="*/ 23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322484 w 931"/>
                    <a:gd name="T1" fmla="*/ 0 h 149"/>
                    <a:gd name="T2" fmla="*/ 56001 w 931"/>
                    <a:gd name="T3" fmla="*/ 22213 h 149"/>
                    <a:gd name="T4" fmla="*/ 35417 w 931"/>
                    <a:gd name="T5" fmla="*/ 31868 h 149"/>
                    <a:gd name="T6" fmla="*/ 24195 w 931"/>
                    <a:gd name="T7" fmla="*/ 31868 h 149"/>
                    <a:gd name="T8" fmla="*/ 8661 w 931"/>
                    <a:gd name="T9" fmla="*/ 59081 h 149"/>
                    <a:gd name="T10" fmla="*/ 0 w 931"/>
                    <a:gd name="T11" fmla="*/ 80255 h 149"/>
                    <a:gd name="T12" fmla="*/ 23090 w 931"/>
                    <a:gd name="T13" fmla="*/ 88232 h 149"/>
                    <a:gd name="T14" fmla="*/ 37828 w 931"/>
                    <a:gd name="T15" fmla="*/ 73261 h 149"/>
                    <a:gd name="T16" fmla="*/ 42315 w 931"/>
                    <a:gd name="T17" fmla="*/ 64535 h 149"/>
                    <a:gd name="T18" fmla="*/ 65428 w 931"/>
                    <a:gd name="T19" fmla="*/ 39804 h 149"/>
                    <a:gd name="T20" fmla="*/ 84064 w 931"/>
                    <a:gd name="T21" fmla="*/ 35339 h 149"/>
                    <a:gd name="T22" fmla="*/ 92816 w 931"/>
                    <a:gd name="T23" fmla="*/ 71702 h 149"/>
                    <a:gd name="T24" fmla="*/ 73559 w 931"/>
                    <a:gd name="T25" fmla="*/ 83853 h 149"/>
                    <a:gd name="T26" fmla="*/ 90257 w 931"/>
                    <a:gd name="T27" fmla="*/ 86714 h 149"/>
                    <a:gd name="T28" fmla="*/ 97739 w 931"/>
                    <a:gd name="T29" fmla="*/ 68857 h 149"/>
                    <a:gd name="T30" fmla="*/ 104063 w 931"/>
                    <a:gd name="T31" fmla="*/ 70402 h 149"/>
                    <a:gd name="T32" fmla="*/ 98920 w 931"/>
                    <a:gd name="T33" fmla="*/ 41447 h 149"/>
                    <a:gd name="T34" fmla="*/ 104063 w 931"/>
                    <a:gd name="T35" fmla="*/ 33925 h 149"/>
                    <a:gd name="T36" fmla="*/ 108175 w 931"/>
                    <a:gd name="T37" fmla="*/ 67406 h 149"/>
                    <a:gd name="T38" fmla="*/ 104063 w 931"/>
                    <a:gd name="T39" fmla="*/ 86714 h 149"/>
                    <a:gd name="T40" fmla="*/ 115962 w 931"/>
                    <a:gd name="T41" fmla="*/ 99534 h 149"/>
                    <a:gd name="T42" fmla="*/ 116856 w 931"/>
                    <a:gd name="T43" fmla="*/ 70402 h 149"/>
                    <a:gd name="T44" fmla="*/ 129502 w 931"/>
                    <a:gd name="T45" fmla="*/ 78774 h 149"/>
                    <a:gd name="T46" fmla="*/ 149396 w 931"/>
                    <a:gd name="T47" fmla="*/ 56200 h 149"/>
                    <a:gd name="T48" fmla="*/ 159996 w 931"/>
                    <a:gd name="T49" fmla="*/ 38199 h 149"/>
                    <a:gd name="T50" fmla="*/ 171877 w 931"/>
                    <a:gd name="T51" fmla="*/ 42666 h 149"/>
                    <a:gd name="T52" fmla="*/ 177916 w 931"/>
                    <a:gd name="T53" fmla="*/ 38199 h 149"/>
                    <a:gd name="T54" fmla="*/ 168598 w 931"/>
                    <a:gd name="T55" fmla="*/ 33925 h 149"/>
                    <a:gd name="T56" fmla="*/ 185481 w 931"/>
                    <a:gd name="T57" fmla="*/ 26619 h 149"/>
                    <a:gd name="T58" fmla="*/ 212709 w 931"/>
                    <a:gd name="T59" fmla="*/ 41447 h 149"/>
                    <a:gd name="T60" fmla="*/ 227233 w 931"/>
                    <a:gd name="T61" fmla="*/ 31868 h 149"/>
                    <a:gd name="T62" fmla="*/ 228223 w 931"/>
                    <a:gd name="T63" fmla="*/ 48398 h 149"/>
                    <a:gd name="T64" fmla="*/ 222108 w 931"/>
                    <a:gd name="T65" fmla="*/ 77261 h 149"/>
                    <a:gd name="T66" fmla="*/ 239084 w 931"/>
                    <a:gd name="T67" fmla="*/ 67406 h 149"/>
                    <a:gd name="T68" fmla="*/ 243996 w 931"/>
                    <a:gd name="T69" fmla="*/ 61628 h 149"/>
                    <a:gd name="T70" fmla="*/ 253491 w 931"/>
                    <a:gd name="T71" fmla="*/ 46638 h 149"/>
                    <a:gd name="T72" fmla="*/ 310491 w 931"/>
                    <a:gd name="T73" fmla="*/ 64535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3 h 30"/>
                    <a:gd name="T2" fmla="*/ 16 w 31"/>
                    <a:gd name="T3" fmla="*/ 0 h 30"/>
                    <a:gd name="T4" fmla="*/ 15 w 31"/>
                    <a:gd name="T5" fmla="*/ 3 h 30"/>
                    <a:gd name="T6" fmla="*/ 3 w 31"/>
                    <a:gd name="T7" fmla="*/ 3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 h 32"/>
                    <a:gd name="T2" fmla="*/ 37 w 44"/>
                    <a:gd name="T3" fmla="*/ 0 h 32"/>
                    <a:gd name="T4" fmla="*/ 53 w 44"/>
                    <a:gd name="T5" fmla="*/ 3 h 32"/>
                    <a:gd name="T6" fmla="*/ 6 w 44"/>
                    <a:gd name="T7" fmla="*/ 3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2 h 18"/>
                    <a:gd name="T2" fmla="*/ 25 w 76"/>
                    <a:gd name="T3" fmla="*/ 2 h 18"/>
                    <a:gd name="T4" fmla="*/ 37 w 76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3 h 44"/>
                    <a:gd name="T2" fmla="*/ 12 w 42"/>
                    <a:gd name="T3" fmla="*/ 3 h 44"/>
                    <a:gd name="T4" fmla="*/ 0 w 42"/>
                    <a:gd name="T5" fmla="*/ 3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 h 30"/>
                    <a:gd name="T2" fmla="*/ 78 w 31"/>
                    <a:gd name="T3" fmla="*/ 2 h 30"/>
                    <a:gd name="T4" fmla="*/ 7 w 31"/>
                    <a:gd name="T5" fmla="*/ 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9920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295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4" y="930277"/>
            <a:ext cx="2052637" cy="5332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4" y="930277"/>
            <a:ext cx="6007100" cy="53324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075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51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5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2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1141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ya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1" y="274638"/>
            <a:ext cx="7200800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1" y="838201"/>
            <a:ext cx="7200800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251520" y="1484784"/>
            <a:ext cx="8637640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51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3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3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259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ADD1EA-B558-40CC-99BF-B5F793F0C8DB}" type="datetime1">
              <a:rPr lang="en-CA" smtClean="0"/>
              <a:t>2022-02-23</a:t>
            </a:fld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828800" y="6324600"/>
            <a:ext cx="5486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Machine Learning in Business 2nd Edition.  Copyright  © John C. Hull 2020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2435DD8-BC4F-4C8E-9390-DF43692AEB8E}" type="slidenum">
              <a:rPr lang="en-CA" smtClean="0"/>
              <a:t>‹N›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9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941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982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521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0 w 15"/>
                      <a:gd name="T1" fmla="*/ 0 h 23"/>
                      <a:gd name="T2" fmla="*/ 0 w 15"/>
                      <a:gd name="T3" fmla="*/ 0 h 23"/>
                      <a:gd name="T4" fmla="*/ 0 w 15"/>
                      <a:gd name="T5" fmla="*/ 0 h 23"/>
                      <a:gd name="T6" fmla="*/ 0 w 15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0 w 20"/>
                      <a:gd name="T1" fmla="*/ 0 h 23"/>
                      <a:gd name="T2" fmla="*/ 0 w 20"/>
                      <a:gd name="T3" fmla="*/ 0 h 23"/>
                      <a:gd name="T4" fmla="*/ 0 w 20"/>
                      <a:gd name="T5" fmla="*/ 0 h 23"/>
                      <a:gd name="T6" fmla="*/ 0 w 20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0 w 26"/>
                      <a:gd name="T1" fmla="*/ 0 h 22"/>
                      <a:gd name="T2" fmla="*/ 0 w 26"/>
                      <a:gd name="T3" fmla="*/ 0 h 22"/>
                      <a:gd name="T4" fmla="*/ 0 w 26"/>
                      <a:gd name="T5" fmla="*/ 0 h 22"/>
                      <a:gd name="T6" fmla="*/ 0 w 26"/>
                      <a:gd name="T7" fmla="*/ 0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1 w 471"/>
                      <a:gd name="T1" fmla="*/ 1 h 281"/>
                      <a:gd name="T2" fmla="*/ 1 w 471"/>
                      <a:gd name="T3" fmla="*/ 1 h 281"/>
                      <a:gd name="T4" fmla="*/ 1 w 471"/>
                      <a:gd name="T5" fmla="*/ 1 h 281"/>
                      <a:gd name="T6" fmla="*/ 1 w 471"/>
                      <a:gd name="T7" fmla="*/ 1 h 281"/>
                      <a:gd name="T8" fmla="*/ 1 w 471"/>
                      <a:gd name="T9" fmla="*/ 1 h 281"/>
                      <a:gd name="T10" fmla="*/ 0 w 471"/>
                      <a:gd name="T11" fmla="*/ 1 h 281"/>
                      <a:gd name="T12" fmla="*/ 1 w 471"/>
                      <a:gd name="T13" fmla="*/ 1 h 281"/>
                      <a:gd name="T14" fmla="*/ 1 w 471"/>
                      <a:gd name="T15" fmla="*/ 1 h 281"/>
                      <a:gd name="T16" fmla="*/ 1 w 471"/>
                      <a:gd name="T17" fmla="*/ 1 h 281"/>
                      <a:gd name="T18" fmla="*/ 1 w 471"/>
                      <a:gd name="T19" fmla="*/ 1 h 281"/>
                      <a:gd name="T20" fmla="*/ 1 w 471"/>
                      <a:gd name="T21" fmla="*/ 1 h 281"/>
                      <a:gd name="T22" fmla="*/ 1 w 471"/>
                      <a:gd name="T23" fmla="*/ 1 h 281"/>
                      <a:gd name="T24" fmla="*/ 1 w 471"/>
                      <a:gd name="T25" fmla="*/ 1 h 281"/>
                      <a:gd name="T26" fmla="*/ 1 w 471"/>
                      <a:gd name="T27" fmla="*/ 1 h 281"/>
                      <a:gd name="T28" fmla="*/ 1 w 471"/>
                      <a:gd name="T29" fmla="*/ 1 h 281"/>
                      <a:gd name="T30" fmla="*/ 1 w 471"/>
                      <a:gd name="T31" fmla="*/ 1 h 281"/>
                      <a:gd name="T32" fmla="*/ 1 w 471"/>
                      <a:gd name="T33" fmla="*/ 1 h 281"/>
                      <a:gd name="T34" fmla="*/ 1 w 471"/>
                      <a:gd name="T35" fmla="*/ 0 h 281"/>
                      <a:gd name="T36" fmla="*/ 1 w 471"/>
                      <a:gd name="T37" fmla="*/ 1 h 281"/>
                      <a:gd name="T38" fmla="*/ 1 w 471"/>
                      <a:gd name="T39" fmla="*/ 1 h 281"/>
                      <a:gd name="T40" fmla="*/ 1 w 471"/>
                      <a:gd name="T41" fmla="*/ 1 h 281"/>
                      <a:gd name="T42" fmla="*/ 1 w 471"/>
                      <a:gd name="T43" fmla="*/ 1 h 281"/>
                      <a:gd name="T44" fmla="*/ 1 w 471"/>
                      <a:gd name="T45" fmla="*/ 1 h 281"/>
                      <a:gd name="T46" fmla="*/ 1 w 471"/>
                      <a:gd name="T47" fmla="*/ 1 h 281"/>
                      <a:gd name="T48" fmla="*/ 1 w 471"/>
                      <a:gd name="T49" fmla="*/ 1 h 281"/>
                      <a:gd name="T50" fmla="*/ 1 w 471"/>
                      <a:gd name="T51" fmla="*/ 1 h 281"/>
                      <a:gd name="T52" fmla="*/ 1 w 471"/>
                      <a:gd name="T53" fmla="*/ 1 h 281"/>
                      <a:gd name="T54" fmla="*/ 1 w 471"/>
                      <a:gd name="T55" fmla="*/ 1 h 281"/>
                      <a:gd name="T56" fmla="*/ 1 w 471"/>
                      <a:gd name="T57" fmla="*/ 1 h 281"/>
                      <a:gd name="T58" fmla="*/ 1 w 471"/>
                      <a:gd name="T59" fmla="*/ 1 h 281"/>
                      <a:gd name="T60" fmla="*/ 1 w 471"/>
                      <a:gd name="T61" fmla="*/ 1 h 281"/>
                      <a:gd name="T62" fmla="*/ 1 w 471"/>
                      <a:gd name="T63" fmla="*/ 1 h 281"/>
                      <a:gd name="T64" fmla="*/ 1 w 471"/>
                      <a:gd name="T65" fmla="*/ 1 h 281"/>
                      <a:gd name="T66" fmla="*/ 1 w 471"/>
                      <a:gd name="T67" fmla="*/ 1 h 281"/>
                      <a:gd name="T68" fmla="*/ 1 w 471"/>
                      <a:gd name="T69" fmla="*/ 1 h 281"/>
                      <a:gd name="T70" fmla="*/ 1 w 471"/>
                      <a:gd name="T71" fmla="*/ 1 h 281"/>
                      <a:gd name="T72" fmla="*/ 1 w 471"/>
                      <a:gd name="T73" fmla="*/ 1 h 281"/>
                      <a:gd name="T74" fmla="*/ 1 w 471"/>
                      <a:gd name="T75" fmla="*/ 1 h 281"/>
                      <a:gd name="T76" fmla="*/ 1 w 471"/>
                      <a:gd name="T77" fmla="*/ 1 h 281"/>
                      <a:gd name="T78" fmla="*/ 1 w 471"/>
                      <a:gd name="T79" fmla="*/ 1 h 281"/>
                      <a:gd name="T80" fmla="*/ 1 w 471"/>
                      <a:gd name="T81" fmla="*/ 1 h 281"/>
                      <a:gd name="T82" fmla="*/ 1 w 471"/>
                      <a:gd name="T83" fmla="*/ 1 h 281"/>
                      <a:gd name="T84" fmla="*/ 1 w 471"/>
                      <a:gd name="T85" fmla="*/ 1 h 281"/>
                      <a:gd name="T86" fmla="*/ 1 w 471"/>
                      <a:gd name="T87" fmla="*/ 1 h 281"/>
                      <a:gd name="T88" fmla="*/ 1 w 471"/>
                      <a:gd name="T89" fmla="*/ 1 h 281"/>
                      <a:gd name="T90" fmla="*/ 1 w 471"/>
                      <a:gd name="T91" fmla="*/ 1 h 281"/>
                      <a:gd name="T92" fmla="*/ 1 w 471"/>
                      <a:gd name="T93" fmla="*/ 1 h 281"/>
                      <a:gd name="T94" fmla="*/ 1 w 471"/>
                      <a:gd name="T95" fmla="*/ 1 h 281"/>
                      <a:gd name="T96" fmla="*/ 1 w 471"/>
                      <a:gd name="T97" fmla="*/ 1 h 281"/>
                      <a:gd name="T98" fmla="*/ 1 w 471"/>
                      <a:gd name="T99" fmla="*/ 1 h 281"/>
                      <a:gd name="T100" fmla="*/ 1 w 471"/>
                      <a:gd name="T101" fmla="*/ 1 h 281"/>
                      <a:gd name="T102" fmla="*/ 1 w 471"/>
                      <a:gd name="T103" fmla="*/ 1 h 281"/>
                      <a:gd name="T104" fmla="*/ 1 w 471"/>
                      <a:gd name="T105" fmla="*/ 1 h 281"/>
                      <a:gd name="T106" fmla="*/ 1 w 471"/>
                      <a:gd name="T107" fmla="*/ 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0 w 984"/>
                      <a:gd name="T1" fmla="*/ 0 h 844"/>
                      <a:gd name="T2" fmla="*/ 0 w 984"/>
                      <a:gd name="T3" fmla="*/ 0 h 844"/>
                      <a:gd name="T4" fmla="*/ 0 w 984"/>
                      <a:gd name="T5" fmla="*/ 0 h 844"/>
                      <a:gd name="T6" fmla="*/ 0 w 984"/>
                      <a:gd name="T7" fmla="*/ 0 h 844"/>
                      <a:gd name="T8" fmla="*/ 0 w 984"/>
                      <a:gd name="T9" fmla="*/ 0 h 844"/>
                      <a:gd name="T10" fmla="*/ 0 w 984"/>
                      <a:gd name="T11" fmla="*/ 0 h 844"/>
                      <a:gd name="T12" fmla="*/ 0 w 984"/>
                      <a:gd name="T13" fmla="*/ 0 h 844"/>
                      <a:gd name="T14" fmla="*/ 0 w 984"/>
                      <a:gd name="T15" fmla="*/ 0 h 844"/>
                      <a:gd name="T16" fmla="*/ 0 w 984"/>
                      <a:gd name="T17" fmla="*/ 0 h 844"/>
                      <a:gd name="T18" fmla="*/ 0 w 984"/>
                      <a:gd name="T19" fmla="*/ 0 h 844"/>
                      <a:gd name="T20" fmla="*/ 0 w 984"/>
                      <a:gd name="T21" fmla="*/ 0 h 844"/>
                      <a:gd name="T22" fmla="*/ 0 w 984"/>
                      <a:gd name="T23" fmla="*/ 0 h 844"/>
                      <a:gd name="T24" fmla="*/ 0 w 984"/>
                      <a:gd name="T25" fmla="*/ 0 h 844"/>
                      <a:gd name="T26" fmla="*/ 0 w 984"/>
                      <a:gd name="T27" fmla="*/ 0 h 844"/>
                      <a:gd name="T28" fmla="*/ 0 w 984"/>
                      <a:gd name="T29" fmla="*/ 0 h 844"/>
                      <a:gd name="T30" fmla="*/ 0 w 984"/>
                      <a:gd name="T31" fmla="*/ 0 h 844"/>
                      <a:gd name="T32" fmla="*/ 0 w 984"/>
                      <a:gd name="T33" fmla="*/ 0 h 844"/>
                      <a:gd name="T34" fmla="*/ 0 w 984"/>
                      <a:gd name="T35" fmla="*/ 0 h 844"/>
                      <a:gd name="T36" fmla="*/ 0 w 984"/>
                      <a:gd name="T37" fmla="*/ 0 h 844"/>
                      <a:gd name="T38" fmla="*/ 0 w 984"/>
                      <a:gd name="T39" fmla="*/ 0 h 844"/>
                      <a:gd name="T40" fmla="*/ 0 w 984"/>
                      <a:gd name="T41" fmla="*/ 0 h 844"/>
                      <a:gd name="T42" fmla="*/ 0 w 984"/>
                      <a:gd name="T43" fmla="*/ 0 h 844"/>
                      <a:gd name="T44" fmla="*/ 0 w 984"/>
                      <a:gd name="T45" fmla="*/ 0 h 844"/>
                      <a:gd name="T46" fmla="*/ 0 w 984"/>
                      <a:gd name="T47" fmla="*/ 0 h 844"/>
                      <a:gd name="T48" fmla="*/ 0 w 984"/>
                      <a:gd name="T49" fmla="*/ 0 h 844"/>
                      <a:gd name="T50" fmla="*/ 0 w 984"/>
                      <a:gd name="T51" fmla="*/ 0 h 844"/>
                      <a:gd name="T52" fmla="*/ 0 w 984"/>
                      <a:gd name="T53" fmla="*/ 0 h 844"/>
                      <a:gd name="T54" fmla="*/ 0 w 984"/>
                      <a:gd name="T55" fmla="*/ 0 h 844"/>
                      <a:gd name="T56" fmla="*/ 0 w 984"/>
                      <a:gd name="T57" fmla="*/ 0 h 844"/>
                      <a:gd name="T58" fmla="*/ 0 w 984"/>
                      <a:gd name="T59" fmla="*/ 0 h 844"/>
                      <a:gd name="T60" fmla="*/ 0 w 984"/>
                      <a:gd name="T61" fmla="*/ 0 h 844"/>
                      <a:gd name="T62" fmla="*/ 0 w 984"/>
                      <a:gd name="T63" fmla="*/ 0 h 844"/>
                      <a:gd name="T64" fmla="*/ 0 w 984"/>
                      <a:gd name="T65" fmla="*/ 0 h 844"/>
                      <a:gd name="T66" fmla="*/ 0 w 984"/>
                      <a:gd name="T67" fmla="*/ 0 h 844"/>
                      <a:gd name="T68" fmla="*/ 0 w 984"/>
                      <a:gd name="T69" fmla="*/ 0 h 844"/>
                      <a:gd name="T70" fmla="*/ 0 w 984"/>
                      <a:gd name="T71" fmla="*/ 0 h 844"/>
                      <a:gd name="T72" fmla="*/ 0 w 984"/>
                      <a:gd name="T73" fmla="*/ 0 h 844"/>
                      <a:gd name="T74" fmla="*/ 0 w 984"/>
                      <a:gd name="T75" fmla="*/ 0 h 844"/>
                      <a:gd name="T76" fmla="*/ 0 w 984"/>
                      <a:gd name="T77" fmla="*/ 0 h 844"/>
                      <a:gd name="T78" fmla="*/ 0 w 984"/>
                      <a:gd name="T79" fmla="*/ 0 h 844"/>
                      <a:gd name="T80" fmla="*/ 0 w 984"/>
                      <a:gd name="T81" fmla="*/ 0 h 844"/>
                      <a:gd name="T82" fmla="*/ 0 w 984"/>
                      <a:gd name="T83" fmla="*/ 0 h 844"/>
                      <a:gd name="T84" fmla="*/ 0 w 984"/>
                      <a:gd name="T85" fmla="*/ 0 h 844"/>
                      <a:gd name="T86" fmla="*/ 0 w 984"/>
                      <a:gd name="T87" fmla="*/ 0 h 844"/>
                      <a:gd name="T88" fmla="*/ 0 w 984"/>
                      <a:gd name="T89" fmla="*/ 0 h 844"/>
                      <a:gd name="T90" fmla="*/ 0 w 984"/>
                      <a:gd name="T91" fmla="*/ 0 h 844"/>
                      <a:gd name="T92" fmla="*/ 0 w 984"/>
                      <a:gd name="T93" fmla="*/ 0 h 844"/>
                      <a:gd name="T94" fmla="*/ 0 w 984"/>
                      <a:gd name="T95" fmla="*/ 0 h 844"/>
                      <a:gd name="T96" fmla="*/ 0 w 984"/>
                      <a:gd name="T97" fmla="*/ 0 h 844"/>
                      <a:gd name="T98" fmla="*/ 0 w 984"/>
                      <a:gd name="T99" fmla="*/ 0 h 844"/>
                      <a:gd name="T100" fmla="*/ 0 w 984"/>
                      <a:gd name="T101" fmla="*/ 0 h 844"/>
                      <a:gd name="T102" fmla="*/ 0 w 984"/>
                      <a:gd name="T103" fmla="*/ 0 h 844"/>
                      <a:gd name="T104" fmla="*/ 0 w 984"/>
                      <a:gd name="T105" fmla="*/ 0 h 844"/>
                      <a:gd name="T106" fmla="*/ 0 w 984"/>
                      <a:gd name="T107" fmla="*/ 0 h 844"/>
                      <a:gd name="T108" fmla="*/ 0 w 984"/>
                      <a:gd name="T109" fmla="*/ 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0 w 36"/>
                      <a:gd name="T1" fmla="*/ 0 h 48"/>
                      <a:gd name="T2" fmla="*/ 0 w 36"/>
                      <a:gd name="T3" fmla="*/ 0 h 48"/>
                      <a:gd name="T4" fmla="*/ 0 w 36"/>
                      <a:gd name="T5" fmla="*/ 0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0 h 37"/>
                      <a:gd name="T2" fmla="*/ 0 w 36"/>
                      <a:gd name="T3" fmla="*/ 0 h 37"/>
                      <a:gd name="T4" fmla="*/ 0 w 36"/>
                      <a:gd name="T5" fmla="*/ 0 h 37"/>
                      <a:gd name="T6" fmla="*/ 0 w 36"/>
                      <a:gd name="T7" fmla="*/ 0 h 37"/>
                      <a:gd name="T8" fmla="*/ 0 w 36"/>
                      <a:gd name="T9" fmla="*/ 0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0 h 96"/>
                      <a:gd name="T2" fmla="*/ 0 w 170"/>
                      <a:gd name="T3" fmla="*/ 0 h 96"/>
                      <a:gd name="T4" fmla="*/ 0 w 170"/>
                      <a:gd name="T5" fmla="*/ 0 h 96"/>
                      <a:gd name="T6" fmla="*/ 0 w 170"/>
                      <a:gd name="T7" fmla="*/ 0 h 96"/>
                      <a:gd name="T8" fmla="*/ 0 w 170"/>
                      <a:gd name="T9" fmla="*/ 0 h 96"/>
                      <a:gd name="T10" fmla="*/ 0 w 170"/>
                      <a:gd name="T11" fmla="*/ 0 h 96"/>
                      <a:gd name="T12" fmla="*/ 0 w 170"/>
                      <a:gd name="T13" fmla="*/ 0 h 96"/>
                      <a:gd name="T14" fmla="*/ 0 w 170"/>
                      <a:gd name="T15" fmla="*/ 0 h 96"/>
                      <a:gd name="T16" fmla="*/ 0 w 170"/>
                      <a:gd name="T17" fmla="*/ 0 h 96"/>
                      <a:gd name="T18" fmla="*/ 0 w 170"/>
                      <a:gd name="T19" fmla="*/ 0 h 96"/>
                      <a:gd name="T20" fmla="*/ 0 w 170"/>
                      <a:gd name="T21" fmla="*/ 0 h 96"/>
                      <a:gd name="T22" fmla="*/ 0 w 170"/>
                      <a:gd name="T23" fmla="*/ 0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0 w 138"/>
                      <a:gd name="T3" fmla="*/ 0 h 44"/>
                      <a:gd name="T4" fmla="*/ 0 w 138"/>
                      <a:gd name="T5" fmla="*/ 0 h 44"/>
                      <a:gd name="T6" fmla="*/ 0 w 138"/>
                      <a:gd name="T7" fmla="*/ 0 h 44"/>
                      <a:gd name="T8" fmla="*/ 0 w 138"/>
                      <a:gd name="T9" fmla="*/ 0 h 44"/>
                      <a:gd name="T10" fmla="*/ 0 w 138"/>
                      <a:gd name="T11" fmla="*/ 0 h 44"/>
                      <a:gd name="T12" fmla="*/ 0 w 138"/>
                      <a:gd name="T13" fmla="*/ 0 h 44"/>
                      <a:gd name="T14" fmla="*/ 0 w 138"/>
                      <a:gd name="T15" fmla="*/ 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0 w 57"/>
                      <a:gd name="T1" fmla="*/ 0 h 42"/>
                      <a:gd name="T2" fmla="*/ 0 w 57"/>
                      <a:gd name="T3" fmla="*/ 0 h 42"/>
                      <a:gd name="T4" fmla="*/ 0 w 57"/>
                      <a:gd name="T5" fmla="*/ 0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0 w 39"/>
                      <a:gd name="T1" fmla="*/ 0 h 52"/>
                      <a:gd name="T2" fmla="*/ 0 w 39"/>
                      <a:gd name="T3" fmla="*/ 0 h 52"/>
                      <a:gd name="T4" fmla="*/ 0 w 39"/>
                      <a:gd name="T5" fmla="*/ 0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0 w 44"/>
                      <a:gd name="T1" fmla="*/ 0 h 80"/>
                      <a:gd name="T2" fmla="*/ 0 w 44"/>
                      <a:gd name="T3" fmla="*/ 0 h 80"/>
                      <a:gd name="T4" fmla="*/ 0 w 44"/>
                      <a:gd name="T5" fmla="*/ 0 h 80"/>
                      <a:gd name="T6" fmla="*/ 0 w 44"/>
                      <a:gd name="T7" fmla="*/ 0 h 80"/>
                      <a:gd name="T8" fmla="*/ 0 w 44"/>
                      <a:gd name="T9" fmla="*/ 0 h 80"/>
                      <a:gd name="T10" fmla="*/ 0 w 44"/>
                      <a:gd name="T11" fmla="*/ 0 h 80"/>
                      <a:gd name="T12" fmla="*/ 0 w 44"/>
                      <a:gd name="T13" fmla="*/ 0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1 w 323"/>
                      <a:gd name="T1" fmla="*/ 1 h 64"/>
                      <a:gd name="T2" fmla="*/ 1 w 323"/>
                      <a:gd name="T3" fmla="*/ 1 h 64"/>
                      <a:gd name="T4" fmla="*/ 1 w 323"/>
                      <a:gd name="T5" fmla="*/ 0 h 64"/>
                      <a:gd name="T6" fmla="*/ 1 w 323"/>
                      <a:gd name="T7" fmla="*/ 0 h 64"/>
                      <a:gd name="T8" fmla="*/ 1 w 323"/>
                      <a:gd name="T9" fmla="*/ 1 h 64"/>
                      <a:gd name="T10" fmla="*/ 1 w 323"/>
                      <a:gd name="T11" fmla="*/ 1 h 64"/>
                      <a:gd name="T12" fmla="*/ 1 w 323"/>
                      <a:gd name="T13" fmla="*/ 1 h 64"/>
                      <a:gd name="T14" fmla="*/ 1 w 323"/>
                      <a:gd name="T15" fmla="*/ 1 h 64"/>
                      <a:gd name="T16" fmla="*/ 1 w 323"/>
                      <a:gd name="T17" fmla="*/ 1 h 64"/>
                      <a:gd name="T18" fmla="*/ 1 w 323"/>
                      <a:gd name="T19" fmla="*/ 1 h 64"/>
                      <a:gd name="T20" fmla="*/ 1 w 323"/>
                      <a:gd name="T21" fmla="*/ 1 h 64"/>
                      <a:gd name="T22" fmla="*/ 1 w 323"/>
                      <a:gd name="T23" fmla="*/ 1 h 64"/>
                      <a:gd name="T24" fmla="*/ 1 w 323"/>
                      <a:gd name="T25" fmla="*/ 1 h 64"/>
                      <a:gd name="T26" fmla="*/ 1 w 323"/>
                      <a:gd name="T27" fmla="*/ 1 h 64"/>
                      <a:gd name="T28" fmla="*/ 1 w 323"/>
                      <a:gd name="T29" fmla="*/ 1 h 64"/>
                      <a:gd name="T30" fmla="*/ 1 w 323"/>
                      <a:gd name="T31" fmla="*/ 1 h 64"/>
                      <a:gd name="T32" fmla="*/ 1 w 323"/>
                      <a:gd name="T33" fmla="*/ 1 h 64"/>
                      <a:gd name="T34" fmla="*/ 1 w 323"/>
                      <a:gd name="T35" fmla="*/ 1 h 64"/>
                      <a:gd name="T36" fmla="*/ 1 w 323"/>
                      <a:gd name="T37" fmla="*/ 1 h 64"/>
                      <a:gd name="T38" fmla="*/ 1 w 323"/>
                      <a:gd name="T39" fmla="*/ 1 h 64"/>
                      <a:gd name="T40" fmla="*/ 1 w 323"/>
                      <a:gd name="T41" fmla="*/ 1 h 64"/>
                      <a:gd name="T42" fmla="*/ 1 w 323"/>
                      <a:gd name="T43" fmla="*/ 1 h 64"/>
                      <a:gd name="T44" fmla="*/ 1 w 323"/>
                      <a:gd name="T45" fmla="*/ 1 h 64"/>
                      <a:gd name="T46" fmla="*/ 1 w 323"/>
                      <a:gd name="T47" fmla="*/ 1 h 64"/>
                      <a:gd name="T48" fmla="*/ 1 w 323"/>
                      <a:gd name="T49" fmla="*/ 1 h 64"/>
                      <a:gd name="T50" fmla="*/ 1 w 323"/>
                      <a:gd name="T51" fmla="*/ 1 h 64"/>
                      <a:gd name="T52" fmla="*/ 1 w 323"/>
                      <a:gd name="T53" fmla="*/ 0 h 64"/>
                      <a:gd name="T54" fmla="*/ 1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 w 300"/>
                      <a:gd name="T1" fmla="*/ 1 h 31"/>
                      <a:gd name="T2" fmla="*/ 1 w 300"/>
                      <a:gd name="T3" fmla="*/ 1 h 31"/>
                      <a:gd name="T4" fmla="*/ 1 w 300"/>
                      <a:gd name="T5" fmla="*/ 0 h 31"/>
                      <a:gd name="T6" fmla="*/ 1 w 300"/>
                      <a:gd name="T7" fmla="*/ 1 h 31"/>
                      <a:gd name="T8" fmla="*/ 1 w 300"/>
                      <a:gd name="T9" fmla="*/ 1 h 31"/>
                      <a:gd name="T10" fmla="*/ 1 w 300"/>
                      <a:gd name="T11" fmla="*/ 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938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1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8"/>
        </a:buBlip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Arial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Arial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  <a:cs typeface="Arial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basic-data-cleaning-for-machine-learn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DE9F7-E06D-4717-9803-27601FFC1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62" y="930274"/>
            <a:ext cx="8646417" cy="1562621"/>
          </a:xfrm>
        </p:spPr>
        <p:txBody>
          <a:bodyPr/>
          <a:lstStyle/>
          <a:p>
            <a:pPr algn="ctr"/>
            <a:r>
              <a:rPr lang="it-IT" sz="4000" dirty="0"/>
              <a:t>Machine Learning in Fintech</a:t>
            </a:r>
            <a:r>
              <a:rPr lang="it-IT" dirty="0"/>
              <a:t>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9F360B-D88C-44B2-B708-2146D3926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1840" y="4784726"/>
            <a:ext cx="5326360" cy="147796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Daniele Marazzina</a:t>
            </a:r>
          </a:p>
          <a:p>
            <a:pPr marL="0" indent="0">
              <a:buNone/>
            </a:pPr>
            <a:r>
              <a:rPr lang="it-IT" dirty="0"/>
              <a:t>Politecnico di Milano</a:t>
            </a:r>
          </a:p>
        </p:txBody>
      </p:sp>
    </p:spTree>
    <p:extLst>
      <p:ext uri="{BB962C8B-B14F-4D97-AF65-F5344CB8AC3E}">
        <p14:creationId xmlns:p14="http://schemas.microsoft.com/office/powerpoint/2010/main" val="675017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  <a:endParaRPr lang="en-CA" dirty="0"/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5832647" cy="36724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944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DC7ED-1B75-4942-98AD-7F55A360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Matlab</a:t>
            </a:r>
            <a:r>
              <a:rPr lang="it-IT" dirty="0"/>
              <a:t> code: linear </a:t>
            </a:r>
            <a:r>
              <a:rPr lang="it-IT" dirty="0" err="1"/>
              <a:t>regression</a:t>
            </a:r>
            <a:r>
              <a:rPr lang="it-IT" dirty="0"/>
              <a:t> VS 5° </a:t>
            </a:r>
            <a:r>
              <a:rPr lang="it-IT" dirty="0" err="1"/>
              <a:t>order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2303E35-8F65-4CED-9713-6AD7AB8C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11" y="2588846"/>
            <a:ext cx="4891559" cy="366866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3EB3DC8-31B3-4CA5-824B-AC3349FAD7E1}"/>
              </a:ext>
            </a:extLst>
          </p:cNvPr>
          <p:cNvSpPr txBox="1"/>
          <p:nvPr/>
        </p:nvSpPr>
        <p:spPr>
          <a:xfrm>
            <a:off x="1331640" y="625751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(Y = Salary, X = Age)</a:t>
            </a:r>
            <a:endParaRPr lang="it-IT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752B129-5385-4DC1-9F73-903A2179E38C}"/>
                  </a:ext>
                </a:extLst>
              </p:cNvPr>
              <p:cNvSpPr txBox="1"/>
              <p:nvPr/>
            </p:nvSpPr>
            <p:spPr>
              <a:xfrm>
                <a:off x="428811" y="1806803"/>
                <a:ext cx="8286377" cy="92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𝑌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CA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endParaRPr lang="en-CA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752B129-5385-4DC1-9F73-903A2179E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11" y="1806803"/>
                <a:ext cx="8286377" cy="9294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E494CADF-D218-41A9-9866-B77499654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370" y="3162460"/>
            <a:ext cx="3723809" cy="134285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EF6984D-F7A4-4BAF-9CF4-4DA793812846}"/>
              </a:ext>
            </a:extLst>
          </p:cNvPr>
          <p:cNvSpPr txBox="1"/>
          <p:nvPr/>
        </p:nvSpPr>
        <p:spPr>
          <a:xfrm>
            <a:off x="5730368" y="4608323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Euclidean</a:t>
            </a:r>
            <a:r>
              <a:rPr lang="it-IT" sz="1200" dirty="0"/>
              <a:t> </a:t>
            </a:r>
            <a:r>
              <a:rPr lang="it-IT" sz="1200" dirty="0" err="1"/>
              <a:t>Norm</a:t>
            </a:r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Linear </a:t>
            </a:r>
            <a:r>
              <a:rPr lang="it-IT" sz="1200" dirty="0" err="1"/>
              <a:t>Regression</a:t>
            </a:r>
            <a:r>
              <a:rPr lang="it-IT" sz="1200" dirty="0"/>
              <a:t> =  1.4919e+05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5° </a:t>
            </a:r>
            <a:r>
              <a:rPr lang="it-IT" sz="1200" dirty="0" err="1"/>
              <a:t>order</a:t>
            </a:r>
            <a:r>
              <a:rPr lang="it-IT" sz="1200" dirty="0"/>
              <a:t> = 3.8707e+04</a:t>
            </a:r>
          </a:p>
        </p:txBody>
      </p:sp>
    </p:spTree>
    <p:extLst>
      <p:ext uri="{BB962C8B-B14F-4D97-AF65-F5344CB8AC3E}">
        <p14:creationId xmlns:p14="http://schemas.microsoft.com/office/powerpoint/2010/main" val="62644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2" y="930275"/>
            <a:ext cx="7998345" cy="1143000"/>
          </a:xfrm>
        </p:spPr>
        <p:txBody>
          <a:bodyPr/>
          <a:lstStyle/>
          <a:p>
            <a:r>
              <a:rPr lang="en-US" dirty="0"/>
              <a:t>A Good Fit (Y = Salary, X = Age)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BC73B1AF-6318-423A-A5C0-2748BD200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3691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9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Out-of-Sample Validation Set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1379"/>
              </p:ext>
            </p:extLst>
          </p:nvPr>
        </p:nvGraphicFramePr>
        <p:xfrm>
          <a:off x="1259632" y="2204861"/>
          <a:ext cx="4944541" cy="36724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856">
                <a:tc>
                  <a:txBody>
                    <a:bodyPr/>
                    <a:lstStyle/>
                    <a:p>
                      <a:pPr marR="2159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Age (years)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Salary ($)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56"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166,000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56"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26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78,000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856"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58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310,000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856"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29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100,000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856"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260,000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856"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150,000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856"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140,000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856"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220,000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856"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86,000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856"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276,000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14700" y="3217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0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for Training and Validation Set</a:t>
            </a:r>
            <a:endParaRPr lang="en-CA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4849DD7-E6B1-4E54-BA29-E839DC9C6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0486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8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0FD46-0767-4320-81C7-9A0F6F5B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Errors</a:t>
            </a:r>
            <a:r>
              <a:rPr lang="it-IT" dirty="0"/>
              <a:t> on the training VS on the </a:t>
            </a:r>
            <a:r>
              <a:rPr lang="it-IT" dirty="0" err="1"/>
              <a:t>validation</a:t>
            </a:r>
            <a:r>
              <a:rPr lang="it-IT" dirty="0"/>
              <a:t> set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6852450-0922-4533-B327-8F7681A8D146}"/>
              </a:ext>
            </a:extLst>
          </p:cNvPr>
          <p:cNvSpPr txBox="1"/>
          <p:nvPr/>
        </p:nvSpPr>
        <p:spPr>
          <a:xfrm>
            <a:off x="395536" y="227687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TRAINING</a:t>
            </a:r>
          </a:p>
          <a:p>
            <a:r>
              <a:rPr lang="it-IT" sz="1200" dirty="0" err="1"/>
              <a:t>Euclidean</a:t>
            </a:r>
            <a:r>
              <a:rPr lang="it-IT" sz="1200" dirty="0"/>
              <a:t> </a:t>
            </a:r>
            <a:r>
              <a:rPr lang="it-IT" sz="1200" dirty="0" err="1"/>
              <a:t>Norm</a:t>
            </a:r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 err="1"/>
              <a:t>Lin</a:t>
            </a:r>
            <a:r>
              <a:rPr lang="it-IT" sz="1200" dirty="0"/>
              <a:t> </a:t>
            </a:r>
            <a:r>
              <a:rPr lang="it-IT" sz="1200" dirty="0" err="1"/>
              <a:t>Regress</a:t>
            </a:r>
            <a:r>
              <a:rPr lang="it-IT" sz="1200" dirty="0"/>
              <a:t> =  1.4919e+05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5° </a:t>
            </a:r>
            <a:r>
              <a:rPr lang="it-IT" sz="1200" dirty="0" err="1"/>
              <a:t>order</a:t>
            </a:r>
            <a:r>
              <a:rPr lang="it-IT" sz="1200" dirty="0"/>
              <a:t> = 3.8707e+04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dirty="0"/>
          </a:p>
          <a:p>
            <a:r>
              <a:rPr lang="it-IT" sz="1200" dirty="0"/>
              <a:t>VALIDATION</a:t>
            </a:r>
          </a:p>
          <a:p>
            <a:r>
              <a:rPr lang="it-IT" sz="1200" dirty="0" err="1"/>
              <a:t>Euclidean</a:t>
            </a:r>
            <a:r>
              <a:rPr lang="it-IT" sz="1200" dirty="0"/>
              <a:t> </a:t>
            </a:r>
            <a:r>
              <a:rPr lang="it-IT" sz="1200" dirty="0" err="1"/>
              <a:t>Norm</a:t>
            </a:r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 err="1"/>
              <a:t>Lin</a:t>
            </a:r>
            <a:r>
              <a:rPr lang="it-IT" sz="1200" dirty="0"/>
              <a:t> </a:t>
            </a:r>
            <a:r>
              <a:rPr lang="it-IT" sz="1200" dirty="0" err="1"/>
              <a:t>Regress</a:t>
            </a:r>
            <a:r>
              <a:rPr lang="it-IT" sz="1200" dirty="0"/>
              <a:t> =  1.5998e+05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5° </a:t>
            </a:r>
            <a:r>
              <a:rPr lang="it-IT" sz="1200" dirty="0" err="1"/>
              <a:t>order</a:t>
            </a:r>
            <a:r>
              <a:rPr lang="it-IT" sz="1200" dirty="0"/>
              <a:t> = 1.1648e+05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DC6074F-9D5A-4BEF-B4AC-017116F75B09}"/>
              </a:ext>
            </a:extLst>
          </p:cNvPr>
          <p:cNvSpPr txBox="1"/>
          <p:nvPr/>
        </p:nvSpPr>
        <p:spPr>
          <a:xfrm>
            <a:off x="2843807" y="1659194"/>
            <a:ext cx="605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linear </a:t>
            </a:r>
            <a:r>
              <a:rPr lang="it-IT" dirty="0" err="1"/>
              <a:t>regression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a </a:t>
            </a:r>
            <a:r>
              <a:rPr lang="it-IT" dirty="0" err="1"/>
              <a:t>larger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on training and </a:t>
            </a:r>
            <a:r>
              <a:rPr lang="it-IT" dirty="0" err="1"/>
              <a:t>validation</a:t>
            </a:r>
            <a:r>
              <a:rPr lang="it-IT" dirty="0"/>
              <a:t> the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magnitude</a:t>
            </a:r>
            <a:endParaRPr lang="it-IT" dirty="0"/>
          </a:p>
          <a:p>
            <a:endParaRPr lang="it-IT" dirty="0"/>
          </a:p>
          <a:p>
            <a:r>
              <a:rPr lang="it-IT" dirty="0"/>
              <a:t>The 5° </a:t>
            </a:r>
            <a:r>
              <a:rPr lang="it-IT" dirty="0" err="1"/>
              <a:t>order</a:t>
            </a:r>
            <a:r>
              <a:rPr lang="it-IT" dirty="0"/>
              <a:t> model </a:t>
            </a:r>
            <a:r>
              <a:rPr lang="it-IT" dirty="0" err="1"/>
              <a:t>overfits</a:t>
            </a:r>
            <a:r>
              <a:rPr lang="it-IT" dirty="0"/>
              <a:t> the training set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D7D4E8A-4902-49B8-9B23-16BB9BD23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151" y="2859523"/>
            <a:ext cx="5334000" cy="40005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D294605-0D87-4276-B2DC-791D83314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322" y="4031198"/>
            <a:ext cx="3915139" cy="293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65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ML Good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6832"/>
            <a:ext cx="7772400" cy="4114800"/>
          </a:xfrm>
        </p:spPr>
        <p:txBody>
          <a:bodyPr>
            <a:normAutofit/>
          </a:bodyPr>
          <a:lstStyle/>
          <a:p>
            <a:r>
              <a:rPr lang="en-CA" dirty="0"/>
              <a:t>Divide data into three sets</a:t>
            </a:r>
          </a:p>
          <a:p>
            <a:pPr lvl="1"/>
            <a:r>
              <a:rPr lang="en-CA" dirty="0"/>
              <a:t>Training set</a:t>
            </a:r>
          </a:p>
          <a:p>
            <a:pPr lvl="1"/>
            <a:r>
              <a:rPr lang="en-CA" dirty="0"/>
              <a:t>Validation set</a:t>
            </a:r>
          </a:p>
          <a:p>
            <a:pPr lvl="1"/>
            <a:r>
              <a:rPr lang="en-CA" dirty="0"/>
              <a:t>Test set</a:t>
            </a:r>
          </a:p>
          <a:p>
            <a:r>
              <a:rPr lang="en-CA" dirty="0"/>
              <a:t>Develop different models using the training set and compare them using the validation set</a:t>
            </a:r>
          </a:p>
          <a:p>
            <a:r>
              <a:rPr lang="en-CA" dirty="0"/>
              <a:t>Rule of thumb: increase model complexity until model no longer generalizes well to the validation set</a:t>
            </a:r>
          </a:p>
          <a:p>
            <a:r>
              <a:rPr lang="en-CA" dirty="0"/>
              <a:t>The test set is used to provide a final out-of-sample indication of how well the chosen model works</a:t>
            </a:r>
          </a:p>
        </p:txBody>
      </p:sp>
    </p:spTree>
    <p:extLst>
      <p:ext uri="{BB962C8B-B14F-4D97-AF65-F5344CB8AC3E}">
        <p14:creationId xmlns:p14="http://schemas.microsoft.com/office/powerpoint/2010/main" val="717714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2" y="930275"/>
            <a:ext cx="8574410" cy="1143000"/>
          </a:xfrm>
        </p:spPr>
        <p:txBody>
          <a:bodyPr/>
          <a:lstStyle/>
          <a:p>
            <a:r>
              <a:rPr lang="en-US" dirty="0"/>
              <a:t>Quadratic Model for Baby Data Set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𝑌</m:t>
                    </m:r>
                    <m:r>
                      <a:rPr lang="en-US" smtClean="0">
                        <a:latin typeface="Cambria Math"/>
                      </a:rPr>
                      <m:t>=</m:t>
                    </m:r>
                    <m:r>
                      <a:rPr lang="en-US" smtClean="0">
                        <a:latin typeface="Cambria Math"/>
                      </a:rPr>
                      <m:t>𝑎</m:t>
                    </m:r>
                    <m:r>
                      <a:rPr lang="en-US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𝑋</m:t>
                    </m:r>
                    <m:r>
                      <a:rPr lang="en-US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21B5461F-6F18-4288-938E-BAE48C730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63691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97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2" y="930275"/>
            <a:ext cx="8070353" cy="1143000"/>
          </a:xfrm>
        </p:spPr>
        <p:txBody>
          <a:bodyPr/>
          <a:lstStyle/>
          <a:p>
            <a:r>
              <a:rPr lang="en-US" dirty="0"/>
              <a:t>Summary of Results: </a:t>
            </a:r>
            <a:r>
              <a:rPr lang="en-US" sz="2800" dirty="0"/>
              <a:t>The linear model under-fits while the 5</a:t>
            </a:r>
            <a:r>
              <a:rPr lang="en-US" sz="2800" baseline="30000" dirty="0"/>
              <a:t>th</a:t>
            </a:r>
            <a:r>
              <a:rPr lang="en-US" sz="2800" dirty="0"/>
              <a:t> degree polynomial over-fits</a:t>
            </a:r>
            <a:endParaRPr lang="en-CA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55601"/>
              </p:ext>
            </p:extLst>
          </p:nvPr>
        </p:nvGraphicFramePr>
        <p:xfrm>
          <a:off x="3779912" y="1988841"/>
          <a:ext cx="5328592" cy="24482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2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090"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CA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3495" marR="26035" indent="-234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Polynomial of degree 5</a:t>
                      </a:r>
                      <a:endParaRPr lang="en-CA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9685" indent="-196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Quadratic model</a:t>
                      </a:r>
                      <a:endParaRPr lang="en-CA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21590" indent="-47625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51510" algn="l"/>
                        </a:tabLs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model</a:t>
                      </a:r>
                      <a:endParaRPr lang="en-CA" sz="18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090">
                <a:tc>
                  <a:txBody>
                    <a:bodyPr/>
                    <a:lstStyle/>
                    <a:p>
                      <a:pPr marL="17145" marR="2159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set</a:t>
                      </a:r>
                      <a:endParaRPr lang="en-CA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412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800" dirty="0"/>
                        <a:t>3.87e+04</a:t>
                      </a:r>
                      <a:endParaRPr lang="en-CA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21590" indent="-196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9.87e+04</a:t>
                      </a:r>
                      <a:endParaRPr lang="en-CA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21590" indent="-476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800" dirty="0"/>
                        <a:t>1.49e+05</a:t>
                      </a:r>
                      <a:endParaRPr lang="en-CA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090">
                <a:tc>
                  <a:txBody>
                    <a:bodyPr/>
                    <a:lstStyle/>
                    <a:p>
                      <a:pPr marR="1657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set</a:t>
                      </a:r>
                      <a:endParaRPr lang="en-CA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412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800" dirty="0"/>
                        <a:t>1.16e+05</a:t>
                      </a:r>
                      <a:endParaRPr lang="en-CA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21590" indent="-196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1.08e+05</a:t>
                      </a:r>
                      <a:endParaRPr lang="en-CA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21590" indent="-476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800" dirty="0"/>
                        <a:t>1.59e+05</a:t>
                      </a:r>
                      <a:endParaRPr lang="en-CA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7D7DFA97-D43C-45E4-8F77-E52AF4D32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3941" y="3606441"/>
            <a:ext cx="4373893" cy="328042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448527-92B5-4C6B-9E27-5EB004BFA11F}"/>
              </a:ext>
            </a:extLst>
          </p:cNvPr>
          <p:cNvSpPr txBox="1"/>
          <p:nvPr/>
        </p:nvSpPr>
        <p:spPr>
          <a:xfrm>
            <a:off x="4716016" y="5157192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/>
              <a:t>What</a:t>
            </a:r>
            <a:r>
              <a:rPr lang="it-IT" i="1" dirty="0"/>
              <a:t> </a:t>
            </a:r>
            <a:r>
              <a:rPr lang="it-IT" i="1" dirty="0" err="1"/>
              <a:t>we</a:t>
            </a:r>
            <a:r>
              <a:rPr lang="it-IT" i="1" dirty="0"/>
              <a:t> </a:t>
            </a:r>
            <a:r>
              <a:rPr lang="it-IT" i="1" dirty="0" err="1"/>
              <a:t>did</a:t>
            </a:r>
            <a:r>
              <a:rPr lang="it-IT" i="1" dirty="0"/>
              <a:t> </a:t>
            </a:r>
            <a:r>
              <a:rPr lang="it-IT" i="1" dirty="0" err="1"/>
              <a:t>is</a:t>
            </a:r>
            <a:r>
              <a:rPr lang="it-IT" i="1" dirty="0"/>
              <a:t> a </a:t>
            </a:r>
            <a:r>
              <a:rPr lang="it-IT" i="1" dirty="0" err="1"/>
              <a:t>supervised</a:t>
            </a:r>
            <a:r>
              <a:rPr lang="it-IT" i="1" dirty="0"/>
              <a:t> learning ML </a:t>
            </a:r>
            <a:r>
              <a:rPr lang="it-IT" i="1" dirty="0" err="1"/>
              <a:t>example</a:t>
            </a:r>
            <a:r>
              <a:rPr lang="it-IT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7672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976312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Overfitting/</a:t>
            </a:r>
            <a:r>
              <a:rPr lang="en-CA" dirty="0" err="1"/>
              <a:t>Underfitting</a:t>
            </a:r>
            <a:r>
              <a:rPr lang="en-CA" dirty="0"/>
              <a:t>;</a:t>
            </a:r>
            <a:br>
              <a:rPr lang="en-CA" dirty="0"/>
            </a:br>
            <a:r>
              <a:rPr lang="en-CA" sz="2400" dirty="0"/>
              <a:t>Example: predicting salaries for people in a certain profession in a certain area (only 10 observations)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8" y="2759967"/>
            <a:ext cx="2398283" cy="1811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151" y="2722754"/>
            <a:ext cx="2629545" cy="1848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506" y="2759967"/>
            <a:ext cx="2952587" cy="18703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2209" y="5027552"/>
            <a:ext cx="16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Overfitting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1995" y="4990339"/>
            <a:ext cx="154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Underfitting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4986832"/>
            <a:ext cx="162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Best model?</a:t>
            </a:r>
          </a:p>
        </p:txBody>
      </p:sp>
    </p:spTree>
    <p:extLst>
      <p:ext uri="{BB962C8B-B14F-4D97-AF65-F5344CB8AC3E}">
        <p14:creationId xmlns:p14="http://schemas.microsoft.com/office/powerpoint/2010/main" val="307214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2492896"/>
            <a:ext cx="6934200" cy="1368152"/>
          </a:xfrm>
        </p:spPr>
        <p:txBody>
          <a:bodyPr/>
          <a:lstStyle/>
          <a:p>
            <a:r>
              <a:rPr lang="en-US" dirty="0"/>
              <a:t>Machine Learning in Business</a:t>
            </a:r>
            <a:br>
              <a:rPr lang="en-US" dirty="0"/>
            </a:br>
            <a:r>
              <a:rPr lang="en-US" dirty="0"/>
              <a:t>John C. Hull</a:t>
            </a:r>
            <a:br>
              <a:rPr 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0417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Pattern of Errors for Training Set and Validation 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29" y="2452140"/>
            <a:ext cx="7368340" cy="335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11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Cleaning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Dealing with inconsistent recording</a:t>
            </a:r>
          </a:p>
          <a:p>
            <a:r>
              <a:rPr lang="en-CA" dirty="0"/>
              <a:t>Removing unwanted observations/features</a:t>
            </a:r>
          </a:p>
          <a:p>
            <a:r>
              <a:rPr lang="en-CA" dirty="0"/>
              <a:t>Removing duplicates</a:t>
            </a:r>
          </a:p>
          <a:p>
            <a:r>
              <a:rPr lang="en-CA" dirty="0"/>
              <a:t>Investigating outliers</a:t>
            </a:r>
          </a:p>
          <a:p>
            <a:r>
              <a:rPr lang="en-CA" dirty="0"/>
              <a:t>Dealing with missing items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1261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F6BFC8B-9C85-486C-83D0-BDDAADE814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8313" y="1498461"/>
            <a:ext cx="7920111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Data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cleaning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refers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to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identifying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and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correcting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errors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in the dataset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that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may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negatively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impact a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predictive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Data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cleaning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is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used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to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refer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to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all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kinds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of tasks and activities to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detect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and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repair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errors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in the data.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Although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critically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important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, data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cleaning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is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not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exciting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,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not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does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it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involve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fancy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techniques. Just a good knowledge of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Cleaning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up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your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data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is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not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the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most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glamourous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of tasks,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but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it’s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an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essential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part of data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wrangling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. […]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Knowing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how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to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properly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clean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and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assemble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your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data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will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set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you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miles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apart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from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others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in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your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field.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—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 Neue"/>
              </a:rPr>
              <a:t>GARBAGE IN, GARBAGE OUT!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There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are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many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types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of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errors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that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exist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in a dataset,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although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some of the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simplest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errors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include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columns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that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don’t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contain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much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information and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duplicated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rows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.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4221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3D03C2-1916-4DD3-A5CB-C008156BB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96752"/>
            <a:ext cx="7990656" cy="5065936"/>
          </a:xfrm>
        </p:spPr>
        <p:txBody>
          <a:bodyPr/>
          <a:lstStyle/>
          <a:p>
            <a:r>
              <a:rPr lang="it-IT" dirty="0" err="1"/>
              <a:t>Let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datasets </a:t>
            </a:r>
          </a:p>
          <a:p>
            <a:pPr marL="0" indent="0">
              <a:buNone/>
            </a:pPr>
            <a:r>
              <a:rPr lang="it-IT" sz="1600" dirty="0"/>
              <a:t>Source: </a:t>
            </a:r>
            <a:r>
              <a:rPr lang="it-IT" sz="1600" dirty="0">
                <a:hlinkClick r:id="rId2"/>
              </a:rPr>
              <a:t>https://machinelearningmastery.com/basic-data-cleaning-for-machine-learning</a:t>
            </a:r>
            <a:endParaRPr lang="it-IT" sz="1600" dirty="0"/>
          </a:p>
          <a:p>
            <a:pPr marL="0" indent="0">
              <a:buNone/>
            </a:pPr>
            <a:endParaRPr lang="it-IT" sz="1600" dirty="0"/>
          </a:p>
          <a:p>
            <a:pPr algn="l" fontAlgn="base"/>
            <a:r>
              <a:rPr lang="en-US" sz="1200" b="0" dirty="0">
                <a:solidFill>
                  <a:srgbClr val="555555"/>
                </a:solidFill>
                <a:effectLst/>
                <a:latin typeface="Helvetica Neue"/>
              </a:rPr>
              <a:t>The so-called “</a:t>
            </a:r>
            <a:r>
              <a:rPr lang="en-US" sz="1200" b="0" u="none" strike="noStrike" dirty="0">
                <a:solidFill>
                  <a:srgbClr val="428BCA"/>
                </a:solidFill>
                <a:effectLst/>
                <a:latin typeface="Helvetica Neue"/>
              </a:rPr>
              <a:t>oil spill</a:t>
            </a:r>
            <a:r>
              <a:rPr lang="en-US" sz="1200" b="0" dirty="0">
                <a:solidFill>
                  <a:srgbClr val="555555"/>
                </a:solidFill>
                <a:effectLst/>
                <a:latin typeface="Helvetica Neue"/>
              </a:rPr>
              <a:t>” dataset is a standard machine learning dataset.</a:t>
            </a:r>
          </a:p>
          <a:p>
            <a:pPr algn="l" fontAlgn="base"/>
            <a:r>
              <a:rPr lang="en-US" sz="1200" b="0" dirty="0">
                <a:solidFill>
                  <a:srgbClr val="555555"/>
                </a:solidFill>
                <a:effectLst/>
                <a:latin typeface="Helvetica Neue"/>
              </a:rPr>
              <a:t>The task involves predicting whether the patch contains an oil spill or not, e.g. from the illegal or accidental dumping of oil in the ocean, given a vector that describes the contents of a patch of a satellite image.</a:t>
            </a:r>
          </a:p>
          <a:p>
            <a:pPr algn="l" fontAlgn="base"/>
            <a:r>
              <a:rPr lang="en-US" sz="1200" b="0" dirty="0">
                <a:solidFill>
                  <a:srgbClr val="555555"/>
                </a:solidFill>
                <a:effectLst/>
                <a:latin typeface="Helvetica Neue"/>
              </a:rPr>
              <a:t>There are 937 cases. Each case is comprised of 48 numerical computer vision derived features, a patch number, and a class label.</a:t>
            </a:r>
          </a:p>
          <a:p>
            <a:pPr algn="l" fontAlgn="base"/>
            <a:r>
              <a:rPr lang="en-US" sz="1200" b="0" dirty="0">
                <a:solidFill>
                  <a:srgbClr val="555555"/>
                </a:solidFill>
                <a:effectLst/>
                <a:latin typeface="Helvetica Neue"/>
              </a:rPr>
              <a:t>The normal case is no oil spill assigned the class label of 0, whereas an oil spill is indicated by a class label of 1. There are 896 cases for no oil spill and 41 cases of an oil spill.</a:t>
            </a:r>
            <a:endParaRPr lang="it-IT" sz="1600" dirty="0"/>
          </a:p>
          <a:p>
            <a:pPr marL="0" indent="0">
              <a:buNone/>
            </a:pPr>
            <a:r>
              <a:rPr lang="it-IT" sz="1200" dirty="0" err="1"/>
              <a:t>ColumnA</a:t>
            </a:r>
            <a:r>
              <a:rPr lang="it-IT" sz="1200" dirty="0"/>
              <a:t>: patch </a:t>
            </a:r>
            <a:r>
              <a:rPr lang="it-IT" sz="1200" dirty="0" err="1"/>
              <a:t>number</a:t>
            </a:r>
            <a:endParaRPr lang="it-IT" sz="1200" dirty="0"/>
          </a:p>
          <a:p>
            <a:pPr marL="0" indent="0">
              <a:buNone/>
            </a:pPr>
            <a:r>
              <a:rPr lang="it-IT" sz="1200" dirty="0" err="1"/>
              <a:t>ColumnB-ColumnAW</a:t>
            </a:r>
            <a:r>
              <a:rPr lang="it-IT" sz="1200" dirty="0"/>
              <a:t>: 48 features</a:t>
            </a:r>
          </a:p>
          <a:p>
            <a:pPr marL="0" indent="0">
              <a:buNone/>
            </a:pPr>
            <a:r>
              <a:rPr lang="it-IT" sz="1200" dirty="0" err="1"/>
              <a:t>ColumnAX</a:t>
            </a:r>
            <a:r>
              <a:rPr lang="it-IT" sz="1200" dirty="0"/>
              <a:t>: label 0 or 1</a:t>
            </a:r>
          </a:p>
          <a:p>
            <a:pPr marL="0" indent="0">
              <a:buNone/>
            </a:pPr>
            <a:endParaRPr lang="it-IT" sz="1200" dirty="0"/>
          </a:p>
          <a:p>
            <a:pPr algn="l" fontAlgn="base"/>
            <a:r>
              <a:rPr lang="en-US" sz="1200" b="0" dirty="0">
                <a:solidFill>
                  <a:srgbClr val="555555"/>
                </a:solidFill>
                <a:effectLst/>
                <a:latin typeface="Helvetica Neue"/>
              </a:rPr>
              <a:t>The so-called “iris flowers” dataset is another standard machine learning dataset.</a:t>
            </a:r>
          </a:p>
          <a:p>
            <a:pPr algn="l" fontAlgn="base"/>
            <a:r>
              <a:rPr lang="en-US" sz="1200" b="0" dirty="0">
                <a:solidFill>
                  <a:srgbClr val="555555"/>
                </a:solidFill>
                <a:effectLst/>
                <a:latin typeface="Helvetica Neue"/>
              </a:rPr>
              <a:t>The dataset involves predicting the flower species given measurements of iris flowers in centimeters.</a:t>
            </a:r>
          </a:p>
          <a:p>
            <a:pPr algn="l" fontAlgn="base"/>
            <a:r>
              <a:rPr lang="en-US" sz="1200" b="0" dirty="0">
                <a:solidFill>
                  <a:srgbClr val="555555"/>
                </a:solidFill>
                <a:effectLst/>
                <a:latin typeface="Helvetica Neue"/>
              </a:rPr>
              <a:t>It is a multi-class classification problem. The number of observations for each class is balanced. There are 150 observations with 4 input variables and 1 output variable.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751340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FA9F43-20E9-4DC5-8DF6-67E1E029F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7990656" cy="4993928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effectLst/>
                <a:latin typeface="Helvetica Neue"/>
              </a:rPr>
              <a:t>Identify (and delete) Columns That Contain a Single Value</a:t>
            </a:r>
          </a:p>
          <a:p>
            <a:pPr marL="0" indent="0" algn="l" fontAlgn="base">
              <a:buNone/>
            </a:pPr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Columns that have a single observation or value are probably useless for modeling.</a:t>
            </a:r>
          </a:p>
          <a:p>
            <a:pPr marL="0" indent="0" algn="l" fontAlgn="base">
              <a:buNone/>
            </a:pPr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These columns or predictors are referred to </a:t>
            </a:r>
            <a:r>
              <a:rPr lang="en-US" b="0" dirty="0">
                <a:solidFill>
                  <a:srgbClr val="FF0000"/>
                </a:solidFill>
                <a:effectLst/>
                <a:latin typeface="Helvetica Neue"/>
              </a:rPr>
              <a:t>zero-variance</a:t>
            </a:r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 predictors as if we measured the variance (average value from the mean), it would be zero.</a:t>
            </a:r>
          </a:p>
          <a:p>
            <a:pPr marL="0" indent="0" algn="l" fontAlgn="base">
              <a:buNone/>
            </a:pPr>
            <a:endParaRPr lang="en-US" b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 fontAlgn="base">
              <a:buFont typeface="Wingdings" panose="05000000000000000000" pitchFamily="2" charset="2"/>
              <a:buChar char="à"/>
            </a:pPr>
            <a:r>
              <a:rPr lang="en-US" sz="1800" dirty="0">
                <a:solidFill>
                  <a:srgbClr val="555555"/>
                </a:solidFill>
                <a:latin typeface="Helvetica Neue"/>
                <a:sym typeface="Wingdings" panose="05000000000000000000" pitchFamily="2" charset="2"/>
              </a:rPr>
              <a:t>Column W in oil-spill only contains 0 (Variance is computed on line 940)</a:t>
            </a:r>
          </a:p>
          <a:p>
            <a:pPr algn="l" fontAlgn="base">
              <a:buFont typeface="Wingdings" panose="05000000000000000000" pitchFamily="2" charset="2"/>
              <a:buChar char="à"/>
            </a:pPr>
            <a:endParaRPr lang="en-US" sz="1800" b="0" dirty="0">
              <a:solidFill>
                <a:srgbClr val="555555"/>
              </a:solidFill>
              <a:effectLst/>
              <a:latin typeface="Helvetica Neue"/>
              <a:sym typeface="Wingdings" panose="05000000000000000000" pitchFamily="2" charset="2"/>
            </a:endParaRPr>
          </a:p>
          <a:p>
            <a:pPr marL="0" indent="0" algn="l" fontAlgn="base">
              <a:buNone/>
            </a:pPr>
            <a:r>
              <a:rPr lang="en-US" sz="1800" dirty="0">
                <a:solidFill>
                  <a:srgbClr val="FF0000"/>
                </a:solidFill>
                <a:latin typeface="Helvetica Neue"/>
                <a:sym typeface="Wingdings" panose="05000000000000000000" pitchFamily="2" charset="2"/>
              </a:rPr>
              <a:t>Remove these features!</a:t>
            </a:r>
            <a:endParaRPr lang="en-US" sz="1800" b="0" dirty="0">
              <a:solidFill>
                <a:srgbClr val="FF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9956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A1BA524-C2A6-48E2-81AD-2C575832F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358915"/>
            <a:ext cx="8280920" cy="49552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100" b="1" dirty="0" err="1">
                <a:solidFill>
                  <a:srgbClr val="222222"/>
                </a:solidFill>
                <a:latin typeface="Helvetica Neue"/>
                <a:cs typeface="Arial" pitchFamily="34" charset="0"/>
              </a:rPr>
              <a:t>Consider</a:t>
            </a:r>
            <a:r>
              <a:rPr lang="it-IT" altLang="it-IT" sz="2100" b="1" dirty="0">
                <a:solidFill>
                  <a:srgbClr val="222222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100" b="1" dirty="0" err="1">
                <a:solidFill>
                  <a:srgbClr val="222222"/>
                </a:solidFill>
                <a:latin typeface="Helvetica Neue"/>
                <a:cs typeface="Arial" pitchFamily="34" charset="0"/>
              </a:rPr>
              <a:t>Columns</a:t>
            </a:r>
            <a:r>
              <a:rPr lang="it-IT" altLang="it-IT" sz="2100" b="1" dirty="0">
                <a:solidFill>
                  <a:srgbClr val="222222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100" b="1" dirty="0" err="1">
                <a:solidFill>
                  <a:srgbClr val="222222"/>
                </a:solidFill>
                <a:latin typeface="Helvetica Neue"/>
                <a:cs typeface="Arial" pitchFamily="34" charset="0"/>
              </a:rPr>
              <a:t>That</a:t>
            </a:r>
            <a:r>
              <a:rPr lang="it-IT" altLang="it-IT" sz="2100" b="1" dirty="0">
                <a:solidFill>
                  <a:srgbClr val="222222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100" b="1" dirty="0" err="1">
                <a:solidFill>
                  <a:srgbClr val="222222"/>
                </a:solidFill>
                <a:latin typeface="Helvetica Neue"/>
                <a:cs typeface="Arial" pitchFamily="34" charset="0"/>
              </a:rPr>
              <a:t>Have</a:t>
            </a:r>
            <a:r>
              <a:rPr lang="it-IT" altLang="it-IT" sz="2100" b="1" dirty="0">
                <a:solidFill>
                  <a:srgbClr val="222222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100" b="1" dirty="0" err="1">
                <a:solidFill>
                  <a:srgbClr val="222222"/>
                </a:solidFill>
                <a:latin typeface="Helvetica Neue"/>
                <a:cs typeface="Arial" pitchFamily="34" charset="0"/>
              </a:rPr>
              <a:t>Very</a:t>
            </a:r>
            <a:r>
              <a:rPr lang="it-IT" altLang="it-IT" sz="2100" b="1" dirty="0">
                <a:solidFill>
                  <a:srgbClr val="222222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100" b="1" dirty="0" err="1">
                <a:solidFill>
                  <a:srgbClr val="222222"/>
                </a:solidFill>
                <a:latin typeface="Helvetica Neue"/>
                <a:cs typeface="Arial" pitchFamily="34" charset="0"/>
              </a:rPr>
              <a:t>Few</a:t>
            </a:r>
            <a:r>
              <a:rPr lang="it-IT" altLang="it-IT" sz="2100" b="1" dirty="0">
                <a:solidFill>
                  <a:srgbClr val="222222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100" b="1" dirty="0" err="1">
                <a:solidFill>
                  <a:srgbClr val="222222"/>
                </a:solidFill>
                <a:latin typeface="Helvetica Neue"/>
                <a:cs typeface="Arial" pitchFamily="34" charset="0"/>
              </a:rPr>
              <a:t>Values</a:t>
            </a:r>
            <a:endParaRPr lang="it-IT" altLang="it-IT" sz="2100" b="1" dirty="0">
              <a:solidFill>
                <a:srgbClr val="222222"/>
              </a:solidFill>
              <a:latin typeface="Helvetica Neue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We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can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refer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to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these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columns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or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predictors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as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srgbClr val="FF0000"/>
                </a:solidFill>
                <a:latin typeface="Helvetica Neue"/>
                <a:cs typeface="Arial" pitchFamily="34" charset="0"/>
              </a:rPr>
              <a:t>near</a:t>
            </a:r>
            <a:r>
              <a:rPr lang="it-IT" altLang="it-IT" sz="2000" dirty="0">
                <a:solidFill>
                  <a:srgbClr val="FF0000"/>
                </a:solidFill>
                <a:latin typeface="Helvetica Neue"/>
                <a:cs typeface="Arial" pitchFamily="34" charset="0"/>
              </a:rPr>
              <a:t>-zero </a:t>
            </a:r>
            <a:r>
              <a:rPr lang="it-IT" altLang="it-IT" sz="2000" dirty="0" err="1">
                <a:solidFill>
                  <a:srgbClr val="FF0000"/>
                </a:solidFill>
                <a:latin typeface="Helvetica Neue"/>
                <a:cs typeface="Arial" pitchFamily="34" charset="0"/>
              </a:rPr>
              <a:t>variance</a:t>
            </a:r>
            <a:r>
              <a:rPr lang="it-IT" altLang="it-IT" sz="2000" dirty="0">
                <a:solidFill>
                  <a:srgbClr val="FF0000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srgbClr val="FF0000"/>
                </a:solidFill>
                <a:latin typeface="Helvetica Neue"/>
                <a:cs typeface="Arial" pitchFamily="34" charset="0"/>
              </a:rPr>
              <a:t>predictors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,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as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their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variance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is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not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zero,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but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a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very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small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number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close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to zero.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2000" dirty="0">
              <a:solidFill>
                <a:srgbClr val="555555"/>
              </a:solidFill>
              <a:latin typeface="Helvetica Neue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These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columns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may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or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may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not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contribute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to the skill of a model.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We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can’t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assume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that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they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are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useless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to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modeling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Although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near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-zero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variance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predictors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likely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contain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little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valuable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predictive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information,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we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may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not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desire to filter </a:t>
            </a:r>
            <a:r>
              <a:rPr lang="it-IT" altLang="it-IT" sz="2000" dirty="0" err="1">
                <a:solidFill>
                  <a:srgbClr val="555555"/>
                </a:solidFill>
                <a:latin typeface="Helvetica Neue"/>
                <a:cs typeface="Arial" pitchFamily="34" charset="0"/>
              </a:rPr>
              <a:t>these</a:t>
            </a:r>
            <a:r>
              <a:rPr lang="it-IT" altLang="it-IT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 out.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000" dirty="0">
                <a:solidFill>
                  <a:srgbClr val="FF0000"/>
                </a:solidFill>
                <a:latin typeface="Helvetica Neue"/>
                <a:cs typeface="Arial" pitchFamily="34" charset="0"/>
              </a:rPr>
              <a:t>PAY ATTENTION!!!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2000" dirty="0">
              <a:solidFill>
                <a:srgbClr val="555555"/>
              </a:solidFill>
              <a:latin typeface="Helvetica Neue"/>
              <a:cs typeface="Arial" pitchFamily="34" charset="0"/>
            </a:endParaRPr>
          </a:p>
          <a:p>
            <a:pPr algn="l" fontAlgn="base"/>
            <a:r>
              <a:rPr lang="en-US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In practice, the variance can be used as a filter for identifying columns to removed from the dataset, deleting columns with variance lower or equal to a “Variance Threshold”. If it is 0</a:t>
            </a:r>
            <a:r>
              <a:rPr lang="en-US" sz="2000">
                <a:solidFill>
                  <a:srgbClr val="555555"/>
                </a:solidFill>
                <a:latin typeface="Helvetica Neue"/>
                <a:cs typeface="Arial" pitchFamily="34" charset="0"/>
              </a:rPr>
              <a:t>, we remove </a:t>
            </a:r>
            <a:r>
              <a:rPr lang="en-US" sz="2000" dirty="0">
                <a:solidFill>
                  <a:srgbClr val="555555"/>
                </a:solidFill>
                <a:latin typeface="Helvetica Neue"/>
                <a:cs typeface="Arial" pitchFamily="34" charset="0"/>
              </a:rPr>
              <a:t>columns with a single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2100" dirty="0">
              <a:solidFill>
                <a:srgbClr val="555555"/>
              </a:solidFill>
              <a:latin typeface="Helvetica Neue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86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DA2A940-931A-46E4-8DA5-289EE074E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352383"/>
            <a:ext cx="8496944" cy="33887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Identify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 (and delete) </a:t>
            </a: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Rows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 </a:t>
            </a: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That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 </a:t>
            </a: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Contain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 Duplicate Data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8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Rows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that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have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identical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data are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probably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useless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,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if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not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dangerously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misleading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during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model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evaluation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.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Here, a duplicate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row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is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a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row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where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each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value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in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each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column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for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that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row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appears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in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identically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the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same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order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same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column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values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) in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another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row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…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if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you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have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used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raw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data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that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may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have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duplicate entries,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removing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duplicate data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will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be an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important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step in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ensuring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your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data can be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accurately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used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 i="1" dirty="0">
              <a:solidFill>
                <a:srgbClr val="555555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1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1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400" dirty="0">
                <a:solidFill>
                  <a:srgbClr val="555555"/>
                </a:solidFill>
                <a:latin typeface="Helvetica Neue"/>
              </a:rPr>
              <a:t>For </a:t>
            </a:r>
            <a:r>
              <a:rPr lang="it-IT" altLang="it-IT" sz="1400" dirty="0" err="1">
                <a:solidFill>
                  <a:srgbClr val="555555"/>
                </a:solidFill>
                <a:latin typeface="Helvetica Neue"/>
              </a:rPr>
              <a:t>example</a:t>
            </a:r>
            <a:r>
              <a:rPr lang="it-IT" altLang="it-IT" sz="1400" dirty="0">
                <a:solidFill>
                  <a:srgbClr val="555555"/>
                </a:solidFill>
                <a:latin typeface="Helvetica Neue"/>
              </a:rPr>
              <a:t>, in the IRIS database </a:t>
            </a:r>
            <a:r>
              <a:rPr lang="it-IT" altLang="it-IT" sz="1400" dirty="0" err="1">
                <a:solidFill>
                  <a:srgbClr val="555555"/>
                </a:solidFill>
                <a:latin typeface="Helvetica Neue"/>
              </a:rPr>
              <a:t>we</a:t>
            </a:r>
            <a:r>
              <a:rPr lang="it-IT" altLang="it-IT" sz="1400" dirty="0">
                <a:solidFill>
                  <a:srgbClr val="555555"/>
                </a:solidFill>
                <a:latin typeface="Helvetica Neue"/>
              </a:rPr>
              <a:t> </a:t>
            </a:r>
            <a:r>
              <a:rPr lang="it-IT" altLang="it-IT" sz="1400" dirty="0" err="1">
                <a:solidFill>
                  <a:srgbClr val="555555"/>
                </a:solidFill>
                <a:latin typeface="Helvetica Neue"/>
              </a:rPr>
              <a:t>have</a:t>
            </a:r>
            <a:r>
              <a:rPr lang="it-IT" altLang="it-IT" sz="1400" dirty="0">
                <a:solidFill>
                  <a:srgbClr val="555555"/>
                </a:solidFill>
                <a:latin typeface="Helvetica Neue"/>
              </a:rPr>
              <a:t> 3 </a:t>
            </a:r>
            <a:r>
              <a:rPr lang="it-IT" altLang="it-IT" sz="1400" dirty="0" err="1">
                <a:solidFill>
                  <a:srgbClr val="555555"/>
                </a:solidFill>
                <a:latin typeface="Helvetica Neue"/>
              </a:rPr>
              <a:t>identical</a:t>
            </a:r>
            <a:r>
              <a:rPr lang="it-IT" altLang="it-IT" sz="1400" dirty="0">
                <a:solidFill>
                  <a:srgbClr val="555555"/>
                </a:solidFill>
                <a:latin typeface="Helvetica Neue"/>
              </a:rPr>
              <a:t> </a:t>
            </a:r>
            <a:r>
              <a:rPr lang="it-IT" altLang="it-IT" sz="1400" dirty="0" err="1">
                <a:solidFill>
                  <a:srgbClr val="555555"/>
                </a:solidFill>
                <a:latin typeface="Helvetica Neue"/>
              </a:rPr>
              <a:t>rows</a:t>
            </a:r>
            <a:endParaRPr kumimoji="0" lang="it-IT" altLang="it-IT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98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59EBF4-CC80-44DD-9A09-90CCBE46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2736"/>
            <a:ext cx="8568952" cy="5544616"/>
          </a:xfrm>
        </p:spPr>
        <p:txBody>
          <a:bodyPr/>
          <a:lstStyle/>
          <a:p>
            <a:r>
              <a:rPr lang="en-CA" dirty="0"/>
              <a:t>Dealing with inconsistent recording</a:t>
            </a:r>
          </a:p>
          <a:p>
            <a:r>
              <a:rPr lang="en-CA" dirty="0"/>
              <a:t>Removing unwanted observations/features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It is not always true that more features you gave, better it is. If you think that a feature is not important for your model, try to remove it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If some observations contain missing or inconsistent data, consider the possibility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to remove the observation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to remove the feature (if this affect only a feature and a large number of observations, e.g., only 60% of observations has the data of a given feature known)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to “fill the gap” inserting, e.g., a mean/median value (if numerical) or interpolating (if they are time-dependent data, and you know the values at time t</a:t>
            </a:r>
            <a:r>
              <a:rPr lang="en-CA" baseline="-25000" dirty="0"/>
              <a:t>i-1</a:t>
            </a:r>
            <a:r>
              <a:rPr lang="en-CA" dirty="0"/>
              <a:t> and t</a:t>
            </a:r>
            <a:r>
              <a:rPr lang="en-CA" baseline="-25000" dirty="0"/>
              <a:t>i+1</a:t>
            </a:r>
            <a:r>
              <a:rPr lang="en-CA" dirty="0"/>
              <a:t>, but not at time </a:t>
            </a:r>
            <a:r>
              <a:rPr lang="en-CA" dirty="0" err="1"/>
              <a:t>t</a:t>
            </a:r>
            <a:r>
              <a:rPr lang="en-CA" baseline="-25000" dirty="0" err="1"/>
              <a:t>i</a:t>
            </a:r>
            <a:r>
              <a:rPr lang="en-CA" dirty="0"/>
              <a:t>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6077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5252BB-4779-4E18-80DE-2D43AF135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568952" cy="5112568"/>
          </a:xfrm>
        </p:spPr>
        <p:txBody>
          <a:bodyPr/>
          <a:lstStyle/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, plot the </a:t>
            </a:r>
            <a:r>
              <a:rPr lang="it-IT" dirty="0" err="1"/>
              <a:t>values</a:t>
            </a:r>
            <a:r>
              <a:rPr lang="it-IT" dirty="0"/>
              <a:t> of the features, to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some </a:t>
            </a:r>
            <a:r>
              <a:rPr lang="it-IT" dirty="0" err="1"/>
              <a:t>outliers</a:t>
            </a:r>
            <a:r>
              <a:rPr lang="it-IT" dirty="0"/>
              <a:t>, and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possibility</a:t>
            </a:r>
            <a:r>
              <a:rPr lang="it-IT" dirty="0"/>
              <a:t> of </a:t>
            </a:r>
            <a:r>
              <a:rPr lang="it-IT" dirty="0" err="1"/>
              <a:t>removing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observations</a:t>
            </a:r>
            <a:r>
              <a:rPr lang="it-IT" dirty="0"/>
              <a:t> (are </a:t>
            </a:r>
            <a:r>
              <a:rPr lang="it-IT" dirty="0" err="1"/>
              <a:t>outliers</a:t>
            </a:r>
            <a:r>
              <a:rPr lang="it-IT" dirty="0"/>
              <a:t> due to an </a:t>
            </a:r>
            <a:r>
              <a:rPr lang="it-IT" dirty="0" err="1"/>
              <a:t>error</a:t>
            </a:r>
            <a:r>
              <a:rPr lang="it-IT" dirty="0"/>
              <a:t>?)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74D7CF-9448-4A8B-99E6-51CFC0DB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90266"/>
            <a:ext cx="3474213" cy="260565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97C19FE-19CB-44EF-AFDF-33B6DDF7F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055611"/>
            <a:ext cx="3387414" cy="254056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4F16498-8BF1-4BD5-AE57-B604772A4AE4}"/>
              </a:ext>
            </a:extLst>
          </p:cNvPr>
          <p:cNvSpPr txBox="1"/>
          <p:nvPr/>
        </p:nvSpPr>
        <p:spPr>
          <a:xfrm>
            <a:off x="4948322" y="2188021"/>
            <a:ext cx="3944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Oil-split: Feature 1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 err="1"/>
              <a:t>Maybe</a:t>
            </a:r>
            <a:r>
              <a:rPr lang="it-IT" dirty="0"/>
              <a:t> </a:t>
            </a:r>
            <a:r>
              <a:rPr lang="it-IT" dirty="0" err="1"/>
              <a:t>outliers</a:t>
            </a:r>
            <a:r>
              <a:rPr lang="it-IT" dirty="0"/>
              <a:t>? </a:t>
            </a:r>
            <a:r>
              <a:rPr lang="it-IT" sz="1200" dirty="0" err="1"/>
              <a:t>It</a:t>
            </a:r>
            <a:r>
              <a:rPr lang="it-IT" sz="1200" dirty="0"/>
              <a:t> </a:t>
            </a:r>
            <a:r>
              <a:rPr lang="it-IT" sz="1200" dirty="0" err="1"/>
              <a:t>depends</a:t>
            </a:r>
            <a:r>
              <a:rPr lang="it-IT" sz="1200" dirty="0"/>
              <a:t> on the feature nature: </a:t>
            </a:r>
            <a:r>
              <a:rPr lang="it-IT" sz="1200" dirty="0" err="1"/>
              <a:t>if</a:t>
            </a:r>
            <a:r>
              <a:rPr lang="it-IT" sz="1200" dirty="0"/>
              <a:t> </a:t>
            </a:r>
            <a:r>
              <a:rPr lang="it-IT" sz="1200" dirty="0" err="1"/>
              <a:t>they</a:t>
            </a:r>
            <a:r>
              <a:rPr lang="it-IT" sz="1200" dirty="0"/>
              <a:t> are due to </a:t>
            </a:r>
            <a:r>
              <a:rPr lang="it-IT" sz="1200" dirty="0" err="1"/>
              <a:t>errors</a:t>
            </a:r>
            <a:r>
              <a:rPr lang="it-IT" sz="1200" dirty="0"/>
              <a:t> in </a:t>
            </a:r>
            <a:r>
              <a:rPr lang="it-IT" sz="1200" dirty="0" err="1"/>
              <a:t>measuring</a:t>
            </a:r>
            <a:r>
              <a:rPr lang="it-IT" sz="1200" dirty="0"/>
              <a:t> a </a:t>
            </a:r>
            <a:r>
              <a:rPr lang="it-IT" sz="1200" dirty="0" err="1"/>
              <a:t>quantity</a:t>
            </a:r>
            <a:r>
              <a:rPr lang="it-IT" sz="1200" dirty="0"/>
              <a:t>, delete the </a:t>
            </a:r>
            <a:r>
              <a:rPr lang="it-IT" sz="1200" dirty="0" err="1"/>
              <a:t>observation</a:t>
            </a:r>
            <a:r>
              <a:rPr lang="it-IT" sz="1200" dirty="0"/>
              <a:t>.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B6803A2-70FE-471C-90D5-79CDCB5D175B}"/>
              </a:ext>
            </a:extLst>
          </p:cNvPr>
          <p:cNvSpPr txBox="1"/>
          <p:nvPr/>
        </p:nvSpPr>
        <p:spPr>
          <a:xfrm>
            <a:off x="611560" y="2596262"/>
            <a:ext cx="347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Oil-split: Feature 2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Ok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880B445-B98A-4210-9429-4D6981A0D8E8}"/>
              </a:ext>
            </a:extLst>
          </p:cNvPr>
          <p:cNvSpPr txBox="1"/>
          <p:nvPr/>
        </p:nvSpPr>
        <p:spPr>
          <a:xfrm>
            <a:off x="251520" y="5877272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Pay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: the </a:t>
            </a:r>
            <a:r>
              <a:rPr lang="it-IT" dirty="0" err="1"/>
              <a:t>order</a:t>
            </a:r>
            <a:r>
              <a:rPr lang="it-IT" dirty="0"/>
              <a:t> on x </a:t>
            </a:r>
            <a:r>
              <a:rPr lang="it-IT" dirty="0" err="1"/>
              <a:t>axis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random,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meaning</a:t>
            </a:r>
            <a:r>
              <a:rPr lang="it-IT" dirty="0"/>
              <a:t>. </a:t>
            </a:r>
            <a:r>
              <a:rPr lang="it-IT" dirty="0">
                <a:solidFill>
                  <a:srgbClr val="FF0000"/>
                </a:solidFill>
              </a:rPr>
              <a:t>Investigate, </a:t>
            </a:r>
            <a:r>
              <a:rPr lang="it-IT" dirty="0" err="1">
                <a:solidFill>
                  <a:srgbClr val="FF0000"/>
                </a:solidFill>
              </a:rPr>
              <a:t>not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automatically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remove</a:t>
            </a:r>
            <a:r>
              <a:rPr lang="it-IT" dirty="0">
                <a:solidFill>
                  <a:srgbClr val="FF0000"/>
                </a:solidFill>
              </a:rPr>
              <a:t>, </a:t>
            </a:r>
            <a:r>
              <a:rPr lang="it-IT" dirty="0" err="1">
                <a:solidFill>
                  <a:srgbClr val="FF0000"/>
                </a:solidFill>
              </a:rPr>
              <a:t>outliers</a:t>
            </a:r>
            <a:r>
              <a:rPr lang="it-IT" dirty="0">
                <a:solidFill>
                  <a:srgbClr val="FF0000"/>
                </a:solidFill>
              </a:rPr>
              <a:t>!!! </a:t>
            </a:r>
          </a:p>
        </p:txBody>
      </p:sp>
    </p:spTree>
    <p:extLst>
      <p:ext uri="{BB962C8B-B14F-4D97-AF65-F5344CB8AC3E}">
        <p14:creationId xmlns:p14="http://schemas.microsoft.com/office/powerpoint/2010/main" val="3726664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1F4628-5FD6-4C54-944D-13D84C80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62" y="930275"/>
            <a:ext cx="8934449" cy="482501"/>
          </a:xfrm>
        </p:spPr>
        <p:txBody>
          <a:bodyPr/>
          <a:lstStyle/>
          <a:p>
            <a:r>
              <a:rPr lang="it-IT" b="0" i="0" dirty="0" err="1">
                <a:solidFill>
                  <a:srgbClr val="000000"/>
                </a:solidFill>
                <a:effectLst/>
                <a:latin typeface="Linux Libertine"/>
              </a:rPr>
              <a:t>Isolation</a:t>
            </a:r>
            <a:r>
              <a:rPr lang="it-IT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Linux Libertine"/>
              </a:rPr>
              <a:t>forest</a:t>
            </a:r>
            <a:r>
              <a:rPr lang="it-IT" b="0" i="0" dirty="0">
                <a:solidFill>
                  <a:srgbClr val="000000"/>
                </a:solidFill>
                <a:effectLst/>
                <a:latin typeface="Linux Libertine"/>
              </a:rPr>
              <a:t> and Clustering techniques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EB8DC6-D538-40C5-B0B4-32FD51CA0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62" y="1700808"/>
            <a:ext cx="8646417" cy="4824535"/>
          </a:xfrm>
        </p:spPr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Isolation forest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 algorithm for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anomaly detection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works on the principle of isolating anomalies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statistics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 anomaly (or 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outlier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an observation or event that deviates so much from other events to arouse suspicion it was generated erroneously.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Anomalies in a big dataset may follow very complicated patterns, which are difficult to detect “by eye” in the great majority of cases.</a:t>
            </a:r>
            <a:endParaRPr lang="en-US" dirty="0">
              <a:solidFill>
                <a:srgbClr val="202122"/>
              </a:solidFill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Isolation Forest explicitly isolates anomalous points in the dataset.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From a mathematical point of view, recursive partitioning can be represented by a tree structure named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Isolation Tree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while the number of partitions required to isolate a point can be interpreted as the length of the path, within the tree, to reach a terminating node starting from the root. </a:t>
            </a:r>
            <a:endParaRPr lang="en-US" dirty="0">
              <a:solidFill>
                <a:srgbClr val="202122"/>
              </a:solidFill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Intuitively, the anomalous points are those (easier to isolate, hence) with the smaller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path length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the tree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31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a branch of AI</a:t>
            </a:r>
          </a:p>
          <a:p>
            <a:r>
              <a:rPr lang="en-US" dirty="0"/>
              <a:t>The idea underlying machine learning is that we give a computer program access to lots of data and let it learn about relationships between variables and make predictions </a:t>
            </a:r>
          </a:p>
          <a:p>
            <a:r>
              <a:rPr lang="en-US" dirty="0"/>
              <a:t>Some of the techniques of machine learning date back to the 1950s  but improvements in computer speeds and data storage costs have now made machine learning a practical tool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1245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29E47A-EC2C-4047-A85D-BB7634EE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861048"/>
            <a:ext cx="7772400" cy="2401640"/>
          </a:xfrm>
        </p:spPr>
        <p:txBody>
          <a:bodyPr/>
          <a:lstStyle/>
          <a:p>
            <a:r>
              <a:rPr lang="it-IT" dirty="0"/>
              <a:t>Clustering techniques can </a:t>
            </a:r>
            <a:r>
              <a:rPr lang="it-IT" dirty="0" err="1"/>
              <a:t>therefore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outliers</a:t>
            </a:r>
            <a:r>
              <a:rPr lang="it-IT" dirty="0"/>
              <a:t> (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Unsupervised</a:t>
            </a:r>
            <a:r>
              <a:rPr lang="it-IT" dirty="0"/>
              <a:t> Learning </a:t>
            </a:r>
            <a:r>
              <a:rPr lang="it-IT" dirty="0" err="1"/>
              <a:t>lecture</a:t>
            </a:r>
            <a:r>
              <a:rPr lang="it-IT" dirty="0"/>
              <a:t>)</a:t>
            </a:r>
          </a:p>
        </p:txBody>
      </p:sp>
      <p:pic>
        <p:nvPicPr>
          <p:cNvPr id="2050" name="Picture 2" descr="Risultato immagini per isolation forest">
            <a:extLst>
              <a:ext uri="{FF2B5EF4-FFF2-40B4-BE49-F238E27FC236}">
                <a16:creationId xmlns:a16="http://schemas.microsoft.com/office/drawing/2014/main" id="{8CEEA0A1-E394-4F4A-95AB-C3934C0B0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1052736"/>
            <a:ext cx="594218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70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14438"/>
            <a:ext cx="77724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Machine Learning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 (find patterns)</a:t>
            </a:r>
          </a:p>
          <a:p>
            <a:r>
              <a:rPr lang="en-US" dirty="0"/>
              <a:t>Supervised learning (predict numerical value or classification)</a:t>
            </a:r>
          </a:p>
          <a:p>
            <a:r>
              <a:rPr lang="en-US" dirty="0"/>
              <a:t>Reinforcement learning (multi-stage decision making)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943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32C1C-A4A6-48C5-A729-9E1BD9F203BD}"/>
              </a:ext>
            </a:extLst>
          </p:cNvPr>
          <p:cNvSpPr txBox="1"/>
          <p:nvPr/>
        </p:nvSpPr>
        <p:spPr>
          <a:xfrm>
            <a:off x="838200" y="723900"/>
            <a:ext cx="7600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u="sng" dirty="0"/>
              <a:t>Our goal</a:t>
            </a:r>
            <a:r>
              <a:rPr lang="en-US" dirty="0"/>
              <a:t>: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applications</a:t>
            </a:r>
            <a:r>
              <a:rPr lang="it-IT" dirty="0"/>
              <a:t> of </a:t>
            </a:r>
            <a:r>
              <a:rPr lang="it-IT" dirty="0" err="1"/>
              <a:t>Supervised</a:t>
            </a:r>
            <a:r>
              <a:rPr lang="it-IT" dirty="0"/>
              <a:t>, </a:t>
            </a:r>
            <a:r>
              <a:rPr lang="it-IT" dirty="0" err="1"/>
              <a:t>Unsupervised</a:t>
            </a:r>
            <a:r>
              <a:rPr lang="it-IT" dirty="0"/>
              <a:t>, and </a:t>
            </a:r>
            <a:r>
              <a:rPr lang="it-IT" dirty="0" err="1"/>
              <a:t>Reinforcement</a:t>
            </a:r>
            <a:r>
              <a:rPr lang="it-IT" dirty="0"/>
              <a:t> Learning in Fintech</a:t>
            </a:r>
          </a:p>
          <a:p>
            <a:endParaRPr lang="it-IT" dirty="0"/>
          </a:p>
          <a:p>
            <a:r>
              <a:rPr lang="it-IT" b="1" dirty="0"/>
              <a:t>SUPERVISED (Deep Learning)</a:t>
            </a:r>
            <a:endParaRPr lang="en-US" b="1" dirty="0"/>
          </a:p>
          <a:p>
            <a:r>
              <a:rPr lang="en-US" dirty="0"/>
              <a:t>	Examples: interpolation (with noise data), calibration, lapse 				prediction </a:t>
            </a:r>
          </a:p>
          <a:p>
            <a:r>
              <a:rPr lang="en-US" dirty="0"/>
              <a:t>	Methods: Neural Networks, Decision Trees, Random Forests</a:t>
            </a:r>
          </a:p>
          <a:p>
            <a:endParaRPr lang="en-US" dirty="0"/>
          </a:p>
          <a:p>
            <a:r>
              <a:rPr lang="en-US" b="1" dirty="0"/>
              <a:t>UNSUPERVISED</a:t>
            </a:r>
          </a:p>
          <a:p>
            <a:r>
              <a:rPr lang="en-US" b="1" dirty="0"/>
              <a:t>	</a:t>
            </a:r>
            <a:r>
              <a:rPr lang="en-US" dirty="0"/>
              <a:t>Examples: credit scoring, client selection</a:t>
            </a:r>
          </a:p>
          <a:p>
            <a:r>
              <a:rPr lang="en-US" b="1" dirty="0"/>
              <a:t>	</a:t>
            </a:r>
            <a:r>
              <a:rPr lang="en-US" dirty="0"/>
              <a:t>Method: Networks, Clustering</a:t>
            </a:r>
          </a:p>
          <a:p>
            <a:r>
              <a:rPr lang="en-US" dirty="0"/>
              <a:t>	</a:t>
            </a:r>
          </a:p>
          <a:p>
            <a:r>
              <a:rPr lang="en-US" b="1" dirty="0"/>
              <a:t>REINFORCEMENT LEARNING</a:t>
            </a:r>
          </a:p>
          <a:p>
            <a:r>
              <a:rPr lang="en-US" dirty="0"/>
              <a:t>	Examples: trading</a:t>
            </a:r>
          </a:p>
          <a:p>
            <a:r>
              <a:rPr lang="en-US" dirty="0"/>
              <a:t>	Method: 	Q-learning &amp; </a:t>
            </a:r>
            <a:br>
              <a:rPr lang="en-US" dirty="0"/>
            </a:br>
            <a:r>
              <a:rPr lang="en-US" dirty="0"/>
              <a:t>		Neural Network/Random Forest</a:t>
            </a:r>
          </a:p>
          <a:p>
            <a:r>
              <a:rPr lang="en-US" dirty="0"/>
              <a:t>                           (to approximate matrix Q)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20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 several alternatives such as Python, R, </a:t>
            </a:r>
            <a:r>
              <a:rPr lang="en-US" dirty="0" err="1"/>
              <a:t>MatLab</a:t>
            </a:r>
            <a:r>
              <a:rPr lang="en-US" dirty="0"/>
              <a:t>, Spark, and Julia </a:t>
            </a:r>
          </a:p>
          <a:p>
            <a:r>
              <a:rPr lang="en-US" dirty="0"/>
              <a:t>Need ability to handle very large data sets and availability of packages that implement the algorithms.</a:t>
            </a:r>
          </a:p>
          <a:p>
            <a:r>
              <a:rPr lang="en-US" dirty="0"/>
              <a:t>Python seems to be winning at the moment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57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Traditional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Means, SDs</a:t>
            </a:r>
          </a:p>
          <a:p>
            <a:r>
              <a:rPr lang="en-CA" dirty="0"/>
              <a:t>Probability distributions</a:t>
            </a:r>
          </a:p>
          <a:p>
            <a:r>
              <a:rPr lang="en-CA" dirty="0"/>
              <a:t>Significance tests</a:t>
            </a:r>
          </a:p>
          <a:p>
            <a:r>
              <a:rPr lang="en-CA" dirty="0"/>
              <a:t>Confidence intervals</a:t>
            </a:r>
          </a:p>
          <a:p>
            <a:r>
              <a:rPr lang="en-CA" dirty="0"/>
              <a:t>Linear regression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Is Linear Regression a ML application?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sz="1800" dirty="0"/>
              <a:t>Yes </a:t>
            </a:r>
            <a:r>
              <a:rPr lang="en-CA" sz="1800" dirty="0">
                <a:sym typeface="Wingdings" panose="05000000000000000000" pitchFamily="2" charset="2"/>
              </a:rPr>
              <a:t>it is a supervised learning technique</a:t>
            </a:r>
          </a:p>
          <a:p>
            <a:pPr marL="0" indent="0">
              <a:buNone/>
            </a:pPr>
            <a:r>
              <a:rPr lang="en-CA" sz="1800" dirty="0">
                <a:sym typeface="Wingdings" panose="05000000000000000000" pitchFamily="2" charset="2"/>
              </a:rPr>
              <a:t> No it is too simple…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46529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new world of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7888"/>
            <a:ext cx="7990656" cy="4377456"/>
          </a:xfrm>
        </p:spPr>
        <p:txBody>
          <a:bodyPr>
            <a:normAutofit/>
          </a:bodyPr>
          <a:lstStyle/>
          <a:p>
            <a:r>
              <a:rPr lang="en-CA" dirty="0"/>
              <a:t>Huge data sets </a:t>
            </a:r>
          </a:p>
          <a:p>
            <a:r>
              <a:rPr lang="en-CA" dirty="0"/>
              <a:t>Fantastic improvements in computer processing speeds and data storage costs</a:t>
            </a:r>
          </a:p>
          <a:p>
            <a:r>
              <a:rPr lang="en-CA" dirty="0"/>
              <a:t>Machine learning tools are now feasible</a:t>
            </a:r>
          </a:p>
          <a:p>
            <a:r>
              <a:rPr lang="en-CA" dirty="0"/>
              <a:t>Can now develop non-linear prediction models, find patterns in data in ways that were not possible before, and develop multi-stage decision strategies</a:t>
            </a:r>
          </a:p>
          <a:p>
            <a:r>
              <a:rPr lang="en-CA" dirty="0"/>
              <a:t>New terminology: features, labels, activation functions, target, bias, supervised/unsupervised learning……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1800" dirty="0"/>
              <a:t>Features are the “old” independent variables for linear regression, but in ML it is no more important that they are independent (no problem of collinearity)</a:t>
            </a:r>
          </a:p>
        </p:txBody>
      </p:sp>
    </p:spTree>
    <p:extLst>
      <p:ext uri="{BB962C8B-B14F-4D97-AF65-F5344CB8AC3E}">
        <p14:creationId xmlns:p14="http://schemas.microsoft.com/office/powerpoint/2010/main" val="362568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Baby Data Training Set </a:t>
            </a:r>
            <a:r>
              <a:rPr lang="en-US" sz="2400" dirty="0"/>
              <a:t>(Salary as a function of age for a certain profession in a certain area)</a:t>
            </a:r>
            <a:br>
              <a:rPr lang="en-US" sz="2400" dirty="0"/>
            </a:br>
            <a:endParaRPr lang="en-CA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77"/>
              </p:ext>
            </p:extLst>
          </p:nvPr>
        </p:nvGraphicFramePr>
        <p:xfrm>
          <a:off x="2123728" y="2276872"/>
          <a:ext cx="5112568" cy="309633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88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71755" marR="21590" indent="-5461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 dirty="0">
                          <a:effectLst/>
                        </a:rPr>
                        <a:t>Age (years)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Salary ($)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30"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25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135,000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30"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55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260,000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30"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27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105,000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30"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35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220,000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30"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240,000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30"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65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265,000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30"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270,000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830"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40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300,000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830"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265,000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830"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105,000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14700" y="31289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90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9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81271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Riskmathics_workshop (1)</Template>
  <TotalTime>5</TotalTime>
  <Words>1562</Words>
  <Application>Microsoft Office PowerPoint</Application>
  <PresentationFormat>Presentazione su schermo (4:3)</PresentationFormat>
  <Paragraphs>232</Paragraphs>
  <Slides>30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Arial</vt:lpstr>
      <vt:lpstr>Book Antiqua</vt:lpstr>
      <vt:lpstr>Calibri</vt:lpstr>
      <vt:lpstr>Cambria Math</vt:lpstr>
      <vt:lpstr>Helvetica Neue</vt:lpstr>
      <vt:lpstr>Linux Libertine</vt:lpstr>
      <vt:lpstr>Tahoma</vt:lpstr>
      <vt:lpstr>Times New Roman</vt:lpstr>
      <vt:lpstr>Wingdings</vt:lpstr>
      <vt:lpstr>Global</vt:lpstr>
      <vt:lpstr>Machine Learning in Fintech </vt:lpstr>
      <vt:lpstr>Machine Learning in Business John C. Hull </vt:lpstr>
      <vt:lpstr>What is Machine Learning</vt:lpstr>
      <vt:lpstr>Types of Machine Learning </vt:lpstr>
      <vt:lpstr>Presentazione standard di PowerPoint</vt:lpstr>
      <vt:lpstr>Software</vt:lpstr>
      <vt:lpstr>Traditional statistics</vt:lpstr>
      <vt:lpstr>The new world of statistics</vt:lpstr>
      <vt:lpstr>A Baby Data Training Set (Salary as a function of age for a certain profession in a certain area) </vt:lpstr>
      <vt:lpstr>Scatter plot</vt:lpstr>
      <vt:lpstr>Matlab code: linear regression VS 5° order</vt:lpstr>
      <vt:lpstr>A Good Fit (Y = Salary, X = Age)</vt:lpstr>
      <vt:lpstr>An Out-of-Sample Validation Set</vt:lpstr>
      <vt:lpstr>Scatter Plot for Training and Validation Set</vt:lpstr>
      <vt:lpstr>Errors on the training VS on the validation set</vt:lpstr>
      <vt:lpstr>ML Good Practice</vt:lpstr>
      <vt:lpstr>Quadratic Model for Baby Data Set</vt:lpstr>
      <vt:lpstr>Summary of Results: The linear model under-fits while the 5th degree polynomial over-fits</vt:lpstr>
      <vt:lpstr>Overfitting/Underfitting; Example: predicting salaries for people in a certain profession in a certain area (only 10 observations)</vt:lpstr>
      <vt:lpstr>Typical Pattern of Errors for Training Set and Validation Set</vt:lpstr>
      <vt:lpstr>Cleaning data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Isolation forest and Clustering techniques</vt:lpstr>
      <vt:lpstr>Presentazione standard di PowerPoint</vt:lpstr>
    </vt:vector>
  </TitlesOfParts>
  <Company>Joseph L. Rotman School of Management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Machine Learning in Business</dc:subject>
  <dc:creator>hull</dc:creator>
  <cp:keywords>Chapter 1</cp:keywords>
  <dc:description>Copyright 2019 by John C. Hull. All Rights Reserved. Published 2019</dc:description>
  <cp:lastModifiedBy>Daniele Marazzina</cp:lastModifiedBy>
  <cp:revision>51</cp:revision>
  <dcterms:created xsi:type="dcterms:W3CDTF">2019-07-16T00:32:32Z</dcterms:created>
  <dcterms:modified xsi:type="dcterms:W3CDTF">2022-02-23T10:59:44Z</dcterms:modified>
</cp:coreProperties>
</file>