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68" r:id="rId3"/>
    <p:sldId id="267" r:id="rId4"/>
    <p:sldId id="288" r:id="rId5"/>
    <p:sldId id="269" r:id="rId6"/>
    <p:sldId id="270" r:id="rId7"/>
    <p:sldId id="271" r:id="rId8"/>
    <p:sldId id="272" r:id="rId9"/>
    <p:sldId id="262" r:id="rId10"/>
    <p:sldId id="273" r:id="rId11"/>
    <p:sldId id="274" r:id="rId12"/>
    <p:sldId id="289" r:id="rId13"/>
    <p:sldId id="290" r:id="rId14"/>
    <p:sldId id="276" r:id="rId15"/>
    <p:sldId id="259" r:id="rId16"/>
    <p:sldId id="260" r:id="rId17"/>
    <p:sldId id="263" r:id="rId18"/>
    <p:sldId id="277" r:id="rId19"/>
    <p:sldId id="265" r:id="rId20"/>
    <p:sldId id="279" r:id="rId21"/>
    <p:sldId id="278" r:id="rId22"/>
    <p:sldId id="280" r:id="rId23"/>
    <p:sldId id="282" r:id="rId24"/>
    <p:sldId id="283" r:id="rId25"/>
    <p:sldId id="291" r:id="rId26"/>
    <p:sldId id="286" r:id="rId27"/>
    <p:sldId id="29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Marazzina" initials="DM" lastIdx="1" clrIdx="0">
    <p:extLst>
      <p:ext uri="{19B8F6BF-5375-455C-9EA6-DF929625EA0E}">
        <p15:presenceInfo xmlns:p15="http://schemas.microsoft.com/office/powerpoint/2012/main" userId="S::10301768@polimi.it::79c38746-42da-4317-9921-34c93a114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6058" autoAdjust="0"/>
    <p:restoredTop sz="86482" autoAdjust="0"/>
  </p:normalViewPr>
  <p:slideViewPr>
    <p:cSldViewPr>
      <p:cViewPr varScale="1">
        <p:scale>
          <a:sx n="88" d="100"/>
          <a:sy n="88" d="100"/>
        </p:scale>
        <p:origin x="152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ull\Documents\Misc\machine%20learning\countrysta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6"/>
    </mc:Choice>
    <mc:Fallback>
      <c:style val="6"/>
    </mc:Fallback>
  </mc:AlternateContent>
  <c:chart>
    <c:autoTitleDeleted val="1"/>
    <c:plotArea>
      <c:layout>
        <c:manualLayout>
          <c:layoutTarget val="inner"/>
          <c:xMode val="edge"/>
          <c:yMode val="edge"/>
          <c:x val="5.5179302587176605E-2"/>
          <c:y val="5.930087390761548E-2"/>
          <c:w val="0.72417307836520439"/>
          <c:h val="0.88077943908696821"/>
        </c:manualLayout>
      </c:layout>
      <c:scatterChart>
        <c:scatterStyle val="lineMarker"/>
        <c:varyColors val="0"/>
        <c:ser>
          <c:idx val="0"/>
          <c:order val="0"/>
          <c:tx>
            <c:strRef>
              <c:f>Sheet2!$L$1</c:f>
              <c:strCache>
                <c:ptCount val="1"/>
                <c:pt idx="0">
                  <c:v>Legal</c:v>
                </c:pt>
              </c:strCache>
            </c:strRef>
          </c:tx>
          <c:spPr>
            <a:ln w="25400" cap="rnd">
              <a:noFill/>
              <a:round/>
            </a:ln>
            <a:effectLst/>
          </c:spPr>
          <c:marker>
            <c:symbol val="diamond"/>
            <c:size val="6"/>
            <c:spPr>
              <a:solidFill>
                <a:schemeClr val="accent4"/>
              </a:solidFill>
              <a:ln w="9525">
                <a:solidFill>
                  <a:schemeClr val="accent4"/>
                </a:solidFill>
                <a:round/>
              </a:ln>
              <a:effectLst/>
            </c:spPr>
          </c:marker>
          <c:xVal>
            <c:numRef>
              <c:f>Sheet2!$K$2:$K$126</c:f>
              <c:numCache>
                <c:formatCode>General</c:formatCode>
                <c:ptCount val="125"/>
                <c:pt idx="0">
                  <c:v>39</c:v>
                </c:pt>
                <c:pt idx="1">
                  <c:v>34</c:v>
                </c:pt>
                <c:pt idx="2">
                  <c:v>36</c:v>
                </c:pt>
                <c:pt idx="3">
                  <c:v>33</c:v>
                </c:pt>
                <c:pt idx="4">
                  <c:v>79</c:v>
                </c:pt>
                <c:pt idx="5">
                  <c:v>75</c:v>
                </c:pt>
                <c:pt idx="6">
                  <c:v>30</c:v>
                </c:pt>
                <c:pt idx="7">
                  <c:v>43</c:v>
                </c:pt>
                <c:pt idx="8">
                  <c:v>26</c:v>
                </c:pt>
                <c:pt idx="9">
                  <c:v>77</c:v>
                </c:pt>
                <c:pt idx="10">
                  <c:v>36</c:v>
                </c:pt>
                <c:pt idx="11">
                  <c:v>33</c:v>
                </c:pt>
                <c:pt idx="12">
                  <c:v>39</c:v>
                </c:pt>
                <c:pt idx="13">
                  <c:v>60</c:v>
                </c:pt>
                <c:pt idx="14">
                  <c:v>40</c:v>
                </c:pt>
                <c:pt idx="15">
                  <c:v>41</c:v>
                </c:pt>
                <c:pt idx="16">
                  <c:v>20</c:v>
                </c:pt>
                <c:pt idx="17">
                  <c:v>26</c:v>
                </c:pt>
                <c:pt idx="18">
                  <c:v>82</c:v>
                </c:pt>
                <c:pt idx="19">
                  <c:v>20</c:v>
                </c:pt>
                <c:pt idx="20">
                  <c:v>66</c:v>
                </c:pt>
                <c:pt idx="21">
                  <c:v>40</c:v>
                </c:pt>
                <c:pt idx="22">
                  <c:v>37</c:v>
                </c:pt>
                <c:pt idx="23">
                  <c:v>58</c:v>
                </c:pt>
                <c:pt idx="24">
                  <c:v>49</c:v>
                </c:pt>
                <c:pt idx="25">
                  <c:v>55</c:v>
                </c:pt>
                <c:pt idx="26">
                  <c:v>55</c:v>
                </c:pt>
                <c:pt idx="27">
                  <c:v>21</c:v>
                </c:pt>
                <c:pt idx="28">
                  <c:v>90</c:v>
                </c:pt>
                <c:pt idx="29">
                  <c:v>31</c:v>
                </c:pt>
                <c:pt idx="30">
                  <c:v>31</c:v>
                </c:pt>
                <c:pt idx="31">
                  <c:v>34</c:v>
                </c:pt>
                <c:pt idx="32">
                  <c:v>36</c:v>
                </c:pt>
                <c:pt idx="33">
                  <c:v>70</c:v>
                </c:pt>
                <c:pt idx="34">
                  <c:v>34</c:v>
                </c:pt>
                <c:pt idx="35">
                  <c:v>89</c:v>
                </c:pt>
                <c:pt idx="36">
                  <c:v>69</c:v>
                </c:pt>
                <c:pt idx="37">
                  <c:v>35</c:v>
                </c:pt>
                <c:pt idx="38">
                  <c:v>57</c:v>
                </c:pt>
                <c:pt idx="39">
                  <c:v>81</c:v>
                </c:pt>
                <c:pt idx="40">
                  <c:v>43</c:v>
                </c:pt>
                <c:pt idx="41">
                  <c:v>44</c:v>
                </c:pt>
                <c:pt idx="42">
                  <c:v>28</c:v>
                </c:pt>
                <c:pt idx="43">
                  <c:v>30</c:v>
                </c:pt>
                <c:pt idx="44">
                  <c:v>48</c:v>
                </c:pt>
                <c:pt idx="45">
                  <c:v>78</c:v>
                </c:pt>
                <c:pt idx="46">
                  <c:v>40</c:v>
                </c:pt>
                <c:pt idx="47">
                  <c:v>37</c:v>
                </c:pt>
                <c:pt idx="48">
                  <c:v>29</c:v>
                </c:pt>
                <c:pt idx="49">
                  <c:v>73</c:v>
                </c:pt>
                <c:pt idx="50">
                  <c:v>64</c:v>
                </c:pt>
                <c:pt idx="51">
                  <c:v>47</c:v>
                </c:pt>
                <c:pt idx="52">
                  <c:v>39</c:v>
                </c:pt>
                <c:pt idx="53">
                  <c:v>72</c:v>
                </c:pt>
                <c:pt idx="54">
                  <c:v>48</c:v>
                </c:pt>
                <c:pt idx="55">
                  <c:v>29</c:v>
                </c:pt>
                <c:pt idx="56">
                  <c:v>26</c:v>
                </c:pt>
                <c:pt idx="57">
                  <c:v>53</c:v>
                </c:pt>
                <c:pt idx="58">
                  <c:v>41</c:v>
                </c:pt>
                <c:pt idx="59">
                  <c:v>57</c:v>
                </c:pt>
                <c:pt idx="60">
                  <c:v>28</c:v>
                </c:pt>
                <c:pt idx="61">
                  <c:v>37</c:v>
                </c:pt>
                <c:pt idx="62">
                  <c:v>59</c:v>
                </c:pt>
                <c:pt idx="63">
                  <c:v>26</c:v>
                </c:pt>
                <c:pt idx="64">
                  <c:v>31</c:v>
                </c:pt>
                <c:pt idx="65">
                  <c:v>49</c:v>
                </c:pt>
                <c:pt idx="66">
                  <c:v>32</c:v>
                </c:pt>
                <c:pt idx="67">
                  <c:v>27</c:v>
                </c:pt>
                <c:pt idx="68">
                  <c:v>54</c:v>
                </c:pt>
                <c:pt idx="69">
                  <c:v>30</c:v>
                </c:pt>
                <c:pt idx="70">
                  <c:v>30</c:v>
                </c:pt>
                <c:pt idx="71">
                  <c:v>45</c:v>
                </c:pt>
                <c:pt idx="72">
                  <c:v>37</c:v>
                </c:pt>
                <c:pt idx="73">
                  <c:v>27</c:v>
                </c:pt>
                <c:pt idx="74">
                  <c:v>29</c:v>
                </c:pt>
                <c:pt idx="75">
                  <c:v>83</c:v>
                </c:pt>
                <c:pt idx="76">
                  <c:v>90</c:v>
                </c:pt>
                <c:pt idx="77">
                  <c:v>26</c:v>
                </c:pt>
                <c:pt idx="78">
                  <c:v>28</c:v>
                </c:pt>
                <c:pt idx="79">
                  <c:v>85</c:v>
                </c:pt>
                <c:pt idx="80">
                  <c:v>45</c:v>
                </c:pt>
                <c:pt idx="81">
                  <c:v>32</c:v>
                </c:pt>
                <c:pt idx="82">
                  <c:v>38</c:v>
                </c:pt>
                <c:pt idx="83">
                  <c:v>30</c:v>
                </c:pt>
                <c:pt idx="84">
                  <c:v>35</c:v>
                </c:pt>
                <c:pt idx="85">
                  <c:v>35</c:v>
                </c:pt>
                <c:pt idx="86">
                  <c:v>62</c:v>
                </c:pt>
                <c:pt idx="87">
                  <c:v>62</c:v>
                </c:pt>
                <c:pt idx="88">
                  <c:v>61</c:v>
                </c:pt>
                <c:pt idx="89">
                  <c:v>48</c:v>
                </c:pt>
                <c:pt idx="90">
                  <c:v>29</c:v>
                </c:pt>
                <c:pt idx="91">
                  <c:v>54</c:v>
                </c:pt>
                <c:pt idx="92">
                  <c:v>46</c:v>
                </c:pt>
                <c:pt idx="93">
                  <c:v>45</c:v>
                </c:pt>
                <c:pt idx="94">
                  <c:v>42</c:v>
                </c:pt>
                <c:pt idx="95">
                  <c:v>30</c:v>
                </c:pt>
                <c:pt idx="96">
                  <c:v>84</c:v>
                </c:pt>
                <c:pt idx="97">
                  <c:v>51</c:v>
                </c:pt>
                <c:pt idx="98">
                  <c:v>61</c:v>
                </c:pt>
                <c:pt idx="99">
                  <c:v>45</c:v>
                </c:pt>
                <c:pt idx="100">
                  <c:v>58</c:v>
                </c:pt>
                <c:pt idx="101">
                  <c:v>36</c:v>
                </c:pt>
                <c:pt idx="102">
                  <c:v>88</c:v>
                </c:pt>
                <c:pt idx="103">
                  <c:v>86</c:v>
                </c:pt>
                <c:pt idx="104">
                  <c:v>61</c:v>
                </c:pt>
                <c:pt idx="105">
                  <c:v>32</c:v>
                </c:pt>
                <c:pt idx="106">
                  <c:v>35</c:v>
                </c:pt>
                <c:pt idx="107">
                  <c:v>37</c:v>
                </c:pt>
                <c:pt idx="108">
                  <c:v>35</c:v>
                </c:pt>
                <c:pt idx="109">
                  <c:v>41</c:v>
                </c:pt>
                <c:pt idx="110">
                  <c:v>41</c:v>
                </c:pt>
                <c:pt idx="111">
                  <c:v>25</c:v>
                </c:pt>
                <c:pt idx="112">
                  <c:v>29</c:v>
                </c:pt>
                <c:pt idx="113">
                  <c:v>66</c:v>
                </c:pt>
                <c:pt idx="114">
                  <c:v>81</c:v>
                </c:pt>
                <c:pt idx="115">
                  <c:v>74</c:v>
                </c:pt>
                <c:pt idx="116">
                  <c:v>71</c:v>
                </c:pt>
                <c:pt idx="117">
                  <c:v>17</c:v>
                </c:pt>
                <c:pt idx="118">
                  <c:v>33</c:v>
                </c:pt>
                <c:pt idx="119">
                  <c:v>14</c:v>
                </c:pt>
                <c:pt idx="120">
                  <c:v>38</c:v>
                </c:pt>
                <c:pt idx="121">
                  <c:v>22</c:v>
                </c:pt>
                <c:pt idx="124">
                  <c:v>46.23770491803279</c:v>
                </c:pt>
              </c:numCache>
            </c:numRef>
          </c:xVal>
          <c:yVal>
            <c:numRef>
              <c:f>Sheet2!$L$2:$L$126</c:f>
              <c:numCache>
                <c:formatCode>General</c:formatCode>
                <c:ptCount val="125"/>
                <c:pt idx="0">
                  <c:v>3.8220000000000001</c:v>
                </c:pt>
                <c:pt idx="1">
                  <c:v>4.16</c:v>
                </c:pt>
                <c:pt idx="2">
                  <c:v>4.5679999999999996</c:v>
                </c:pt>
                <c:pt idx="3">
                  <c:v>4.1260000000000003</c:v>
                </c:pt>
                <c:pt idx="4">
                  <c:v>8.2439999999999998</c:v>
                </c:pt>
                <c:pt idx="5">
                  <c:v>8.0120000000000005</c:v>
                </c:pt>
                <c:pt idx="6">
                  <c:v>3.9460000000000002</c:v>
                </c:pt>
                <c:pt idx="7">
                  <c:v>6.157</c:v>
                </c:pt>
                <c:pt idx="8">
                  <c:v>3.117</c:v>
                </c:pt>
                <c:pt idx="9">
                  <c:v>7.8390000000000004</c:v>
                </c:pt>
                <c:pt idx="10">
                  <c:v>4.5830000000000002</c:v>
                </c:pt>
                <c:pt idx="11">
                  <c:v>3.9710000000000001</c:v>
                </c:pt>
                <c:pt idx="12">
                  <c:v>3.9169999999999998</c:v>
                </c:pt>
                <c:pt idx="13">
                  <c:v>6.1260000000000003</c:v>
                </c:pt>
                <c:pt idx="14">
                  <c:v>5.4340000000000002</c:v>
                </c:pt>
                <c:pt idx="15">
                  <c:v>4.8129999999999997</c:v>
                </c:pt>
                <c:pt idx="16">
                  <c:v>3.43</c:v>
                </c:pt>
                <c:pt idx="17">
                  <c:v>4.2939999999999996</c:v>
                </c:pt>
                <c:pt idx="18">
                  <c:v>8.1790000000000003</c:v>
                </c:pt>
                <c:pt idx="19">
                  <c:v>3.891</c:v>
                </c:pt>
                <c:pt idx="20">
                  <c:v>6.9260000000000002</c:v>
                </c:pt>
                <c:pt idx="21">
                  <c:v>5.7119999999999997</c:v>
                </c:pt>
                <c:pt idx="22">
                  <c:v>5.3540000000000001</c:v>
                </c:pt>
                <c:pt idx="23">
                  <c:v>6.06</c:v>
                </c:pt>
                <c:pt idx="24">
                  <c:v>4.7539999999999996</c:v>
                </c:pt>
                <c:pt idx="25">
                  <c:v>5.4470000000000001</c:v>
                </c:pt>
                <c:pt idx="26">
                  <c:v>6.86</c:v>
                </c:pt>
                <c:pt idx="27">
                  <c:v>3.8180000000000001</c:v>
                </c:pt>
                <c:pt idx="28">
                  <c:v>8.1579999999999995</c:v>
                </c:pt>
                <c:pt idx="29">
                  <c:v>4.8230000000000004</c:v>
                </c:pt>
                <c:pt idx="30">
                  <c:v>4.6269999999999998</c:v>
                </c:pt>
                <c:pt idx="31">
                  <c:v>4.4329999999999998</c:v>
                </c:pt>
                <c:pt idx="32">
                  <c:v>4.9450000000000003</c:v>
                </c:pt>
                <c:pt idx="33">
                  <c:v>7.1989999999999998</c:v>
                </c:pt>
                <c:pt idx="34">
                  <c:v>4.718</c:v>
                </c:pt>
                <c:pt idx="35">
                  <c:v>8.6259999999999994</c:v>
                </c:pt>
                <c:pt idx="36">
                  <c:v>7.3360000000000003</c:v>
                </c:pt>
                <c:pt idx="37">
                  <c:v>4.694</c:v>
                </c:pt>
                <c:pt idx="38">
                  <c:v>4.7069999999999999</c:v>
                </c:pt>
                <c:pt idx="39">
                  <c:v>7.9589999999999996</c:v>
                </c:pt>
                <c:pt idx="40">
                  <c:v>5.6459999999999999</c:v>
                </c:pt>
                <c:pt idx="41">
                  <c:v>5.3890000000000002</c:v>
                </c:pt>
                <c:pt idx="42">
                  <c:v>5.077</c:v>
                </c:pt>
                <c:pt idx="43">
                  <c:v>4.9020000000000001</c:v>
                </c:pt>
                <c:pt idx="44">
                  <c:v>5.992</c:v>
                </c:pt>
                <c:pt idx="45">
                  <c:v>7.7</c:v>
                </c:pt>
                <c:pt idx="46">
                  <c:v>5.5640000000000001</c:v>
                </c:pt>
                <c:pt idx="47">
                  <c:v>5.1669999999999998</c:v>
                </c:pt>
                <c:pt idx="48">
                  <c:v>4.5209999999999999</c:v>
                </c:pt>
                <c:pt idx="49">
                  <c:v>7.8719999999999999</c:v>
                </c:pt>
                <c:pt idx="50">
                  <c:v>6.9740000000000002</c:v>
                </c:pt>
                <c:pt idx="51">
                  <c:v>5.9790000000000001</c:v>
                </c:pt>
                <c:pt idx="52">
                  <c:v>6.01</c:v>
                </c:pt>
                <c:pt idx="53">
                  <c:v>8.327</c:v>
                </c:pt>
                <c:pt idx="54">
                  <c:v>6.266</c:v>
                </c:pt>
                <c:pt idx="55">
                  <c:v>4.4320000000000004</c:v>
                </c:pt>
                <c:pt idx="56">
                  <c:v>4.8559999999999999</c:v>
                </c:pt>
                <c:pt idx="57">
                  <c:v>6.4950000000000001</c:v>
                </c:pt>
                <c:pt idx="58">
                  <c:v>5.38</c:v>
                </c:pt>
                <c:pt idx="59">
                  <c:v>5.3410000000000002</c:v>
                </c:pt>
                <c:pt idx="60">
                  <c:v>4.3310000000000004</c:v>
                </c:pt>
                <c:pt idx="61">
                  <c:v>4.8929999999999998</c:v>
                </c:pt>
                <c:pt idx="62">
                  <c:v>5.9180000000000001</c:v>
                </c:pt>
                <c:pt idx="63">
                  <c:v>4.0640000000000001</c:v>
                </c:pt>
                <c:pt idx="64">
                  <c:v>4.67</c:v>
                </c:pt>
                <c:pt idx="65">
                  <c:v>6.61</c:v>
                </c:pt>
                <c:pt idx="66">
                  <c:v>4.8140000000000001</c:v>
                </c:pt>
                <c:pt idx="67">
                  <c:v>4.0910000000000002</c:v>
                </c:pt>
                <c:pt idx="68">
                  <c:v>6.3150000000000004</c:v>
                </c:pt>
                <c:pt idx="69">
                  <c:v>5.194</c:v>
                </c:pt>
                <c:pt idx="70">
                  <c:v>3.1779999999999999</c:v>
                </c:pt>
                <c:pt idx="71">
                  <c:v>4.1920000000000002</c:v>
                </c:pt>
                <c:pt idx="72">
                  <c:v>5.5</c:v>
                </c:pt>
                <c:pt idx="73">
                  <c:v>4.625</c:v>
                </c:pt>
                <c:pt idx="74">
                  <c:v>4.9409999999999998</c:v>
                </c:pt>
                <c:pt idx="75">
                  <c:v>8.2959999999999994</c:v>
                </c:pt>
                <c:pt idx="76">
                  <c:v>8.6329999999999991</c:v>
                </c:pt>
                <c:pt idx="77">
                  <c:v>3.99</c:v>
                </c:pt>
                <c:pt idx="78">
                  <c:v>3.95</c:v>
                </c:pt>
                <c:pt idx="79">
                  <c:v>8.5329999999999995</c:v>
                </c:pt>
                <c:pt idx="80">
                  <c:v>6.28</c:v>
                </c:pt>
                <c:pt idx="81">
                  <c:v>3.4740000000000002</c:v>
                </c:pt>
                <c:pt idx="82">
                  <c:v>5.798</c:v>
                </c:pt>
                <c:pt idx="83">
                  <c:v>4.4779999999999998</c:v>
                </c:pt>
                <c:pt idx="84">
                  <c:v>5.2169999999999996</c:v>
                </c:pt>
                <c:pt idx="85">
                  <c:v>5.3310000000000004</c:v>
                </c:pt>
                <c:pt idx="86">
                  <c:v>6.2530000000000001</c:v>
                </c:pt>
                <c:pt idx="87">
                  <c:v>6.8479999999999999</c:v>
                </c:pt>
                <c:pt idx="88">
                  <c:v>7.3479999999999999</c:v>
                </c:pt>
                <c:pt idx="89">
                  <c:v>5.0419999999999998</c:v>
                </c:pt>
                <c:pt idx="90">
                  <c:v>4.0430000000000001</c:v>
                </c:pt>
                <c:pt idx="91">
                  <c:v>6.508</c:v>
                </c:pt>
                <c:pt idx="92">
                  <c:v>6.133</c:v>
                </c:pt>
                <c:pt idx="93">
                  <c:v>4.9420000000000002</c:v>
                </c:pt>
                <c:pt idx="94">
                  <c:v>4.0439999999999996</c:v>
                </c:pt>
                <c:pt idx="95">
                  <c:v>4.5229999999999997</c:v>
                </c:pt>
                <c:pt idx="96">
                  <c:v>8.3580000000000005</c:v>
                </c:pt>
                <c:pt idx="97">
                  <c:v>6.3959999999999999</c:v>
                </c:pt>
                <c:pt idx="98">
                  <c:v>5.9939999999999998</c:v>
                </c:pt>
                <c:pt idx="99">
                  <c:v>7</c:v>
                </c:pt>
                <c:pt idx="100">
                  <c:v>6.4219999999999997</c:v>
                </c:pt>
                <c:pt idx="101">
                  <c:v>5.39</c:v>
                </c:pt>
                <c:pt idx="102">
                  <c:v>8.6080000000000005</c:v>
                </c:pt>
                <c:pt idx="103">
                  <c:v>8.5609999999999999</c:v>
                </c:pt>
                <c:pt idx="104">
                  <c:v>7.2679999999999998</c:v>
                </c:pt>
                <c:pt idx="105">
                  <c:v>5.0510000000000002</c:v>
                </c:pt>
                <c:pt idx="106">
                  <c:v>5.2149999999999999</c:v>
                </c:pt>
                <c:pt idx="107">
                  <c:v>4.6550000000000002</c:v>
                </c:pt>
                <c:pt idx="108">
                  <c:v>5.5030000000000001</c:v>
                </c:pt>
                <c:pt idx="109">
                  <c:v>5.0810000000000004</c:v>
                </c:pt>
                <c:pt idx="110">
                  <c:v>4.9249999999999998</c:v>
                </c:pt>
                <c:pt idx="111">
                  <c:v>5.1020000000000003</c:v>
                </c:pt>
                <c:pt idx="112">
                  <c:v>3.4239999999999999</c:v>
                </c:pt>
                <c:pt idx="113">
                  <c:v>7.4829999999999997</c:v>
                </c:pt>
                <c:pt idx="114">
                  <c:v>8.1289999999999996</c:v>
                </c:pt>
                <c:pt idx="115">
                  <c:v>8.0739999999999998</c:v>
                </c:pt>
                <c:pt idx="116">
                  <c:v>6.4119999999999999</c:v>
                </c:pt>
                <c:pt idx="117" formatCode="#,##0">
                  <c:v>3.0569999999999999</c:v>
                </c:pt>
                <c:pt idx="118">
                  <c:v>4.93</c:v>
                </c:pt>
                <c:pt idx="119">
                  <c:v>2.7280000000000002</c:v>
                </c:pt>
                <c:pt idx="120">
                  <c:v>4.9169999999999998</c:v>
                </c:pt>
                <c:pt idx="121">
                  <c:v>3.76</c:v>
                </c:pt>
                <c:pt idx="124">
                  <c:v>5.5993278688524581</c:v>
                </c:pt>
              </c:numCache>
            </c:numRef>
          </c:yVal>
          <c:smooth val="0"/>
          <c:extLst>
            <c:ext xmlns:c16="http://schemas.microsoft.com/office/drawing/2014/chart" uri="{C3380CC4-5D6E-409C-BE32-E72D297353CC}">
              <c16:uniqueId val="{00000000-AAC3-49FE-8537-CAB6CE0B8FF0}"/>
            </c:ext>
          </c:extLst>
        </c:ser>
        <c:dLbls>
          <c:showLegendKey val="0"/>
          <c:showVal val="0"/>
          <c:showCatName val="0"/>
          <c:showSerName val="0"/>
          <c:showPercent val="0"/>
          <c:showBubbleSize val="0"/>
        </c:dLbls>
        <c:axId val="72181632"/>
        <c:axId val="80023552"/>
      </c:scatterChart>
      <c:valAx>
        <c:axId val="721816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80023552"/>
        <c:crosses val="autoZero"/>
        <c:crossBetween val="midCat"/>
      </c:valAx>
      <c:valAx>
        <c:axId val="80023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t-IT"/>
          </a:p>
        </c:txPr>
        <c:crossAx val="72181632"/>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it-IT"/>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C7D64-316E-4F08-8B44-0EC06156AAEF}" type="datetimeFigureOut">
              <a:rPr lang="en-CA" smtClean="0"/>
              <a:t>2021-03-04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409B72-5246-4E92-9BC5-1AEC953ADA5C}" type="slidenum">
              <a:rPr lang="en-CA" smtClean="0"/>
              <a:t>‹N›</a:t>
            </a:fld>
            <a:endParaRPr lang="en-CA"/>
          </a:p>
        </p:txBody>
      </p:sp>
    </p:spTree>
    <p:extLst>
      <p:ext uri="{BB962C8B-B14F-4D97-AF65-F5344CB8AC3E}">
        <p14:creationId xmlns:p14="http://schemas.microsoft.com/office/powerpoint/2010/main" val="183260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556ABCE1-1817-4667-BC03-FF9159793E01}" type="datetime1">
              <a:rPr lang="en-CA" smtClean="0"/>
              <a:t>2021-03-04</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a:t>Machine Learning in Business snd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36C5136-5AEC-4E1C-AD63-2211933A2AFD}" type="datetime1">
              <a:rPr lang="en-CA" smtClean="0"/>
              <a:t>2021-03-04</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A8F83017-6FA4-41CA-BBE7-11A57EB4C8AF}" type="datetime1">
              <a:rPr lang="en-CA" smtClean="0"/>
              <a:t>2021-03-04</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F671E6F3-858E-4245-AA88-1ED52F772E64}" type="datetime1">
              <a:rPr lang="en-CA" smtClean="0"/>
              <a:t>2021-03-04</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5"/>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2"/>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10EBAB8E-4EDC-475D-8E56-69E6D693624A}" type="datetime1">
              <a:rPr lang="en-CA" smtClean="0"/>
              <a:t>2021-03-04</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E31C7257-BAFC-476C-A8D7-5193D6110592}" type="datetime1">
              <a:rPr lang="en-CA" smtClean="0"/>
              <a:t>2021-03-04</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8F6C609E-065A-4A0E-A6D3-976F18D4BC33}" type="slidenum">
              <a:rPr lang="en-CA" smtClean="0"/>
              <a:t>‹N›</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00551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85C3799F-751C-4E33-AA60-A945C926043E}" type="datetime1">
              <a:rPr lang="en-CA" smtClean="0"/>
              <a:t>2021-03-04</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Machine Learning in Business snd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C59B071-CCE9-461B-8F48-98F9F2954622}" type="datetime1">
              <a:rPr lang="en-CA" smtClean="0"/>
              <a:t>2021-03-04</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68089BC5-5744-490C-8FD2-ADF5A654F4C9}" type="datetime1">
              <a:rPr lang="en-CA" smtClean="0"/>
              <a:t>2021-03-04</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E89C0624-E142-4C9F-A05C-C673CC6C708D}" type="datetime1">
              <a:rPr lang="en-CA" smtClean="0"/>
              <a:t>2021-03-04</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BC5610CA-95B7-4C57-B8A5-2163E37CB078}" type="datetime1">
              <a:rPr lang="en-CA" smtClean="0"/>
              <a:t>2021-03-04</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BD711173-CA72-4507-9C1D-792CA704BD5B}" type="datetime1">
              <a:rPr lang="en-CA" smtClean="0"/>
              <a:t>2021-03-04</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DC3FAE03-1F3E-459E-BB2B-C9D4F7BD4D5B}" type="datetime1">
              <a:rPr lang="en-CA" smtClean="0"/>
              <a:t>2021-03-04</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8E3CF299-7A45-4FF0-85F0-1795DF1ED4A0}" type="datetime1">
              <a:rPr lang="en-CA" smtClean="0"/>
              <a:t>2021-03-04</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snd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8F6C609E-065A-4A0E-A6D3-976F18D4BC33}" type="slidenum">
              <a:rPr lang="en-CA" smtClean="0"/>
              <a:t>‹N›</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endParaRPr lang="en-CA" dirty="0"/>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endParaRPr lang="en-CA" dirty="0"/>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8F6C609E-065A-4A0E-A6D3-976F18D4BC33}" type="slidenum">
              <a:rPr lang="en-CA" smtClean="0"/>
              <a:t>‹N›</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a:t>Unsupervised Learning</a:t>
            </a:r>
            <a:br>
              <a:rPr lang="en-CA" sz="4000" dirty="0"/>
            </a:br>
            <a:endParaRPr lang="en-CA" sz="4000" dirty="0"/>
          </a:p>
        </p:txBody>
      </p:sp>
      <p:sp>
        <p:nvSpPr>
          <p:cNvPr id="3" name="Subtitle 2"/>
          <p:cNvSpPr>
            <a:spLocks noGrp="1"/>
          </p:cNvSpPr>
          <p:nvPr>
            <p:ph type="subTitle" idx="1"/>
          </p:nvPr>
        </p:nvSpPr>
        <p:spPr>
          <a:xfrm>
            <a:off x="1763688" y="4509120"/>
            <a:ext cx="6934200" cy="1295400"/>
          </a:xfrm>
        </p:spPr>
        <p:txBody>
          <a:bodyPr/>
          <a:lstStyle/>
          <a:p>
            <a:r>
              <a:rPr lang="en-US" sz="2400" dirty="0"/>
              <a:t>Daniele Marazzina</a:t>
            </a:r>
          </a:p>
          <a:p>
            <a:r>
              <a:rPr lang="en-US" sz="2400" dirty="0" err="1"/>
              <a:t>Politecnico</a:t>
            </a:r>
            <a:r>
              <a:rPr lang="en-US" sz="2400" dirty="0"/>
              <a:t> di Milano</a:t>
            </a:r>
            <a:endParaRPr lang="en-CA" sz="2400" dirty="0"/>
          </a:p>
        </p:txBody>
      </p:sp>
    </p:spTree>
    <p:extLst>
      <p:ext uri="{BB962C8B-B14F-4D97-AF65-F5344CB8AC3E}">
        <p14:creationId xmlns:p14="http://schemas.microsoft.com/office/powerpoint/2010/main" val="2480475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482501"/>
          </a:xfrm>
        </p:spPr>
        <p:txBody>
          <a:bodyPr/>
          <a:lstStyle/>
          <a:p>
            <a:r>
              <a:rPr lang="en-US" dirty="0"/>
              <a:t>Inertia</a:t>
            </a:r>
            <a:endParaRPr lang="en-CA" dirty="0"/>
          </a:p>
        </p:txBody>
      </p:sp>
      <p:sp>
        <p:nvSpPr>
          <p:cNvPr id="3" name="Content Placeholder 2"/>
          <p:cNvSpPr>
            <a:spLocks noGrp="1"/>
          </p:cNvSpPr>
          <p:nvPr>
            <p:ph idx="1"/>
          </p:nvPr>
        </p:nvSpPr>
        <p:spPr>
          <a:xfrm>
            <a:off x="679870" y="1484784"/>
            <a:ext cx="7772400" cy="4114800"/>
          </a:xfrm>
        </p:spPr>
        <p:txBody>
          <a:bodyPr/>
          <a:lstStyle/>
          <a:p>
            <a:r>
              <a:rPr lang="en-US" dirty="0"/>
              <a:t>For any given </a:t>
            </a:r>
            <a:r>
              <a:rPr lang="en-US" i="1" dirty="0">
                <a:latin typeface="+mj-lt"/>
              </a:rPr>
              <a:t>k</a:t>
            </a:r>
            <a:r>
              <a:rPr lang="en-US" dirty="0"/>
              <a:t> the objective is to minimize </a:t>
            </a:r>
            <a:r>
              <a:rPr lang="en-US" dirty="0">
                <a:solidFill>
                  <a:srgbClr val="FF0000"/>
                </a:solidFill>
              </a:rPr>
              <a:t>inertia</a:t>
            </a:r>
            <a:r>
              <a:rPr lang="en-US" dirty="0"/>
              <a:t>, which is defined as the within cluster sum of squares:</a:t>
            </a:r>
          </a:p>
          <a:p>
            <a:endParaRPr lang="en-US" dirty="0"/>
          </a:p>
          <a:p>
            <a:endParaRPr lang="en-US" dirty="0"/>
          </a:p>
          <a:p>
            <a:pPr marL="0" indent="0">
              <a:buNone/>
            </a:pPr>
            <a:r>
              <a:rPr lang="en-US" dirty="0"/>
              <a:t>   where </a:t>
            </a:r>
            <a:r>
              <a:rPr lang="en-US" i="1" dirty="0">
                <a:latin typeface="+mj-lt"/>
              </a:rPr>
              <a:t>d</a:t>
            </a:r>
            <a:r>
              <a:rPr lang="en-US" i="1" baseline="-25000" dirty="0">
                <a:latin typeface="+mj-lt"/>
              </a:rPr>
              <a:t>i</a:t>
            </a:r>
            <a:r>
              <a:rPr lang="en-US" dirty="0"/>
              <a:t> is the distance of observation </a:t>
            </a:r>
            <a:r>
              <a:rPr lang="en-US" i="1" dirty="0" err="1">
                <a:latin typeface="+mj-lt"/>
              </a:rPr>
              <a:t>i</a:t>
            </a:r>
            <a:r>
              <a:rPr lang="en-US" dirty="0">
                <a:latin typeface="+mj-lt"/>
              </a:rPr>
              <a:t> </a:t>
            </a:r>
            <a:r>
              <a:rPr lang="en-US" dirty="0"/>
              <a:t>from its cluster center,</a:t>
            </a:r>
          </a:p>
          <a:p>
            <a:pPr marL="0" indent="0">
              <a:buNone/>
            </a:pPr>
            <a:r>
              <a:rPr lang="en-US" dirty="0"/>
              <a:t>   and </a:t>
            </a:r>
            <a:r>
              <a:rPr lang="en-US" i="1" dirty="0"/>
              <a:t>n </a:t>
            </a:r>
            <a:r>
              <a:rPr lang="en-US" dirty="0"/>
              <a:t>is the number of observations</a:t>
            </a:r>
          </a:p>
          <a:p>
            <a:r>
              <a:rPr lang="en-US" dirty="0"/>
              <a:t>In practice we use the </a:t>
            </a:r>
            <a:r>
              <a:rPr lang="en-US" i="1" dirty="0"/>
              <a:t>k</a:t>
            </a:r>
            <a:r>
              <a:rPr lang="en-US" dirty="0"/>
              <a:t>-means algorithm with several different starting points and choose the result that has the smallest inertia </a:t>
            </a:r>
          </a:p>
          <a:p>
            <a:r>
              <a:rPr lang="en-US" dirty="0"/>
              <a:t>Generally, the inertia decreases as </a:t>
            </a:r>
            <a:r>
              <a:rPr lang="en-US" i="1" dirty="0"/>
              <a:t>k</a:t>
            </a:r>
            <a:r>
              <a:rPr lang="en-US" dirty="0"/>
              <a:t> increases, approaching 0 when </a:t>
            </a:r>
            <a:r>
              <a:rPr lang="en-US" i="1" dirty="0"/>
              <a:t>k=n</a:t>
            </a:r>
            <a:r>
              <a:rPr lang="en-US" dirty="0"/>
              <a:t>, i.e., we have </a:t>
            </a:r>
            <a:r>
              <a:rPr lang="en-US" i="1" dirty="0"/>
              <a:t>n</a:t>
            </a:r>
            <a:r>
              <a:rPr lang="en-US" dirty="0"/>
              <a:t> observations and </a:t>
            </a:r>
            <a:r>
              <a:rPr lang="en-US" i="1" dirty="0"/>
              <a:t>n</a:t>
            </a:r>
            <a:r>
              <a:rPr lang="en-US" dirty="0"/>
              <a:t> clusters, i.e., each cluster coincide with a single observation.</a:t>
            </a:r>
          </a:p>
          <a:p>
            <a:r>
              <a:rPr lang="en-US" dirty="0"/>
              <a:t>Therefore we need to find a </a:t>
            </a:r>
            <a:r>
              <a:rPr lang="en-US" dirty="0">
                <a:solidFill>
                  <a:srgbClr val="FF0000"/>
                </a:solidFill>
              </a:rPr>
              <a:t>proper way to set </a:t>
            </a:r>
            <a:r>
              <a:rPr lang="en-US" i="1" dirty="0">
                <a:solidFill>
                  <a:srgbClr val="FF0000"/>
                </a:solidFill>
              </a:rPr>
              <a:t>k</a:t>
            </a:r>
          </a:p>
          <a:p>
            <a:endParaRPr lang="en-US" dirty="0"/>
          </a:p>
          <a:p>
            <a:endParaRPr lang="en-US" dirty="0"/>
          </a:p>
          <a:p>
            <a:endParaRPr lang="en-US" dirty="0"/>
          </a:p>
          <a:p>
            <a:pPr marL="0" indent="0">
              <a:buNone/>
            </a:pPr>
            <a:endParaRPr lang="en-US" dirty="0"/>
          </a:p>
          <a:p>
            <a:pPr marL="0" indent="0">
              <a:buNone/>
            </a:pPr>
            <a:endParaRPr lang="en-US" dirty="0"/>
          </a:p>
          <a:p>
            <a:pPr marL="273050" indent="0">
              <a:buNone/>
            </a:pPr>
            <a:endParaRPr lang="en-US" dirty="0"/>
          </a:p>
          <a:p>
            <a:pPr marL="273050" indent="0">
              <a:buNone/>
            </a:pPr>
            <a:endParaRPr lang="en-CA" dirty="0"/>
          </a:p>
        </p:txBody>
      </p:sp>
      <p:graphicFrame>
        <p:nvGraphicFramePr>
          <p:cNvPr id="4" name="Object 3"/>
          <p:cNvGraphicFramePr>
            <a:graphicFrameLocks noChangeAspect="1"/>
          </p:cNvGraphicFramePr>
          <p:nvPr>
            <p:extLst>
              <p:ext uri="{D42A27DB-BD31-4B8C-83A1-F6EECF244321}">
                <p14:modId xmlns:p14="http://schemas.microsoft.com/office/powerpoint/2010/main" val="3847926394"/>
              </p:ext>
            </p:extLst>
          </p:nvPr>
        </p:nvGraphicFramePr>
        <p:xfrm>
          <a:off x="3707904" y="2276872"/>
          <a:ext cx="1503438" cy="719956"/>
        </p:xfrm>
        <a:graphic>
          <a:graphicData uri="http://schemas.openxmlformats.org/presentationml/2006/ole">
            <mc:AlternateContent xmlns:mc="http://schemas.openxmlformats.org/markup-compatibility/2006">
              <mc:Choice xmlns:v="urn:schemas-microsoft-com:vml" Requires="v">
                <p:oleObj name="Equation" r:id="rId2" imgW="901440" imgH="431640" progId="Equation.DSMT4">
                  <p:embed/>
                </p:oleObj>
              </mc:Choice>
              <mc:Fallback>
                <p:oleObj name="Equation" r:id="rId2" imgW="901440" imgH="431640" progId="Equation.DSMT4">
                  <p:embed/>
                  <p:pic>
                    <p:nvPicPr>
                      <p:cNvPr id="0" name=""/>
                      <p:cNvPicPr/>
                      <p:nvPr/>
                    </p:nvPicPr>
                    <p:blipFill>
                      <a:blip r:embed="rId3"/>
                      <a:stretch>
                        <a:fillRect/>
                      </a:stretch>
                    </p:blipFill>
                    <p:spPr>
                      <a:xfrm>
                        <a:off x="3707904" y="2276872"/>
                        <a:ext cx="1503438" cy="719956"/>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8F6C609E-065A-4A0E-A6D3-976F18D4BC33}" type="slidenum">
              <a:rPr lang="en-CA" smtClean="0"/>
              <a:t>10</a:t>
            </a:fld>
            <a:endParaRPr lang="en-CA"/>
          </a:p>
        </p:txBody>
      </p:sp>
    </p:spTree>
    <p:extLst>
      <p:ext uri="{BB962C8B-B14F-4D97-AF65-F5344CB8AC3E}">
        <p14:creationId xmlns:p14="http://schemas.microsoft.com/office/powerpoint/2010/main" val="1921810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698525"/>
          </a:xfrm>
        </p:spPr>
        <p:txBody>
          <a:bodyPr/>
          <a:lstStyle/>
          <a:p>
            <a:r>
              <a:rPr lang="en-US" dirty="0"/>
              <a:t>Choosing k</a:t>
            </a:r>
            <a:endParaRPr lang="en-CA" dirty="0"/>
          </a:p>
        </p:txBody>
      </p:sp>
      <p:sp>
        <p:nvSpPr>
          <p:cNvPr id="3" name="Content Placeholder 2"/>
          <p:cNvSpPr>
            <a:spLocks noGrp="1"/>
          </p:cNvSpPr>
          <p:nvPr>
            <p:ph idx="1"/>
          </p:nvPr>
        </p:nvSpPr>
        <p:spPr>
          <a:xfrm>
            <a:off x="433864" y="1618456"/>
            <a:ext cx="7772400" cy="4114800"/>
          </a:xfrm>
        </p:spPr>
        <p:txBody>
          <a:bodyPr/>
          <a:lstStyle/>
          <a:p>
            <a:r>
              <a:rPr lang="en-US" dirty="0">
                <a:highlight>
                  <a:srgbClr val="FFFF00"/>
                </a:highlight>
              </a:rPr>
              <a:t>The elbow approach</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8F6C609E-065A-4A0E-A6D3-976F18D4BC33}" type="slidenum">
              <a:rPr lang="en-CA" smtClean="0"/>
              <a:t>11</a:t>
            </a:fld>
            <a:endParaRPr lang="en-CA"/>
          </a:p>
        </p:txBody>
      </p:sp>
      <p:pic>
        <p:nvPicPr>
          <p:cNvPr id="6" name="Content Placeholder 3">
            <a:extLst>
              <a:ext uri="{FF2B5EF4-FFF2-40B4-BE49-F238E27FC236}">
                <a16:creationId xmlns:a16="http://schemas.microsoft.com/office/drawing/2014/main" id="{B33DF4A3-B019-4736-A241-5E9F32F7C8F2}"/>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1475748" y="2202105"/>
            <a:ext cx="5688632"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sellaDiTesto 7">
            <a:extLst>
              <a:ext uri="{FF2B5EF4-FFF2-40B4-BE49-F238E27FC236}">
                <a16:creationId xmlns:a16="http://schemas.microsoft.com/office/drawing/2014/main" id="{992225E4-5F74-496F-A4AF-400B6BF114D2}"/>
              </a:ext>
            </a:extLst>
          </p:cNvPr>
          <p:cNvSpPr txBox="1"/>
          <p:nvPr/>
        </p:nvSpPr>
        <p:spPr>
          <a:xfrm>
            <a:off x="539552" y="5373216"/>
            <a:ext cx="8064896" cy="646331"/>
          </a:xfrm>
          <a:prstGeom prst="rect">
            <a:avLst/>
          </a:prstGeom>
          <a:noFill/>
        </p:spPr>
        <p:txBody>
          <a:bodyPr wrap="square" rtlCol="0">
            <a:spAutoFit/>
          </a:bodyPr>
          <a:lstStyle/>
          <a:p>
            <a:r>
              <a:rPr lang="it-IT" dirty="0"/>
              <a:t>In </a:t>
            </a:r>
            <a:r>
              <a:rPr lang="it-IT" dirty="0" err="1"/>
              <a:t>this</a:t>
            </a:r>
            <a:r>
              <a:rPr lang="it-IT" dirty="0"/>
              <a:t> case, </a:t>
            </a:r>
            <a:r>
              <a:rPr lang="it-IT" i="1" dirty="0"/>
              <a:t>k</a:t>
            </a:r>
            <a:r>
              <a:rPr lang="it-IT" dirty="0"/>
              <a:t>=4 </a:t>
            </a:r>
            <a:r>
              <a:rPr lang="it-IT" dirty="0" err="1"/>
              <a:t>seems</a:t>
            </a:r>
            <a:r>
              <a:rPr lang="it-IT" dirty="0"/>
              <a:t> the best </a:t>
            </a:r>
            <a:r>
              <a:rPr lang="it-IT" dirty="0" err="1"/>
              <a:t>choice</a:t>
            </a:r>
            <a:r>
              <a:rPr lang="it-IT" dirty="0"/>
              <a:t>, </a:t>
            </a:r>
            <a:r>
              <a:rPr lang="it-IT" dirty="0" err="1"/>
              <a:t>since</a:t>
            </a:r>
            <a:r>
              <a:rPr lang="it-IT" dirty="0"/>
              <a:t> the </a:t>
            </a:r>
            <a:r>
              <a:rPr lang="it-IT" dirty="0" err="1"/>
              <a:t>inertia</a:t>
            </a:r>
            <a:r>
              <a:rPr lang="it-IT" dirty="0"/>
              <a:t> </a:t>
            </a:r>
            <a:r>
              <a:rPr lang="it-IT" dirty="0" err="1"/>
              <a:t>decreases</a:t>
            </a:r>
            <a:r>
              <a:rPr lang="it-IT" dirty="0"/>
              <a:t> of a small </a:t>
            </a:r>
            <a:r>
              <a:rPr lang="it-IT" dirty="0" err="1"/>
              <a:t>quantity</a:t>
            </a:r>
            <a:r>
              <a:rPr lang="it-IT" dirty="0"/>
              <a:t> </a:t>
            </a:r>
            <a:r>
              <a:rPr lang="it-IT" dirty="0" err="1"/>
              <a:t>moving</a:t>
            </a:r>
            <a:r>
              <a:rPr lang="it-IT" dirty="0"/>
              <a:t> from 4 to 5 w.r.t from 3 to 4</a:t>
            </a:r>
          </a:p>
        </p:txBody>
      </p:sp>
    </p:spTree>
    <p:extLst>
      <p:ext uri="{BB962C8B-B14F-4D97-AF65-F5344CB8AC3E}">
        <p14:creationId xmlns:p14="http://schemas.microsoft.com/office/powerpoint/2010/main" val="156069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842541"/>
          </a:xfrm>
        </p:spPr>
        <p:txBody>
          <a:bodyPr/>
          <a:lstStyle/>
          <a:p>
            <a:r>
              <a:rPr lang="en-US" dirty="0"/>
              <a:t>Choosing k</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9552" y="1772816"/>
                <a:ext cx="8280920" cy="4824536"/>
              </a:xfrm>
            </p:spPr>
            <p:txBody>
              <a:bodyPr/>
              <a:lstStyle/>
              <a:p>
                <a:r>
                  <a:rPr lang="en-US" dirty="0"/>
                  <a:t>The </a:t>
                </a:r>
                <a:r>
                  <a:rPr lang="en-US" dirty="0">
                    <a:highlight>
                      <a:srgbClr val="FFFF00"/>
                    </a:highlight>
                  </a:rPr>
                  <a:t>elbow approach + distance between clusters </a:t>
                </a:r>
                <a:r>
                  <a:rPr lang="en-US" dirty="0"/>
                  <a:t>analysis: if moving from </a:t>
                </a:r>
                <a:r>
                  <a:rPr lang="en-US" i="1" dirty="0"/>
                  <a:t>k</a:t>
                </a:r>
                <a:r>
                  <a:rPr lang="en-US" dirty="0"/>
                  <a:t> to </a:t>
                </a:r>
                <a:r>
                  <a:rPr lang="en-US" i="1" dirty="0"/>
                  <a:t>k+1</a:t>
                </a:r>
                <a:r>
                  <a:rPr lang="en-US" dirty="0"/>
                  <a:t> clusters we create a cluster with center very close to the center of another cluster, we stop the algorithm to </a:t>
                </a:r>
                <a:r>
                  <a:rPr lang="en-US" i="1" dirty="0"/>
                  <a:t>k</a:t>
                </a:r>
              </a:p>
              <a:p>
                <a:r>
                  <a:rPr lang="en-US" dirty="0"/>
                  <a:t>The </a:t>
                </a:r>
                <a:r>
                  <a:rPr lang="en-US" dirty="0">
                    <a:highlight>
                      <a:srgbClr val="FFFF00"/>
                    </a:highlight>
                  </a:rPr>
                  <a:t>silhouette method</a:t>
                </a:r>
                <a:r>
                  <a:rPr lang="en-US" dirty="0"/>
                  <a:t>: </a:t>
                </a:r>
              </a:p>
              <a:p>
                <a:pPr marL="342900" lvl="1" indent="0">
                  <a:buNone/>
                </a:pPr>
                <a:r>
                  <a:rPr lang="en-US" dirty="0"/>
                  <a:t>For each observation </a:t>
                </a:r>
                <a:r>
                  <a:rPr lang="en-US" i="1" dirty="0" err="1">
                    <a:latin typeface="+mj-lt"/>
                  </a:rPr>
                  <a:t>i</a:t>
                </a:r>
                <a:r>
                  <a:rPr lang="en-US" dirty="0"/>
                  <a:t> calculate </a:t>
                </a:r>
                <a:r>
                  <a:rPr lang="en-US" i="1" dirty="0">
                    <a:latin typeface="+mj-lt"/>
                  </a:rPr>
                  <a:t>a</a:t>
                </a:r>
                <a:r>
                  <a:rPr lang="en-US" dirty="0">
                    <a:latin typeface="+mj-lt"/>
                  </a:rPr>
                  <a:t>(</a:t>
                </a:r>
                <a:r>
                  <a:rPr lang="en-US" i="1" dirty="0" err="1">
                    <a:latin typeface="+mj-lt"/>
                  </a:rPr>
                  <a:t>i</a:t>
                </a:r>
                <a:r>
                  <a:rPr lang="en-US" dirty="0">
                    <a:latin typeface="+mj-lt"/>
                  </a:rPr>
                  <a:t>)</a:t>
                </a:r>
                <a:r>
                  <a:rPr lang="en-US" dirty="0"/>
                  <a:t>, the average distance from other observations in its cluster, and </a:t>
                </a:r>
                <a:r>
                  <a:rPr lang="en-US" i="1" dirty="0">
                    <a:latin typeface="+mj-lt"/>
                  </a:rPr>
                  <a:t>b</a:t>
                </a:r>
                <a:r>
                  <a:rPr lang="en-US" dirty="0">
                    <a:latin typeface="+mj-lt"/>
                  </a:rPr>
                  <a:t>(</a:t>
                </a:r>
                <a:r>
                  <a:rPr lang="en-US" i="1" dirty="0" err="1">
                    <a:latin typeface="+mj-lt"/>
                  </a:rPr>
                  <a:t>i</a:t>
                </a:r>
                <a:r>
                  <a:rPr lang="en-US" dirty="0">
                    <a:latin typeface="+mj-lt"/>
                  </a:rPr>
                  <a:t>)</a:t>
                </a:r>
                <a:r>
                  <a:rPr lang="en-US" dirty="0"/>
                  <a:t>, the average distance from observations in the </a:t>
                </a:r>
                <a:r>
                  <a:rPr lang="en-US" dirty="0">
                    <a:solidFill>
                      <a:srgbClr val="FF0000"/>
                    </a:solidFill>
                  </a:rPr>
                  <a:t>closest other cluster</a:t>
                </a:r>
                <a:r>
                  <a:rPr lang="en-US" sz="1600" dirty="0"/>
                  <a:t>, i.e., for each cluster (excluding the one which contains the observation), we compute the average distance of the considered observation </a:t>
                </a:r>
                <a:r>
                  <a:rPr lang="en-US" sz="1600" i="1" dirty="0" err="1"/>
                  <a:t>i</a:t>
                </a:r>
                <a:r>
                  <a:rPr lang="en-US" sz="1600" dirty="0"/>
                  <a:t> from the observations of the cluster, and </a:t>
                </a:r>
                <a:r>
                  <a:rPr lang="en-US" sz="1600" dirty="0">
                    <a:solidFill>
                      <a:srgbClr val="FF0000"/>
                    </a:solidFill>
                  </a:rPr>
                  <a:t>then take the minimum</a:t>
                </a:r>
                <a:r>
                  <a:rPr lang="en-US" sz="1600" dirty="0"/>
                  <a:t>.</a:t>
                </a:r>
              </a:p>
              <a:p>
                <a:pPr marL="342900" lvl="1" indent="0">
                  <a:buNone/>
                </a:pPr>
                <a:r>
                  <a:rPr lang="en-US" dirty="0"/>
                  <a:t>The silhouette score for observation </a:t>
                </a:r>
                <a:r>
                  <a:rPr lang="en-US" i="1" dirty="0" err="1">
                    <a:latin typeface="+mj-lt"/>
                  </a:rPr>
                  <a:t>i</a:t>
                </a:r>
                <a:r>
                  <a:rPr lang="en-US" i="1" dirty="0">
                    <a:latin typeface="+mj-lt"/>
                  </a:rPr>
                  <a:t>,</a:t>
                </a:r>
                <a:r>
                  <a:rPr lang="en-US" dirty="0"/>
                  <a:t> </a:t>
                </a:r>
                <a:r>
                  <a:rPr lang="en-US" i="1" dirty="0">
                    <a:latin typeface="+mj-lt"/>
                  </a:rPr>
                  <a:t>s</a:t>
                </a:r>
                <a:r>
                  <a:rPr lang="en-US" dirty="0">
                    <a:latin typeface="+mj-lt"/>
                  </a:rPr>
                  <a:t>(</a:t>
                </a:r>
                <a:r>
                  <a:rPr lang="en-US" i="1" dirty="0" err="1">
                    <a:latin typeface="+mj-lt"/>
                  </a:rPr>
                  <a:t>i</a:t>
                </a:r>
                <a:r>
                  <a:rPr lang="en-US" dirty="0">
                    <a:latin typeface="+mj-lt"/>
                  </a:rPr>
                  <a:t>)</a:t>
                </a:r>
                <a:r>
                  <a:rPr lang="en-US" dirty="0"/>
                  <a:t>, is defined as </a:t>
                </a:r>
              </a:p>
              <a:p>
                <a:pPr marL="342900" lvl="1" indent="0">
                  <a:buNone/>
                </a:pPr>
                <a14:m>
                  <m:oMathPara xmlns:m="http://schemas.openxmlformats.org/officeDocument/2006/math">
                    <m:oMathParaPr>
                      <m:jc m:val="centerGroup"/>
                    </m:oMathParaPr>
                    <m:oMath xmlns:m="http://schemas.openxmlformats.org/officeDocument/2006/math">
                      <m:r>
                        <a:rPr lang="en-CA" i="1">
                          <a:latin typeface="Cambria Math" panose="02040503050406030204" pitchFamily="18" charset="0"/>
                        </a:rPr>
                        <m:t>𝑠</m:t>
                      </m:r>
                      <m:d>
                        <m:dPr>
                          <m:ctrlPr>
                            <a:rPr lang="en-CA" i="1">
                              <a:latin typeface="Cambria Math" panose="02040503050406030204" pitchFamily="18" charset="0"/>
                            </a:rPr>
                          </m:ctrlPr>
                        </m:dPr>
                        <m:e>
                          <m:r>
                            <a:rPr lang="en-CA" i="1">
                              <a:latin typeface="Cambria Math" panose="02040503050406030204" pitchFamily="18" charset="0"/>
                            </a:rPr>
                            <m:t>𝑖</m:t>
                          </m:r>
                        </m:e>
                      </m:d>
                      <m:r>
                        <a:rPr lang="en-CA" i="1">
                          <a:latin typeface="Cambria Math" panose="02040503050406030204" pitchFamily="18" charset="0"/>
                        </a:rPr>
                        <m:t>=</m:t>
                      </m:r>
                      <m:f>
                        <m:fPr>
                          <m:ctrlPr>
                            <a:rPr lang="en-CA" i="1">
                              <a:latin typeface="Cambria Math" panose="02040503050406030204" pitchFamily="18" charset="0"/>
                            </a:rPr>
                          </m:ctrlPr>
                        </m:fPr>
                        <m:num>
                          <m:r>
                            <a:rPr lang="en-CA" i="1">
                              <a:latin typeface="Cambria Math" panose="02040503050406030204" pitchFamily="18" charset="0"/>
                            </a:rPr>
                            <m:t>𝑏</m:t>
                          </m:r>
                          <m:d>
                            <m:dPr>
                              <m:ctrlPr>
                                <a:rPr lang="en-CA" i="1">
                                  <a:latin typeface="Cambria Math" panose="02040503050406030204" pitchFamily="18" charset="0"/>
                                </a:rPr>
                              </m:ctrlPr>
                            </m:dPr>
                            <m:e>
                              <m:r>
                                <a:rPr lang="en-CA" i="1">
                                  <a:latin typeface="Cambria Math" panose="02040503050406030204" pitchFamily="18" charset="0"/>
                                </a:rPr>
                                <m:t>𝑖</m:t>
                              </m:r>
                            </m:e>
                          </m:d>
                          <m:r>
                            <a:rPr lang="en-CA" i="1">
                              <a:latin typeface="Cambria Math" panose="02040503050406030204" pitchFamily="18" charset="0"/>
                            </a:rPr>
                            <m:t>−</m:t>
                          </m:r>
                          <m:r>
                            <a:rPr lang="en-CA" i="1">
                              <a:latin typeface="Cambria Math" panose="02040503050406030204" pitchFamily="18" charset="0"/>
                            </a:rPr>
                            <m:t>𝑎</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num>
                        <m:den>
                          <m:func>
                            <m:funcPr>
                              <m:ctrlPr>
                                <a:rPr lang="en-CA" i="1">
                                  <a:latin typeface="Cambria Math" panose="02040503050406030204" pitchFamily="18" charset="0"/>
                                </a:rPr>
                              </m:ctrlPr>
                            </m:funcPr>
                            <m:fName>
                              <m:r>
                                <m:rPr>
                                  <m:sty m:val="p"/>
                                </m:rPr>
                                <a:rPr lang="en-CA">
                                  <a:latin typeface="Cambria Math" panose="02040503050406030204" pitchFamily="18" charset="0"/>
                                </a:rPr>
                                <m:t>max</m:t>
                              </m:r>
                            </m:fName>
                            <m:e>
                              <m:d>
                                <m:dPr>
                                  <m:begChr m:val="{"/>
                                  <m:endChr m:val="}"/>
                                  <m:ctrlPr>
                                    <a:rPr lang="en-CA" i="1">
                                      <a:latin typeface="Cambria Math" panose="02040503050406030204" pitchFamily="18" charset="0"/>
                                    </a:rPr>
                                  </m:ctrlPr>
                                </m:dPr>
                                <m:e>
                                  <m:r>
                                    <a:rPr lang="en-CA" i="1">
                                      <a:latin typeface="Cambria Math" panose="02040503050406030204" pitchFamily="18" charset="0"/>
                                    </a:rPr>
                                    <m:t>𝑎</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r>
                                    <a:rPr lang="en-CA" i="1">
                                      <a:latin typeface="Cambria Math" panose="02040503050406030204" pitchFamily="18" charset="0"/>
                                    </a:rPr>
                                    <m:t>𝑏</m:t>
                                  </m:r>
                                  <m:r>
                                    <a:rPr lang="en-CA" i="1">
                                      <a:latin typeface="Cambria Math" panose="02040503050406030204" pitchFamily="18" charset="0"/>
                                    </a:rPr>
                                    <m:t>(</m:t>
                                  </m:r>
                                  <m:r>
                                    <a:rPr lang="en-CA" i="1">
                                      <a:latin typeface="Cambria Math" panose="02040503050406030204" pitchFamily="18" charset="0"/>
                                    </a:rPr>
                                    <m:t>𝑖</m:t>
                                  </m:r>
                                  <m:r>
                                    <a:rPr lang="en-CA" i="1">
                                      <a:latin typeface="Cambria Math" panose="02040503050406030204" pitchFamily="18" charset="0"/>
                                    </a:rPr>
                                    <m:t>)</m:t>
                                  </m:r>
                                </m:e>
                              </m:d>
                            </m:e>
                          </m:func>
                        </m:den>
                      </m:f>
                    </m:oMath>
                  </m:oMathPara>
                </a14:m>
                <a:endParaRPr lang="en-CA" dirty="0"/>
              </a:p>
              <a:p>
                <a:pPr marL="352425" lvl="1" indent="0">
                  <a:buNone/>
                  <a:tabLst>
                    <a:tab pos="546100" algn="l"/>
                  </a:tabLst>
                </a:pPr>
                <a:r>
                  <a:rPr lang="en-US" dirty="0">
                    <a:solidFill>
                      <a:srgbClr val="0070C0"/>
                    </a:solidFill>
                  </a:rPr>
                  <a:t>Choose the number of clusters that maximizes the average silhouette score across all observations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9552" y="1772816"/>
                <a:ext cx="8280920" cy="4824536"/>
              </a:xfrm>
              <a:blipFill>
                <a:blip r:embed="rId2"/>
                <a:stretch>
                  <a:fillRect t="-759" r="-368"/>
                </a:stretch>
              </a:blipFill>
            </p:spPr>
            <p:txBody>
              <a:bodyPr/>
              <a:lstStyle/>
              <a:p>
                <a:r>
                  <a:rPr lang="it-IT">
                    <a:noFill/>
                  </a:rPr>
                  <a:t> </a:t>
                </a:r>
              </a:p>
            </p:txBody>
          </p:sp>
        </mc:Fallback>
      </mc:AlternateContent>
      <p:sp>
        <p:nvSpPr>
          <p:cNvPr id="5" name="Slide Number Placeholder 4"/>
          <p:cNvSpPr>
            <a:spLocks noGrp="1"/>
          </p:cNvSpPr>
          <p:nvPr>
            <p:ph type="sldNum" sz="quarter" idx="12"/>
          </p:nvPr>
        </p:nvSpPr>
        <p:spPr/>
        <p:txBody>
          <a:bodyPr/>
          <a:lstStyle/>
          <a:p>
            <a:fld id="{8F6C609E-065A-4A0E-A6D3-976F18D4BC33}" type="slidenum">
              <a:rPr lang="en-CA" smtClean="0"/>
              <a:t>12</a:t>
            </a:fld>
            <a:endParaRPr lang="en-CA"/>
          </a:p>
        </p:txBody>
      </p:sp>
    </p:spTree>
    <p:extLst>
      <p:ext uri="{BB962C8B-B14F-4D97-AF65-F5344CB8AC3E}">
        <p14:creationId xmlns:p14="http://schemas.microsoft.com/office/powerpoint/2010/main" val="172992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554509"/>
          </a:xfrm>
        </p:spPr>
        <p:txBody>
          <a:bodyPr/>
          <a:lstStyle/>
          <a:p>
            <a:r>
              <a:rPr lang="en-US" dirty="0"/>
              <a:t>Choosing k</a:t>
            </a:r>
            <a:endParaRPr lang="en-CA"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1484784"/>
                <a:ext cx="8712968" cy="5297016"/>
              </a:xfrm>
            </p:spPr>
            <p:txBody>
              <a:bodyPr/>
              <a:lstStyle/>
              <a:p>
                <a:r>
                  <a:rPr lang="en-US" dirty="0"/>
                  <a:t>The </a:t>
                </a:r>
                <a:r>
                  <a:rPr lang="en-US" dirty="0">
                    <a:highlight>
                      <a:srgbClr val="FFFF00"/>
                    </a:highlight>
                  </a:rPr>
                  <a:t>gap statistic</a:t>
                </a:r>
                <a:r>
                  <a:rPr lang="en-US" dirty="0"/>
                  <a:t> compares the within cluster sum of squares with what would be expected with random data.</a:t>
                </a:r>
              </a:p>
              <a:p>
                <a:endParaRPr lang="en-US" dirty="0"/>
              </a:p>
              <a:p>
                <a:pPr>
                  <a:buFont typeface="Arial" panose="020B0604020202020204" pitchFamily="34" charset="0"/>
                  <a:buChar char="•"/>
                </a:pPr>
                <a:r>
                  <a:rPr lang="en-US" dirty="0"/>
                  <a:t>Let us create </a:t>
                </a:r>
                <a:r>
                  <a:rPr lang="en-US" i="1" dirty="0"/>
                  <a:t>N</a:t>
                </a:r>
                <a:r>
                  <a:rPr lang="en-US" dirty="0"/>
                  <a:t> sets of random points.</a:t>
                </a:r>
              </a:p>
              <a:p>
                <a:pPr>
                  <a:buFont typeface="Arial" panose="020B0604020202020204" pitchFamily="34" charset="0"/>
                  <a:buChar char="•"/>
                </a:pPr>
                <a:r>
                  <a:rPr lang="en-US" dirty="0"/>
                  <a:t>For each set, let us cluster this points in </a:t>
                </a:r>
                <a:r>
                  <a:rPr lang="en-US" i="1" dirty="0"/>
                  <a:t>k</a:t>
                </a:r>
                <a:r>
                  <a:rPr lang="en-US" dirty="0"/>
                  <a:t> clusters, and compute the Inertia, for different </a:t>
                </a:r>
                <a:r>
                  <a:rPr lang="en-US" i="1" dirty="0"/>
                  <a:t>k</a:t>
                </a:r>
                <a:r>
                  <a:rPr lang="en-US" dirty="0"/>
                  <a:t>.</a:t>
                </a:r>
              </a:p>
              <a:p>
                <a:pPr>
                  <a:buFont typeface="Arial" panose="020B0604020202020204" pitchFamily="34" charset="0"/>
                  <a:buChar char="•"/>
                </a:pPr>
                <a:r>
                  <a:rPr lang="en-US" dirty="0"/>
                  <a:t>Let us define with</a:t>
                </a:r>
              </a:p>
              <a:p>
                <a:pPr lvl="1">
                  <a:buFont typeface="Arial" panose="020B0604020202020204" pitchFamily="34" charset="0"/>
                  <a:buChar char="•"/>
                </a:pPr>
                <a:r>
                  <a:rPr lang="en-US" i="1" dirty="0" err="1"/>
                  <a:t>w</a:t>
                </a:r>
                <a:r>
                  <a:rPr lang="en-US" i="1" baseline="-25000" dirty="0" err="1"/>
                  <a:t>k</a:t>
                </a:r>
                <a:r>
                  <a:rPr lang="en-US" i="1" dirty="0"/>
                  <a:t> </a:t>
                </a:r>
                <a:r>
                  <a:rPr lang="en-US" dirty="0"/>
                  <a:t>the inertia computed for the real data</a:t>
                </a:r>
              </a:p>
              <a:p>
                <a:pPr lvl="1">
                  <a:buFont typeface="Arial" panose="020B0604020202020204" pitchFamily="34" charset="0"/>
                  <a:buChar char="•"/>
                </a:pPr>
                <a:r>
                  <a:rPr lang="en-US" i="1" dirty="0" err="1"/>
                  <a:t>m</a:t>
                </a:r>
                <a:r>
                  <a:rPr lang="en-US" i="1" baseline="-25000" dirty="0" err="1"/>
                  <a:t>k</a:t>
                </a:r>
                <a:r>
                  <a:rPr lang="en-US" i="1" dirty="0"/>
                  <a:t> (</a:t>
                </a:r>
                <a:r>
                  <a:rPr lang="en-US" i="1" dirty="0" err="1"/>
                  <a:t>s</a:t>
                </a:r>
                <a:r>
                  <a:rPr lang="en-US" i="1" baseline="-25000" dirty="0" err="1"/>
                  <a:t>k</a:t>
                </a:r>
                <a:r>
                  <a:rPr lang="en-US" i="1" dirty="0"/>
                  <a:t>) </a:t>
                </a:r>
                <a:r>
                  <a:rPr lang="en-US" dirty="0"/>
                  <a:t>the mean value (standard deviation) of the </a:t>
                </a:r>
                <a:r>
                  <a:rPr lang="en-US" i="1" dirty="0"/>
                  <a:t>N</a:t>
                </a:r>
                <a:r>
                  <a:rPr lang="en-US" dirty="0"/>
                  <a:t> inertias computed exploiting the random sets</a:t>
                </a:r>
              </a:p>
              <a:p>
                <a:pPr>
                  <a:buFont typeface="Arial" panose="020B0604020202020204" pitchFamily="34" charset="0"/>
                  <a:buChar char="•"/>
                </a:pPr>
                <a:r>
                  <a:rPr lang="en-US" dirty="0"/>
                  <a:t>We define the Gap as </a:t>
                </a:r>
                <a14:m>
                  <m:oMath xmlns:m="http://schemas.openxmlformats.org/officeDocument/2006/math">
                    <m:r>
                      <a:rPr lang="it-IT" b="0" i="1" smtClean="0">
                        <a:latin typeface="Cambria Math" panose="02040503050406030204" pitchFamily="18" charset="0"/>
                      </a:rPr>
                      <m:t>𝐺𝑎𝑝</m:t>
                    </m:r>
                    <m:d>
                      <m:dPr>
                        <m:ctrlPr>
                          <a:rPr lang="it-IT" b="0" i="1" smtClean="0">
                            <a:latin typeface="Cambria Math" panose="02040503050406030204" pitchFamily="18" charset="0"/>
                          </a:rPr>
                        </m:ctrlPr>
                      </m:dPr>
                      <m:e>
                        <m:r>
                          <a:rPr lang="it-IT" b="0" i="1" smtClean="0">
                            <a:latin typeface="Cambria Math" panose="02040503050406030204" pitchFamily="18" charset="0"/>
                          </a:rPr>
                          <m:t>𝑘</m:t>
                        </m:r>
                      </m:e>
                    </m:d>
                    <m:r>
                      <a:rPr lang="it-IT" b="0" i="1" smtClean="0">
                        <a:latin typeface="Cambria Math" panose="02040503050406030204" pitchFamily="18" charset="0"/>
                      </a:rPr>
                      <m:t>=</m:t>
                    </m:r>
                    <m:r>
                      <m:rPr>
                        <m:nor/>
                      </m:rPr>
                      <a:rPr lang="en-US" i="1" dirty="0"/>
                      <m:t>m</m:t>
                    </m:r>
                    <m:r>
                      <m:rPr>
                        <m:nor/>
                      </m:rPr>
                      <a:rPr lang="en-US" i="1" baseline="-25000" dirty="0"/>
                      <m:t>k</m:t>
                    </m:r>
                    <m:r>
                      <a:rPr lang="it-IT" b="0" i="1" smtClean="0">
                        <a:latin typeface="Cambria Math" panose="02040503050406030204" pitchFamily="18" charset="0"/>
                      </a:rPr>
                      <m:t>−</m:t>
                    </m:r>
                    <m:r>
                      <m:rPr>
                        <m:nor/>
                      </m:rPr>
                      <a:rPr lang="en-US" i="1" dirty="0"/>
                      <m:t>w</m:t>
                    </m:r>
                    <m:r>
                      <m:rPr>
                        <m:nor/>
                      </m:rPr>
                      <a:rPr lang="en-US" i="1" baseline="-25000" dirty="0"/>
                      <m:t>k</m:t>
                    </m:r>
                  </m:oMath>
                </a14:m>
                <a:endParaRPr lang="en-US" baseline="-25000" dirty="0"/>
              </a:p>
              <a:p>
                <a:pPr marL="0" indent="0">
                  <a:buNone/>
                </a:pPr>
                <a:endParaRPr lang="en-US" baseline="-25000" dirty="0"/>
              </a:p>
              <a:p>
                <a:pPr>
                  <a:buFont typeface="Arial" panose="020B0604020202020204" pitchFamily="34" charset="0"/>
                  <a:buChar char="•"/>
                </a:pPr>
                <a:r>
                  <a:rPr lang="en-US" dirty="0">
                    <a:solidFill>
                      <a:srgbClr val="FF0000"/>
                    </a:solidFill>
                  </a:rPr>
                  <a:t>We set k</a:t>
                </a:r>
                <a:r>
                  <a:rPr lang="en-US" dirty="0"/>
                  <a:t> such that </a:t>
                </a:r>
                <a14:m>
                  <m:oMath xmlns:m="http://schemas.openxmlformats.org/officeDocument/2006/math">
                    <m:r>
                      <a:rPr lang="it-IT" b="0" i="1" smtClean="0">
                        <a:latin typeface="Cambria Math" panose="02040503050406030204" pitchFamily="18" charset="0"/>
                      </a:rPr>
                      <m:t>𝐺𝑎𝑝</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m:t>
                    </m:r>
                    <m:sSub>
                      <m:sSubPr>
                        <m:ctrlPr>
                          <a:rPr lang="it-IT" b="0" i="1" smtClean="0">
                            <a:latin typeface="Cambria Math" panose="02040503050406030204" pitchFamily="18" charset="0"/>
                            <a:ea typeface="Cambria Math" panose="02040503050406030204" pitchFamily="18" charset="0"/>
                          </a:rPr>
                        </m:ctrlPr>
                      </m:sSubPr>
                      <m:e>
                        <m:r>
                          <a:rPr lang="it-IT" b="0" i="1" smtClean="0">
                            <a:latin typeface="Cambria Math" panose="02040503050406030204" pitchFamily="18" charset="0"/>
                            <a:ea typeface="Cambria Math" panose="02040503050406030204" pitchFamily="18" charset="0"/>
                          </a:rPr>
                          <m:t>𝑠</m:t>
                        </m:r>
                      </m:e>
                      <m:sub>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m:t>
                        </m:r>
                      </m:sub>
                    </m:sSub>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𝐺𝑎𝑝</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𝑘</m:t>
                        </m:r>
                        <m:r>
                          <a:rPr lang="it-IT" b="0" i="1" smtClean="0">
                            <a:latin typeface="Cambria Math" panose="02040503050406030204" pitchFamily="18" charset="0"/>
                            <a:ea typeface="Cambria Math" panose="02040503050406030204" pitchFamily="18" charset="0"/>
                          </a:rPr>
                          <m:t>+1</m:t>
                        </m:r>
                      </m:e>
                    </m:d>
                    <m:r>
                      <a:rPr lang="it-IT" b="0" i="1" smtClean="0">
                        <a:latin typeface="Cambria Math" panose="02040503050406030204" pitchFamily="18" charset="0"/>
                        <a:ea typeface="Cambria Math" panose="02040503050406030204" pitchFamily="18" charset="0"/>
                      </a:rPr>
                      <m:t>)</m:t>
                    </m:r>
                  </m:oMath>
                </a14:m>
                <a:endParaRPr lang="en-C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1484784"/>
                <a:ext cx="8712968" cy="5297016"/>
              </a:xfrm>
              <a:blipFill>
                <a:blip r:embed="rId2"/>
                <a:stretch>
                  <a:fillRect l="-700" t="-806"/>
                </a:stretch>
              </a:blipFill>
            </p:spPr>
            <p:txBody>
              <a:bodyPr/>
              <a:lstStyle/>
              <a:p>
                <a:r>
                  <a:rPr lang="it-IT">
                    <a:noFill/>
                  </a:rPr>
                  <a:t> </a:t>
                </a:r>
              </a:p>
            </p:txBody>
          </p:sp>
        </mc:Fallback>
      </mc:AlternateContent>
      <p:sp>
        <p:nvSpPr>
          <p:cNvPr id="5" name="Slide Number Placeholder 4"/>
          <p:cNvSpPr>
            <a:spLocks noGrp="1"/>
          </p:cNvSpPr>
          <p:nvPr>
            <p:ph type="sldNum" sz="quarter" idx="12"/>
          </p:nvPr>
        </p:nvSpPr>
        <p:spPr/>
        <p:txBody>
          <a:bodyPr/>
          <a:lstStyle/>
          <a:p>
            <a:fld id="{8F6C609E-065A-4A0E-A6D3-976F18D4BC33}" type="slidenum">
              <a:rPr lang="en-CA" smtClean="0"/>
              <a:t>13</a:t>
            </a:fld>
            <a:endParaRPr lang="en-CA" dirty="0"/>
          </a:p>
        </p:txBody>
      </p:sp>
    </p:spTree>
    <p:extLst>
      <p:ext uri="{BB962C8B-B14F-4D97-AF65-F5344CB8AC3E}">
        <p14:creationId xmlns:p14="http://schemas.microsoft.com/office/powerpoint/2010/main" val="1912209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Curse of Dimensionality</a:t>
            </a:r>
            <a:endParaRPr lang="en-CA" dirty="0"/>
          </a:p>
        </p:txBody>
      </p:sp>
      <p:sp>
        <p:nvSpPr>
          <p:cNvPr id="3" name="Content Placeholder 2"/>
          <p:cNvSpPr>
            <a:spLocks noGrp="1"/>
          </p:cNvSpPr>
          <p:nvPr>
            <p:ph idx="1"/>
          </p:nvPr>
        </p:nvSpPr>
        <p:spPr/>
        <p:txBody>
          <a:bodyPr/>
          <a:lstStyle/>
          <a:p>
            <a:r>
              <a:rPr lang="en-US" dirty="0"/>
              <a:t>The Euclidean distance measure increases as the number of features increase.</a:t>
            </a:r>
          </a:p>
          <a:p>
            <a:r>
              <a:rPr lang="en-US" dirty="0"/>
              <a:t>This is referred to as the </a:t>
            </a:r>
            <a:r>
              <a:rPr lang="en-US" dirty="0">
                <a:solidFill>
                  <a:srgbClr val="FF0000"/>
                </a:solidFill>
              </a:rPr>
              <a:t>curse of dimensionality</a:t>
            </a:r>
            <a:r>
              <a:rPr lang="en-US" dirty="0"/>
              <a:t>, and could prevent the </a:t>
            </a:r>
            <a:r>
              <a:rPr lang="en-US" i="1" dirty="0"/>
              <a:t>k</a:t>
            </a:r>
            <a:r>
              <a:rPr lang="en-US" dirty="0"/>
              <a:t>-means algorithm to work efficiently.</a:t>
            </a:r>
          </a:p>
          <a:p>
            <a:r>
              <a:rPr lang="en-US" dirty="0"/>
              <a:t>Consider two observations that have values for feature </a:t>
            </a:r>
            <a:r>
              <a:rPr lang="en-US" i="1" dirty="0"/>
              <a:t>j</a:t>
            </a:r>
            <a:r>
              <a:rPr lang="en-US" dirty="0"/>
              <a:t> equal to </a:t>
            </a:r>
            <a:r>
              <a:rPr lang="en-US" i="1" dirty="0" err="1"/>
              <a:t>x</a:t>
            </a:r>
            <a:r>
              <a:rPr lang="en-US" i="1" baseline="-25000" dirty="0" err="1"/>
              <a:t>j</a:t>
            </a:r>
            <a:r>
              <a:rPr lang="en-US" dirty="0"/>
              <a:t> and </a:t>
            </a:r>
            <a:r>
              <a:rPr lang="en-US" i="1" dirty="0" err="1"/>
              <a:t>y</a:t>
            </a:r>
            <a:r>
              <a:rPr lang="en-US" i="1" baseline="-25000" dirty="0" err="1"/>
              <a:t>j</a:t>
            </a:r>
            <a:r>
              <a:rPr lang="en-US" dirty="0"/>
              <a:t>.  An alternative distance measure that always lies between 0 and 2 is</a:t>
            </a:r>
          </a:p>
          <a:p>
            <a:pPr marL="0" indent="0">
              <a:buNone/>
            </a:pP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412040640"/>
              </p:ext>
            </p:extLst>
          </p:nvPr>
        </p:nvGraphicFramePr>
        <p:xfrm>
          <a:off x="2699792" y="4581128"/>
          <a:ext cx="2942074" cy="1414458"/>
        </p:xfrm>
        <a:graphic>
          <a:graphicData uri="http://schemas.openxmlformats.org/presentationml/2006/ole">
            <mc:AlternateContent xmlns:mc="http://schemas.openxmlformats.org/markup-compatibility/2006">
              <mc:Choice xmlns:v="urn:schemas-microsoft-com:vml" Requires="v">
                <p:oleObj name="Equation" r:id="rId2" imgW="1320480" imgH="634680" progId="Equation.DSMT4">
                  <p:embed/>
                </p:oleObj>
              </mc:Choice>
              <mc:Fallback>
                <p:oleObj name="Equation" r:id="rId2" imgW="1320480" imgH="634680" progId="Equation.DSMT4">
                  <p:embed/>
                  <p:pic>
                    <p:nvPicPr>
                      <p:cNvPr id="0" name=""/>
                      <p:cNvPicPr/>
                      <p:nvPr/>
                    </p:nvPicPr>
                    <p:blipFill>
                      <a:blip r:embed="rId3"/>
                      <a:stretch>
                        <a:fillRect/>
                      </a:stretch>
                    </p:blipFill>
                    <p:spPr>
                      <a:xfrm>
                        <a:off x="2699792" y="4581128"/>
                        <a:ext cx="2942074" cy="1414458"/>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8F6C609E-065A-4A0E-A6D3-976F18D4BC33}" type="slidenum">
              <a:rPr lang="en-CA" smtClean="0"/>
              <a:t>14</a:t>
            </a:fld>
            <a:endParaRPr lang="en-CA"/>
          </a:p>
        </p:txBody>
      </p:sp>
    </p:spTree>
    <p:extLst>
      <p:ext uri="{BB962C8B-B14F-4D97-AF65-F5344CB8AC3E}">
        <p14:creationId xmlns:p14="http://schemas.microsoft.com/office/powerpoint/2010/main" val="3018262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An example: Country Risk Case</a:t>
            </a:r>
          </a:p>
        </p:txBody>
      </p:sp>
      <p:sp>
        <p:nvSpPr>
          <p:cNvPr id="3" name="Content Placeholder 2"/>
          <p:cNvSpPr>
            <a:spLocks noGrp="1"/>
          </p:cNvSpPr>
          <p:nvPr>
            <p:ph idx="1"/>
          </p:nvPr>
        </p:nvSpPr>
        <p:spPr/>
        <p:txBody>
          <a:bodyPr/>
          <a:lstStyle/>
          <a:p>
            <a:pPr marL="0" indent="0">
              <a:buNone/>
            </a:pPr>
            <a:r>
              <a:rPr lang="en-CA" dirty="0"/>
              <a:t>Objective is to cluster countries according to their riskiness for foreign investment</a:t>
            </a:r>
          </a:p>
          <a:p>
            <a:pPr marL="0" indent="0">
              <a:buNone/>
            </a:pPr>
            <a:endParaRPr lang="en-CA" dirty="0"/>
          </a:p>
          <a:p>
            <a:pPr marL="0" indent="0">
              <a:buNone/>
            </a:pPr>
            <a:r>
              <a:rPr lang="en-CA" dirty="0"/>
              <a:t>Measures of Country Risk</a:t>
            </a:r>
          </a:p>
          <a:p>
            <a:r>
              <a:rPr lang="en-CA" dirty="0"/>
              <a:t>GDP growth rate (IMF)</a:t>
            </a:r>
          </a:p>
          <a:p>
            <a:r>
              <a:rPr lang="en-CA" dirty="0"/>
              <a:t>Corruption index (Transparency international)</a:t>
            </a:r>
          </a:p>
          <a:p>
            <a:r>
              <a:rPr lang="en-CA" dirty="0"/>
              <a:t>Peace index (Institute for Economics and Peace)</a:t>
            </a:r>
          </a:p>
          <a:p>
            <a:r>
              <a:rPr lang="en-CA" dirty="0"/>
              <a:t>Legal Risk Index (Property Rights Association)</a:t>
            </a:r>
          </a:p>
          <a:p>
            <a:pPr marL="0" indent="0">
              <a:buNone/>
            </a:pPr>
            <a:endParaRPr lang="en-CA" dirty="0"/>
          </a:p>
          <a:p>
            <a:pPr marL="0" indent="0">
              <a:buNone/>
            </a:pPr>
            <a:r>
              <a:rPr lang="en-CA" dirty="0"/>
              <a:t>Collected data on 122 countries. Used Z-score scaling.</a:t>
            </a:r>
          </a:p>
          <a:p>
            <a:pPr marL="0" indent="0">
              <a:buNone/>
            </a:pPr>
            <a:r>
              <a:rPr lang="en-CA" dirty="0"/>
              <a:t>Python code - </a:t>
            </a:r>
            <a:r>
              <a:rPr lang="en-CA" sz="1800" dirty="0"/>
              <a:t>© </a:t>
            </a:r>
            <a:r>
              <a:rPr lang="en-CA" sz="1800" dirty="0" err="1"/>
              <a:t>J.Hull</a:t>
            </a:r>
            <a:r>
              <a:rPr lang="en-CA" sz="1800" dirty="0"/>
              <a:t> – Machine Learning in business</a:t>
            </a:r>
            <a:endParaRPr lang="en-CA" dirty="0"/>
          </a:p>
          <a:p>
            <a:pPr marL="0" indent="0">
              <a:buNone/>
            </a:pPr>
            <a:endParaRPr lang="en-CA" dirty="0"/>
          </a:p>
          <a:p>
            <a:pPr marL="0" indent="0">
              <a:buNone/>
            </a:pPr>
            <a:endParaRPr lang="en-CA" dirty="0"/>
          </a:p>
          <a:p>
            <a:pPr marL="0" indent="0">
              <a:buNone/>
            </a:pPr>
            <a:endParaRPr lang="en-CA" dirty="0"/>
          </a:p>
          <a:p>
            <a:endParaRPr lang="en-CA" dirty="0"/>
          </a:p>
          <a:p>
            <a:pPr marL="0" indent="0">
              <a:buNone/>
            </a:pP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15</a:t>
            </a:fld>
            <a:endParaRPr lang="en-CA"/>
          </a:p>
        </p:txBody>
      </p:sp>
    </p:spTree>
    <p:extLst>
      <p:ext uri="{BB962C8B-B14F-4D97-AF65-F5344CB8AC3E}">
        <p14:creationId xmlns:p14="http://schemas.microsoft.com/office/powerpoint/2010/main" val="2514416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1875738381"/>
              </p:ext>
            </p:extLst>
          </p:nvPr>
        </p:nvGraphicFramePr>
        <p:xfrm>
          <a:off x="907961" y="2465118"/>
          <a:ext cx="4704006" cy="2845003"/>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p:cNvSpPr>
            <a:spLocks noGrp="1"/>
          </p:cNvSpPr>
          <p:nvPr>
            <p:ph type="title"/>
          </p:nvPr>
        </p:nvSpPr>
        <p:spPr/>
        <p:txBody>
          <a:bodyPr>
            <a:normAutofit/>
          </a:bodyPr>
          <a:lstStyle/>
          <a:p>
            <a:r>
              <a:rPr lang="en-CA" dirty="0"/>
              <a:t>Corruption and legal risk were highly correlated</a:t>
            </a:r>
          </a:p>
        </p:txBody>
      </p:sp>
      <p:sp>
        <p:nvSpPr>
          <p:cNvPr id="4" name="Content Placeholder 3"/>
          <p:cNvSpPr>
            <a:spLocks noGrp="1"/>
          </p:cNvSpPr>
          <p:nvPr>
            <p:ph idx="1"/>
          </p:nvPr>
        </p:nvSpPr>
        <p:spPr>
          <a:xfrm>
            <a:off x="191453" y="2188606"/>
            <a:ext cx="6023610" cy="2320529"/>
          </a:xfrm>
        </p:spPr>
        <p:txBody>
          <a:bodyPr/>
          <a:lstStyle/>
          <a:p>
            <a:pPr marL="0" indent="0">
              <a:buNone/>
            </a:pPr>
            <a:r>
              <a:rPr lang="en-CA" dirty="0"/>
              <a:t> </a:t>
            </a:r>
          </a:p>
        </p:txBody>
      </p:sp>
      <p:sp>
        <p:nvSpPr>
          <p:cNvPr id="9" name="Slide Number Placeholder 8"/>
          <p:cNvSpPr>
            <a:spLocks noGrp="1"/>
          </p:cNvSpPr>
          <p:nvPr>
            <p:ph type="sldNum" sz="quarter" idx="12"/>
          </p:nvPr>
        </p:nvSpPr>
        <p:spPr/>
        <p:txBody>
          <a:bodyPr/>
          <a:lstStyle/>
          <a:p>
            <a:fld id="{2E8C09BE-1715-42CA-A91A-E7B0E09A3015}" type="slidenum">
              <a:rPr lang="en-CA" smtClean="0"/>
              <a:t>16</a:t>
            </a:fld>
            <a:endParaRPr lang="en-CA"/>
          </a:p>
        </p:txBody>
      </p:sp>
      <p:sp>
        <p:nvSpPr>
          <p:cNvPr id="6" name="TextBox 5"/>
          <p:cNvSpPr txBox="1"/>
          <p:nvPr/>
        </p:nvSpPr>
        <p:spPr>
          <a:xfrm>
            <a:off x="6000750" y="2460308"/>
            <a:ext cx="2647950" cy="2677656"/>
          </a:xfrm>
          <a:prstGeom prst="rect">
            <a:avLst/>
          </a:prstGeom>
          <a:noFill/>
        </p:spPr>
        <p:txBody>
          <a:bodyPr wrap="square" rtlCol="0">
            <a:spAutoFit/>
          </a:bodyPr>
          <a:lstStyle/>
          <a:p>
            <a:r>
              <a:rPr lang="en-CA" sz="2100" dirty="0"/>
              <a:t>Therefore analysis based on </a:t>
            </a:r>
          </a:p>
          <a:p>
            <a:endParaRPr lang="en-CA" sz="2100" dirty="0"/>
          </a:p>
          <a:p>
            <a:pPr marL="342900" indent="-342900">
              <a:buFont typeface="Arial" panose="020B0604020202020204" pitchFamily="34" charset="0"/>
              <a:buChar char="•"/>
            </a:pPr>
            <a:r>
              <a:rPr lang="en-CA" sz="2100" dirty="0"/>
              <a:t>GDP growth rate</a:t>
            </a:r>
          </a:p>
          <a:p>
            <a:pPr marL="342900" indent="-342900">
              <a:buFont typeface="Arial" panose="020B0604020202020204" pitchFamily="34" charset="0"/>
              <a:buChar char="•"/>
            </a:pPr>
            <a:r>
              <a:rPr lang="en-CA" sz="2100" dirty="0"/>
              <a:t>Peace index</a:t>
            </a:r>
          </a:p>
          <a:p>
            <a:pPr marL="342900" indent="-342900">
              <a:buFont typeface="Arial" panose="020B0604020202020204" pitchFamily="34" charset="0"/>
              <a:buChar char="•"/>
            </a:pPr>
            <a:r>
              <a:rPr lang="en-CA" sz="2100" dirty="0"/>
              <a:t>Legal risk index</a:t>
            </a:r>
          </a:p>
          <a:p>
            <a:endParaRPr lang="en-CA" sz="2100" dirty="0"/>
          </a:p>
          <a:p>
            <a:endParaRPr lang="en-CA" sz="2100" dirty="0"/>
          </a:p>
        </p:txBody>
      </p:sp>
      <p:sp>
        <p:nvSpPr>
          <p:cNvPr id="5" name="TextBox 4"/>
          <p:cNvSpPr txBox="1"/>
          <p:nvPr/>
        </p:nvSpPr>
        <p:spPr>
          <a:xfrm>
            <a:off x="2655363" y="5310121"/>
            <a:ext cx="1095789" cy="300082"/>
          </a:xfrm>
          <a:prstGeom prst="rect">
            <a:avLst/>
          </a:prstGeom>
          <a:noFill/>
        </p:spPr>
        <p:txBody>
          <a:bodyPr wrap="square" rtlCol="0">
            <a:spAutoFit/>
          </a:bodyPr>
          <a:lstStyle/>
          <a:p>
            <a:r>
              <a:rPr lang="en-CA" sz="1350" dirty="0"/>
              <a:t>Corruption</a:t>
            </a:r>
          </a:p>
        </p:txBody>
      </p:sp>
      <p:sp>
        <p:nvSpPr>
          <p:cNvPr id="7" name="TextBox 6"/>
          <p:cNvSpPr txBox="1"/>
          <p:nvPr/>
        </p:nvSpPr>
        <p:spPr>
          <a:xfrm rot="16200000">
            <a:off x="296764" y="3462767"/>
            <a:ext cx="1037150" cy="300082"/>
          </a:xfrm>
          <a:prstGeom prst="rect">
            <a:avLst/>
          </a:prstGeom>
          <a:noFill/>
        </p:spPr>
        <p:txBody>
          <a:bodyPr wrap="square" rtlCol="0">
            <a:spAutoFit/>
          </a:bodyPr>
          <a:lstStyle/>
          <a:p>
            <a:r>
              <a:rPr lang="en-CA" sz="1350" dirty="0"/>
              <a:t>Legal</a:t>
            </a:r>
          </a:p>
        </p:txBody>
      </p:sp>
    </p:spTree>
    <p:extLst>
      <p:ext uri="{BB962C8B-B14F-4D97-AF65-F5344CB8AC3E}">
        <p14:creationId xmlns:p14="http://schemas.microsoft.com/office/powerpoint/2010/main" val="2293593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276872"/>
            <a:ext cx="5220289" cy="3542340"/>
          </a:xfrm>
          <a:prstGeom prst="rect">
            <a:avLst/>
          </a:prstGeom>
        </p:spPr>
      </p:pic>
      <p:sp>
        <p:nvSpPr>
          <p:cNvPr id="3" name="Title 2"/>
          <p:cNvSpPr>
            <a:spLocks noGrp="1"/>
          </p:cNvSpPr>
          <p:nvPr>
            <p:ph type="title"/>
          </p:nvPr>
        </p:nvSpPr>
        <p:spPr/>
        <p:txBody>
          <a:bodyPr>
            <a:normAutofit fontScale="90000"/>
          </a:bodyPr>
          <a:lstStyle/>
          <a:p>
            <a:r>
              <a:rPr lang="en-CA" dirty="0"/>
              <a:t>How the total within-cluster sum of squares declines as k increases when k-means algorithm is used</a:t>
            </a:r>
          </a:p>
        </p:txBody>
      </p:sp>
      <p:sp>
        <p:nvSpPr>
          <p:cNvPr id="4" name="Content Placeholder 3"/>
          <p:cNvSpPr>
            <a:spLocks noGrp="1"/>
          </p:cNvSpPr>
          <p:nvPr>
            <p:ph idx="1"/>
          </p:nvPr>
        </p:nvSpPr>
        <p:spPr>
          <a:xfrm>
            <a:off x="552450" y="2569369"/>
            <a:ext cx="7886700" cy="3263504"/>
          </a:xfrm>
        </p:spPr>
        <p:txBody>
          <a:bodyPr/>
          <a:lstStyle/>
          <a:p>
            <a:pPr marL="0" indent="0">
              <a:buNone/>
            </a:pPr>
            <a:r>
              <a:rPr lang="en-CA" dirty="0"/>
              <a:t> </a:t>
            </a:r>
          </a:p>
        </p:txBody>
      </p:sp>
      <p:sp>
        <p:nvSpPr>
          <p:cNvPr id="6" name="Slide Number Placeholder 5"/>
          <p:cNvSpPr>
            <a:spLocks noGrp="1"/>
          </p:cNvSpPr>
          <p:nvPr>
            <p:ph type="sldNum" sz="quarter" idx="12"/>
          </p:nvPr>
        </p:nvSpPr>
        <p:spPr/>
        <p:txBody>
          <a:bodyPr/>
          <a:lstStyle/>
          <a:p>
            <a:fld id="{2E8C09BE-1715-42CA-A91A-E7B0E09A3015}" type="slidenum">
              <a:rPr lang="en-CA" smtClean="0"/>
              <a:t>17</a:t>
            </a:fld>
            <a:endParaRPr lang="en-CA"/>
          </a:p>
        </p:txBody>
      </p:sp>
    </p:spTree>
    <p:extLst>
      <p:ext uri="{BB962C8B-B14F-4D97-AF65-F5344CB8AC3E}">
        <p14:creationId xmlns:p14="http://schemas.microsoft.com/office/powerpoint/2010/main" val="64163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Silhouette scores (suggest k=3)</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974530904"/>
              </p:ext>
            </p:extLst>
          </p:nvPr>
        </p:nvGraphicFramePr>
        <p:xfrm>
          <a:off x="2123728" y="2204868"/>
          <a:ext cx="4968552" cy="3744410"/>
        </p:xfrm>
        <a:graphic>
          <a:graphicData uri="http://schemas.openxmlformats.org/drawingml/2006/table">
            <a:tbl>
              <a:tblPr firstRow="1" firstCol="1" bandRow="1">
                <a:tableStyleId>{5940675A-B579-460E-94D1-54222C63F5DA}</a:tableStyleId>
              </a:tblPr>
              <a:tblGrid>
                <a:gridCol w="2152416">
                  <a:extLst>
                    <a:ext uri="{9D8B030D-6E8A-4147-A177-3AD203B41FA5}">
                      <a16:colId xmlns:a16="http://schemas.microsoft.com/office/drawing/2014/main" val="20000"/>
                    </a:ext>
                  </a:extLst>
                </a:gridCol>
                <a:gridCol w="2816136">
                  <a:extLst>
                    <a:ext uri="{9D8B030D-6E8A-4147-A177-3AD203B41FA5}">
                      <a16:colId xmlns:a16="http://schemas.microsoft.com/office/drawing/2014/main" val="20001"/>
                    </a:ext>
                  </a:extLst>
                </a:gridCol>
              </a:tblGrid>
              <a:tr h="695039">
                <a:tc>
                  <a:txBody>
                    <a:bodyPr/>
                    <a:lstStyle/>
                    <a:p>
                      <a:pPr indent="177800" algn="ctr">
                        <a:lnSpc>
                          <a:spcPct val="107000"/>
                        </a:lnSpc>
                        <a:spcAft>
                          <a:spcPts val="0"/>
                        </a:spcAft>
                      </a:pPr>
                      <a:r>
                        <a:rPr lang="en-US" sz="1600" dirty="0">
                          <a:effectLst/>
                        </a:rPr>
                        <a:t>Number of clusters</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a:effectLst/>
                        </a:rPr>
                        <a:t>Average silhouette score</a:t>
                      </a:r>
                      <a:endParaRPr lang="en-CA" sz="16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0"/>
                  </a:ext>
                </a:extLst>
              </a:tr>
              <a:tr h="338819">
                <a:tc>
                  <a:txBody>
                    <a:bodyPr/>
                    <a:lstStyle/>
                    <a:p>
                      <a:pPr indent="177800" algn="ctr">
                        <a:lnSpc>
                          <a:spcPct val="107000"/>
                        </a:lnSpc>
                        <a:spcAft>
                          <a:spcPts val="0"/>
                        </a:spcAft>
                      </a:pPr>
                      <a:r>
                        <a:rPr lang="en-US" sz="1600" dirty="0">
                          <a:effectLst/>
                        </a:rPr>
                        <a:t>2</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a:effectLst/>
                        </a:rPr>
                        <a:t>0.363</a:t>
                      </a:r>
                      <a:endParaRPr lang="en-CA" sz="16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1"/>
                  </a:ext>
                </a:extLst>
              </a:tr>
              <a:tr h="338819">
                <a:tc>
                  <a:txBody>
                    <a:bodyPr/>
                    <a:lstStyle/>
                    <a:p>
                      <a:pPr indent="177800" algn="ctr">
                        <a:lnSpc>
                          <a:spcPct val="107000"/>
                        </a:lnSpc>
                        <a:spcAft>
                          <a:spcPts val="0"/>
                        </a:spcAft>
                      </a:pPr>
                      <a:r>
                        <a:rPr lang="en-US" sz="1600" dirty="0">
                          <a:effectLst/>
                        </a:rPr>
                        <a:t>3</a:t>
                      </a:r>
                      <a:endParaRPr lang="en-CA" sz="1600" dirty="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0.388</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2"/>
                  </a:ext>
                </a:extLst>
              </a:tr>
              <a:tr h="338819">
                <a:tc>
                  <a:txBody>
                    <a:bodyPr/>
                    <a:lstStyle/>
                    <a:p>
                      <a:pPr indent="177800" algn="ctr">
                        <a:lnSpc>
                          <a:spcPct val="107000"/>
                        </a:lnSpc>
                        <a:spcAft>
                          <a:spcPts val="0"/>
                        </a:spcAft>
                      </a:pPr>
                      <a:r>
                        <a:rPr lang="en-US" sz="1600">
                          <a:effectLst/>
                        </a:rPr>
                        <a:t>4</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0.370</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3"/>
                  </a:ext>
                </a:extLst>
              </a:tr>
              <a:tr h="338819">
                <a:tc>
                  <a:txBody>
                    <a:bodyPr/>
                    <a:lstStyle/>
                    <a:p>
                      <a:pPr indent="177800" algn="ctr">
                        <a:lnSpc>
                          <a:spcPct val="107000"/>
                        </a:lnSpc>
                        <a:spcAft>
                          <a:spcPts val="0"/>
                        </a:spcAft>
                      </a:pPr>
                      <a:r>
                        <a:rPr lang="en-US" sz="1600">
                          <a:effectLst/>
                        </a:rPr>
                        <a:t>5</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0.309</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4"/>
                  </a:ext>
                </a:extLst>
              </a:tr>
              <a:tr h="338819">
                <a:tc>
                  <a:txBody>
                    <a:bodyPr/>
                    <a:lstStyle/>
                    <a:p>
                      <a:pPr indent="177800" algn="ctr">
                        <a:lnSpc>
                          <a:spcPct val="107000"/>
                        </a:lnSpc>
                        <a:spcAft>
                          <a:spcPts val="0"/>
                        </a:spcAft>
                      </a:pPr>
                      <a:r>
                        <a:rPr lang="en-US" sz="1600">
                          <a:effectLst/>
                        </a:rPr>
                        <a:t>6</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0.303</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5"/>
                  </a:ext>
                </a:extLst>
              </a:tr>
              <a:tr h="338819">
                <a:tc>
                  <a:txBody>
                    <a:bodyPr/>
                    <a:lstStyle/>
                    <a:p>
                      <a:pPr indent="177800" algn="ctr">
                        <a:lnSpc>
                          <a:spcPct val="107000"/>
                        </a:lnSpc>
                        <a:spcAft>
                          <a:spcPts val="0"/>
                        </a:spcAft>
                      </a:pPr>
                      <a:r>
                        <a:rPr lang="en-US" sz="1600">
                          <a:effectLst/>
                        </a:rPr>
                        <a:t>7</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0.315</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6"/>
                  </a:ext>
                </a:extLst>
              </a:tr>
              <a:tr h="338819">
                <a:tc>
                  <a:txBody>
                    <a:bodyPr/>
                    <a:lstStyle/>
                    <a:p>
                      <a:pPr indent="177800" algn="ctr">
                        <a:lnSpc>
                          <a:spcPct val="107000"/>
                        </a:lnSpc>
                        <a:spcAft>
                          <a:spcPts val="0"/>
                        </a:spcAft>
                      </a:pPr>
                      <a:r>
                        <a:rPr lang="en-US" sz="1600">
                          <a:effectLst/>
                        </a:rPr>
                        <a:t>8</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0.321</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7"/>
                  </a:ext>
                </a:extLst>
              </a:tr>
              <a:tr h="338819">
                <a:tc>
                  <a:txBody>
                    <a:bodyPr/>
                    <a:lstStyle/>
                    <a:p>
                      <a:pPr indent="177800" algn="ctr">
                        <a:lnSpc>
                          <a:spcPct val="107000"/>
                        </a:lnSpc>
                        <a:spcAft>
                          <a:spcPts val="0"/>
                        </a:spcAft>
                      </a:pPr>
                      <a:r>
                        <a:rPr lang="en-US" sz="1600">
                          <a:effectLst/>
                        </a:rPr>
                        <a:t>9</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0.292</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8"/>
                  </a:ext>
                </a:extLst>
              </a:tr>
              <a:tr h="338819">
                <a:tc>
                  <a:txBody>
                    <a:bodyPr/>
                    <a:lstStyle/>
                    <a:p>
                      <a:pPr indent="177800" algn="ctr">
                        <a:lnSpc>
                          <a:spcPct val="107000"/>
                        </a:lnSpc>
                        <a:spcAft>
                          <a:spcPts val="0"/>
                        </a:spcAft>
                      </a:pPr>
                      <a:r>
                        <a:rPr lang="en-US" sz="1600">
                          <a:effectLst/>
                        </a:rPr>
                        <a:t>10</a:t>
                      </a:r>
                      <a:endParaRPr lang="en-CA" sz="1600">
                        <a:effectLst/>
                        <a:latin typeface="Book Antiqua"/>
                        <a:ea typeface="Times New Roman"/>
                        <a:cs typeface="Times New Roman"/>
                      </a:endParaRPr>
                    </a:p>
                  </a:txBody>
                  <a:tcPr marL="68580" marR="68580" marT="0" marB="0"/>
                </a:tc>
                <a:tc>
                  <a:txBody>
                    <a:bodyPr/>
                    <a:lstStyle/>
                    <a:p>
                      <a:pPr indent="177800" algn="ctr">
                        <a:lnSpc>
                          <a:spcPct val="107000"/>
                        </a:lnSpc>
                        <a:spcAft>
                          <a:spcPts val="0"/>
                        </a:spcAft>
                      </a:pPr>
                      <a:r>
                        <a:rPr lang="en-US" sz="1600" dirty="0">
                          <a:effectLst/>
                        </a:rPr>
                        <a:t>0.305</a:t>
                      </a:r>
                      <a:endParaRPr lang="en-CA" sz="16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8F6C609E-065A-4A0E-A6D3-976F18D4BC33}" type="slidenum">
              <a:rPr lang="en-CA" smtClean="0"/>
              <a:t>18</a:t>
            </a:fld>
            <a:endParaRPr lang="en-CA"/>
          </a:p>
        </p:txBody>
      </p:sp>
    </p:spTree>
    <p:extLst>
      <p:ext uri="{BB962C8B-B14F-4D97-AF65-F5344CB8AC3E}">
        <p14:creationId xmlns:p14="http://schemas.microsoft.com/office/powerpoint/2010/main" val="2669850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The three-cluster results</a:t>
            </a:r>
          </a:p>
        </p:txBody>
      </p:sp>
      <p:sp>
        <p:nvSpPr>
          <p:cNvPr id="6" name="Content Placeholder 5"/>
          <p:cNvSpPr>
            <a:spLocks noGrp="1"/>
          </p:cNvSpPr>
          <p:nvPr>
            <p:ph idx="1"/>
          </p:nvPr>
        </p:nvSpPr>
        <p:spPr/>
        <p:txBody>
          <a:bodyPr/>
          <a:lstStyle/>
          <a:p>
            <a:pPr marL="0" indent="0">
              <a:buNone/>
            </a:pPr>
            <a:r>
              <a:rPr lang="en-CA" dirty="0">
                <a:solidFill>
                  <a:srgbClr val="00B050"/>
                </a:solidFill>
              </a:rPr>
              <a:t>  </a:t>
            </a:r>
          </a:p>
        </p:txBody>
      </p:sp>
      <p:sp>
        <p:nvSpPr>
          <p:cNvPr id="3" name="Slide Number Placeholder 2"/>
          <p:cNvSpPr>
            <a:spLocks noGrp="1"/>
          </p:cNvSpPr>
          <p:nvPr>
            <p:ph type="sldNum" sz="quarter" idx="12"/>
          </p:nvPr>
        </p:nvSpPr>
        <p:spPr/>
        <p:txBody>
          <a:bodyPr/>
          <a:lstStyle/>
          <a:p>
            <a:fld id="{2E8C09BE-1715-42CA-A91A-E7B0E09A3015}" type="slidenum">
              <a:rPr lang="en-CA" smtClean="0"/>
              <a:t>19</a:t>
            </a:fld>
            <a:endParaRPr lang="en-CA" dirty="0"/>
          </a:p>
        </p:txBody>
      </p:sp>
      <p:sp>
        <p:nvSpPr>
          <p:cNvPr id="10" name="TextBox 9"/>
          <p:cNvSpPr txBox="1"/>
          <p:nvPr/>
        </p:nvSpPr>
        <p:spPr>
          <a:xfrm>
            <a:off x="246063" y="5412962"/>
            <a:ext cx="2532808" cy="300082"/>
          </a:xfrm>
          <a:prstGeom prst="rect">
            <a:avLst/>
          </a:prstGeom>
          <a:noFill/>
        </p:spPr>
        <p:txBody>
          <a:bodyPr wrap="square" rtlCol="0">
            <a:spAutoFit/>
          </a:bodyPr>
          <a:lstStyle/>
          <a:p>
            <a:r>
              <a:rPr lang="en-CA" sz="1350" dirty="0">
                <a:solidFill>
                  <a:srgbClr val="0070C0"/>
                </a:solidFill>
              </a:rPr>
              <a:t>      </a:t>
            </a:r>
            <a:r>
              <a:rPr lang="en-CA" sz="1350" dirty="0">
                <a:solidFill>
                  <a:srgbClr val="00B050"/>
                </a:solidFill>
              </a:rPr>
              <a:t>Green = Low country risk</a:t>
            </a:r>
          </a:p>
        </p:txBody>
      </p:sp>
      <p:sp>
        <p:nvSpPr>
          <p:cNvPr id="11" name="TextBox 10"/>
          <p:cNvSpPr txBox="1"/>
          <p:nvPr/>
        </p:nvSpPr>
        <p:spPr>
          <a:xfrm>
            <a:off x="3347002" y="5412962"/>
            <a:ext cx="2519570" cy="300082"/>
          </a:xfrm>
          <a:prstGeom prst="rect">
            <a:avLst/>
          </a:prstGeom>
          <a:noFill/>
        </p:spPr>
        <p:txBody>
          <a:bodyPr wrap="square" rtlCol="0">
            <a:spAutoFit/>
          </a:bodyPr>
          <a:lstStyle/>
          <a:p>
            <a:r>
              <a:rPr lang="en-CA" sz="1350" dirty="0">
                <a:solidFill>
                  <a:srgbClr val="26269A"/>
                </a:solidFill>
              </a:rPr>
              <a:t>Blue = Medium country risk</a:t>
            </a:r>
          </a:p>
        </p:txBody>
      </p:sp>
      <p:sp>
        <p:nvSpPr>
          <p:cNvPr id="12" name="TextBox 11"/>
          <p:cNvSpPr txBox="1"/>
          <p:nvPr/>
        </p:nvSpPr>
        <p:spPr>
          <a:xfrm>
            <a:off x="6245915" y="5412962"/>
            <a:ext cx="2519570" cy="300082"/>
          </a:xfrm>
          <a:prstGeom prst="rect">
            <a:avLst/>
          </a:prstGeom>
          <a:noFill/>
        </p:spPr>
        <p:txBody>
          <a:bodyPr wrap="square" rtlCol="0">
            <a:spAutoFit/>
          </a:bodyPr>
          <a:lstStyle/>
          <a:p>
            <a:r>
              <a:rPr lang="en-CA" sz="1350" dirty="0">
                <a:solidFill>
                  <a:srgbClr val="FF0000"/>
                </a:solidFill>
              </a:rPr>
              <a:t>Red = High country risk</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333" y="2554763"/>
            <a:ext cx="2649537" cy="2559453"/>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3589" y="2554763"/>
            <a:ext cx="2639397" cy="2549658"/>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2987" y="2554763"/>
            <a:ext cx="2697427" cy="2559641"/>
          </a:xfrm>
          <a:prstGeom prst="rect">
            <a:avLst/>
          </a:prstGeom>
        </p:spPr>
      </p:pic>
    </p:spTree>
    <p:extLst>
      <p:ext uri="{BB962C8B-B14F-4D97-AF65-F5344CB8AC3E}">
        <p14:creationId xmlns:p14="http://schemas.microsoft.com/office/powerpoint/2010/main" val="54297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endParaRPr lang="en-CA" dirty="0"/>
          </a:p>
        </p:txBody>
      </p:sp>
      <p:sp>
        <p:nvSpPr>
          <p:cNvPr id="3" name="Content Placeholder 2"/>
          <p:cNvSpPr>
            <a:spLocks noGrp="1"/>
          </p:cNvSpPr>
          <p:nvPr>
            <p:ph idx="1"/>
          </p:nvPr>
        </p:nvSpPr>
        <p:spPr/>
        <p:txBody>
          <a:bodyPr/>
          <a:lstStyle/>
          <a:p>
            <a:r>
              <a:rPr lang="en-US" sz="2400" dirty="0"/>
              <a:t>In unsupervised learning we are not trying to predict anything</a:t>
            </a:r>
          </a:p>
          <a:p>
            <a:r>
              <a:rPr lang="en-US" sz="2400" dirty="0"/>
              <a:t>The objective is to </a:t>
            </a:r>
            <a:r>
              <a:rPr lang="en-US" sz="2400" dirty="0">
                <a:solidFill>
                  <a:srgbClr val="FF0000"/>
                </a:solidFill>
              </a:rPr>
              <a:t>cluster</a:t>
            </a:r>
            <a:r>
              <a:rPr lang="en-US" sz="2400" dirty="0"/>
              <a:t> data to increase our understanding of the environment</a:t>
            </a:r>
          </a:p>
          <a:p>
            <a:r>
              <a:rPr lang="en-US" sz="2400" dirty="0"/>
              <a:t>How? With the </a:t>
            </a:r>
            <a:r>
              <a:rPr lang="en-US" sz="2400" i="1" dirty="0">
                <a:solidFill>
                  <a:srgbClr val="FF0000"/>
                </a:solidFill>
              </a:rPr>
              <a:t>k-means algorithm</a:t>
            </a:r>
            <a:endParaRPr lang="en-CA" sz="2400" i="1" dirty="0">
              <a:solidFill>
                <a:srgbClr val="FF0000"/>
              </a:solidFill>
            </a:endParaRPr>
          </a:p>
        </p:txBody>
      </p:sp>
    </p:spTree>
    <p:extLst>
      <p:ext uri="{BB962C8B-B14F-4D97-AF65-F5344CB8AC3E}">
        <p14:creationId xmlns:p14="http://schemas.microsoft.com/office/powerpoint/2010/main" val="1950798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96752"/>
            <a:ext cx="7772400" cy="1143000"/>
          </a:xfrm>
        </p:spPr>
        <p:txBody>
          <a:bodyPr/>
          <a:lstStyle/>
          <a:p>
            <a:r>
              <a:rPr lang="en-US" dirty="0"/>
              <a:t>Cluster centers (scaled values)</a:t>
            </a:r>
            <a:br>
              <a:rPr lang="en-US" dirty="0"/>
            </a:br>
            <a:r>
              <a:rPr lang="en-US" sz="2400" dirty="0"/>
              <a:t>Note that high values for the peace index are bad whereas high values for the legal risk index are good </a:t>
            </a:r>
            <a:endParaRPr lang="en-CA" sz="2400" dirty="0"/>
          </a:p>
        </p:txBody>
      </p:sp>
      <p:graphicFrame>
        <p:nvGraphicFramePr>
          <p:cNvPr id="3" name="Table 2"/>
          <p:cNvGraphicFramePr>
            <a:graphicFrameLocks noGrp="1"/>
          </p:cNvGraphicFramePr>
          <p:nvPr>
            <p:extLst>
              <p:ext uri="{D42A27DB-BD31-4B8C-83A1-F6EECF244321}">
                <p14:modId xmlns:p14="http://schemas.microsoft.com/office/powerpoint/2010/main" val="1612829045"/>
              </p:ext>
            </p:extLst>
          </p:nvPr>
        </p:nvGraphicFramePr>
        <p:xfrm>
          <a:off x="1619672" y="2708920"/>
          <a:ext cx="6120680" cy="2342629"/>
        </p:xfrm>
        <a:graphic>
          <a:graphicData uri="http://schemas.openxmlformats.org/drawingml/2006/table">
            <a:tbl>
              <a:tblPr firstRow="1" firstCol="1" bandRow="1">
                <a:tableStyleId>{5940675A-B579-460E-94D1-54222C63F5DA}</a:tableStyleId>
              </a:tblPr>
              <a:tblGrid>
                <a:gridCol w="1761779">
                  <a:extLst>
                    <a:ext uri="{9D8B030D-6E8A-4147-A177-3AD203B41FA5}">
                      <a16:colId xmlns:a16="http://schemas.microsoft.com/office/drawing/2014/main" val="20000"/>
                    </a:ext>
                  </a:extLst>
                </a:gridCol>
                <a:gridCol w="1613756">
                  <a:extLst>
                    <a:ext uri="{9D8B030D-6E8A-4147-A177-3AD203B41FA5}">
                      <a16:colId xmlns:a16="http://schemas.microsoft.com/office/drawing/2014/main" val="20001"/>
                    </a:ext>
                  </a:extLst>
                </a:gridCol>
                <a:gridCol w="1464698">
                  <a:extLst>
                    <a:ext uri="{9D8B030D-6E8A-4147-A177-3AD203B41FA5}">
                      <a16:colId xmlns:a16="http://schemas.microsoft.com/office/drawing/2014/main" val="20002"/>
                    </a:ext>
                  </a:extLst>
                </a:gridCol>
                <a:gridCol w="1280447">
                  <a:extLst>
                    <a:ext uri="{9D8B030D-6E8A-4147-A177-3AD203B41FA5}">
                      <a16:colId xmlns:a16="http://schemas.microsoft.com/office/drawing/2014/main" val="20003"/>
                    </a:ext>
                  </a:extLst>
                </a:gridCol>
              </a:tblGrid>
              <a:tr h="720080">
                <a:tc>
                  <a:txBody>
                    <a:bodyPr/>
                    <a:lstStyle/>
                    <a:p>
                      <a:pPr indent="248285" algn="ctr">
                        <a:lnSpc>
                          <a:spcPct val="107000"/>
                        </a:lnSpc>
                        <a:spcAft>
                          <a:spcPts val="0"/>
                        </a:spcAft>
                      </a:pPr>
                      <a:r>
                        <a:rPr lang="en-US" sz="2000" dirty="0">
                          <a:effectLst/>
                        </a:rPr>
                        <a:t> </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Peace index</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Legal index</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GDP</a:t>
                      </a:r>
                      <a:endParaRPr lang="en-CA" sz="20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0"/>
                  </a:ext>
                </a:extLst>
              </a:tr>
              <a:tr h="470421">
                <a:tc>
                  <a:txBody>
                    <a:bodyPr/>
                    <a:lstStyle/>
                    <a:p>
                      <a:pPr indent="248285" algn="ctr">
                        <a:lnSpc>
                          <a:spcPct val="107000"/>
                        </a:lnSpc>
                        <a:spcAft>
                          <a:spcPts val="0"/>
                        </a:spcAft>
                      </a:pPr>
                      <a:r>
                        <a:rPr lang="en-US" sz="2000">
                          <a:effectLst/>
                        </a:rPr>
                        <a:t>High risk</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1.39</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−1.04</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−1.79</a:t>
                      </a:r>
                      <a:endParaRPr lang="en-CA" sz="200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1"/>
                  </a:ext>
                </a:extLst>
              </a:tr>
              <a:tr h="681707">
                <a:tc>
                  <a:txBody>
                    <a:bodyPr/>
                    <a:lstStyle/>
                    <a:p>
                      <a:pPr indent="248285" algn="ctr">
                        <a:lnSpc>
                          <a:spcPct val="107000"/>
                        </a:lnSpc>
                        <a:spcAft>
                          <a:spcPts val="0"/>
                        </a:spcAft>
                      </a:pPr>
                      <a:r>
                        <a:rPr lang="en-US" sz="2000" dirty="0">
                          <a:effectLst/>
                        </a:rPr>
                        <a:t>Moderate risk</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0.27</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−0.45</a:t>
                      </a:r>
                      <a:endParaRPr lang="en-CA" sz="2000" dirty="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0.36</a:t>
                      </a:r>
                      <a:endParaRPr lang="en-CA" sz="20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2"/>
                  </a:ext>
                </a:extLst>
              </a:tr>
              <a:tr h="470421">
                <a:tc>
                  <a:txBody>
                    <a:bodyPr/>
                    <a:lstStyle/>
                    <a:p>
                      <a:pPr indent="248285" algn="ctr">
                        <a:lnSpc>
                          <a:spcPct val="107000"/>
                        </a:lnSpc>
                        <a:spcAft>
                          <a:spcPts val="0"/>
                        </a:spcAft>
                      </a:pPr>
                      <a:r>
                        <a:rPr lang="en-US" sz="2000">
                          <a:effectLst/>
                        </a:rPr>
                        <a:t>Low risk</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−0.97</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a:effectLst/>
                        </a:rPr>
                        <a:t>1.17</a:t>
                      </a:r>
                      <a:endParaRPr lang="en-CA" sz="2000">
                        <a:effectLst/>
                        <a:latin typeface="Book Antiqua"/>
                        <a:ea typeface="Times New Roman"/>
                        <a:cs typeface="Times New Roman"/>
                      </a:endParaRPr>
                    </a:p>
                  </a:txBody>
                  <a:tcPr marL="68580" marR="68580" marT="0" marB="0"/>
                </a:tc>
                <a:tc>
                  <a:txBody>
                    <a:bodyPr/>
                    <a:lstStyle/>
                    <a:p>
                      <a:pPr algn="ctr">
                        <a:lnSpc>
                          <a:spcPct val="107000"/>
                        </a:lnSpc>
                        <a:spcAft>
                          <a:spcPts val="0"/>
                        </a:spcAft>
                      </a:pPr>
                      <a:r>
                        <a:rPr lang="en-US" sz="2000" dirty="0">
                          <a:effectLst/>
                        </a:rPr>
                        <a:t>0.00</a:t>
                      </a:r>
                      <a:endParaRPr lang="en-CA" sz="2000" dirty="0">
                        <a:effectLst/>
                        <a:latin typeface="Book Antiqua"/>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
        <p:nvSpPr>
          <p:cNvPr id="4" name="Rectangle 1"/>
          <p:cNvSpPr>
            <a:spLocks noChangeArrowheads="1"/>
          </p:cNvSpPr>
          <p:nvPr/>
        </p:nvSpPr>
        <p:spPr bwMode="auto">
          <a:xfrm>
            <a:off x="2693988" y="3756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8F6C609E-065A-4A0E-A6D3-976F18D4BC33}" type="slidenum">
              <a:rPr lang="en-CA" smtClean="0"/>
              <a:t>20</a:t>
            </a:fld>
            <a:endParaRPr lang="en-CA"/>
          </a:p>
        </p:txBody>
      </p:sp>
    </p:spTree>
    <p:extLst>
      <p:ext uri="{BB962C8B-B14F-4D97-AF65-F5344CB8AC3E}">
        <p14:creationId xmlns:p14="http://schemas.microsoft.com/office/powerpoint/2010/main" val="63714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897938" cy="1143000"/>
          </a:xfrm>
        </p:spPr>
        <p:txBody>
          <a:bodyPr/>
          <a:lstStyle/>
          <a:p>
            <a:r>
              <a:rPr lang="en-US" dirty="0"/>
              <a:t>ALTERNATIVE CLUSTERING APPROACHES</a:t>
            </a:r>
            <a:br>
              <a:rPr lang="en-US" dirty="0"/>
            </a:br>
            <a:r>
              <a:rPr lang="en-US" dirty="0"/>
              <a:t>Hierarchical Clustering</a:t>
            </a:r>
            <a:endParaRPr lang="en-CA" dirty="0"/>
          </a:p>
        </p:txBody>
      </p:sp>
      <p:sp>
        <p:nvSpPr>
          <p:cNvPr id="3" name="Content Placeholder 2"/>
          <p:cNvSpPr>
            <a:spLocks noGrp="1"/>
          </p:cNvSpPr>
          <p:nvPr>
            <p:ph idx="1"/>
          </p:nvPr>
        </p:nvSpPr>
        <p:spPr/>
        <p:txBody>
          <a:bodyPr/>
          <a:lstStyle/>
          <a:p>
            <a:r>
              <a:rPr lang="en-US" dirty="0"/>
              <a:t>Start with each observation in its own cluster</a:t>
            </a:r>
          </a:p>
          <a:p>
            <a:r>
              <a:rPr lang="en-US" dirty="0"/>
              <a:t>Combine the two closest clusters</a:t>
            </a:r>
          </a:p>
          <a:p>
            <a:r>
              <a:rPr lang="en-US" dirty="0"/>
              <a:t>Continue until all observations have been combined into a single cluster (or since we have only </a:t>
            </a:r>
            <a:r>
              <a:rPr lang="en-US" i="1" dirty="0"/>
              <a:t>k</a:t>
            </a:r>
            <a:r>
              <a:rPr lang="en-US" dirty="0"/>
              <a:t> clusters)</a:t>
            </a:r>
          </a:p>
          <a:p>
            <a:r>
              <a:rPr lang="en-US" dirty="0"/>
              <a:t>Can be implemented in Python with </a:t>
            </a:r>
            <a:r>
              <a:rPr lang="en-US" dirty="0" err="1"/>
              <a:t>AgglomerativeClustering</a:t>
            </a:r>
            <a:r>
              <a:rPr lang="en-US" dirty="0"/>
              <a:t>.</a:t>
            </a:r>
          </a:p>
          <a:p>
            <a:r>
              <a:rPr lang="en-US" dirty="0"/>
              <a:t>Measures of closeness of clusters:</a:t>
            </a:r>
          </a:p>
          <a:p>
            <a:pPr lvl="1"/>
            <a:r>
              <a:rPr lang="en-US" dirty="0"/>
              <a:t>Average Euclidean distance between points in clusters</a:t>
            </a:r>
          </a:p>
          <a:p>
            <a:pPr lvl="1"/>
            <a:r>
              <a:rPr lang="en-US" dirty="0"/>
              <a:t>Maximum distance between points in clusters</a:t>
            </a:r>
          </a:p>
          <a:p>
            <a:pPr lvl="1"/>
            <a:r>
              <a:rPr lang="en-US" dirty="0"/>
              <a:t>Minimum distance between points in clusters</a:t>
            </a:r>
          </a:p>
          <a:p>
            <a:pPr lvl="1"/>
            <a:r>
              <a:rPr lang="en-US" dirty="0"/>
              <a:t>Increase in inertia (a version of Ward’s method)</a:t>
            </a:r>
          </a:p>
          <a:p>
            <a:pPr lvl="1"/>
            <a:endParaRPr lang="en-US" dirty="0"/>
          </a:p>
          <a:p>
            <a:pPr marL="0" indent="0">
              <a:buNone/>
            </a:pPr>
            <a:endParaRPr lang="en-CA" dirty="0"/>
          </a:p>
        </p:txBody>
      </p:sp>
      <p:sp>
        <p:nvSpPr>
          <p:cNvPr id="5" name="Slide Number Placeholder 4"/>
          <p:cNvSpPr>
            <a:spLocks noGrp="1"/>
          </p:cNvSpPr>
          <p:nvPr>
            <p:ph type="sldNum" sz="quarter" idx="12"/>
          </p:nvPr>
        </p:nvSpPr>
        <p:spPr/>
        <p:txBody>
          <a:bodyPr/>
          <a:lstStyle/>
          <a:p>
            <a:fld id="{8F6C609E-065A-4A0E-A6D3-976F18D4BC33}" type="slidenum">
              <a:rPr lang="en-CA" smtClean="0"/>
              <a:t>21</a:t>
            </a:fld>
            <a:endParaRPr lang="en-CA"/>
          </a:p>
        </p:txBody>
      </p:sp>
    </p:spTree>
    <p:extLst>
      <p:ext uri="{BB962C8B-B14F-4D97-AF65-F5344CB8AC3E}">
        <p14:creationId xmlns:p14="http://schemas.microsoft.com/office/powerpoint/2010/main" val="1742192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897938" cy="1143000"/>
          </a:xfrm>
        </p:spPr>
        <p:txBody>
          <a:bodyPr/>
          <a:lstStyle/>
          <a:p>
            <a:r>
              <a:rPr lang="en-US" dirty="0"/>
              <a:t>ALTERNATIVE CLUSTERING APPROACHES </a:t>
            </a:r>
            <a:br>
              <a:rPr lang="en-US" dirty="0"/>
            </a:br>
            <a:r>
              <a:rPr lang="en-US" dirty="0"/>
              <a:t>Density-based clustering</a:t>
            </a:r>
            <a:endParaRPr lang="en-CA" dirty="0"/>
          </a:p>
        </p:txBody>
      </p:sp>
      <p:sp>
        <p:nvSpPr>
          <p:cNvPr id="3" name="Content Placeholder 2"/>
          <p:cNvSpPr>
            <a:spLocks noGrp="1"/>
          </p:cNvSpPr>
          <p:nvPr>
            <p:ph idx="1"/>
          </p:nvPr>
        </p:nvSpPr>
        <p:spPr/>
        <p:txBody>
          <a:bodyPr/>
          <a:lstStyle/>
          <a:p>
            <a:r>
              <a:rPr lang="en-US" sz="2000" dirty="0"/>
              <a:t>Forms clusters based on the closeness of individual observations</a:t>
            </a:r>
          </a:p>
          <a:p>
            <a:r>
              <a:rPr lang="en-US" sz="2000" dirty="0"/>
              <a:t>Unlike </a:t>
            </a:r>
            <a:r>
              <a:rPr lang="en-US" sz="2000" i="1" dirty="0"/>
              <a:t>k</a:t>
            </a:r>
            <a:r>
              <a:rPr lang="en-US" sz="2000" dirty="0"/>
              <a:t>-means the algorithm, it is not based on cluster centers.</a:t>
            </a:r>
          </a:p>
          <a:p>
            <a:r>
              <a:rPr lang="en-US" sz="2000" dirty="0"/>
              <a:t>We might initially choose 8 observations that are close. After that we add an observation to the cluster if it is close to at least 5 other observations in the cluster, and repeat. </a:t>
            </a:r>
            <a:endParaRPr lang="en-CA" sz="2000" dirty="0"/>
          </a:p>
        </p:txBody>
      </p:sp>
      <p:sp>
        <p:nvSpPr>
          <p:cNvPr id="5" name="Slide Number Placeholder 4"/>
          <p:cNvSpPr>
            <a:spLocks noGrp="1"/>
          </p:cNvSpPr>
          <p:nvPr>
            <p:ph type="sldNum" sz="quarter" idx="12"/>
          </p:nvPr>
        </p:nvSpPr>
        <p:spPr/>
        <p:txBody>
          <a:bodyPr/>
          <a:lstStyle/>
          <a:p>
            <a:fld id="{8F6C609E-065A-4A0E-A6D3-976F18D4BC33}" type="slidenum">
              <a:rPr lang="en-CA" smtClean="0"/>
              <a:t>22</a:t>
            </a:fld>
            <a:endParaRPr lang="en-CA"/>
          </a:p>
        </p:txBody>
      </p:sp>
      <p:pic>
        <p:nvPicPr>
          <p:cNvPr id="6" name="Picture 2">
            <a:extLst>
              <a:ext uri="{FF2B5EF4-FFF2-40B4-BE49-F238E27FC236}">
                <a16:creationId xmlns:a16="http://schemas.microsoft.com/office/drawing/2014/main" id="{FF9C0E3C-6DA1-4D0C-B291-B90D2EA90218}"/>
              </a:ext>
            </a:extLst>
          </p:cNvPr>
          <p:cNvPicPr/>
          <p:nvPr/>
        </p:nvPicPr>
        <p:blipFill>
          <a:blip r:embed="rId2" cstate="print">
            <a:biLevel thresh="75000"/>
            <a:extLst>
              <a:ext uri="{28A0092B-C50C-407E-A947-70E740481C1C}">
                <a14:useLocalDpi xmlns:a14="http://schemas.microsoft.com/office/drawing/2010/main" val="0"/>
              </a:ext>
            </a:extLst>
          </a:blip>
          <a:srcRect/>
          <a:stretch>
            <a:fillRect/>
          </a:stretch>
        </p:blipFill>
        <p:spPr bwMode="auto">
          <a:xfrm>
            <a:off x="685800" y="4205288"/>
            <a:ext cx="3022104" cy="2320056"/>
          </a:xfrm>
          <a:prstGeom prst="rect">
            <a:avLst/>
          </a:prstGeom>
          <a:noFill/>
          <a:ln>
            <a:noFill/>
          </a:ln>
        </p:spPr>
      </p:pic>
      <p:pic>
        <p:nvPicPr>
          <p:cNvPr id="7" name="Picture 3">
            <a:extLst>
              <a:ext uri="{FF2B5EF4-FFF2-40B4-BE49-F238E27FC236}">
                <a16:creationId xmlns:a16="http://schemas.microsoft.com/office/drawing/2014/main" id="{2AC9B65C-AE6C-42A2-A4D4-97B7E39F0015}"/>
              </a:ext>
            </a:extLst>
          </p:cNvPr>
          <p:cNvPicPr/>
          <p:nvPr/>
        </p:nvPicPr>
        <p:blipFill>
          <a:blip r:embed="rId3">
            <a:biLevel thresh="75000"/>
            <a:extLst>
              <a:ext uri="{28A0092B-C50C-407E-A947-70E740481C1C}">
                <a14:useLocalDpi xmlns:a14="http://schemas.microsoft.com/office/drawing/2010/main" val="0"/>
              </a:ext>
            </a:extLst>
          </a:blip>
          <a:srcRect/>
          <a:stretch>
            <a:fillRect/>
          </a:stretch>
        </p:blipFill>
        <p:spPr bwMode="auto">
          <a:xfrm>
            <a:off x="4415752" y="4043662"/>
            <a:ext cx="3096344" cy="2307506"/>
          </a:xfrm>
          <a:prstGeom prst="rect">
            <a:avLst/>
          </a:prstGeom>
          <a:noFill/>
          <a:ln>
            <a:noFill/>
          </a:ln>
        </p:spPr>
      </p:pic>
    </p:spTree>
    <p:extLst>
      <p:ext uri="{BB962C8B-B14F-4D97-AF65-F5344CB8AC3E}">
        <p14:creationId xmlns:p14="http://schemas.microsoft.com/office/powerpoint/2010/main" val="3316163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897937" cy="1143000"/>
          </a:xfrm>
        </p:spPr>
        <p:txBody>
          <a:bodyPr/>
          <a:lstStyle/>
          <a:p>
            <a:r>
              <a:rPr lang="en-US" dirty="0"/>
              <a:t>ALTERNATIVE CLUSTERING APPROACHES </a:t>
            </a:r>
            <a:br>
              <a:rPr lang="en-US" dirty="0"/>
            </a:br>
            <a:r>
              <a:rPr lang="en-US" dirty="0"/>
              <a:t>Distribution-based Clustering</a:t>
            </a:r>
            <a:endParaRPr lang="en-CA" dirty="0"/>
          </a:p>
        </p:txBody>
      </p:sp>
      <p:sp>
        <p:nvSpPr>
          <p:cNvPr id="3" name="Content Placeholder 2"/>
          <p:cNvSpPr>
            <a:spLocks noGrp="1"/>
          </p:cNvSpPr>
          <p:nvPr>
            <p:ph idx="1"/>
          </p:nvPr>
        </p:nvSpPr>
        <p:spPr/>
        <p:txBody>
          <a:bodyPr/>
          <a:lstStyle/>
          <a:p>
            <a:r>
              <a:rPr lang="en-US" sz="2800" dirty="0"/>
              <a:t>Assumes that observations come from a mixture of distributions and uses statistical procedures to separate the distributions </a:t>
            </a:r>
            <a:endParaRPr lang="en-CA" sz="2800" dirty="0"/>
          </a:p>
        </p:txBody>
      </p:sp>
      <p:sp>
        <p:nvSpPr>
          <p:cNvPr id="5" name="Slide Number Placeholder 4"/>
          <p:cNvSpPr>
            <a:spLocks noGrp="1"/>
          </p:cNvSpPr>
          <p:nvPr>
            <p:ph type="sldNum" sz="quarter" idx="12"/>
          </p:nvPr>
        </p:nvSpPr>
        <p:spPr/>
        <p:txBody>
          <a:bodyPr/>
          <a:lstStyle/>
          <a:p>
            <a:fld id="{8F6C609E-065A-4A0E-A6D3-976F18D4BC33}" type="slidenum">
              <a:rPr lang="en-CA" smtClean="0"/>
              <a:t>23</a:t>
            </a:fld>
            <a:endParaRPr lang="en-CA"/>
          </a:p>
        </p:txBody>
      </p:sp>
      <p:pic>
        <p:nvPicPr>
          <p:cNvPr id="1026" name="Picture 2" descr="Risultato immagini per mixture distribution">
            <a:extLst>
              <a:ext uri="{FF2B5EF4-FFF2-40B4-BE49-F238E27FC236}">
                <a16:creationId xmlns:a16="http://schemas.microsoft.com/office/drawing/2014/main" id="{FDA80192-3F8A-40DD-BC05-E6D9DBCC3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59" y="3720464"/>
            <a:ext cx="4184817" cy="2088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isultato immagini per mixture distribution">
            <a:extLst>
              <a:ext uri="{FF2B5EF4-FFF2-40B4-BE49-F238E27FC236}">
                <a16:creationId xmlns:a16="http://schemas.microsoft.com/office/drawing/2014/main" id="{C3A4B4CC-1375-4D46-8CD1-6C4875CD1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9246" y="4365104"/>
            <a:ext cx="4135195"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81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8897937" cy="1143000"/>
          </a:xfrm>
        </p:spPr>
        <p:txBody>
          <a:bodyPr/>
          <a:lstStyle/>
          <a:p>
            <a:r>
              <a:rPr lang="en-CA" dirty="0"/>
              <a:t>REDUCE DIMENSIONALITY</a:t>
            </a:r>
            <a:br>
              <a:rPr lang="en-CA" dirty="0"/>
            </a:br>
            <a:r>
              <a:rPr lang="en-CA" dirty="0"/>
              <a:t>PCA - Principal Components Analysis</a:t>
            </a:r>
          </a:p>
        </p:txBody>
      </p:sp>
      <p:sp>
        <p:nvSpPr>
          <p:cNvPr id="3" name="Content Placeholder 2"/>
          <p:cNvSpPr>
            <a:spLocks noGrp="1"/>
          </p:cNvSpPr>
          <p:nvPr>
            <p:ph idx="1"/>
          </p:nvPr>
        </p:nvSpPr>
        <p:spPr/>
        <p:txBody>
          <a:bodyPr/>
          <a:lstStyle/>
          <a:p>
            <a:r>
              <a:rPr lang="en-CA" dirty="0"/>
              <a:t>This is an approach to reducing the number of variables</a:t>
            </a:r>
          </a:p>
          <a:p>
            <a:r>
              <a:rPr lang="en-CA" dirty="0"/>
              <a:t>PCA replaces a set of </a:t>
            </a:r>
            <a:r>
              <a:rPr lang="en-CA" i="1" dirty="0"/>
              <a:t>n</a:t>
            </a:r>
            <a:r>
              <a:rPr lang="en-CA" dirty="0"/>
              <a:t> variables by </a:t>
            </a:r>
            <a:r>
              <a:rPr lang="en-CA" i="1" dirty="0"/>
              <a:t>n</a:t>
            </a:r>
            <a:r>
              <a:rPr lang="en-CA" dirty="0"/>
              <a:t> </a:t>
            </a:r>
            <a:r>
              <a:rPr lang="en-CA" dirty="0">
                <a:solidFill>
                  <a:srgbClr val="FF0000"/>
                </a:solidFill>
              </a:rPr>
              <a:t>new</a:t>
            </a:r>
            <a:r>
              <a:rPr lang="en-CA" dirty="0"/>
              <a:t> factors so that:</a:t>
            </a:r>
          </a:p>
          <a:p>
            <a:pPr lvl="1"/>
            <a:r>
              <a:rPr lang="en-CA" dirty="0"/>
              <a:t>Any observation on the original variables is a linear combination of the </a:t>
            </a:r>
            <a:r>
              <a:rPr lang="en-CA" i="1" dirty="0"/>
              <a:t>n</a:t>
            </a:r>
            <a:r>
              <a:rPr lang="en-CA" dirty="0"/>
              <a:t> factors</a:t>
            </a:r>
          </a:p>
          <a:p>
            <a:pPr lvl="1"/>
            <a:r>
              <a:rPr lang="en-CA" dirty="0"/>
              <a:t>The </a:t>
            </a:r>
            <a:r>
              <a:rPr lang="en-CA" i="1" dirty="0"/>
              <a:t>n</a:t>
            </a:r>
            <a:r>
              <a:rPr lang="en-CA" dirty="0"/>
              <a:t> factors are uncorrelated</a:t>
            </a:r>
          </a:p>
          <a:p>
            <a:pPr lvl="1"/>
            <a:r>
              <a:rPr lang="en-CA" dirty="0"/>
              <a:t>The quantity of a particular factor in a particular observation is the factor score</a:t>
            </a:r>
          </a:p>
          <a:p>
            <a:pPr lvl="1"/>
            <a:r>
              <a:rPr lang="en-CA" dirty="0"/>
              <a:t>The importance of a particular factor is measured by the standard deviation of its factor score across observations  </a:t>
            </a:r>
          </a:p>
          <a:p>
            <a:r>
              <a:rPr lang="en-CA" dirty="0"/>
              <a:t>The idea is to find a few variables that account for a high percentage of the variance in the observations</a:t>
            </a:r>
          </a:p>
          <a:p>
            <a:pPr lvl="1"/>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24</a:t>
            </a:fld>
            <a:endParaRPr lang="en-CA"/>
          </a:p>
        </p:txBody>
      </p:sp>
    </p:spTree>
    <p:extLst>
      <p:ext uri="{BB962C8B-B14F-4D97-AF65-F5344CB8AC3E}">
        <p14:creationId xmlns:p14="http://schemas.microsoft.com/office/powerpoint/2010/main" val="133126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5BFDB0-EAB9-462E-8EC1-ED9203B9A4CC}"/>
              </a:ext>
            </a:extLst>
          </p:cNvPr>
          <p:cNvSpPr>
            <a:spLocks noGrp="1"/>
          </p:cNvSpPr>
          <p:nvPr>
            <p:ph type="title"/>
          </p:nvPr>
        </p:nvSpPr>
        <p:spPr/>
        <p:txBody>
          <a:bodyPr/>
          <a:lstStyle/>
          <a:p>
            <a:r>
              <a:rPr lang="it-IT" dirty="0"/>
              <a:t>PCA – step by step	</a:t>
            </a:r>
          </a:p>
        </p:txBody>
      </p:sp>
      <p:sp>
        <p:nvSpPr>
          <p:cNvPr id="3" name="Segnaposto contenuto 2">
            <a:extLst>
              <a:ext uri="{FF2B5EF4-FFF2-40B4-BE49-F238E27FC236}">
                <a16:creationId xmlns:a16="http://schemas.microsoft.com/office/drawing/2014/main" id="{4AD50F07-FE25-4F71-8D74-82C256E057A3}"/>
              </a:ext>
            </a:extLst>
          </p:cNvPr>
          <p:cNvSpPr>
            <a:spLocks noGrp="1"/>
          </p:cNvSpPr>
          <p:nvPr>
            <p:ph idx="1"/>
          </p:nvPr>
        </p:nvSpPr>
        <p:spPr/>
        <p:txBody>
          <a:bodyPr/>
          <a:lstStyle/>
          <a:p>
            <a:r>
              <a:rPr lang="it-IT" dirty="0" err="1"/>
              <a:t>Standardize</a:t>
            </a:r>
            <a:r>
              <a:rPr lang="it-IT" dirty="0"/>
              <a:t> data with the Z-score scaling</a:t>
            </a:r>
          </a:p>
          <a:p>
            <a:r>
              <a:rPr lang="it-IT" dirty="0"/>
              <a:t>Compute the </a:t>
            </a:r>
            <a:r>
              <a:rPr lang="it-IT" dirty="0" err="1"/>
              <a:t>variance-covariance</a:t>
            </a:r>
            <a:r>
              <a:rPr lang="it-IT" dirty="0"/>
              <a:t> </a:t>
            </a:r>
            <a:r>
              <a:rPr lang="it-IT" dirty="0" err="1"/>
              <a:t>matrix</a:t>
            </a:r>
            <a:endParaRPr lang="it-IT" dirty="0"/>
          </a:p>
          <a:p>
            <a:r>
              <a:rPr lang="it-IT" dirty="0"/>
              <a:t>Compute </a:t>
            </a:r>
            <a:r>
              <a:rPr lang="it-IT" dirty="0" err="1"/>
              <a:t>its</a:t>
            </a:r>
            <a:r>
              <a:rPr lang="it-IT" dirty="0"/>
              <a:t> </a:t>
            </a:r>
            <a:r>
              <a:rPr lang="it-IT" dirty="0" err="1"/>
              <a:t>eigenvalues</a:t>
            </a:r>
            <a:r>
              <a:rPr lang="it-IT" dirty="0"/>
              <a:t> and </a:t>
            </a:r>
            <a:r>
              <a:rPr lang="it-IT" dirty="0" err="1"/>
              <a:t>eigenvectors</a:t>
            </a:r>
            <a:endParaRPr lang="it-IT" dirty="0"/>
          </a:p>
          <a:p>
            <a:r>
              <a:rPr lang="it-IT" dirty="0" err="1"/>
              <a:t>Eigenvectors</a:t>
            </a:r>
            <a:r>
              <a:rPr lang="it-IT" dirty="0"/>
              <a:t> are the </a:t>
            </a:r>
            <a:r>
              <a:rPr lang="it-IT" dirty="0" err="1"/>
              <a:t>Principal</a:t>
            </a:r>
            <a:r>
              <a:rPr lang="it-IT" dirty="0"/>
              <a:t> Components. </a:t>
            </a:r>
            <a:r>
              <a:rPr lang="it-IT" dirty="0" err="1"/>
              <a:t>Higher</a:t>
            </a:r>
            <a:r>
              <a:rPr lang="it-IT" dirty="0"/>
              <a:t> </a:t>
            </a:r>
            <a:r>
              <a:rPr lang="it-IT" dirty="0" err="1"/>
              <a:t>is</a:t>
            </a:r>
            <a:r>
              <a:rPr lang="it-IT" dirty="0"/>
              <a:t> the </a:t>
            </a:r>
            <a:r>
              <a:rPr lang="it-IT" dirty="0" err="1"/>
              <a:t>eigenvalues</a:t>
            </a:r>
            <a:r>
              <a:rPr lang="it-IT" dirty="0"/>
              <a:t>, more </a:t>
            </a:r>
            <a:r>
              <a:rPr lang="it-IT" dirty="0" err="1"/>
              <a:t>important</a:t>
            </a:r>
            <a:r>
              <a:rPr lang="it-IT" dirty="0"/>
              <a:t> </a:t>
            </a:r>
            <a:r>
              <a:rPr lang="it-IT" dirty="0" err="1"/>
              <a:t>is</a:t>
            </a:r>
            <a:r>
              <a:rPr lang="it-IT" dirty="0"/>
              <a:t> the </a:t>
            </a:r>
            <a:r>
              <a:rPr lang="it-IT" dirty="0" err="1"/>
              <a:t>corresponding</a:t>
            </a:r>
            <a:r>
              <a:rPr lang="it-IT" dirty="0"/>
              <a:t> </a:t>
            </a:r>
            <a:r>
              <a:rPr lang="it-IT" dirty="0" err="1"/>
              <a:t>principal</a:t>
            </a:r>
            <a:r>
              <a:rPr lang="it-IT" dirty="0"/>
              <a:t> </a:t>
            </a:r>
            <a:r>
              <a:rPr lang="it-IT" dirty="0" err="1"/>
              <a:t>components</a:t>
            </a:r>
            <a:r>
              <a:rPr lang="it-IT" dirty="0"/>
              <a:t>.</a:t>
            </a:r>
          </a:p>
          <a:p>
            <a:r>
              <a:rPr lang="it-IT" dirty="0"/>
              <a:t>The </a:t>
            </a:r>
            <a:r>
              <a:rPr lang="it-IT" dirty="0" err="1"/>
              <a:t>factor</a:t>
            </a:r>
            <a:r>
              <a:rPr lang="it-IT" dirty="0"/>
              <a:t> scores are the </a:t>
            </a:r>
            <a:r>
              <a:rPr lang="it-IT" dirty="0" err="1"/>
              <a:t>eigenvalues</a:t>
            </a:r>
            <a:r>
              <a:rPr lang="it-IT" dirty="0"/>
              <a:t>, and the SD of the </a:t>
            </a:r>
            <a:r>
              <a:rPr lang="it-IT" dirty="0" err="1"/>
              <a:t>factor</a:t>
            </a:r>
            <a:r>
              <a:rPr lang="it-IT" dirty="0"/>
              <a:t> scores are the </a:t>
            </a:r>
            <a:r>
              <a:rPr lang="it-IT" dirty="0" err="1"/>
              <a:t>square</a:t>
            </a:r>
            <a:r>
              <a:rPr lang="it-IT" dirty="0"/>
              <a:t> root of the </a:t>
            </a:r>
            <a:r>
              <a:rPr lang="it-IT" dirty="0" err="1"/>
              <a:t>eigenvalues</a:t>
            </a:r>
            <a:r>
              <a:rPr lang="it-IT" dirty="0"/>
              <a:t> </a:t>
            </a:r>
            <a:r>
              <a:rPr lang="it-IT" dirty="0" err="1"/>
              <a:t>itself</a:t>
            </a:r>
            <a:r>
              <a:rPr lang="it-IT" dirty="0"/>
              <a:t>.</a:t>
            </a:r>
          </a:p>
          <a:p>
            <a:pPr marL="0" indent="0">
              <a:buNone/>
            </a:pPr>
            <a:endParaRPr lang="it-IT" dirty="0"/>
          </a:p>
        </p:txBody>
      </p:sp>
      <p:sp>
        <p:nvSpPr>
          <p:cNvPr id="5" name="Segnaposto numero diapositiva 4">
            <a:extLst>
              <a:ext uri="{FF2B5EF4-FFF2-40B4-BE49-F238E27FC236}">
                <a16:creationId xmlns:a16="http://schemas.microsoft.com/office/drawing/2014/main" id="{DAC4F359-E2CF-47FF-828B-EA744331C5FC}"/>
              </a:ext>
            </a:extLst>
          </p:cNvPr>
          <p:cNvSpPr>
            <a:spLocks noGrp="1"/>
          </p:cNvSpPr>
          <p:nvPr>
            <p:ph type="sldNum" sz="quarter" idx="12"/>
          </p:nvPr>
        </p:nvSpPr>
        <p:spPr/>
        <p:txBody>
          <a:bodyPr/>
          <a:lstStyle/>
          <a:p>
            <a:fld id="{8F6C609E-065A-4A0E-A6D3-976F18D4BC33}" type="slidenum">
              <a:rPr lang="en-CA" smtClean="0"/>
              <a:t>25</a:t>
            </a:fld>
            <a:endParaRPr lang="en-CA"/>
          </a:p>
        </p:txBody>
      </p:sp>
    </p:spTree>
    <p:extLst>
      <p:ext uri="{BB962C8B-B14F-4D97-AF65-F5344CB8AC3E}">
        <p14:creationId xmlns:p14="http://schemas.microsoft.com/office/powerpoint/2010/main" val="1108916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698525"/>
          </a:xfrm>
        </p:spPr>
        <p:txBody>
          <a:bodyPr/>
          <a:lstStyle/>
          <a:p>
            <a:r>
              <a:rPr lang="en-US" dirty="0"/>
              <a:t>Application to Country Risk Case </a:t>
            </a:r>
            <a:endParaRPr lang="en-CA" dirty="0"/>
          </a:p>
        </p:txBody>
      </p:sp>
      <p:graphicFrame>
        <p:nvGraphicFramePr>
          <p:cNvPr id="7" name="Table 6"/>
          <p:cNvGraphicFramePr>
            <a:graphicFrameLocks noGrp="1"/>
          </p:cNvGraphicFramePr>
          <p:nvPr>
            <p:extLst>
              <p:ext uri="{D42A27DB-BD31-4B8C-83A1-F6EECF244321}">
                <p14:modId xmlns:p14="http://schemas.microsoft.com/office/powerpoint/2010/main" val="958531711"/>
              </p:ext>
            </p:extLst>
          </p:nvPr>
        </p:nvGraphicFramePr>
        <p:xfrm>
          <a:off x="1403649" y="2175074"/>
          <a:ext cx="5472608" cy="2448271"/>
        </p:xfrm>
        <a:graphic>
          <a:graphicData uri="http://schemas.openxmlformats.org/drawingml/2006/table">
            <a:tbl>
              <a:tblPr firstRow="1" firstCol="1" bandRow="1">
                <a:tableStyleId>{5940675A-B579-460E-94D1-54222C63F5DA}</a:tableStyleId>
              </a:tblPr>
              <a:tblGrid>
                <a:gridCol w="1895788">
                  <a:extLst>
                    <a:ext uri="{9D8B030D-6E8A-4147-A177-3AD203B41FA5}">
                      <a16:colId xmlns:a16="http://schemas.microsoft.com/office/drawing/2014/main" val="20000"/>
                    </a:ext>
                  </a:extLst>
                </a:gridCol>
                <a:gridCol w="824779">
                  <a:extLst>
                    <a:ext uri="{9D8B030D-6E8A-4147-A177-3AD203B41FA5}">
                      <a16:colId xmlns:a16="http://schemas.microsoft.com/office/drawing/2014/main" val="20001"/>
                    </a:ext>
                  </a:extLst>
                </a:gridCol>
                <a:gridCol w="983070">
                  <a:extLst>
                    <a:ext uri="{9D8B030D-6E8A-4147-A177-3AD203B41FA5}">
                      <a16:colId xmlns:a16="http://schemas.microsoft.com/office/drawing/2014/main" val="20002"/>
                    </a:ext>
                  </a:extLst>
                </a:gridCol>
                <a:gridCol w="876617">
                  <a:extLst>
                    <a:ext uri="{9D8B030D-6E8A-4147-A177-3AD203B41FA5}">
                      <a16:colId xmlns:a16="http://schemas.microsoft.com/office/drawing/2014/main" val="20003"/>
                    </a:ext>
                  </a:extLst>
                </a:gridCol>
                <a:gridCol w="892354">
                  <a:extLst>
                    <a:ext uri="{9D8B030D-6E8A-4147-A177-3AD203B41FA5}">
                      <a16:colId xmlns:a16="http://schemas.microsoft.com/office/drawing/2014/main" val="20004"/>
                    </a:ext>
                  </a:extLst>
                </a:gridCol>
              </a:tblGrid>
              <a:tr h="489655">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 </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PC4</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489654">
                <a:tc>
                  <a:txBody>
                    <a:bodyPr/>
                    <a:lstStyle/>
                    <a:p>
                      <a:pPr>
                        <a:lnSpc>
                          <a:spcPct val="107000"/>
                        </a:lnSpc>
                        <a:spcAft>
                          <a:spcPts val="0"/>
                        </a:spcAft>
                      </a:pPr>
                      <a:r>
                        <a:rPr lang="en-US" sz="1600" dirty="0">
                          <a:effectLst/>
                          <a:latin typeface="Arial" panose="020B0604020202020204" pitchFamily="34" charset="0"/>
                          <a:cs typeface="Arial" panose="020B0604020202020204" pitchFamily="34" charset="0"/>
                        </a:rPr>
                        <a:t>Corruption index</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0.594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0.154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−0.292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−0.733</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Peace index</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-0.530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0.041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−0.842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−0.086</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Legal risk index</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0.585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0.136</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−0.431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 0.674</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3"/>
                  </a:ext>
                </a:extLst>
              </a:tr>
              <a:tr h="489654">
                <a:tc>
                  <a:txBody>
                    <a:bodyPr/>
                    <a:lstStyle/>
                    <a:p>
                      <a:pPr>
                        <a:lnSpc>
                          <a:spcPct val="107000"/>
                        </a:lnSpc>
                        <a:spcAft>
                          <a:spcPts val="0"/>
                        </a:spcAft>
                      </a:pPr>
                      <a:r>
                        <a:rPr lang="en-US" sz="1600">
                          <a:effectLst/>
                          <a:latin typeface="Arial" panose="020B0604020202020204" pitchFamily="34" charset="0"/>
                          <a:cs typeface="Arial" panose="020B0604020202020204" pitchFamily="34" charset="0"/>
                        </a:rPr>
                        <a:t>GDP Growth rate</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0.152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−0.978</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−0.141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−0.026</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33623139"/>
              </p:ext>
            </p:extLst>
          </p:nvPr>
        </p:nvGraphicFramePr>
        <p:xfrm>
          <a:off x="1403649" y="4953682"/>
          <a:ext cx="5544617" cy="1040580"/>
        </p:xfrm>
        <a:graphic>
          <a:graphicData uri="http://schemas.openxmlformats.org/drawingml/2006/table">
            <a:tbl>
              <a:tblPr firstRow="1" firstCol="1" bandRow="1">
                <a:tableStyleId>{5940675A-B579-460E-94D1-54222C63F5DA}</a:tableStyleId>
              </a:tblPr>
              <a:tblGrid>
                <a:gridCol w="1944216">
                  <a:extLst>
                    <a:ext uri="{9D8B030D-6E8A-4147-A177-3AD203B41FA5}">
                      <a16:colId xmlns:a16="http://schemas.microsoft.com/office/drawing/2014/main" val="20000"/>
                    </a:ext>
                  </a:extLst>
                </a:gridCol>
                <a:gridCol w="791127">
                  <a:extLst>
                    <a:ext uri="{9D8B030D-6E8A-4147-A177-3AD203B41FA5}">
                      <a16:colId xmlns:a16="http://schemas.microsoft.com/office/drawing/2014/main" val="20001"/>
                    </a:ext>
                  </a:extLst>
                </a:gridCol>
                <a:gridCol w="961067">
                  <a:extLst>
                    <a:ext uri="{9D8B030D-6E8A-4147-A177-3AD203B41FA5}">
                      <a16:colId xmlns:a16="http://schemas.microsoft.com/office/drawing/2014/main" val="20002"/>
                    </a:ext>
                  </a:extLst>
                </a:gridCol>
                <a:gridCol w="721887">
                  <a:extLst>
                    <a:ext uri="{9D8B030D-6E8A-4147-A177-3AD203B41FA5}">
                      <a16:colId xmlns:a16="http://schemas.microsoft.com/office/drawing/2014/main" val="20003"/>
                    </a:ext>
                  </a:extLst>
                </a:gridCol>
                <a:gridCol w="1126320">
                  <a:extLst>
                    <a:ext uri="{9D8B030D-6E8A-4147-A177-3AD203B41FA5}">
                      <a16:colId xmlns:a16="http://schemas.microsoft.com/office/drawing/2014/main" val="20004"/>
                    </a:ext>
                  </a:extLst>
                </a:gridCol>
              </a:tblGrid>
              <a:tr h="399580">
                <a:tc>
                  <a:txBody>
                    <a:bodyPr/>
                    <a:lstStyle/>
                    <a:p>
                      <a:pPr algn="ctr">
                        <a:lnSpc>
                          <a:spcPct val="107000"/>
                        </a:lnSpc>
                        <a:spcAft>
                          <a:spcPts val="0"/>
                        </a:spcAft>
                      </a:pP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PC4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320500">
                <a:tc>
                  <a:txBody>
                    <a:bodyPr/>
                    <a:lstStyle/>
                    <a:p>
                      <a:pPr algn="ctr">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SD of factor scores</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1.600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0.988</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0.625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0.270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320500">
                <a:tc>
                  <a:txBody>
                    <a:bodyPr/>
                    <a:lstStyle/>
                    <a:p>
                      <a:pPr algn="l">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 of variance</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64%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24%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10%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ea typeface="Times New Roman"/>
                          <a:cs typeface="Arial" panose="020B0604020202020204" pitchFamily="34" charset="0"/>
                        </a:rPr>
                        <a:t>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bl>
          </a:graphicData>
        </a:graphic>
      </p:graphicFrame>
      <p:sp>
        <p:nvSpPr>
          <p:cNvPr id="4" name="Slide Number Placeholder 3"/>
          <p:cNvSpPr>
            <a:spLocks noGrp="1"/>
          </p:cNvSpPr>
          <p:nvPr>
            <p:ph type="sldNum" sz="quarter" idx="12"/>
          </p:nvPr>
        </p:nvSpPr>
        <p:spPr/>
        <p:txBody>
          <a:bodyPr/>
          <a:lstStyle/>
          <a:p>
            <a:fld id="{8F6C609E-065A-4A0E-A6D3-976F18D4BC33}" type="slidenum">
              <a:rPr lang="en-CA" smtClean="0"/>
              <a:t>26</a:t>
            </a:fld>
            <a:endParaRPr lang="en-CA"/>
          </a:p>
        </p:txBody>
      </p:sp>
      <p:sp>
        <p:nvSpPr>
          <p:cNvPr id="5" name="CasellaDiTesto 4">
            <a:extLst>
              <a:ext uri="{FF2B5EF4-FFF2-40B4-BE49-F238E27FC236}">
                <a16:creationId xmlns:a16="http://schemas.microsoft.com/office/drawing/2014/main" id="{41A5AE6C-6BA3-4AA0-83E0-625CE42F28A4}"/>
              </a:ext>
            </a:extLst>
          </p:cNvPr>
          <p:cNvSpPr txBox="1"/>
          <p:nvPr/>
        </p:nvSpPr>
        <p:spPr>
          <a:xfrm>
            <a:off x="611560" y="1697774"/>
            <a:ext cx="7704856" cy="369332"/>
          </a:xfrm>
          <a:prstGeom prst="rect">
            <a:avLst/>
          </a:prstGeom>
          <a:noFill/>
        </p:spPr>
        <p:txBody>
          <a:bodyPr wrap="square" rtlCol="0">
            <a:spAutoFit/>
          </a:bodyPr>
          <a:lstStyle/>
          <a:p>
            <a:r>
              <a:rPr lang="it-IT" dirty="0"/>
              <a:t>File countryrisk_PCA.xls </a:t>
            </a:r>
            <a:r>
              <a:rPr lang="it-IT" sz="1400" dirty="0"/>
              <a:t>© John Hull – Machine Learning in Business</a:t>
            </a:r>
            <a:r>
              <a:rPr lang="it-IT" dirty="0"/>
              <a:t> </a:t>
            </a:r>
          </a:p>
        </p:txBody>
      </p:sp>
    </p:spTree>
    <p:extLst>
      <p:ext uri="{BB962C8B-B14F-4D97-AF65-F5344CB8AC3E}">
        <p14:creationId xmlns:p14="http://schemas.microsoft.com/office/powerpoint/2010/main" val="200687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C7FC510-6615-494B-B2EC-7FF50211DDAB}"/>
              </a:ext>
            </a:extLst>
          </p:cNvPr>
          <p:cNvSpPr>
            <a:spLocks noGrp="1"/>
          </p:cNvSpPr>
          <p:nvPr>
            <p:ph type="sldNum" sz="quarter" idx="12"/>
          </p:nvPr>
        </p:nvSpPr>
        <p:spPr/>
        <p:txBody>
          <a:bodyPr/>
          <a:lstStyle/>
          <a:p>
            <a:fld id="{8F6C609E-065A-4A0E-A6D3-976F18D4BC33}" type="slidenum">
              <a:rPr lang="en-CA" smtClean="0"/>
              <a:t>27</a:t>
            </a:fld>
            <a:endParaRPr lang="en-CA"/>
          </a:p>
        </p:txBody>
      </p:sp>
      <p:sp>
        <p:nvSpPr>
          <p:cNvPr id="6" name="CasellaDiTesto 5">
            <a:extLst>
              <a:ext uri="{FF2B5EF4-FFF2-40B4-BE49-F238E27FC236}">
                <a16:creationId xmlns:a16="http://schemas.microsoft.com/office/drawing/2014/main" id="{E206BCD3-7556-4125-A0FA-13D87A10491B}"/>
              </a:ext>
            </a:extLst>
          </p:cNvPr>
          <p:cNvSpPr txBox="1"/>
          <p:nvPr/>
        </p:nvSpPr>
        <p:spPr>
          <a:xfrm>
            <a:off x="611560" y="1340768"/>
            <a:ext cx="7846640" cy="2862322"/>
          </a:xfrm>
          <a:prstGeom prst="rect">
            <a:avLst/>
          </a:prstGeom>
          <a:noFill/>
        </p:spPr>
        <p:txBody>
          <a:bodyPr wrap="square" rtlCol="0">
            <a:spAutoFit/>
          </a:bodyPr>
          <a:lstStyle/>
          <a:p>
            <a:r>
              <a:rPr lang="it-IT" dirty="0"/>
              <a:t>The first component </a:t>
            </a:r>
            <a:r>
              <a:rPr lang="it-IT" dirty="0" err="1"/>
              <a:t>explains</a:t>
            </a:r>
            <a:r>
              <a:rPr lang="it-IT" dirty="0"/>
              <a:t> 64% of the </a:t>
            </a:r>
            <a:r>
              <a:rPr lang="it-IT" dirty="0" err="1"/>
              <a:t>variability</a:t>
            </a:r>
            <a:r>
              <a:rPr lang="it-IT" dirty="0"/>
              <a:t> of data</a:t>
            </a:r>
          </a:p>
          <a:p>
            <a:r>
              <a:rPr lang="it-IT" dirty="0"/>
              <a:t>The first and second component </a:t>
            </a:r>
            <a:r>
              <a:rPr lang="it-IT" dirty="0" err="1"/>
              <a:t>together</a:t>
            </a:r>
            <a:r>
              <a:rPr lang="it-IT" dirty="0"/>
              <a:t> </a:t>
            </a:r>
            <a:r>
              <a:rPr lang="it-IT" dirty="0" err="1"/>
              <a:t>explain</a:t>
            </a:r>
            <a:r>
              <a:rPr lang="it-IT" dirty="0"/>
              <a:t> 88%</a:t>
            </a:r>
          </a:p>
          <a:p>
            <a:r>
              <a:rPr lang="it-IT" dirty="0"/>
              <a:t>The first, second and </a:t>
            </a:r>
            <a:r>
              <a:rPr lang="it-IT" dirty="0" err="1"/>
              <a:t>third</a:t>
            </a:r>
            <a:r>
              <a:rPr lang="it-IT" dirty="0"/>
              <a:t> component </a:t>
            </a:r>
            <a:r>
              <a:rPr lang="it-IT" dirty="0" err="1"/>
              <a:t>together</a:t>
            </a:r>
            <a:r>
              <a:rPr lang="it-IT" dirty="0"/>
              <a:t> </a:t>
            </a:r>
            <a:r>
              <a:rPr lang="it-IT" dirty="0" err="1"/>
              <a:t>explain</a:t>
            </a:r>
            <a:r>
              <a:rPr lang="it-IT" dirty="0"/>
              <a:t> 98%</a:t>
            </a:r>
          </a:p>
          <a:p>
            <a:endParaRPr lang="it-IT" dirty="0"/>
          </a:p>
          <a:p>
            <a:pPr marL="285750" indent="-285750">
              <a:buFont typeface="Wingdings" panose="05000000000000000000" pitchFamily="2" charset="2"/>
              <a:buChar char="à"/>
            </a:pPr>
            <a:r>
              <a:rPr lang="it-IT" dirty="0" err="1">
                <a:sym typeface="Wingdings" panose="05000000000000000000" pitchFamily="2" charset="2"/>
              </a:rPr>
              <a:t>Instead</a:t>
            </a:r>
            <a:r>
              <a:rPr lang="it-IT" dirty="0">
                <a:sym typeface="Wingdings" panose="05000000000000000000" pitchFamily="2" charset="2"/>
              </a:rPr>
              <a:t> of </a:t>
            </a:r>
            <a:r>
              <a:rPr lang="it-IT" dirty="0" err="1">
                <a:sym typeface="Wingdings" panose="05000000000000000000" pitchFamily="2" charset="2"/>
              </a:rPr>
              <a:t>exploiting</a:t>
            </a:r>
            <a:r>
              <a:rPr lang="it-IT" dirty="0">
                <a:sym typeface="Wingdings" panose="05000000000000000000" pitchFamily="2" charset="2"/>
              </a:rPr>
              <a:t> </a:t>
            </a:r>
            <a:r>
              <a:rPr lang="it-IT" dirty="0" err="1">
                <a:sym typeface="Wingdings" panose="05000000000000000000" pitchFamily="2" charset="2"/>
              </a:rPr>
              <a:t>unsupervised</a:t>
            </a:r>
            <a:r>
              <a:rPr lang="it-IT" dirty="0">
                <a:sym typeface="Wingdings" panose="05000000000000000000" pitchFamily="2" charset="2"/>
              </a:rPr>
              <a:t> learning </a:t>
            </a:r>
            <a:r>
              <a:rPr lang="it-IT" dirty="0" err="1">
                <a:sym typeface="Wingdings" panose="05000000000000000000" pitchFamily="2" charset="2"/>
              </a:rPr>
              <a:t>algorithms</a:t>
            </a:r>
            <a:r>
              <a:rPr lang="it-IT" dirty="0">
                <a:sym typeface="Wingdings" panose="05000000000000000000" pitchFamily="2" charset="2"/>
              </a:rPr>
              <a:t> on 4 features, I can use the </a:t>
            </a:r>
            <a:r>
              <a:rPr lang="it-IT" dirty="0" err="1">
                <a:sym typeface="Wingdings" panose="05000000000000000000" pitchFamily="2" charset="2"/>
              </a:rPr>
              <a:t>algorithm</a:t>
            </a:r>
            <a:r>
              <a:rPr lang="it-IT" dirty="0">
                <a:sym typeface="Wingdings" panose="05000000000000000000" pitchFamily="2" charset="2"/>
              </a:rPr>
              <a:t> on 2 or 3 features (the first </a:t>
            </a:r>
            <a:r>
              <a:rPr lang="it-IT" dirty="0" err="1">
                <a:sym typeface="Wingdings" panose="05000000000000000000" pitchFamily="2" charset="2"/>
              </a:rPr>
              <a:t>two</a:t>
            </a:r>
            <a:r>
              <a:rPr lang="it-IT" dirty="0">
                <a:sym typeface="Wingdings" panose="05000000000000000000" pitchFamily="2" charset="2"/>
              </a:rPr>
              <a:t> or </a:t>
            </a:r>
            <a:r>
              <a:rPr lang="it-IT" dirty="0" err="1">
                <a:sym typeface="Wingdings" panose="05000000000000000000" pitchFamily="2" charset="2"/>
              </a:rPr>
              <a:t>three</a:t>
            </a:r>
            <a:r>
              <a:rPr lang="it-IT" dirty="0">
                <a:sym typeface="Wingdings" panose="05000000000000000000" pitchFamily="2" charset="2"/>
              </a:rPr>
              <a:t> </a:t>
            </a:r>
            <a:r>
              <a:rPr lang="it-IT" dirty="0" err="1">
                <a:sym typeface="Wingdings" panose="05000000000000000000" pitchFamily="2" charset="2"/>
              </a:rPr>
              <a:t>Principal</a:t>
            </a:r>
            <a:r>
              <a:rPr lang="it-IT" dirty="0">
                <a:sym typeface="Wingdings" panose="05000000000000000000" pitchFamily="2" charset="2"/>
              </a:rPr>
              <a:t> Components).</a:t>
            </a:r>
          </a:p>
          <a:p>
            <a:pPr marL="285750" indent="-285750">
              <a:buFont typeface="Wingdings" panose="05000000000000000000" pitchFamily="2" charset="2"/>
              <a:buChar char="à"/>
            </a:pPr>
            <a:endParaRPr lang="it-IT" dirty="0">
              <a:sym typeface="Wingdings" panose="05000000000000000000" pitchFamily="2" charset="2"/>
            </a:endParaRPr>
          </a:p>
          <a:p>
            <a:r>
              <a:rPr lang="it-IT" dirty="0" err="1">
                <a:sym typeface="Wingdings" panose="05000000000000000000" pitchFamily="2" charset="2"/>
              </a:rPr>
              <a:t>Therefore</a:t>
            </a:r>
            <a:r>
              <a:rPr lang="it-IT" dirty="0">
                <a:sym typeface="Wingdings" panose="05000000000000000000" pitchFamily="2" charset="2"/>
              </a:rPr>
              <a:t> PCA </a:t>
            </a:r>
            <a:r>
              <a:rPr lang="it-IT" dirty="0" err="1">
                <a:sym typeface="Wingdings" panose="05000000000000000000" pitchFamily="2" charset="2"/>
              </a:rPr>
              <a:t>is</a:t>
            </a:r>
            <a:r>
              <a:rPr lang="it-IT" dirty="0">
                <a:sym typeface="Wingdings" panose="05000000000000000000" pitchFamily="2" charset="2"/>
              </a:rPr>
              <a:t> a tool </a:t>
            </a:r>
            <a:r>
              <a:rPr lang="it-IT" dirty="0" err="1">
                <a:sym typeface="Wingdings" panose="05000000000000000000" pitchFamily="2" charset="2"/>
              </a:rPr>
              <a:t>often</a:t>
            </a:r>
            <a:r>
              <a:rPr lang="it-IT" dirty="0">
                <a:sym typeface="Wingdings" panose="05000000000000000000" pitchFamily="2" charset="2"/>
              </a:rPr>
              <a:t> </a:t>
            </a:r>
            <a:r>
              <a:rPr lang="it-IT" dirty="0" err="1">
                <a:sym typeface="Wingdings" panose="05000000000000000000" pitchFamily="2" charset="2"/>
              </a:rPr>
              <a:t>used</a:t>
            </a:r>
            <a:r>
              <a:rPr lang="it-IT" dirty="0">
                <a:sym typeface="Wingdings" panose="05000000000000000000" pitchFamily="2" charset="2"/>
              </a:rPr>
              <a:t> in </a:t>
            </a:r>
            <a:r>
              <a:rPr lang="it-IT" dirty="0" err="1">
                <a:sym typeface="Wingdings" panose="05000000000000000000" pitchFamily="2" charset="2"/>
              </a:rPr>
              <a:t>unsupervised</a:t>
            </a:r>
            <a:r>
              <a:rPr lang="it-IT" dirty="0">
                <a:sym typeface="Wingdings" panose="05000000000000000000" pitchFamily="2" charset="2"/>
              </a:rPr>
              <a:t> (and </a:t>
            </a:r>
            <a:r>
              <a:rPr lang="it-IT" dirty="0" err="1">
                <a:sym typeface="Wingdings" panose="05000000000000000000" pitchFamily="2" charset="2"/>
              </a:rPr>
              <a:t>supervised</a:t>
            </a:r>
            <a:r>
              <a:rPr lang="it-IT" dirty="0">
                <a:sym typeface="Wingdings" panose="05000000000000000000" pitchFamily="2" charset="2"/>
              </a:rPr>
              <a:t>) learning to reduce </a:t>
            </a:r>
            <a:r>
              <a:rPr lang="it-IT" dirty="0" err="1">
                <a:sym typeface="Wingdings" panose="05000000000000000000" pitchFamily="2" charset="2"/>
              </a:rPr>
              <a:t>dimensionality</a:t>
            </a:r>
            <a:r>
              <a:rPr lang="it-IT" dirty="0">
                <a:sym typeface="Wingdings" panose="05000000000000000000" pitchFamily="2" charset="2"/>
              </a:rPr>
              <a:t>. To do so, </a:t>
            </a:r>
            <a:r>
              <a:rPr lang="it-IT" dirty="0" err="1">
                <a:sym typeface="Wingdings" panose="05000000000000000000" pitchFamily="2" charset="2"/>
              </a:rPr>
              <a:t>we</a:t>
            </a:r>
            <a:r>
              <a:rPr lang="it-IT" dirty="0">
                <a:sym typeface="Wingdings" panose="05000000000000000000" pitchFamily="2" charset="2"/>
              </a:rPr>
              <a:t> </a:t>
            </a:r>
            <a:r>
              <a:rPr lang="it-IT" dirty="0" err="1">
                <a:sym typeface="Wingdings" panose="05000000000000000000" pitchFamily="2" charset="2"/>
              </a:rPr>
              <a:t>need</a:t>
            </a:r>
            <a:r>
              <a:rPr lang="it-IT" dirty="0">
                <a:sym typeface="Wingdings" panose="05000000000000000000" pitchFamily="2" charset="2"/>
              </a:rPr>
              <a:t> a last step</a:t>
            </a:r>
            <a:endParaRPr lang="it-IT" dirty="0"/>
          </a:p>
        </p:txBody>
      </p:sp>
      <p:sp>
        <p:nvSpPr>
          <p:cNvPr id="9" name="Rectangle 3">
            <a:extLst>
              <a:ext uri="{FF2B5EF4-FFF2-40B4-BE49-F238E27FC236}">
                <a16:creationId xmlns:a16="http://schemas.microsoft.com/office/drawing/2014/main" id="{C339EEE4-4B93-49BB-83D1-88644867219A}"/>
              </a:ext>
            </a:extLst>
          </p:cNvPr>
          <p:cNvSpPr>
            <a:spLocks noChangeArrowheads="1"/>
          </p:cNvSpPr>
          <p:nvPr/>
        </p:nvSpPr>
        <p:spPr bwMode="auto">
          <a:xfrm>
            <a:off x="512056" y="4744641"/>
            <a:ext cx="8119888" cy="21133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500" b="1" i="0" u="none" strike="noStrike" cap="none" normalizeH="0" baseline="0" dirty="0">
                <a:ln>
                  <a:noFill/>
                </a:ln>
                <a:solidFill>
                  <a:srgbClr val="04003F"/>
                </a:solidFill>
                <a:effectLst/>
                <a:latin typeface="Montserrat"/>
              </a:rPr>
              <a:t>LAST STEP: RECAST THE DATA ALONG THE PRINCIPAL COMPONENTS AXES</a:t>
            </a: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dirty="0">
                <a:ln>
                  <a:noFill/>
                </a:ln>
                <a:solidFill>
                  <a:srgbClr val="3A3B41"/>
                </a:solidFill>
                <a:effectLst/>
                <a:latin typeface="Lora"/>
              </a:rPr>
              <a:t>In the </a:t>
            </a:r>
            <a:r>
              <a:rPr kumimoji="0" lang="it-IT" altLang="it-IT" sz="1300" b="0" i="0" u="none" strike="noStrike" cap="none" normalizeH="0" baseline="0" dirty="0" err="1">
                <a:ln>
                  <a:noFill/>
                </a:ln>
                <a:solidFill>
                  <a:srgbClr val="3A3B41"/>
                </a:solidFill>
                <a:effectLst/>
                <a:latin typeface="Lora"/>
              </a:rPr>
              <a:t>previous</a:t>
            </a:r>
            <a:r>
              <a:rPr kumimoji="0" lang="it-IT" altLang="it-IT" sz="1300" b="0" i="0" u="none" strike="noStrike" cap="none" normalizeH="0" baseline="0" dirty="0">
                <a:ln>
                  <a:noFill/>
                </a:ln>
                <a:solidFill>
                  <a:srgbClr val="3A3B41"/>
                </a:solidFill>
                <a:effectLst/>
                <a:latin typeface="Lora"/>
              </a:rPr>
              <a:t> steps, </a:t>
            </a:r>
            <a:r>
              <a:rPr kumimoji="0" lang="it-IT" altLang="it-IT" sz="1300" b="0" i="0" u="none" strike="noStrike" cap="none" normalizeH="0" baseline="0" dirty="0" err="1">
                <a:ln>
                  <a:noFill/>
                </a:ln>
                <a:solidFill>
                  <a:srgbClr val="3A3B41"/>
                </a:solidFill>
                <a:effectLst/>
                <a:latin typeface="Lora"/>
              </a:rPr>
              <a:t>apart</a:t>
            </a:r>
            <a:r>
              <a:rPr kumimoji="0" lang="it-IT" altLang="it-IT" sz="1300" b="0" i="0" u="none" strike="noStrike" cap="none" normalizeH="0" baseline="0" dirty="0">
                <a:ln>
                  <a:noFill/>
                </a:ln>
                <a:solidFill>
                  <a:srgbClr val="3A3B41"/>
                </a:solidFill>
                <a:effectLst/>
                <a:latin typeface="Lora"/>
              </a:rPr>
              <a:t> from </a:t>
            </a:r>
            <a:r>
              <a:rPr kumimoji="0" lang="it-IT" altLang="it-IT" sz="1300" b="0" i="0" u="none" strike="noStrike" cap="none" normalizeH="0" baseline="0" dirty="0" err="1">
                <a:ln>
                  <a:noFill/>
                </a:ln>
                <a:solidFill>
                  <a:srgbClr val="3A3B41"/>
                </a:solidFill>
                <a:effectLst/>
                <a:latin typeface="Lora"/>
              </a:rPr>
              <a:t>standardization</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we</a:t>
            </a:r>
            <a:r>
              <a:rPr kumimoji="0" lang="it-IT" altLang="it-IT" sz="1300" b="0" i="0" u="none" strike="noStrike" cap="none" normalizeH="0" baseline="0" dirty="0">
                <a:ln>
                  <a:noFill/>
                </a:ln>
                <a:solidFill>
                  <a:srgbClr val="3A3B41"/>
                </a:solidFill>
                <a:effectLst/>
                <a:latin typeface="Lora"/>
              </a:rPr>
              <a:t> do </a:t>
            </a:r>
            <a:r>
              <a:rPr kumimoji="0" lang="it-IT" altLang="it-IT" sz="1300" b="0" i="0" u="none" strike="noStrike" cap="none" normalizeH="0" baseline="0" dirty="0" err="1">
                <a:ln>
                  <a:noFill/>
                </a:ln>
                <a:solidFill>
                  <a:srgbClr val="3A3B41"/>
                </a:solidFill>
                <a:effectLst/>
                <a:latin typeface="Lora"/>
              </a:rPr>
              <a:t>not</a:t>
            </a:r>
            <a:r>
              <a:rPr kumimoji="0" lang="it-IT" altLang="it-IT" sz="1300" b="0" i="0" u="none" strike="noStrike" cap="none" normalizeH="0" baseline="0" dirty="0">
                <a:ln>
                  <a:noFill/>
                </a:ln>
                <a:solidFill>
                  <a:srgbClr val="3A3B41"/>
                </a:solidFill>
                <a:effectLst/>
                <a:latin typeface="Lora"/>
              </a:rPr>
              <a:t> make </a:t>
            </a:r>
            <a:r>
              <a:rPr kumimoji="0" lang="it-IT" altLang="it-IT" sz="1300" b="0" i="0" u="none" strike="noStrike" cap="none" normalizeH="0" baseline="0" dirty="0" err="1">
                <a:ln>
                  <a:noFill/>
                </a:ln>
                <a:solidFill>
                  <a:srgbClr val="3A3B41"/>
                </a:solidFill>
                <a:effectLst/>
                <a:latin typeface="Lora"/>
              </a:rPr>
              <a:t>any</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changes</a:t>
            </a:r>
            <a:r>
              <a:rPr kumimoji="0" lang="it-IT" altLang="it-IT" sz="1300" b="0" i="0" u="none" strike="noStrike" cap="none" normalizeH="0" baseline="0" dirty="0">
                <a:ln>
                  <a:noFill/>
                </a:ln>
                <a:solidFill>
                  <a:srgbClr val="3A3B41"/>
                </a:solidFill>
                <a:effectLst/>
                <a:latin typeface="Lora"/>
              </a:rPr>
              <a:t> on the data, </a:t>
            </a:r>
            <a:r>
              <a:rPr kumimoji="0" lang="it-IT" altLang="it-IT" sz="1300" b="0" i="0" u="none" strike="noStrike" cap="none" normalizeH="0" baseline="0" dirty="0" err="1">
                <a:ln>
                  <a:noFill/>
                </a:ln>
                <a:solidFill>
                  <a:srgbClr val="3A3B41"/>
                </a:solidFill>
                <a:effectLst/>
                <a:latin typeface="Lora"/>
              </a:rPr>
              <a:t>you</a:t>
            </a:r>
            <a:r>
              <a:rPr kumimoji="0" lang="it-IT" altLang="it-IT" sz="1300" b="0" i="0" u="none" strike="noStrike" cap="none" normalizeH="0" baseline="0" dirty="0">
                <a:ln>
                  <a:noFill/>
                </a:ln>
                <a:solidFill>
                  <a:srgbClr val="3A3B41"/>
                </a:solidFill>
                <a:effectLst/>
                <a:latin typeface="Lora"/>
              </a:rPr>
              <a:t> just </a:t>
            </a:r>
            <a:r>
              <a:rPr kumimoji="0" lang="it-IT" altLang="it-IT" sz="1300" b="0" i="0" u="none" strike="noStrike" cap="none" normalizeH="0" baseline="0" dirty="0" err="1">
                <a:ln>
                  <a:noFill/>
                </a:ln>
                <a:solidFill>
                  <a:srgbClr val="3A3B41"/>
                </a:solidFill>
                <a:effectLst/>
                <a:latin typeface="Lora"/>
              </a:rPr>
              <a:t>select</a:t>
            </a:r>
            <a:r>
              <a:rPr kumimoji="0" lang="it-IT" altLang="it-IT" sz="1300" b="0" i="0" u="none" strike="noStrike" cap="none" normalizeH="0" baseline="0" dirty="0">
                <a:ln>
                  <a:noFill/>
                </a:ln>
                <a:solidFill>
                  <a:srgbClr val="3A3B41"/>
                </a:solidFill>
                <a:effectLst/>
                <a:latin typeface="Lora"/>
              </a:rPr>
              <a:t> the </a:t>
            </a:r>
            <a:r>
              <a:rPr kumimoji="0" lang="it-IT" altLang="it-IT" sz="1300" b="0" i="0" u="none" strike="noStrike" cap="none" normalizeH="0" baseline="0" dirty="0" err="1">
                <a:ln>
                  <a:noFill/>
                </a:ln>
                <a:solidFill>
                  <a:srgbClr val="3A3B41"/>
                </a:solidFill>
                <a:effectLst/>
                <a:latin typeface="Lora"/>
              </a:rPr>
              <a:t>principal</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components</a:t>
            </a:r>
            <a:r>
              <a:rPr kumimoji="0" lang="it-IT" altLang="it-IT" sz="1300" b="0" i="0" u="none" strike="noStrike" cap="none" normalizeH="0" baseline="0" dirty="0">
                <a:ln>
                  <a:noFill/>
                </a:ln>
                <a:solidFill>
                  <a:srgbClr val="3A3B41"/>
                </a:solidFill>
                <a:effectLst/>
                <a:latin typeface="Lora"/>
              </a:rPr>
              <a:t> and </a:t>
            </a:r>
            <a:r>
              <a:rPr kumimoji="0" lang="it-IT" altLang="it-IT" sz="1300" b="0" i="0" u="none" strike="noStrike" cap="none" normalizeH="0" baseline="0" dirty="0" err="1">
                <a:ln>
                  <a:noFill/>
                </a:ln>
                <a:solidFill>
                  <a:srgbClr val="3A3B41"/>
                </a:solidFill>
                <a:effectLst/>
                <a:latin typeface="Lora"/>
              </a:rPr>
              <a:t>form</a:t>
            </a:r>
            <a:r>
              <a:rPr kumimoji="0" lang="it-IT" altLang="it-IT" sz="1300" b="0" i="0" u="none" strike="noStrike" cap="none" normalizeH="0" baseline="0" dirty="0">
                <a:ln>
                  <a:noFill/>
                </a:ln>
                <a:solidFill>
                  <a:srgbClr val="3A3B41"/>
                </a:solidFill>
                <a:effectLst/>
                <a:latin typeface="Lora"/>
              </a:rPr>
              <a:t> the feature </a:t>
            </a:r>
            <a:r>
              <a:rPr kumimoji="0" lang="it-IT" altLang="it-IT" sz="1300" b="0" i="0" u="none" strike="noStrike" cap="none" normalizeH="0" baseline="0" dirty="0" err="1">
                <a:ln>
                  <a:noFill/>
                </a:ln>
                <a:solidFill>
                  <a:srgbClr val="3A3B41"/>
                </a:solidFill>
                <a:effectLst/>
                <a:latin typeface="Lora"/>
              </a:rPr>
              <a:t>vector</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but</a:t>
            </a:r>
            <a:r>
              <a:rPr kumimoji="0" lang="it-IT" altLang="it-IT" sz="1300" b="0" i="0" u="none" strike="noStrike" cap="none" normalizeH="0" baseline="0" dirty="0">
                <a:ln>
                  <a:noFill/>
                </a:ln>
                <a:solidFill>
                  <a:srgbClr val="3A3B41"/>
                </a:solidFill>
                <a:effectLst/>
                <a:latin typeface="Lora"/>
              </a:rPr>
              <a:t> the input data set </a:t>
            </a:r>
            <a:r>
              <a:rPr kumimoji="0" lang="it-IT" altLang="it-IT" sz="1300" b="0" i="0" u="none" strike="noStrike" cap="none" normalizeH="0" baseline="0" dirty="0" err="1">
                <a:ln>
                  <a:noFill/>
                </a:ln>
                <a:solidFill>
                  <a:srgbClr val="3A3B41"/>
                </a:solidFill>
                <a:effectLst/>
                <a:latin typeface="Lora"/>
              </a:rPr>
              <a:t>remains</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always</a:t>
            </a:r>
            <a:r>
              <a:rPr kumimoji="0" lang="it-IT" altLang="it-IT" sz="1300" b="0" i="0" u="none" strike="noStrike" cap="none" normalizeH="0" baseline="0" dirty="0">
                <a:ln>
                  <a:noFill/>
                </a:ln>
                <a:solidFill>
                  <a:srgbClr val="3A3B41"/>
                </a:solidFill>
                <a:effectLst/>
                <a:latin typeface="Lora"/>
              </a:rPr>
              <a:t> in </a:t>
            </a:r>
            <a:r>
              <a:rPr kumimoji="0" lang="it-IT" altLang="it-IT" sz="1300" b="0" i="0" u="none" strike="noStrike" cap="none" normalizeH="0" baseline="0" dirty="0" err="1">
                <a:ln>
                  <a:noFill/>
                </a:ln>
                <a:solidFill>
                  <a:srgbClr val="3A3B41"/>
                </a:solidFill>
                <a:effectLst/>
                <a:latin typeface="Lora"/>
              </a:rPr>
              <a:t>terms</a:t>
            </a:r>
            <a:r>
              <a:rPr kumimoji="0" lang="it-IT" altLang="it-IT" sz="1300" b="0" i="0" u="none" strike="noStrike" cap="none" normalizeH="0" baseline="0" dirty="0">
                <a:ln>
                  <a:noFill/>
                </a:ln>
                <a:solidFill>
                  <a:srgbClr val="3A3B41"/>
                </a:solidFill>
                <a:effectLst/>
                <a:latin typeface="Lora"/>
              </a:rPr>
              <a:t> of the </a:t>
            </a:r>
            <a:r>
              <a:rPr kumimoji="0" lang="it-IT" altLang="it-IT" sz="1300" b="0" i="0" u="none" strike="noStrike" cap="none" normalizeH="0" baseline="0" dirty="0" err="1">
                <a:ln>
                  <a:noFill/>
                </a:ln>
                <a:solidFill>
                  <a:srgbClr val="3A3B41"/>
                </a:solidFill>
                <a:effectLst/>
                <a:latin typeface="Lora"/>
              </a:rPr>
              <a:t>original</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axes</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i.e</a:t>
            </a:r>
            <a:r>
              <a:rPr kumimoji="0" lang="it-IT" altLang="it-IT" sz="1300" b="0" i="0" u="none" strike="noStrike" cap="none" normalizeH="0" baseline="0" dirty="0">
                <a:ln>
                  <a:noFill/>
                </a:ln>
                <a:solidFill>
                  <a:srgbClr val="3A3B41"/>
                </a:solidFill>
                <a:effectLst/>
                <a:latin typeface="Lora"/>
              </a:rPr>
              <a:t>, in </a:t>
            </a:r>
            <a:r>
              <a:rPr kumimoji="0" lang="it-IT" altLang="it-IT" sz="1300" b="0" i="0" u="none" strike="noStrike" cap="none" normalizeH="0" baseline="0" dirty="0" err="1">
                <a:ln>
                  <a:noFill/>
                </a:ln>
                <a:solidFill>
                  <a:srgbClr val="3A3B41"/>
                </a:solidFill>
                <a:effectLst/>
                <a:latin typeface="Lora"/>
              </a:rPr>
              <a:t>terms</a:t>
            </a:r>
            <a:r>
              <a:rPr kumimoji="0" lang="it-IT" altLang="it-IT" sz="1300" b="0" i="0" u="none" strike="noStrike" cap="none" normalizeH="0" baseline="0" dirty="0">
                <a:ln>
                  <a:noFill/>
                </a:ln>
                <a:solidFill>
                  <a:srgbClr val="3A3B41"/>
                </a:solidFill>
                <a:effectLst/>
                <a:latin typeface="Lora"/>
              </a:rPr>
              <a:t> of the </a:t>
            </a:r>
            <a:r>
              <a:rPr kumimoji="0" lang="it-IT" altLang="it-IT" sz="1300" b="0" i="0" u="none" strike="noStrike" cap="none" normalizeH="0" baseline="0" dirty="0" err="1">
                <a:ln>
                  <a:noFill/>
                </a:ln>
                <a:solidFill>
                  <a:srgbClr val="3A3B41"/>
                </a:solidFill>
                <a:effectLst/>
                <a:latin typeface="Lora"/>
              </a:rPr>
              <a:t>initial</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variables</a:t>
            </a:r>
            <a:r>
              <a:rPr kumimoji="0" lang="it-IT" altLang="it-IT" sz="1300" b="0" i="0" u="none" strike="noStrike" cap="none" normalizeH="0" baseline="0" dirty="0">
                <a:ln>
                  <a:noFill/>
                </a:ln>
                <a:solidFill>
                  <a:srgbClr val="3A3B41"/>
                </a:solidFill>
                <a:effectLst/>
                <a:latin typeface="Lora"/>
              </a:rPr>
              <a:t>).</a:t>
            </a:r>
            <a:endParaRPr kumimoji="0" lang="it-IT" altLang="it-IT"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300" b="0" i="0" u="none" strike="noStrike" cap="none" normalizeH="0" baseline="0" dirty="0" err="1">
                <a:ln>
                  <a:noFill/>
                </a:ln>
                <a:solidFill>
                  <a:srgbClr val="3A3B41"/>
                </a:solidFill>
                <a:effectLst/>
                <a:latin typeface="Lora"/>
              </a:rPr>
              <a:t>We</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now</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need</a:t>
            </a:r>
            <a:r>
              <a:rPr kumimoji="0" lang="it-IT" altLang="it-IT" sz="1300" b="0" i="0" u="none" strike="noStrike" cap="none" normalizeH="0" baseline="0" dirty="0">
                <a:ln>
                  <a:noFill/>
                </a:ln>
                <a:solidFill>
                  <a:srgbClr val="3A3B41"/>
                </a:solidFill>
                <a:effectLst/>
                <a:latin typeface="Lora"/>
              </a:rPr>
              <a:t> to use the feature </a:t>
            </a:r>
            <a:r>
              <a:rPr kumimoji="0" lang="it-IT" altLang="it-IT" sz="1300" b="0" i="0" u="none" strike="noStrike" cap="none" normalizeH="0" baseline="0" dirty="0" err="1">
                <a:ln>
                  <a:noFill/>
                </a:ln>
                <a:solidFill>
                  <a:srgbClr val="3A3B41"/>
                </a:solidFill>
                <a:effectLst/>
                <a:latin typeface="Lora"/>
              </a:rPr>
              <a:t>vector</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formed</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using</a:t>
            </a:r>
            <a:r>
              <a:rPr kumimoji="0" lang="it-IT" altLang="it-IT" sz="1300" b="0" i="0" u="none" strike="noStrike" cap="none" normalizeH="0" baseline="0" dirty="0">
                <a:ln>
                  <a:noFill/>
                </a:ln>
                <a:solidFill>
                  <a:srgbClr val="3A3B41"/>
                </a:solidFill>
                <a:effectLst/>
                <a:latin typeface="Lora"/>
              </a:rPr>
              <a:t> the </a:t>
            </a:r>
            <a:r>
              <a:rPr kumimoji="0" lang="it-IT" altLang="it-IT" sz="1300" b="0" i="0" u="none" strike="noStrike" cap="none" normalizeH="0" baseline="0" dirty="0" err="1">
                <a:ln>
                  <a:noFill/>
                </a:ln>
                <a:solidFill>
                  <a:srgbClr val="3A3B41"/>
                </a:solidFill>
                <a:effectLst/>
                <a:latin typeface="Lora"/>
              </a:rPr>
              <a:t>eigenvectors</a:t>
            </a:r>
            <a:r>
              <a:rPr kumimoji="0" lang="it-IT" altLang="it-IT" sz="1300" b="0" i="0" u="none" strike="noStrike" cap="none" normalizeH="0" baseline="0" dirty="0">
                <a:ln>
                  <a:noFill/>
                </a:ln>
                <a:solidFill>
                  <a:srgbClr val="3A3B41"/>
                </a:solidFill>
                <a:effectLst/>
                <a:latin typeface="Lora"/>
              </a:rPr>
              <a:t> of the </a:t>
            </a:r>
            <a:r>
              <a:rPr kumimoji="0" lang="it-IT" altLang="it-IT" sz="1300" b="0" i="0" u="none" strike="noStrike" cap="none" normalizeH="0" baseline="0" dirty="0" err="1">
                <a:ln>
                  <a:noFill/>
                </a:ln>
                <a:solidFill>
                  <a:srgbClr val="3A3B41"/>
                </a:solidFill>
                <a:effectLst/>
                <a:latin typeface="Lora"/>
              </a:rPr>
              <a:t>covariance</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matrix</a:t>
            </a:r>
            <a:r>
              <a:rPr kumimoji="0" lang="it-IT" altLang="it-IT" sz="1300" b="0" i="0" u="none" strike="noStrike" cap="none" normalizeH="0" baseline="0" dirty="0">
                <a:ln>
                  <a:noFill/>
                </a:ln>
                <a:solidFill>
                  <a:srgbClr val="3A3B41"/>
                </a:solidFill>
                <a:effectLst/>
                <a:latin typeface="Lora"/>
              </a:rPr>
              <a:t>, to </a:t>
            </a:r>
            <a:r>
              <a:rPr kumimoji="0" lang="it-IT" altLang="it-IT" sz="1300" b="0" i="0" u="none" strike="noStrike" cap="none" normalizeH="0" baseline="0" dirty="0" err="1">
                <a:ln>
                  <a:noFill/>
                </a:ln>
                <a:solidFill>
                  <a:srgbClr val="3A3B41"/>
                </a:solidFill>
                <a:effectLst/>
                <a:latin typeface="Lora"/>
              </a:rPr>
              <a:t>reorient</a:t>
            </a:r>
            <a:r>
              <a:rPr kumimoji="0" lang="it-IT" altLang="it-IT" sz="1300" b="0" i="0" u="none" strike="noStrike" cap="none" normalizeH="0" baseline="0" dirty="0">
                <a:ln>
                  <a:noFill/>
                </a:ln>
                <a:solidFill>
                  <a:srgbClr val="3A3B41"/>
                </a:solidFill>
                <a:effectLst/>
                <a:latin typeface="Lora"/>
              </a:rPr>
              <a:t> the data from the </a:t>
            </a:r>
            <a:r>
              <a:rPr kumimoji="0" lang="it-IT" altLang="it-IT" sz="1300" b="0" i="0" u="none" strike="noStrike" cap="none" normalizeH="0" baseline="0" dirty="0" err="1">
                <a:ln>
                  <a:noFill/>
                </a:ln>
                <a:solidFill>
                  <a:srgbClr val="3A3B41"/>
                </a:solidFill>
                <a:effectLst/>
                <a:latin typeface="Lora"/>
              </a:rPr>
              <a:t>original</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axes</a:t>
            </a:r>
            <a:r>
              <a:rPr kumimoji="0" lang="it-IT" altLang="it-IT" sz="1300" b="0" i="0" u="none" strike="noStrike" cap="none" normalizeH="0" baseline="0" dirty="0">
                <a:ln>
                  <a:noFill/>
                </a:ln>
                <a:solidFill>
                  <a:srgbClr val="3A3B41"/>
                </a:solidFill>
                <a:effectLst/>
                <a:latin typeface="Lora"/>
              </a:rPr>
              <a:t> to the </a:t>
            </a:r>
            <a:r>
              <a:rPr kumimoji="0" lang="it-IT" altLang="it-IT" sz="1300" b="0" i="0" u="none" strike="noStrike" cap="none" normalizeH="0" baseline="0" dirty="0" err="1">
                <a:ln>
                  <a:noFill/>
                </a:ln>
                <a:solidFill>
                  <a:srgbClr val="3A3B41"/>
                </a:solidFill>
                <a:effectLst/>
                <a:latin typeface="Lora"/>
              </a:rPr>
              <a:t>ones</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represented</a:t>
            </a:r>
            <a:r>
              <a:rPr kumimoji="0" lang="it-IT" altLang="it-IT" sz="1300" b="0" i="0" u="none" strike="noStrike" cap="none" normalizeH="0" baseline="0" dirty="0">
                <a:ln>
                  <a:noFill/>
                </a:ln>
                <a:solidFill>
                  <a:srgbClr val="3A3B41"/>
                </a:solidFill>
                <a:effectLst/>
                <a:latin typeface="Lora"/>
              </a:rPr>
              <a:t> by the </a:t>
            </a:r>
            <a:r>
              <a:rPr kumimoji="0" lang="it-IT" altLang="it-IT" sz="1300" b="0" i="0" u="none" strike="noStrike" cap="none" normalizeH="0" baseline="0" dirty="0" err="1">
                <a:ln>
                  <a:noFill/>
                </a:ln>
                <a:solidFill>
                  <a:srgbClr val="3A3B41"/>
                </a:solidFill>
                <a:effectLst/>
                <a:latin typeface="Lora"/>
              </a:rPr>
              <a:t>principal</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components</a:t>
            </a:r>
            <a:r>
              <a:rPr kumimoji="0" lang="it-IT" altLang="it-IT" sz="1300" b="0" i="0" u="none" strike="noStrike" cap="none" normalizeH="0" baseline="0" dirty="0">
                <a:ln>
                  <a:noFill/>
                </a:ln>
                <a:solidFill>
                  <a:srgbClr val="3A3B41"/>
                </a:solidFill>
                <a:effectLst/>
                <a:latin typeface="Lora"/>
              </a:rPr>
              <a:t> (</a:t>
            </a:r>
            <a:r>
              <a:rPr kumimoji="0" lang="it-IT" altLang="it-IT" sz="1300" b="0" i="0" u="none" strike="noStrike" cap="none" normalizeH="0" baseline="0" dirty="0" err="1">
                <a:ln>
                  <a:noFill/>
                </a:ln>
                <a:solidFill>
                  <a:srgbClr val="3A3B41"/>
                </a:solidFill>
                <a:effectLst/>
                <a:latin typeface="Lora"/>
              </a:rPr>
              <a:t>hence</a:t>
            </a:r>
            <a:r>
              <a:rPr kumimoji="0" lang="it-IT" altLang="it-IT" sz="1300" b="0" i="0" u="none" strike="noStrike" cap="none" normalizeH="0" baseline="0" dirty="0">
                <a:ln>
                  <a:noFill/>
                </a:ln>
                <a:solidFill>
                  <a:srgbClr val="3A3B41"/>
                </a:solidFill>
                <a:effectLst/>
                <a:latin typeface="Lora"/>
              </a:rPr>
              <a:t> the name </a:t>
            </a:r>
            <a:r>
              <a:rPr kumimoji="0" lang="it-IT" altLang="it-IT" sz="1300" b="0" i="0" u="none" strike="noStrike" cap="none" normalizeH="0" baseline="0" dirty="0" err="1">
                <a:ln>
                  <a:noFill/>
                </a:ln>
                <a:solidFill>
                  <a:srgbClr val="3A3B41"/>
                </a:solidFill>
                <a:effectLst/>
                <a:latin typeface="Lora"/>
              </a:rPr>
              <a:t>Principal</a:t>
            </a:r>
            <a:r>
              <a:rPr kumimoji="0" lang="it-IT" altLang="it-IT" sz="1300" b="0" i="0" u="none" strike="noStrike" cap="none" normalizeH="0" baseline="0" dirty="0">
                <a:ln>
                  <a:noFill/>
                </a:ln>
                <a:solidFill>
                  <a:srgbClr val="3A3B41"/>
                </a:solidFill>
                <a:effectLst/>
                <a:latin typeface="Lora"/>
              </a:rPr>
              <a:t> Components Analysis). </a:t>
            </a:r>
            <a:r>
              <a:rPr kumimoji="0" lang="it-IT" altLang="it-IT" sz="1300" b="0" i="0" u="none" strike="noStrike" cap="none" normalizeH="0" baseline="0" dirty="0" err="1">
                <a:ln>
                  <a:noFill/>
                </a:ln>
                <a:solidFill>
                  <a:srgbClr val="3A3B41"/>
                </a:solidFill>
                <a:effectLst/>
                <a:latin typeface="Lora"/>
              </a:rPr>
              <a:t>This</a:t>
            </a:r>
            <a:r>
              <a:rPr kumimoji="0" lang="it-IT" altLang="it-IT" sz="1300" b="0" i="0" u="none" strike="noStrike" cap="none" normalizeH="0" baseline="0" dirty="0">
                <a:ln>
                  <a:noFill/>
                </a:ln>
                <a:solidFill>
                  <a:srgbClr val="3A3B41"/>
                </a:solidFill>
                <a:effectLst/>
                <a:latin typeface="Lora"/>
              </a:rPr>
              <a:t> can be </a:t>
            </a:r>
            <a:r>
              <a:rPr kumimoji="0" lang="it-IT" altLang="it-IT" sz="1300" b="0" i="0" u="none" strike="noStrike" cap="none" normalizeH="0" baseline="0" dirty="0" err="1">
                <a:ln>
                  <a:noFill/>
                </a:ln>
                <a:solidFill>
                  <a:srgbClr val="3A3B41"/>
                </a:solidFill>
                <a:effectLst/>
                <a:latin typeface="Lora"/>
              </a:rPr>
              <a:t>done</a:t>
            </a:r>
            <a:r>
              <a:rPr kumimoji="0" lang="it-IT" altLang="it-IT" sz="1300" b="0" i="0" u="none" strike="noStrike" cap="none" normalizeH="0" baseline="0" dirty="0">
                <a:ln>
                  <a:noFill/>
                </a:ln>
                <a:solidFill>
                  <a:srgbClr val="3A3B41"/>
                </a:solidFill>
                <a:effectLst/>
                <a:latin typeface="Lora"/>
              </a:rPr>
              <a:t> by </a:t>
            </a:r>
            <a:r>
              <a:rPr kumimoji="0" lang="it-IT" altLang="it-IT" sz="1300" b="0" i="0" u="none" strike="noStrike" cap="none" normalizeH="0" baseline="0" dirty="0" err="1">
                <a:ln>
                  <a:noFill/>
                </a:ln>
                <a:solidFill>
                  <a:srgbClr val="3A3B41"/>
                </a:solidFill>
                <a:effectLst/>
                <a:latin typeface="Lora"/>
              </a:rPr>
              <a:t>multiplying</a:t>
            </a:r>
            <a:r>
              <a:rPr kumimoji="0" lang="it-IT" altLang="it-IT" sz="1300" b="0" i="0" u="none" strike="noStrike" cap="none" normalizeH="0" baseline="0" dirty="0">
                <a:ln>
                  <a:noFill/>
                </a:ln>
                <a:solidFill>
                  <a:srgbClr val="3A3B41"/>
                </a:solidFill>
                <a:effectLst/>
                <a:latin typeface="Lora"/>
              </a:rPr>
              <a:t> the </a:t>
            </a:r>
            <a:r>
              <a:rPr kumimoji="0" lang="it-IT" altLang="it-IT" sz="1300" b="0" i="0" u="none" strike="noStrike" cap="none" normalizeH="0" baseline="0" dirty="0" err="1">
                <a:ln>
                  <a:noFill/>
                </a:ln>
                <a:solidFill>
                  <a:srgbClr val="3A3B41"/>
                </a:solidFill>
                <a:effectLst/>
                <a:latin typeface="Lora"/>
              </a:rPr>
              <a:t>transpose</a:t>
            </a:r>
            <a:r>
              <a:rPr kumimoji="0" lang="it-IT" altLang="it-IT" sz="1300" b="0" i="0" u="none" strike="noStrike" cap="none" normalizeH="0" baseline="0" dirty="0">
                <a:ln>
                  <a:noFill/>
                </a:ln>
                <a:solidFill>
                  <a:srgbClr val="3A3B41"/>
                </a:solidFill>
                <a:effectLst/>
                <a:latin typeface="Lora"/>
              </a:rPr>
              <a:t> of the </a:t>
            </a:r>
            <a:r>
              <a:rPr kumimoji="0" lang="it-IT" altLang="it-IT" sz="1300" b="0" i="0" u="none" strike="noStrike" cap="none" normalizeH="0" baseline="0" dirty="0" err="1">
                <a:ln>
                  <a:noFill/>
                </a:ln>
                <a:solidFill>
                  <a:srgbClr val="3A3B41"/>
                </a:solidFill>
                <a:effectLst/>
                <a:latin typeface="Lora"/>
              </a:rPr>
              <a:t>original</a:t>
            </a:r>
            <a:r>
              <a:rPr kumimoji="0" lang="it-IT" altLang="it-IT" sz="1300" b="0" i="0" u="none" strike="noStrike" cap="none" normalizeH="0" baseline="0" dirty="0">
                <a:ln>
                  <a:noFill/>
                </a:ln>
                <a:solidFill>
                  <a:srgbClr val="3A3B41"/>
                </a:solidFill>
                <a:effectLst/>
                <a:latin typeface="Lora"/>
              </a:rPr>
              <a:t> data set by the </a:t>
            </a:r>
            <a:r>
              <a:rPr kumimoji="0" lang="it-IT" altLang="it-IT" sz="1300" b="0" i="0" u="none" strike="noStrike" cap="none" normalizeH="0" baseline="0" dirty="0" err="1">
                <a:ln>
                  <a:noFill/>
                </a:ln>
                <a:solidFill>
                  <a:srgbClr val="3A3B41"/>
                </a:solidFill>
                <a:effectLst/>
                <a:latin typeface="Lora"/>
              </a:rPr>
              <a:t>transpose</a:t>
            </a:r>
            <a:r>
              <a:rPr kumimoji="0" lang="it-IT" altLang="it-IT" sz="1300" b="0" i="0" u="none" strike="noStrike" cap="none" normalizeH="0" baseline="0" dirty="0">
                <a:ln>
                  <a:noFill/>
                </a:ln>
                <a:solidFill>
                  <a:srgbClr val="3A3B41"/>
                </a:solidFill>
                <a:effectLst/>
                <a:latin typeface="Lora"/>
              </a:rPr>
              <a:t> of the feature </a:t>
            </a:r>
            <a:r>
              <a:rPr kumimoji="0" lang="it-IT" altLang="it-IT" sz="1300" b="0" i="0" u="none" strike="noStrike" cap="none" normalizeH="0" baseline="0" dirty="0" err="1">
                <a:ln>
                  <a:noFill/>
                </a:ln>
                <a:solidFill>
                  <a:srgbClr val="3A3B41"/>
                </a:solidFill>
                <a:effectLst/>
                <a:latin typeface="Lora"/>
              </a:rPr>
              <a:t>vector</a:t>
            </a:r>
            <a:r>
              <a:rPr kumimoji="0" lang="it-IT" altLang="it-IT" sz="1300" b="0" i="0" u="none" strike="noStrike" cap="none" normalizeH="0" baseline="0" dirty="0">
                <a:ln>
                  <a:noFill/>
                </a:ln>
                <a:solidFill>
                  <a:srgbClr val="3A3B41"/>
                </a:solidFill>
                <a:effectLst/>
                <a:latin typeface="Lora"/>
              </a:rPr>
              <a:t>.</a:t>
            </a:r>
            <a:endParaRPr kumimoji="0" lang="it-IT" altLang="it-IT"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it-IT" altLang="it-IT" sz="1800" b="0" i="0" u="none" strike="noStrike" cap="none" normalizeH="0" baseline="0" dirty="0">
                <a:ln>
                  <a:noFill/>
                </a:ln>
                <a:solidFill>
                  <a:schemeClr val="tx1"/>
                </a:solidFill>
                <a:effectLst/>
                <a:latin typeface="Arial" panose="020B0604020202020204" pitchFamily="34" charset="0"/>
              </a:rPr>
              <a:t>  </a:t>
            </a:r>
            <a:r>
              <a:rPr kumimoji="0" lang="it-IT" altLang="it-IT" sz="1600" b="0" i="0" u="none" strike="noStrike" cap="none" normalizeH="0" baseline="0" dirty="0">
                <a:ln>
                  <a:noFill/>
                </a:ln>
                <a:solidFill>
                  <a:schemeClr val="tx1"/>
                </a:solidFill>
                <a:effectLst/>
                <a:latin typeface="Arial" panose="020B0604020202020204" pitchFamily="34" charset="0"/>
              </a:rPr>
              <a:t>                                                                                                                     </a:t>
            </a:r>
            <a:br>
              <a:rPr kumimoji="0" lang="it-IT" altLang="it-IT" sz="1800" b="0" i="0" u="none" strike="noStrike" cap="none" normalizeH="0" baseline="0" dirty="0">
                <a:ln>
                  <a:noFill/>
                </a:ln>
                <a:solidFill>
                  <a:schemeClr val="tx1"/>
                </a:solidFill>
                <a:effectLst/>
                <a:latin typeface="Arial" panose="020B0604020202020204" pitchFamily="34" charset="0"/>
              </a:rPr>
            </a:br>
            <a:endParaRPr kumimoji="0" lang="it-IT" altLang="it-IT" sz="1800" b="0" i="0" u="none" strike="noStrike" cap="none" normalizeH="0" baseline="0" dirty="0">
              <a:ln>
                <a:noFill/>
              </a:ln>
              <a:solidFill>
                <a:schemeClr val="tx1"/>
              </a:solidFill>
              <a:effectLst/>
              <a:latin typeface="Arial" panose="020B0604020202020204" pitchFamily="34" charset="0"/>
            </a:endParaRPr>
          </a:p>
        </p:txBody>
      </p:sp>
      <p:pic>
        <p:nvPicPr>
          <p:cNvPr id="8196" name="Picture 4" descr="Principal Component Analysis feature vector">
            <a:extLst>
              <a:ext uri="{FF2B5EF4-FFF2-40B4-BE49-F238E27FC236}">
                <a16:creationId xmlns:a16="http://schemas.microsoft.com/office/drawing/2014/main" id="{C0AF1C54-C899-45FC-BFFD-ECFF8DB25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130" y="6324600"/>
            <a:ext cx="6667500" cy="2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500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Clustering Customers </a:t>
            </a:r>
            <a:endParaRPr lang="en-CA" dirty="0"/>
          </a:p>
        </p:txBody>
      </p:sp>
      <p:sp>
        <p:nvSpPr>
          <p:cNvPr id="3" name="Content Placeholder 2"/>
          <p:cNvSpPr>
            <a:spLocks noGrp="1"/>
          </p:cNvSpPr>
          <p:nvPr>
            <p:ph idx="1"/>
          </p:nvPr>
        </p:nvSpPr>
        <p:spPr/>
        <p:txBody>
          <a:bodyPr/>
          <a:lstStyle/>
          <a:p>
            <a:r>
              <a:rPr lang="en-US" dirty="0"/>
              <a:t>Suppose you are a bank and have hundreds of thousands of customers and 100 features describing each one</a:t>
            </a:r>
          </a:p>
          <a:p>
            <a:r>
              <a:rPr lang="en-US" dirty="0"/>
              <a:t>Unsupervised learning algorithms can be used to divide your customers into clusters so that you can anticipate their needs and communicate with them more effectively </a:t>
            </a:r>
            <a:endParaRPr lang="en-CA" dirty="0"/>
          </a:p>
        </p:txBody>
      </p:sp>
    </p:spTree>
    <p:extLst>
      <p:ext uri="{BB962C8B-B14F-4D97-AF65-F5344CB8AC3E}">
        <p14:creationId xmlns:p14="http://schemas.microsoft.com/office/powerpoint/2010/main" val="2951614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57064"/>
            <a:ext cx="7772400" cy="1143000"/>
          </a:xfrm>
        </p:spPr>
        <p:txBody>
          <a:bodyPr/>
          <a:lstStyle/>
          <a:p>
            <a:r>
              <a:rPr lang="en-US" dirty="0"/>
              <a:t>Feature Scaling</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556792"/>
                <a:ext cx="7772400" cy="4114800"/>
              </a:xfrm>
            </p:spPr>
            <p:txBody>
              <a:bodyPr/>
              <a:lstStyle/>
              <a:p>
                <a:r>
                  <a:rPr lang="en-US" dirty="0"/>
                  <a:t>Before using many ML algorithms (including those for unsupervised learning), it is important to scale feature values so that they are comparable.</a:t>
                </a:r>
              </a:p>
              <a:p>
                <a:r>
                  <a:rPr lang="en-US" dirty="0"/>
                  <a:t> </a:t>
                </a:r>
                <a:r>
                  <a:rPr lang="en-US" dirty="0">
                    <a:solidFill>
                      <a:srgbClr val="FF0000"/>
                    </a:solidFill>
                  </a:rPr>
                  <a:t>Z-score scaling </a:t>
                </a:r>
                <a:r>
                  <a:rPr lang="en-US" dirty="0"/>
                  <a:t>involves calculating the mean m and SD from the values of each feature from the training set. Scaled feature values for all data sets are then created by subtracting the mean and dividing by the SD. The scaled feature values have a mean of zero and SD of one.</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it-IT" b="0" i="1" smtClean="0">
                              <a:latin typeface="Cambria Math" panose="02040503050406030204" pitchFamily="18" charset="0"/>
                            </a:rPr>
                            <m:t>𝑉</m:t>
                          </m:r>
                          <m:r>
                            <a:rPr lang="it-IT" b="0" i="1" smtClean="0">
                              <a:latin typeface="Cambria Math" panose="02040503050406030204" pitchFamily="18" charset="0"/>
                            </a:rPr>
                            <m:t>−</m:t>
                          </m:r>
                          <m:r>
                            <a:rPr lang="it-IT" b="0" i="1" smtClean="0">
                              <a:latin typeface="Cambria Math" panose="02040503050406030204" pitchFamily="18" charset="0"/>
                            </a:rPr>
                            <m:t>𝑚</m:t>
                          </m:r>
                        </m:num>
                        <m:den>
                          <m:r>
                            <a:rPr lang="it-IT" b="0" i="1" smtClean="0">
                              <a:latin typeface="Cambria Math" panose="02040503050406030204" pitchFamily="18" charset="0"/>
                            </a:rPr>
                            <m:t>𝑆𝐷</m:t>
                          </m:r>
                        </m:den>
                      </m:f>
                    </m:oMath>
                  </m:oMathPara>
                </a14:m>
                <a:endParaRPr lang="en-US" dirty="0"/>
              </a:p>
              <a:p>
                <a:pPr marL="0" indent="0">
                  <a:buNone/>
                </a:pPr>
                <a:endParaRPr lang="en-US" dirty="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556792"/>
                <a:ext cx="7772400" cy="4114800"/>
              </a:xfrm>
              <a:blipFill>
                <a:blip r:embed="rId2"/>
                <a:stretch>
                  <a:fillRect t="-889" r="-1412"/>
                </a:stretch>
              </a:blipFill>
            </p:spPr>
            <p:txBody>
              <a:bodyPr/>
              <a:lstStyle/>
              <a:p>
                <a:r>
                  <a:rPr lang="it-IT">
                    <a:noFill/>
                  </a:rPr>
                  <a:t> </a:t>
                </a:r>
              </a:p>
            </p:txBody>
          </p:sp>
        </mc:Fallback>
      </mc:AlternateContent>
      <p:sp>
        <p:nvSpPr>
          <p:cNvPr id="5" name="Slide Number Placeholder 4"/>
          <p:cNvSpPr>
            <a:spLocks noGrp="1"/>
          </p:cNvSpPr>
          <p:nvPr>
            <p:ph type="sldNum" sz="quarter" idx="12"/>
          </p:nvPr>
        </p:nvSpPr>
        <p:spPr/>
        <p:txBody>
          <a:bodyPr/>
          <a:lstStyle/>
          <a:p>
            <a:fld id="{8F6C609E-065A-4A0E-A6D3-976F18D4BC33}" type="slidenum">
              <a:rPr lang="en-CA" smtClean="0"/>
              <a:t>4</a:t>
            </a:fld>
            <a:endParaRPr lang="en-CA"/>
          </a:p>
        </p:txBody>
      </p:sp>
    </p:spTree>
    <p:extLst>
      <p:ext uri="{BB962C8B-B14F-4D97-AF65-F5344CB8AC3E}">
        <p14:creationId xmlns:p14="http://schemas.microsoft.com/office/powerpoint/2010/main" val="256385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57064"/>
            <a:ext cx="7772400" cy="1143000"/>
          </a:xfrm>
        </p:spPr>
        <p:txBody>
          <a:bodyPr/>
          <a:lstStyle/>
          <a:p>
            <a:r>
              <a:rPr lang="en-US" dirty="0"/>
              <a:t>Feature Scaling</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7544" y="1556792"/>
                <a:ext cx="7772400" cy="4114800"/>
              </a:xfrm>
            </p:spPr>
            <p:txBody>
              <a:bodyPr/>
              <a:lstStyle/>
              <a:p>
                <a:r>
                  <a:rPr lang="en-US" dirty="0"/>
                  <a:t>An alternative is the </a:t>
                </a:r>
                <a:r>
                  <a:rPr lang="en-US" dirty="0">
                    <a:solidFill>
                      <a:srgbClr val="FF0000"/>
                    </a:solidFill>
                  </a:rPr>
                  <a:t>Min-max scaling</a:t>
                </a:r>
                <a:r>
                  <a:rPr lang="en-US" dirty="0"/>
                  <a:t> : it involves calculating the maximum and minimum value of each feature from the training set. Scaled feature values for all data sets are then created by subtracting the minimum and dividing by the difference between the maximum and minimum. The scaled feature values lie between zero and one.</a:t>
                </a:r>
              </a:p>
              <a:p>
                <a:endParaRPr lang="en-US" dirty="0"/>
              </a:p>
              <a:p>
                <a:pPr marL="0" indent="0" algn="ctr">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it-IT" b="0" i="1" smtClean="0">
                              <a:latin typeface="Cambria Math" panose="02040503050406030204" pitchFamily="18" charset="0"/>
                            </a:rPr>
                            <m:t>𝑉</m:t>
                          </m:r>
                          <m:r>
                            <a:rPr lang="it-IT" b="0" i="1" smtClean="0">
                              <a:latin typeface="Cambria Math" panose="02040503050406030204" pitchFamily="18" charset="0"/>
                            </a:rPr>
                            <m:t>−</m:t>
                          </m:r>
                          <m:r>
                            <a:rPr lang="it-IT" b="0" i="1" smtClean="0">
                              <a:latin typeface="Cambria Math" panose="02040503050406030204" pitchFamily="18" charset="0"/>
                            </a:rPr>
                            <m:t>𝑚𝑖𝑛</m:t>
                          </m:r>
                        </m:num>
                        <m:den>
                          <m:r>
                            <a:rPr lang="it-IT" b="0" i="1" smtClean="0">
                              <a:latin typeface="Cambria Math" panose="02040503050406030204" pitchFamily="18" charset="0"/>
                            </a:rPr>
                            <m:t>𝑚𝑎𝑥</m:t>
                          </m:r>
                          <m:r>
                            <a:rPr lang="it-IT" b="0" i="1" smtClean="0">
                              <a:latin typeface="Cambria Math" panose="02040503050406030204" pitchFamily="18" charset="0"/>
                            </a:rPr>
                            <m:t>−</m:t>
                          </m:r>
                          <m:r>
                            <a:rPr lang="it-IT" b="0" i="1" smtClean="0">
                              <a:latin typeface="Cambria Math" panose="02040503050406030204" pitchFamily="18" charset="0"/>
                            </a:rPr>
                            <m:t>𝑚𝑖𝑛</m:t>
                          </m:r>
                        </m:den>
                      </m:f>
                    </m:oMath>
                  </m:oMathPara>
                </a14:m>
                <a:endParaRPr lang="en-US" dirty="0"/>
              </a:p>
              <a:p>
                <a:pPr marL="0" indent="0">
                  <a:buNone/>
                </a:pP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7544" y="1556792"/>
                <a:ext cx="7772400" cy="4114800"/>
              </a:xfrm>
              <a:blipFill>
                <a:blip r:embed="rId2"/>
                <a:stretch>
                  <a:fillRect t="-889"/>
                </a:stretch>
              </a:blipFill>
            </p:spPr>
            <p:txBody>
              <a:bodyPr/>
              <a:lstStyle/>
              <a:p>
                <a:r>
                  <a:rPr lang="it-IT">
                    <a:noFill/>
                  </a:rPr>
                  <a:t> </a:t>
                </a:r>
              </a:p>
            </p:txBody>
          </p:sp>
        </mc:Fallback>
      </mc:AlternateContent>
      <p:sp>
        <p:nvSpPr>
          <p:cNvPr id="5" name="Slide Number Placeholder 4"/>
          <p:cNvSpPr>
            <a:spLocks noGrp="1"/>
          </p:cNvSpPr>
          <p:nvPr>
            <p:ph type="sldNum" sz="quarter" idx="12"/>
          </p:nvPr>
        </p:nvSpPr>
        <p:spPr/>
        <p:txBody>
          <a:bodyPr/>
          <a:lstStyle/>
          <a:p>
            <a:fld id="{8F6C609E-065A-4A0E-A6D3-976F18D4BC33}" type="slidenum">
              <a:rPr lang="en-CA" smtClean="0"/>
              <a:t>5</a:t>
            </a:fld>
            <a:endParaRPr lang="en-CA"/>
          </a:p>
        </p:txBody>
      </p:sp>
    </p:spTree>
    <p:extLst>
      <p:ext uri="{BB962C8B-B14F-4D97-AF65-F5344CB8AC3E}">
        <p14:creationId xmlns:p14="http://schemas.microsoft.com/office/powerpoint/2010/main" val="3473444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Distance Measure</a:t>
            </a:r>
            <a:endParaRPr lang="en-CA" dirty="0"/>
          </a:p>
        </p:txBody>
      </p:sp>
      <p:sp>
        <p:nvSpPr>
          <p:cNvPr id="3" name="Content Placeholder 2"/>
          <p:cNvSpPr>
            <a:spLocks noGrp="1"/>
          </p:cNvSpPr>
          <p:nvPr>
            <p:ph idx="1"/>
          </p:nvPr>
        </p:nvSpPr>
        <p:spPr/>
        <p:txBody>
          <a:bodyPr/>
          <a:lstStyle/>
          <a:p>
            <a:r>
              <a:rPr lang="en-US" dirty="0"/>
              <a:t>For clustering </a:t>
            </a:r>
            <a:r>
              <a:rPr lang="en-US" dirty="0">
                <a:solidFill>
                  <a:srgbClr val="FF0000"/>
                </a:solidFill>
              </a:rPr>
              <a:t>we need a distance measure</a:t>
            </a:r>
          </a:p>
          <a:p>
            <a:r>
              <a:rPr lang="en-US" dirty="0"/>
              <a:t>The simplest distance measure is the Euclidean distance measure. Distance =</a:t>
            </a:r>
          </a:p>
          <a:p>
            <a:pPr marL="0" indent="0">
              <a:buNone/>
            </a:pPr>
            <a:endParaRPr lang="en-US" dirty="0"/>
          </a:p>
          <a:p>
            <a:endParaRPr lang="en-CA"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593657" y="3356992"/>
            <a:ext cx="4498623" cy="2770247"/>
          </a:xfrm>
          <a:prstGeom prst="rect">
            <a:avLst/>
          </a:prstGeom>
          <a:noFill/>
          <a:ln>
            <a:noFill/>
          </a:ln>
        </p:spPr>
      </p:pic>
      <p:graphicFrame>
        <p:nvGraphicFramePr>
          <p:cNvPr id="5" name="Object 4"/>
          <p:cNvGraphicFramePr>
            <a:graphicFrameLocks noChangeAspect="1"/>
          </p:cNvGraphicFramePr>
          <p:nvPr>
            <p:extLst>
              <p:ext uri="{D42A27DB-BD31-4B8C-83A1-F6EECF244321}">
                <p14:modId xmlns:p14="http://schemas.microsoft.com/office/powerpoint/2010/main" val="1740694938"/>
              </p:ext>
            </p:extLst>
          </p:nvPr>
        </p:nvGraphicFramePr>
        <p:xfrm>
          <a:off x="3635895" y="2852936"/>
          <a:ext cx="1872208" cy="397637"/>
        </p:xfrm>
        <a:graphic>
          <a:graphicData uri="http://schemas.openxmlformats.org/presentationml/2006/ole">
            <mc:AlternateContent xmlns:mc="http://schemas.openxmlformats.org/markup-compatibility/2006">
              <mc:Choice xmlns:v="urn:schemas-microsoft-com:vml" Requires="v">
                <p:oleObj name="Equation" r:id="rId3" imgW="1434960" imgH="304560" progId="Equation.DSMT4">
                  <p:embed/>
                </p:oleObj>
              </mc:Choice>
              <mc:Fallback>
                <p:oleObj name="Equation" r:id="rId3" imgW="1434960" imgH="304560" progId="Equation.DSMT4">
                  <p:embed/>
                  <p:pic>
                    <p:nvPicPr>
                      <p:cNvPr id="0" name=""/>
                      <p:cNvPicPr/>
                      <p:nvPr/>
                    </p:nvPicPr>
                    <p:blipFill>
                      <a:blip r:embed="rId4"/>
                      <a:stretch>
                        <a:fillRect/>
                      </a:stretch>
                    </p:blipFill>
                    <p:spPr>
                      <a:xfrm>
                        <a:off x="3635895" y="2852936"/>
                        <a:ext cx="1872208" cy="397637"/>
                      </a:xfrm>
                      <a:prstGeom prst="rect">
                        <a:avLst/>
                      </a:prstGeom>
                    </p:spPr>
                  </p:pic>
                </p:oleObj>
              </mc:Fallback>
            </mc:AlternateContent>
          </a:graphicData>
        </a:graphic>
      </p:graphicFrame>
      <p:sp>
        <p:nvSpPr>
          <p:cNvPr id="7" name="Slide Number Placeholder 6"/>
          <p:cNvSpPr>
            <a:spLocks noGrp="1"/>
          </p:cNvSpPr>
          <p:nvPr>
            <p:ph type="sldNum" sz="quarter" idx="12"/>
          </p:nvPr>
        </p:nvSpPr>
        <p:spPr/>
        <p:txBody>
          <a:bodyPr/>
          <a:lstStyle/>
          <a:p>
            <a:fld id="{8F6C609E-065A-4A0E-A6D3-976F18D4BC33}" type="slidenum">
              <a:rPr lang="en-CA" smtClean="0"/>
              <a:t>6</a:t>
            </a:fld>
            <a:endParaRPr lang="en-CA"/>
          </a:p>
        </p:txBody>
      </p:sp>
    </p:spTree>
    <p:extLst>
      <p:ext uri="{BB962C8B-B14F-4D97-AF65-F5344CB8AC3E}">
        <p14:creationId xmlns:p14="http://schemas.microsoft.com/office/powerpoint/2010/main" val="49593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Measure </a:t>
            </a:r>
            <a:r>
              <a:rPr lang="en-US" sz="2400" dirty="0"/>
              <a:t>continued</a:t>
            </a:r>
            <a:endParaRPr lang="en-CA"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In general when there are</a:t>
                </a:r>
                <a:r>
                  <a:rPr lang="en-US" dirty="0">
                    <a:latin typeface="+mj-lt"/>
                  </a:rPr>
                  <a:t> </a:t>
                </a:r>
                <a:r>
                  <a:rPr lang="en-US" i="1" dirty="0">
                    <a:latin typeface="+mj-lt"/>
                  </a:rPr>
                  <a:t>m</a:t>
                </a:r>
                <a:r>
                  <a:rPr lang="en-US" dirty="0"/>
                  <a:t> features the distance between P and Q is</a:t>
                </a:r>
              </a:p>
              <a:p>
                <a:pPr marL="0" indent="0">
                  <a:buNone/>
                </a:pPr>
                <a14:m>
                  <m:oMathPara xmlns:m="http://schemas.openxmlformats.org/officeDocument/2006/math">
                    <m:oMathParaPr>
                      <m:jc m:val="centerGroup"/>
                    </m:oMathParaPr>
                    <m:oMath xmlns:m="http://schemas.openxmlformats.org/officeDocument/2006/math">
                      <m:rad>
                        <m:radPr>
                          <m:degHide m:val="on"/>
                          <m:ctrlPr>
                            <a:rPr lang="en-CA" i="1">
                              <a:latin typeface="Cambria Math" panose="02040503050406030204" pitchFamily="18" charset="0"/>
                            </a:rPr>
                          </m:ctrlPr>
                        </m:radPr>
                        <m:deg/>
                        <m:e>
                          <m:nary>
                            <m:naryPr>
                              <m:chr m:val="∑"/>
                              <m:limLoc m:val="subSup"/>
                              <m:ctrlPr>
                                <a:rPr lang="en-CA" i="1">
                                  <a:latin typeface="Cambria Math" panose="02040503050406030204" pitchFamily="18" charset="0"/>
                                </a:rPr>
                              </m:ctrlPr>
                            </m:naryPr>
                            <m:sub>
                              <m:r>
                                <m:rPr>
                                  <m:brk m:alnAt="25"/>
                                </m:rPr>
                                <a:rPr lang="en-US" i="1">
                                  <a:latin typeface="Cambria Math"/>
                                </a:rPr>
                                <m:t>𝑗</m:t>
                              </m:r>
                              <m:r>
                                <a:rPr lang="en-US" i="1">
                                  <a:latin typeface="Cambria Math"/>
                                </a:rPr>
                                <m:t>=1</m:t>
                              </m:r>
                            </m:sub>
                            <m:sup>
                              <m:r>
                                <a:rPr lang="en-US" i="1">
                                  <a:latin typeface="Cambria Math"/>
                                </a:rPr>
                                <m:t>𝑚</m:t>
                              </m:r>
                            </m:sup>
                            <m:e>
                              <m:sSup>
                                <m:sSupPr>
                                  <m:ctrlPr>
                                    <a:rPr lang="en-CA" i="1">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US" i="1">
                                              <a:latin typeface="Cambria Math"/>
                                            </a:rPr>
                                            <m:t>𝑣</m:t>
                                          </m:r>
                                        </m:e>
                                        <m:sub>
                                          <m:r>
                                            <a:rPr lang="en-US" i="1">
                                              <a:latin typeface="Cambria Math"/>
                                            </a:rPr>
                                            <m:t>𝑝𝑗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𝑣</m:t>
                                          </m:r>
                                        </m:e>
                                        <m:sub>
                                          <m:r>
                                            <a:rPr lang="en-US" i="1">
                                              <a:latin typeface="Cambria Math"/>
                                            </a:rPr>
                                            <m:t>𝑞𝑗</m:t>
                                          </m:r>
                                        </m:sub>
                                      </m:sSub>
                                    </m:e>
                                  </m:d>
                                </m:e>
                                <m:sup>
                                  <m:r>
                                    <a:rPr lang="en-US" i="1">
                                      <a:latin typeface="Cambria Math"/>
                                    </a:rPr>
                                    <m:t>2</m:t>
                                  </m:r>
                                </m:sup>
                              </m:sSup>
                            </m:e>
                          </m:nary>
                        </m:e>
                      </m:rad>
                    </m:oMath>
                  </m:oMathPara>
                </a14:m>
                <a:endParaRPr lang="en-US" dirty="0">
                  <a:latin typeface="+mj-lt"/>
                </a:endParaRPr>
              </a:p>
              <a:p>
                <a:pPr marL="0" indent="0">
                  <a:buNone/>
                </a:pPr>
                <a:endParaRPr lang="en-US" dirty="0"/>
              </a:p>
              <a:p>
                <a:pPr marL="261938" indent="0">
                  <a:buNone/>
                </a:pPr>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𝑣</m:t>
                        </m:r>
                      </m:e>
                      <m:sub>
                        <m:r>
                          <a:rPr lang="en-US" b="0" i="1" smtClean="0">
                            <a:latin typeface="Cambria Math"/>
                          </a:rPr>
                          <m:t>𝑝𝑗</m:t>
                        </m:r>
                      </m:sub>
                    </m:sSub>
                    <m:r>
                      <a:rPr lang="en-US" b="0" i="1" smtClean="0">
                        <a:latin typeface="Cambria Math"/>
                      </a:rPr>
                      <m:t>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a:rPr>
                          <m:t>𝑣</m:t>
                        </m:r>
                      </m:e>
                      <m:sub>
                        <m:r>
                          <a:rPr lang="en-US" b="0" i="1" smtClean="0">
                            <a:latin typeface="Cambria Math"/>
                          </a:rPr>
                          <m:t>𝑞</m:t>
                        </m:r>
                        <m:r>
                          <a:rPr lang="en-US" i="1">
                            <a:latin typeface="Cambria Math"/>
                          </a:rPr>
                          <m:t>𝑗</m:t>
                        </m:r>
                      </m:sub>
                    </m:sSub>
                  </m:oMath>
                </a14:m>
                <a:r>
                  <a:rPr lang="en-US" dirty="0"/>
                  <a:t> and the values of the </a:t>
                </a:r>
                <a:r>
                  <a:rPr lang="en-US" i="1" dirty="0" err="1"/>
                  <a:t>j</a:t>
                </a:r>
                <a:r>
                  <a:rPr lang="en-US" dirty="0" err="1"/>
                  <a:t>th</a:t>
                </a:r>
                <a:r>
                  <a:rPr lang="en-US" dirty="0"/>
                  <a:t> feature for P and Q</a:t>
                </a:r>
              </a:p>
              <a:p>
                <a:pPr marL="0" indent="0">
                  <a:buNone/>
                </a:pPr>
                <a:r>
                  <a:rPr lang="en-US" dirty="0"/>
                  <a:t> </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037"/>
                </a:stretch>
              </a:blipFill>
            </p:spPr>
            <p:txBody>
              <a:bodyPr/>
              <a:lstStyle/>
              <a:p>
                <a:r>
                  <a:rPr lang="en-CA">
                    <a:noFill/>
                  </a:rPr>
                  <a:t> </a:t>
                </a:r>
              </a:p>
            </p:txBody>
          </p:sp>
        </mc:Fallback>
      </mc:AlternateContent>
      <p:sp>
        <p:nvSpPr>
          <p:cNvPr id="5" name="Slide Number Placeholder 4"/>
          <p:cNvSpPr>
            <a:spLocks noGrp="1"/>
          </p:cNvSpPr>
          <p:nvPr>
            <p:ph type="sldNum" sz="quarter" idx="12"/>
          </p:nvPr>
        </p:nvSpPr>
        <p:spPr/>
        <p:txBody>
          <a:bodyPr/>
          <a:lstStyle/>
          <a:p>
            <a:fld id="{8F6C609E-065A-4A0E-A6D3-976F18D4BC33}" type="slidenum">
              <a:rPr lang="en-CA" smtClean="0"/>
              <a:t>7</a:t>
            </a:fld>
            <a:endParaRPr lang="en-CA"/>
          </a:p>
        </p:txBody>
      </p:sp>
      <p:sp>
        <p:nvSpPr>
          <p:cNvPr id="6" name="CasellaDiTesto 5">
            <a:extLst>
              <a:ext uri="{FF2B5EF4-FFF2-40B4-BE49-F238E27FC236}">
                <a16:creationId xmlns:a16="http://schemas.microsoft.com/office/drawing/2014/main" id="{43BA1425-5317-4AFB-9F8A-06BEA5829E4C}"/>
              </a:ext>
            </a:extLst>
          </p:cNvPr>
          <p:cNvSpPr txBox="1"/>
          <p:nvPr/>
        </p:nvSpPr>
        <p:spPr>
          <a:xfrm>
            <a:off x="107504" y="5552365"/>
            <a:ext cx="8712968" cy="646331"/>
          </a:xfrm>
          <a:prstGeom prst="rect">
            <a:avLst/>
          </a:prstGeom>
          <a:noFill/>
        </p:spPr>
        <p:txBody>
          <a:bodyPr wrap="square" rtlCol="0">
            <a:spAutoFit/>
          </a:bodyPr>
          <a:lstStyle/>
          <a:p>
            <a:r>
              <a:rPr lang="it-IT" dirty="0" err="1"/>
              <a:t>Now</a:t>
            </a:r>
            <a:r>
              <a:rPr lang="it-IT" dirty="0"/>
              <a:t> </a:t>
            </a:r>
            <a:r>
              <a:rPr lang="it-IT" dirty="0" err="1"/>
              <a:t>that</a:t>
            </a:r>
            <a:r>
              <a:rPr lang="it-IT" dirty="0"/>
              <a:t> </a:t>
            </a:r>
            <a:r>
              <a:rPr lang="it-IT" dirty="0" err="1"/>
              <a:t>we</a:t>
            </a:r>
            <a:r>
              <a:rPr lang="it-IT" dirty="0"/>
              <a:t> </a:t>
            </a:r>
            <a:r>
              <a:rPr lang="it-IT" dirty="0" err="1"/>
              <a:t>have</a:t>
            </a:r>
            <a:r>
              <a:rPr lang="it-IT" dirty="0"/>
              <a:t> a </a:t>
            </a:r>
            <a:r>
              <a:rPr lang="it-IT" dirty="0" err="1"/>
              <a:t>distance</a:t>
            </a:r>
            <a:r>
              <a:rPr lang="it-IT" dirty="0"/>
              <a:t> </a:t>
            </a:r>
            <a:r>
              <a:rPr lang="it-IT" dirty="0" err="1"/>
              <a:t>measure</a:t>
            </a:r>
            <a:r>
              <a:rPr lang="it-IT" dirty="0"/>
              <a:t>, </a:t>
            </a:r>
            <a:r>
              <a:rPr lang="it-IT" dirty="0" err="1"/>
              <a:t>it</a:t>
            </a:r>
            <a:r>
              <a:rPr lang="it-IT" dirty="0"/>
              <a:t> </a:t>
            </a:r>
            <a:r>
              <a:rPr lang="it-IT" dirty="0" err="1"/>
              <a:t>is</a:t>
            </a:r>
            <a:r>
              <a:rPr lang="it-IT" dirty="0"/>
              <a:t> </a:t>
            </a:r>
            <a:r>
              <a:rPr lang="it-IT" dirty="0" err="1"/>
              <a:t>important</a:t>
            </a:r>
            <a:r>
              <a:rPr lang="it-IT" dirty="0"/>
              <a:t> to </a:t>
            </a:r>
            <a:r>
              <a:rPr lang="it-IT" dirty="0" err="1"/>
              <a:t>define</a:t>
            </a:r>
            <a:r>
              <a:rPr lang="it-IT" dirty="0"/>
              <a:t> the </a:t>
            </a:r>
            <a:r>
              <a:rPr lang="it-IT" dirty="0">
                <a:solidFill>
                  <a:srgbClr val="FF0000"/>
                </a:solidFill>
              </a:rPr>
              <a:t>center of a cluster</a:t>
            </a:r>
            <a:r>
              <a:rPr lang="it-IT" dirty="0"/>
              <a:t>, </a:t>
            </a:r>
            <a:r>
              <a:rPr lang="it-IT" dirty="0" err="1"/>
              <a:t>also</a:t>
            </a:r>
            <a:r>
              <a:rPr lang="it-IT" dirty="0"/>
              <a:t> </a:t>
            </a:r>
            <a:r>
              <a:rPr lang="it-IT" dirty="0" err="1"/>
              <a:t>known</a:t>
            </a:r>
            <a:r>
              <a:rPr lang="it-IT" dirty="0"/>
              <a:t> </a:t>
            </a:r>
            <a:r>
              <a:rPr lang="it-IT" dirty="0" err="1"/>
              <a:t>as</a:t>
            </a:r>
            <a:r>
              <a:rPr lang="it-IT" dirty="0"/>
              <a:t> </a:t>
            </a:r>
            <a:r>
              <a:rPr lang="it-IT" dirty="0">
                <a:solidFill>
                  <a:srgbClr val="FF0000"/>
                </a:solidFill>
              </a:rPr>
              <a:t>cluster </a:t>
            </a:r>
            <a:r>
              <a:rPr lang="it-IT" dirty="0" err="1">
                <a:solidFill>
                  <a:srgbClr val="FF0000"/>
                </a:solidFill>
              </a:rPr>
              <a:t>centroid</a:t>
            </a:r>
            <a:endParaRPr lang="it-IT" dirty="0">
              <a:solidFill>
                <a:srgbClr val="FF0000"/>
              </a:solidFill>
            </a:endParaRPr>
          </a:p>
        </p:txBody>
      </p:sp>
    </p:spTree>
    <p:extLst>
      <p:ext uri="{BB962C8B-B14F-4D97-AF65-F5344CB8AC3E}">
        <p14:creationId xmlns:p14="http://schemas.microsoft.com/office/powerpoint/2010/main" val="1383710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Centers</a:t>
            </a:r>
            <a:endParaRPr lang="en-CA" dirty="0"/>
          </a:p>
        </p:txBody>
      </p:sp>
      <p:sp>
        <p:nvSpPr>
          <p:cNvPr id="3" name="Content Placeholder 2"/>
          <p:cNvSpPr>
            <a:spLocks noGrp="1"/>
          </p:cNvSpPr>
          <p:nvPr>
            <p:ph idx="1"/>
          </p:nvPr>
        </p:nvSpPr>
        <p:spPr/>
        <p:txBody>
          <a:bodyPr/>
          <a:lstStyle/>
          <a:p>
            <a:r>
              <a:rPr lang="en-US" dirty="0"/>
              <a:t>The center of a cluster is determined by averaging the values of each feature for all points in the cluster. Example: </a:t>
            </a:r>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431485198"/>
              </p:ext>
            </p:extLst>
          </p:nvPr>
        </p:nvGraphicFramePr>
        <p:xfrm>
          <a:off x="1043607" y="3284982"/>
          <a:ext cx="6336706" cy="2736306"/>
        </p:xfrm>
        <a:graphic>
          <a:graphicData uri="http://schemas.openxmlformats.org/drawingml/2006/table">
            <a:tbl>
              <a:tblPr firstRow="1" firstCol="1" bandRow="1">
                <a:tableStyleId>{5940675A-B579-460E-94D1-54222C63F5DA}</a:tableStyleId>
              </a:tblPr>
              <a:tblGrid>
                <a:gridCol w="1031195">
                  <a:extLst>
                    <a:ext uri="{9D8B030D-6E8A-4147-A177-3AD203B41FA5}">
                      <a16:colId xmlns:a16="http://schemas.microsoft.com/office/drawing/2014/main" val="20000"/>
                    </a:ext>
                  </a:extLst>
                </a:gridCol>
                <a:gridCol w="1030156">
                  <a:extLst>
                    <a:ext uri="{9D8B030D-6E8A-4147-A177-3AD203B41FA5}">
                      <a16:colId xmlns:a16="http://schemas.microsoft.com/office/drawing/2014/main" val="20001"/>
                    </a:ext>
                  </a:extLst>
                </a:gridCol>
                <a:gridCol w="1030156">
                  <a:extLst>
                    <a:ext uri="{9D8B030D-6E8A-4147-A177-3AD203B41FA5}">
                      <a16:colId xmlns:a16="http://schemas.microsoft.com/office/drawing/2014/main" val="20002"/>
                    </a:ext>
                  </a:extLst>
                </a:gridCol>
                <a:gridCol w="1030156">
                  <a:extLst>
                    <a:ext uri="{9D8B030D-6E8A-4147-A177-3AD203B41FA5}">
                      <a16:colId xmlns:a16="http://schemas.microsoft.com/office/drawing/2014/main" val="20003"/>
                    </a:ext>
                  </a:extLst>
                </a:gridCol>
                <a:gridCol w="1278938">
                  <a:extLst>
                    <a:ext uri="{9D8B030D-6E8A-4147-A177-3AD203B41FA5}">
                      <a16:colId xmlns:a16="http://schemas.microsoft.com/office/drawing/2014/main" val="20004"/>
                    </a:ext>
                  </a:extLst>
                </a:gridCol>
                <a:gridCol w="936105">
                  <a:extLst>
                    <a:ext uri="{9D8B030D-6E8A-4147-A177-3AD203B41FA5}">
                      <a16:colId xmlns:a16="http://schemas.microsoft.com/office/drawing/2014/main" val="20005"/>
                    </a:ext>
                  </a:extLst>
                </a:gridCol>
              </a:tblGrid>
              <a:tr h="697260">
                <a:tc>
                  <a:txBody>
                    <a:bodyPr/>
                    <a:lstStyle/>
                    <a:p>
                      <a:pPr indent="-68580" algn="ctr">
                        <a:lnSpc>
                          <a:spcPct val="107000"/>
                        </a:lnSpc>
                        <a:spcAft>
                          <a:spcPts val="0"/>
                        </a:spcAft>
                      </a:pPr>
                      <a:r>
                        <a:rPr lang="en-US" sz="1600" dirty="0" err="1">
                          <a:effectLst/>
                          <a:latin typeface="Arial" panose="020B0604020202020204" pitchFamily="34" charset="0"/>
                          <a:cs typeface="Arial" panose="020B0604020202020204" pitchFamily="34" charset="0"/>
                        </a:rPr>
                        <a:t>Observ</a:t>
                      </a:r>
                      <a:r>
                        <a:rPr lang="en-US" sz="1600" dirty="0">
                          <a:effectLst/>
                          <a:latin typeface="Arial" panose="020B0604020202020204" pitchFamily="34" charset="0"/>
                          <a:cs typeface="Arial" panose="020B0604020202020204" pitchFamily="34" charset="0"/>
                        </a:rPr>
                        <a:t>.</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Feature 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Feature 2</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Feature 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Feature</a:t>
                      </a:r>
                      <a:r>
                        <a:rPr lang="en-CA" sz="1600" baseline="0" dirty="0">
                          <a:effectLst/>
                          <a:latin typeface="Arial" panose="020B0604020202020204" pitchFamily="34" charset="0"/>
                          <a:cs typeface="Arial" panose="020B0604020202020204" pitchFamily="34" charset="0"/>
                        </a:rPr>
                        <a:t> </a:t>
                      </a:r>
                      <a:r>
                        <a:rPr lang="en-US" sz="1600" dirty="0">
                          <a:effectLst/>
                          <a:latin typeface="Arial" panose="020B0604020202020204" pitchFamily="34" charset="0"/>
                          <a:cs typeface="Arial" panose="020B0604020202020204" pitchFamily="34" charset="0"/>
                        </a:rPr>
                        <a:t>4</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solidFill>
                            <a:srgbClr val="00B0F0"/>
                          </a:solidFill>
                          <a:effectLst/>
                          <a:latin typeface="Arial" panose="020B0604020202020204" pitchFamily="34" charset="0"/>
                          <a:cs typeface="Arial" panose="020B0604020202020204" pitchFamily="34" charset="0"/>
                        </a:rPr>
                        <a:t>Distance to center</a:t>
                      </a:r>
                      <a:endParaRPr lang="en-CA" sz="1600" dirty="0">
                        <a:solidFill>
                          <a:srgbClr val="00B0F0"/>
                        </a:solidFill>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0"/>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1</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1.00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1.00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0.40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0.145</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1"/>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1.20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0.40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0.258</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2"/>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3</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0.82</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1.05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0.35</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0.50</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0.206</a:t>
                      </a:r>
                      <a:endParaRPr lang="en-CA" sz="160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3"/>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4</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1.10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0.21</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0.303</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4"/>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0.85</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a:effectLst/>
                          <a:latin typeface="Arial" panose="020B0604020202020204" pitchFamily="34" charset="0"/>
                          <a:cs typeface="Arial" panose="020B0604020202020204" pitchFamily="34" charset="0"/>
                        </a:rPr>
                        <a:t>0.90</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0.37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0.27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effectLst/>
                          <a:latin typeface="Arial" panose="020B0604020202020204" pitchFamily="34" charset="0"/>
                          <a:cs typeface="Arial" panose="020B0604020202020204" pitchFamily="34" charset="0"/>
                        </a:rPr>
                        <a:t>0.137</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5"/>
                  </a:ext>
                </a:extLst>
              </a:tr>
              <a:tr h="339841">
                <a:tc>
                  <a:txBody>
                    <a:bodyPr/>
                    <a:lstStyle/>
                    <a:p>
                      <a:pPr indent="-68580" algn="ctr">
                        <a:lnSpc>
                          <a:spcPct val="107000"/>
                        </a:lnSpc>
                        <a:spcAft>
                          <a:spcPts val="0"/>
                        </a:spcAft>
                      </a:pPr>
                      <a:r>
                        <a:rPr lang="en-US" sz="1600">
                          <a:effectLst/>
                          <a:latin typeface="Arial" panose="020B0604020202020204" pitchFamily="34" charset="0"/>
                          <a:cs typeface="Arial" panose="020B0604020202020204" pitchFamily="34" charset="0"/>
                        </a:rPr>
                        <a:t>Center</a:t>
                      </a:r>
                      <a:endParaRPr lang="en-CA" sz="1600">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solidFill>
                            <a:srgbClr val="FF0000"/>
                          </a:solidFill>
                          <a:effectLst/>
                          <a:latin typeface="Arial" panose="020B0604020202020204" pitchFamily="34" charset="0"/>
                          <a:cs typeface="Arial" panose="020B0604020202020204" pitchFamily="34" charset="0"/>
                        </a:rPr>
                        <a:t>0.914</a:t>
                      </a:r>
                      <a:endParaRPr lang="en-CA" sz="1600" dirty="0">
                        <a:solidFill>
                          <a:srgbClr val="FF0000"/>
                        </a:solidFill>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solidFill>
                            <a:srgbClr val="FF0000"/>
                          </a:solidFill>
                          <a:effectLst/>
                          <a:latin typeface="Arial" panose="020B0604020202020204" pitchFamily="34" charset="0"/>
                          <a:cs typeface="Arial" panose="020B0604020202020204" pitchFamily="34" charset="0"/>
                        </a:rPr>
                        <a:t>0.990</a:t>
                      </a:r>
                      <a:endParaRPr lang="en-CA" sz="1600" dirty="0">
                        <a:solidFill>
                          <a:srgbClr val="FF0000"/>
                        </a:solidFill>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solidFill>
                            <a:srgbClr val="FF0000"/>
                          </a:solidFill>
                          <a:effectLst/>
                          <a:latin typeface="Arial" panose="020B0604020202020204" pitchFamily="34" charset="0"/>
                          <a:cs typeface="Arial" panose="020B0604020202020204" pitchFamily="34" charset="0"/>
                        </a:rPr>
                        <a:t>0.316</a:t>
                      </a:r>
                      <a:endParaRPr lang="en-CA" sz="1600" dirty="0">
                        <a:solidFill>
                          <a:srgbClr val="FF0000"/>
                        </a:solidFill>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algn="ctr">
                        <a:lnSpc>
                          <a:spcPct val="107000"/>
                        </a:lnSpc>
                        <a:spcAft>
                          <a:spcPts val="0"/>
                        </a:spcAft>
                      </a:pPr>
                      <a:r>
                        <a:rPr lang="en-US" sz="1600" dirty="0">
                          <a:solidFill>
                            <a:srgbClr val="FF0000"/>
                          </a:solidFill>
                          <a:effectLst/>
                          <a:latin typeface="Arial" panose="020B0604020202020204" pitchFamily="34" charset="0"/>
                          <a:cs typeface="Arial" panose="020B0604020202020204" pitchFamily="34" charset="0"/>
                        </a:rPr>
                        <a:t>0.330</a:t>
                      </a:r>
                      <a:endParaRPr lang="en-CA" sz="1600" dirty="0">
                        <a:solidFill>
                          <a:srgbClr val="FF0000"/>
                        </a:solidFill>
                        <a:effectLst/>
                        <a:latin typeface="Arial" panose="020B0604020202020204" pitchFamily="34" charset="0"/>
                        <a:ea typeface="Times New Roman"/>
                        <a:cs typeface="Arial" panose="020B0604020202020204" pitchFamily="34" charset="0"/>
                      </a:endParaRPr>
                    </a:p>
                  </a:txBody>
                  <a:tcPr marL="68580" marR="68580" marT="0" marB="0"/>
                </a:tc>
                <a:tc>
                  <a:txBody>
                    <a:bodyPr/>
                    <a:lstStyle/>
                    <a:p>
                      <a:pPr indent="180340" algn="ctr">
                        <a:lnSpc>
                          <a:spcPct val="107000"/>
                        </a:lnSpc>
                        <a:spcAft>
                          <a:spcPts val="0"/>
                        </a:spcAft>
                      </a:pPr>
                      <a:r>
                        <a:rPr lang="en-US" sz="1600" dirty="0">
                          <a:effectLst/>
                          <a:latin typeface="Arial" panose="020B0604020202020204" pitchFamily="34" charset="0"/>
                          <a:cs typeface="Arial" panose="020B0604020202020204" pitchFamily="34" charset="0"/>
                        </a:rPr>
                        <a:t> </a:t>
                      </a:r>
                      <a:endParaRPr lang="en-CA" sz="1600" dirty="0">
                        <a:effectLst/>
                        <a:latin typeface="Arial" panose="020B0604020202020204" pitchFamily="34" charset="0"/>
                        <a:ea typeface="Times New Roman"/>
                        <a:cs typeface="Arial" panose="020B0604020202020204" pitchFamily="34" charset="0"/>
                      </a:endParaRPr>
                    </a:p>
                  </a:txBody>
                  <a:tcPr marL="68580" marR="68580" marT="0" marB="0"/>
                </a:tc>
                <a:extLst>
                  <a:ext uri="{0D108BD9-81ED-4DB2-BD59-A6C34878D82A}">
                    <a16:rowId xmlns:a16="http://schemas.microsoft.com/office/drawing/2014/main" val="10006"/>
                  </a:ext>
                </a:extLst>
              </a:tr>
            </a:tbl>
          </a:graphicData>
        </a:graphic>
      </p:graphicFrame>
      <p:sp>
        <p:nvSpPr>
          <p:cNvPr id="6" name="Slide Number Placeholder 5"/>
          <p:cNvSpPr>
            <a:spLocks noGrp="1"/>
          </p:cNvSpPr>
          <p:nvPr>
            <p:ph type="sldNum" sz="quarter" idx="12"/>
          </p:nvPr>
        </p:nvSpPr>
        <p:spPr/>
        <p:txBody>
          <a:bodyPr/>
          <a:lstStyle/>
          <a:p>
            <a:fld id="{8F6C609E-065A-4A0E-A6D3-976F18D4BC33}" type="slidenum">
              <a:rPr lang="en-CA" smtClean="0"/>
              <a:t>8</a:t>
            </a:fld>
            <a:endParaRPr lang="en-CA"/>
          </a:p>
        </p:txBody>
      </p:sp>
    </p:spTree>
    <p:extLst>
      <p:ext uri="{BB962C8B-B14F-4D97-AF65-F5344CB8AC3E}">
        <p14:creationId xmlns:p14="http://schemas.microsoft.com/office/powerpoint/2010/main" val="249493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498" y="989638"/>
            <a:ext cx="7886700" cy="994172"/>
          </a:xfrm>
        </p:spPr>
        <p:txBody>
          <a:bodyPr>
            <a:normAutofit/>
          </a:bodyPr>
          <a:lstStyle/>
          <a:p>
            <a:r>
              <a:rPr lang="en-CA" dirty="0"/>
              <a:t>k-means algorithm to find k clusters</a:t>
            </a:r>
          </a:p>
        </p:txBody>
      </p:sp>
      <p:sp>
        <p:nvSpPr>
          <p:cNvPr id="5" name="Content Placeholder 4"/>
          <p:cNvSpPr>
            <a:spLocks noGrp="1"/>
          </p:cNvSpPr>
          <p:nvPr>
            <p:ph idx="1"/>
          </p:nvPr>
        </p:nvSpPr>
        <p:spPr>
          <a:xfrm>
            <a:off x="551498" y="2125266"/>
            <a:ext cx="7886700" cy="3263504"/>
          </a:xfrm>
        </p:spPr>
        <p:txBody>
          <a:bodyPr/>
          <a:lstStyle/>
          <a:p>
            <a:pPr marL="0" indent="0">
              <a:buNone/>
            </a:pPr>
            <a:endParaRPr lang="en-CA" dirty="0"/>
          </a:p>
          <a:p>
            <a:endParaRPr lang="en-CA" dirty="0"/>
          </a:p>
        </p:txBody>
      </p:sp>
      <p:sp>
        <p:nvSpPr>
          <p:cNvPr id="18" name="Slide Number Placeholder 17"/>
          <p:cNvSpPr>
            <a:spLocks noGrp="1"/>
          </p:cNvSpPr>
          <p:nvPr>
            <p:ph type="sldNum" sz="quarter" idx="12"/>
          </p:nvPr>
        </p:nvSpPr>
        <p:spPr/>
        <p:txBody>
          <a:bodyPr/>
          <a:lstStyle/>
          <a:p>
            <a:fld id="{2E8C09BE-1715-42CA-A91A-E7B0E09A3015}" type="slidenum">
              <a:rPr lang="en-CA" smtClean="0"/>
              <a:t>9</a:t>
            </a:fld>
            <a:endParaRPr lang="en-CA"/>
          </a:p>
        </p:txBody>
      </p:sp>
      <p:grpSp>
        <p:nvGrpSpPr>
          <p:cNvPr id="4" name="Group 3"/>
          <p:cNvGrpSpPr/>
          <p:nvPr/>
        </p:nvGrpSpPr>
        <p:grpSpPr>
          <a:xfrm>
            <a:off x="1331640" y="2362999"/>
            <a:ext cx="5597842" cy="3226241"/>
            <a:chOff x="891540" y="1232077"/>
            <a:chExt cx="8046719" cy="4730359"/>
          </a:xfrm>
          <a:solidFill>
            <a:schemeClr val="tx2"/>
          </a:solidFill>
        </p:grpSpPr>
        <p:sp>
          <p:nvSpPr>
            <p:cNvPr id="6" name="Rounded Rectangle 5"/>
            <p:cNvSpPr/>
            <p:nvPr/>
          </p:nvSpPr>
          <p:spPr>
            <a:xfrm>
              <a:off x="3560445" y="2617470"/>
              <a:ext cx="3348990" cy="69723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Assign each observation to nearest  cluster center</a:t>
              </a:r>
            </a:p>
          </p:txBody>
        </p:sp>
        <p:sp>
          <p:nvSpPr>
            <p:cNvPr id="7" name="Rounded Rectangle 6"/>
            <p:cNvSpPr/>
            <p:nvPr/>
          </p:nvSpPr>
          <p:spPr>
            <a:xfrm>
              <a:off x="3451861" y="1232077"/>
              <a:ext cx="3348989" cy="711023"/>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Choose k random points as cluster centers</a:t>
              </a:r>
            </a:p>
          </p:txBody>
        </p:sp>
        <p:sp>
          <p:nvSpPr>
            <p:cNvPr id="8" name="Down Arrow 7"/>
            <p:cNvSpPr/>
            <p:nvPr/>
          </p:nvSpPr>
          <p:spPr>
            <a:xfrm>
              <a:off x="5009197" y="1931670"/>
              <a:ext cx="285750" cy="68580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9" name="Rounded Rectangle 8"/>
            <p:cNvSpPr/>
            <p:nvPr/>
          </p:nvSpPr>
          <p:spPr>
            <a:xfrm>
              <a:off x="3680461" y="3945713"/>
              <a:ext cx="3228974" cy="591997"/>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Calculate new cluster centers</a:t>
              </a:r>
            </a:p>
          </p:txBody>
        </p:sp>
        <p:sp>
          <p:nvSpPr>
            <p:cNvPr id="10" name="Down Arrow 9"/>
            <p:cNvSpPr/>
            <p:nvPr/>
          </p:nvSpPr>
          <p:spPr>
            <a:xfrm>
              <a:off x="5009198" y="3314700"/>
              <a:ext cx="285749" cy="640080"/>
            </a:xfrm>
            <a:prstGeom prst="down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1" name="Rounded Rectangle 10"/>
            <p:cNvSpPr/>
            <p:nvPr/>
          </p:nvSpPr>
          <p:spPr>
            <a:xfrm>
              <a:off x="4197667" y="5048036"/>
              <a:ext cx="2194560" cy="91440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Have cluster centers changed?</a:t>
              </a:r>
            </a:p>
          </p:txBody>
        </p:sp>
        <p:sp>
          <p:nvSpPr>
            <p:cNvPr id="12" name="Left Arrow 11"/>
            <p:cNvSpPr/>
            <p:nvPr/>
          </p:nvSpPr>
          <p:spPr>
            <a:xfrm>
              <a:off x="2608897" y="5372100"/>
              <a:ext cx="1588770" cy="449552"/>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No</a:t>
              </a:r>
            </a:p>
          </p:txBody>
        </p:sp>
        <p:sp>
          <p:nvSpPr>
            <p:cNvPr id="13" name="Rounded Rectangle 12"/>
            <p:cNvSpPr/>
            <p:nvPr/>
          </p:nvSpPr>
          <p:spPr>
            <a:xfrm>
              <a:off x="891540" y="5230916"/>
              <a:ext cx="1717357" cy="731520"/>
            </a:xfrm>
            <a:prstGeom prst="round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350" dirty="0"/>
                <a:t>End</a:t>
              </a:r>
            </a:p>
          </p:txBody>
        </p:sp>
        <p:sp>
          <p:nvSpPr>
            <p:cNvPr id="14" name="Left Arrow 13"/>
            <p:cNvSpPr/>
            <p:nvPr/>
          </p:nvSpPr>
          <p:spPr>
            <a:xfrm rot="16200000">
              <a:off x="4935919" y="4607443"/>
              <a:ext cx="482423" cy="335867"/>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5" name="Bent Arrow 14"/>
            <p:cNvSpPr/>
            <p:nvPr/>
          </p:nvSpPr>
          <p:spPr>
            <a:xfrm flipH="1">
              <a:off x="8239601" y="2762705"/>
              <a:ext cx="698658" cy="2609395"/>
            </a:xfrm>
            <a:prstGeom prst="bentArrow">
              <a:avLst>
                <a:gd name="adj1" fmla="val 25000"/>
                <a:gd name="adj2" fmla="val 16366"/>
                <a:gd name="adj3" fmla="val 1633"/>
                <a:gd name="adj4" fmla="val 4375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solidFill>
                  <a:schemeClr val="tx1"/>
                </a:solidFill>
              </a:endParaRPr>
            </a:p>
          </p:txBody>
        </p:sp>
        <p:sp>
          <p:nvSpPr>
            <p:cNvPr id="16" name="Left Arrow 15"/>
            <p:cNvSpPr/>
            <p:nvPr/>
          </p:nvSpPr>
          <p:spPr>
            <a:xfrm>
              <a:off x="6909436" y="2711266"/>
              <a:ext cx="1330165" cy="342900"/>
            </a:xfrm>
            <a:prstGeom prst="leftArrow">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a:p>
          </p:txBody>
        </p:sp>
        <p:sp>
          <p:nvSpPr>
            <p:cNvPr id="17" name="Bent Arrow 16"/>
            <p:cNvSpPr/>
            <p:nvPr/>
          </p:nvSpPr>
          <p:spPr>
            <a:xfrm flipH="1" flipV="1">
              <a:off x="6392227" y="4969685"/>
              <a:ext cx="2546032" cy="867726"/>
            </a:xfrm>
            <a:prstGeom prst="bentArrow">
              <a:avLst>
                <a:gd name="adj1" fmla="val 19412"/>
                <a:gd name="adj2" fmla="val 27000"/>
                <a:gd name="adj3" fmla="val 1633"/>
                <a:gd name="adj4" fmla="val 43750"/>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350" dirty="0">
                <a:solidFill>
                  <a:schemeClr val="tx1"/>
                </a:solidFill>
              </a:endParaRPr>
            </a:p>
          </p:txBody>
        </p:sp>
        <p:sp>
          <p:nvSpPr>
            <p:cNvPr id="19" name="TextBox 18"/>
            <p:cNvSpPr txBox="1"/>
            <p:nvPr/>
          </p:nvSpPr>
          <p:spPr>
            <a:xfrm>
              <a:off x="6995160" y="5403548"/>
              <a:ext cx="832231" cy="439984"/>
            </a:xfrm>
            <a:prstGeom prst="rect">
              <a:avLst/>
            </a:prstGeom>
            <a:grpFill/>
            <a:ln>
              <a:solidFill>
                <a:schemeClr val="tx1"/>
              </a:solidFill>
            </a:ln>
          </p:spPr>
          <p:txBody>
            <a:bodyPr wrap="square" rtlCol="0">
              <a:spAutoFit/>
            </a:bodyPr>
            <a:lstStyle/>
            <a:p>
              <a:r>
                <a:rPr lang="en-CA" sz="1350" dirty="0">
                  <a:solidFill>
                    <a:schemeClr val="bg1"/>
                  </a:solidFill>
                </a:rPr>
                <a:t>Yes</a:t>
              </a:r>
            </a:p>
          </p:txBody>
        </p:sp>
      </p:grpSp>
    </p:spTree>
    <p:extLst>
      <p:ext uri="{BB962C8B-B14F-4D97-AF65-F5344CB8AC3E}">
        <p14:creationId xmlns:p14="http://schemas.microsoft.com/office/powerpoint/2010/main" val="750755358"/>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 1</Template>
  <TotalTime>0</TotalTime>
  <Words>1773</Words>
  <Application>Microsoft Office PowerPoint</Application>
  <PresentationFormat>Presentazione su schermo (4:3)</PresentationFormat>
  <Paragraphs>294</Paragraphs>
  <Slides>27</Slides>
  <Notes>0</Notes>
  <HiddenSlides>0</HiddenSlides>
  <MMClips>0</MMClips>
  <ScaleCrop>false</ScaleCrop>
  <HeadingPairs>
    <vt:vector size="8" baseType="variant">
      <vt:variant>
        <vt:lpstr>Caratteri utilizzati</vt:lpstr>
      </vt:variant>
      <vt:variant>
        <vt:i4>9</vt:i4>
      </vt:variant>
      <vt:variant>
        <vt:lpstr>Tema</vt:lpstr>
      </vt:variant>
      <vt:variant>
        <vt:i4>1</vt:i4>
      </vt:variant>
      <vt:variant>
        <vt:lpstr>Server OLE incorporati</vt:lpstr>
      </vt:variant>
      <vt:variant>
        <vt:i4>1</vt:i4>
      </vt:variant>
      <vt:variant>
        <vt:lpstr>Titoli diapositive</vt:lpstr>
      </vt:variant>
      <vt:variant>
        <vt:i4>27</vt:i4>
      </vt:variant>
    </vt:vector>
  </HeadingPairs>
  <TitlesOfParts>
    <vt:vector size="38" baseType="lpstr">
      <vt:lpstr>Arial</vt:lpstr>
      <vt:lpstr>Book Antiqua</vt:lpstr>
      <vt:lpstr>Calibri</vt:lpstr>
      <vt:lpstr>Cambria Math</vt:lpstr>
      <vt:lpstr>Lora</vt:lpstr>
      <vt:lpstr>Montserrat</vt:lpstr>
      <vt:lpstr>Tahoma</vt:lpstr>
      <vt:lpstr>Times New Roman</vt:lpstr>
      <vt:lpstr>Wingdings</vt:lpstr>
      <vt:lpstr>Global</vt:lpstr>
      <vt:lpstr>Equation</vt:lpstr>
      <vt:lpstr>Unsupervised Learning </vt:lpstr>
      <vt:lpstr>Unsupervised Learning</vt:lpstr>
      <vt:lpstr>Example: Clustering Customers </vt:lpstr>
      <vt:lpstr>Feature Scaling</vt:lpstr>
      <vt:lpstr>Feature Scaling</vt:lpstr>
      <vt:lpstr>A Distance Measure</vt:lpstr>
      <vt:lpstr>Distance Measure continued</vt:lpstr>
      <vt:lpstr>Cluster Centers</vt:lpstr>
      <vt:lpstr>k-means algorithm to find k clusters</vt:lpstr>
      <vt:lpstr>Inertia</vt:lpstr>
      <vt:lpstr>Choosing k</vt:lpstr>
      <vt:lpstr>Choosing k</vt:lpstr>
      <vt:lpstr>Choosing k</vt:lpstr>
      <vt:lpstr>The Curse of Dimensionality</vt:lpstr>
      <vt:lpstr>An example: Country Risk Case</vt:lpstr>
      <vt:lpstr>Corruption and legal risk were highly correlated</vt:lpstr>
      <vt:lpstr>How the total within-cluster sum of squares declines as k increases when k-means algorithm is used</vt:lpstr>
      <vt:lpstr>Silhouette scores (suggest k=3)</vt:lpstr>
      <vt:lpstr>The three-cluster results</vt:lpstr>
      <vt:lpstr>Cluster centers (scaled values) Note that high values for the peace index are bad whereas high values for the legal risk index are good </vt:lpstr>
      <vt:lpstr>ALTERNATIVE CLUSTERING APPROACHES Hierarchical Clustering</vt:lpstr>
      <vt:lpstr>ALTERNATIVE CLUSTERING APPROACHES  Density-based clustering</vt:lpstr>
      <vt:lpstr>ALTERNATIVE CLUSTERING APPROACHES  Distribution-based Clustering</vt:lpstr>
      <vt:lpstr>REDUCE DIMENSIONALITY PCA - Principal Components Analysis</vt:lpstr>
      <vt:lpstr>PCA – step by step </vt:lpstr>
      <vt:lpstr>Application to Country Risk Case </vt:lpstr>
      <vt:lpstr>Presentazione standard di PowerPoint</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Unsupervised Learning</dc:title>
  <dc:subject>Machine Learning in Business</dc:subject>
  <dc:creator>hull</dc:creator>
  <cp:keywords>Chapter 2</cp:keywords>
  <dc:description>Copyright 2019 by John C. Hull. All Rights Reserved. Published 2019</dc:description>
  <cp:lastModifiedBy>Daniele Marazzina</cp:lastModifiedBy>
  <cp:revision>41</cp:revision>
  <dcterms:created xsi:type="dcterms:W3CDTF">2019-07-16T16:13:50Z</dcterms:created>
  <dcterms:modified xsi:type="dcterms:W3CDTF">2021-03-04T12:09:49Z</dcterms:modified>
</cp:coreProperties>
</file>