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8" r:id="rId9"/>
    <p:sldId id="262" r:id="rId10"/>
    <p:sldId id="274" r:id="rId11"/>
    <p:sldId id="276" r:id="rId12"/>
    <p:sldId id="277" r:id="rId13"/>
    <p:sldId id="278" r:id="rId14"/>
    <p:sldId id="275" r:id="rId15"/>
    <p:sldId id="269" r:id="rId16"/>
    <p:sldId id="264" r:id="rId17"/>
    <p:sldId id="279" r:id="rId18"/>
    <p:sldId id="280" r:id="rId19"/>
    <p:sldId id="265" r:id="rId20"/>
    <p:sldId id="266" r:id="rId21"/>
    <p:sldId id="26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6332694E-C3E2-4B67-A3C3-7B349C09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6" y="0"/>
            <a:ext cx="12078788" cy="63902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DFACAA-2490-B9C2-13B3-6DA55666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213" y="4998252"/>
            <a:ext cx="3937000" cy="14795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AD20447-EA1C-6A43-FA75-3EAA4454443F}"/>
              </a:ext>
            </a:extLst>
          </p:cNvPr>
          <p:cNvSpPr txBox="1"/>
          <p:nvPr/>
        </p:nvSpPr>
        <p:spPr>
          <a:xfrm>
            <a:off x="1155290" y="2383224"/>
            <a:ext cx="777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highlight>
                  <a:srgbClr val="000080"/>
                </a:highlight>
                <a:latin typeface="AdvGulliv-R"/>
              </a:rPr>
              <a:t>An Interactive Chatbot For A Restaurant Website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8588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BEB939-B808-872A-DE2E-7939FEF5B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23375"/>
              </p:ext>
            </p:extLst>
          </p:nvPr>
        </p:nvGraphicFramePr>
        <p:xfrm>
          <a:off x="1232034" y="0"/>
          <a:ext cx="10116151" cy="6857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450">
                  <a:extLst>
                    <a:ext uri="{9D8B030D-6E8A-4147-A177-3AD203B41FA5}">
                      <a16:colId xmlns:a16="http://schemas.microsoft.com/office/drawing/2014/main" val="604168942"/>
                    </a:ext>
                  </a:extLst>
                </a:gridCol>
                <a:gridCol w="8715701">
                  <a:extLst>
                    <a:ext uri="{9D8B030D-6E8A-4147-A177-3AD203B41FA5}">
                      <a16:colId xmlns:a16="http://schemas.microsoft.com/office/drawing/2014/main" val="1934049154"/>
                    </a:ext>
                  </a:extLst>
                </a:gridCol>
              </a:tblGrid>
              <a:tr h="449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Component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312987365"/>
                  </a:ext>
                </a:extLst>
              </a:tr>
              <a:tr h="7533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highlight>
                            <a:srgbClr val="000000"/>
                          </a:highlight>
                        </a:rPr>
                        <a:t>User Interfaces</a:t>
                      </a:r>
                      <a:endParaRPr lang="en-IN" sz="1200" dirty="0">
                        <a:effectLst/>
                        <a:highlight>
                          <a:srgbClr val="0000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Interfaces through which users interact with the chatbot.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2459991036"/>
                  </a:ext>
                </a:extLst>
              </a:tr>
              <a:tr h="4285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  - Web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Web interface for desktop and mobile browsers.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1591587772"/>
                  </a:ext>
                </a:extLst>
              </a:tr>
              <a:tr h="4285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  - Voice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Voice interaction interface.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2051644644"/>
                  </a:ext>
                </a:extLst>
              </a:tr>
              <a:tr h="763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highlight>
                            <a:srgbClr val="000000"/>
                          </a:highlight>
                        </a:rPr>
                        <a:t>Chatbot Layer</a:t>
                      </a:r>
                      <a:endParaRPr lang="en-IN" sz="1200" dirty="0">
                        <a:effectLst/>
                        <a:highlight>
                          <a:srgbClr val="0000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Core components for natural language processing and voice recognition.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302679813"/>
                  </a:ext>
                </a:extLst>
              </a:tr>
              <a:tr h="4285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   - </a:t>
                      </a:r>
                      <a:r>
                        <a:rPr lang="en-IN" sz="1200" kern="100" dirty="0" err="1">
                          <a:effectLst/>
                        </a:rPr>
                        <a:t>Dialogflow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Handles natural language understanding and processing.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242880333"/>
                  </a:ext>
                </a:extLst>
              </a:tr>
              <a:tr h="73329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   -Speech-to-Text API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Converts voice commands to text.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1403798913"/>
                  </a:ext>
                </a:extLst>
              </a:tr>
              <a:tr h="75338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highlight>
                            <a:srgbClr val="000000"/>
                          </a:highlight>
                        </a:rPr>
                        <a:t>Backend Services</a:t>
                      </a:r>
                      <a:endParaRPr lang="en-IN" sz="1200" dirty="0">
                        <a:effectLst/>
                        <a:highlight>
                          <a:srgbClr val="0000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Custom backend services for processing user requests and managing business logic.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3051549434"/>
                  </a:ext>
                </a:extLst>
              </a:tr>
              <a:tr h="4285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  - Webhooks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Interfaces that connect </a:t>
                      </a:r>
                      <a:r>
                        <a:rPr lang="en-IN" sz="1200" kern="100" dirty="0" err="1">
                          <a:effectLst/>
                        </a:rPr>
                        <a:t>Dialogflow</a:t>
                      </a:r>
                      <a:r>
                        <a:rPr lang="en-IN" sz="1200" kern="100" dirty="0">
                          <a:effectLst/>
                        </a:rPr>
                        <a:t> to custom backend logic.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2137680208"/>
                  </a:ext>
                </a:extLst>
              </a:tr>
              <a:tr h="9271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  -Order    Management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Manages the lifecycle of user orders.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4214168263"/>
                  </a:ext>
                </a:extLst>
              </a:tr>
              <a:tr h="763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  <a:highlight>
                            <a:srgbClr val="000000"/>
                          </a:highlight>
                        </a:rPr>
                        <a:t>Database Layer</a:t>
                      </a:r>
                      <a:endParaRPr lang="en-IN" sz="1200" dirty="0">
                        <a:effectLst/>
                        <a:highlight>
                          <a:srgbClr val="0000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Stores user data, orders, and menu items.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14" marR="6414" marT="6414" marB="6414" anchor="b"/>
                </a:tc>
                <a:extLst>
                  <a:ext uri="{0D108BD9-81ED-4DB2-BD59-A6C34878D82A}">
                    <a16:rowId xmlns:a16="http://schemas.microsoft.com/office/drawing/2014/main" val="142465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A6509A-F2E1-4870-7BD0-01D179D6F8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21" t="46736" r="31316" b="19299"/>
          <a:stretch/>
        </p:blipFill>
        <p:spPr>
          <a:xfrm>
            <a:off x="1332822" y="372980"/>
            <a:ext cx="9170928" cy="4899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FE0CB-572F-05D7-D502-87F6AC61838E}"/>
              </a:ext>
            </a:extLst>
          </p:cNvPr>
          <p:cNvSpPr txBox="1"/>
          <p:nvPr/>
        </p:nvSpPr>
        <p:spPr>
          <a:xfrm>
            <a:off x="4244741" y="5601903"/>
            <a:ext cx="3388093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System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92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D0EA88-440B-ED73-C3A0-1777DA732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9" y="700651"/>
            <a:ext cx="6159821" cy="523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6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BAC2-849B-EF0D-030D-67C51B9F861E}"/>
              </a:ext>
            </a:extLst>
          </p:cNvPr>
          <p:cNvSpPr txBox="1"/>
          <p:nvPr/>
        </p:nvSpPr>
        <p:spPr>
          <a:xfrm>
            <a:off x="4610501" y="129941"/>
            <a:ext cx="4235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ALGORITHMS</a:t>
            </a:r>
            <a:endParaRPr lang="en-IN" sz="28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B316F-4A58-350D-43FE-3818D86783AD}"/>
              </a:ext>
            </a:extLst>
          </p:cNvPr>
          <p:cNvSpPr txBox="1"/>
          <p:nvPr/>
        </p:nvSpPr>
        <p:spPr>
          <a:xfrm>
            <a:off x="1614639" y="1403728"/>
            <a:ext cx="91752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Intent Recognition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/>
              <a:t>Entity Recognition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Context Management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Machine Learning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405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BAC2-849B-EF0D-030D-67C51B9F861E}"/>
              </a:ext>
            </a:extLst>
          </p:cNvPr>
          <p:cNvSpPr txBox="1"/>
          <p:nvPr/>
        </p:nvSpPr>
        <p:spPr>
          <a:xfrm>
            <a:off x="4273617" y="72191"/>
            <a:ext cx="449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ALGORITHM OVERVIEW</a:t>
            </a:r>
            <a:endParaRPr lang="en-IN" sz="28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B316F-4A58-350D-43FE-3818D86783AD}"/>
              </a:ext>
            </a:extLst>
          </p:cNvPr>
          <p:cNvSpPr txBox="1"/>
          <p:nvPr/>
        </p:nvSpPr>
        <p:spPr>
          <a:xfrm>
            <a:off x="1556886" y="739585"/>
            <a:ext cx="90782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dirty="0"/>
              <a:t>Intent Recognition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Intent recognition algorithms are crucial for identifying the user's intention or purpose behind their message.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algorithms analyze the context and content of user input to determine the most relevant intent.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Dialogflow's</a:t>
            </a:r>
            <a:r>
              <a:rPr lang="en-US" dirty="0"/>
              <a:t> intent recognition capabilities allow the chatbot to understand various user queries and provide appropriate responses tailored to the user's needs.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b="1" dirty="0"/>
              <a:t>Entity Recognition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Entity recognition algorithms help identify specific pieces of information within user input that are relevant to the conversation.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Entities can include dates, locations, product names, or any other information necessary for understanding the user's request.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Dialogflow's</a:t>
            </a:r>
            <a:r>
              <a:rPr lang="en-US" dirty="0"/>
              <a:t> entity recognition capabilities enable the chatbot to extract and utilize this information to personalize responses or perform specific actions.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0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D1EE62-879D-BABF-7641-B17EB021719E}"/>
              </a:ext>
            </a:extLst>
          </p:cNvPr>
          <p:cNvSpPr txBox="1"/>
          <p:nvPr/>
        </p:nvSpPr>
        <p:spPr>
          <a:xfrm>
            <a:off x="1684421" y="587141"/>
            <a:ext cx="90381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en-US" b="1" dirty="0"/>
              <a:t>Context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Dialogflow</a:t>
            </a:r>
            <a:r>
              <a:rPr lang="en-US" dirty="0"/>
              <a:t> employs algorithms for managing conversational context, allowing the chatbot to maintain a coherent dialogue with users.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Context management enables the chatbot to remember previous interactions and use that information to provide more meaningful responses.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keeping track of the conversation history, </a:t>
            </a:r>
            <a:r>
              <a:rPr lang="en-US" dirty="0" err="1"/>
              <a:t>Dialogflow</a:t>
            </a:r>
            <a:r>
              <a:rPr lang="en-US" dirty="0"/>
              <a:t> ensures a seamless and engaging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arenR" startAt="4"/>
            </a:pPr>
            <a:r>
              <a:rPr lang="en-US" b="1" dirty="0"/>
              <a:t>Machine Learning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plays a vital role in enhancing </a:t>
            </a:r>
            <a:r>
              <a:rPr lang="en-US" dirty="0" err="1"/>
              <a:t>Dialogflow's</a:t>
            </a:r>
            <a:r>
              <a:rPr lang="en-US" dirty="0"/>
              <a:t> understanding of natural language.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leveraging machine learning algorithms, </a:t>
            </a:r>
            <a:r>
              <a:rPr lang="en-US" dirty="0" err="1"/>
              <a:t>Dialogflow</a:t>
            </a:r>
            <a:r>
              <a:rPr lang="en-US" dirty="0"/>
              <a:t> continuously learns from user interactions to improve its ability to recognize intents and entities accurately.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time, this iterative learning process enhances the accuracy and efficiency of the chatbot's responses.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725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DF397-AC31-F561-B23C-87A2EFB072B7}"/>
              </a:ext>
            </a:extLst>
          </p:cNvPr>
          <p:cNvSpPr txBox="1"/>
          <p:nvPr/>
        </p:nvSpPr>
        <p:spPr>
          <a:xfrm>
            <a:off x="3372050" y="-83418"/>
            <a:ext cx="6112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OUTCOMES &amp; SCREENSHOTS</a:t>
            </a:r>
          </a:p>
          <a:p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324A0-D278-447F-7884-88AC980D0304}"/>
              </a:ext>
            </a:extLst>
          </p:cNvPr>
          <p:cNvSpPr txBox="1"/>
          <p:nvPr/>
        </p:nvSpPr>
        <p:spPr>
          <a:xfrm>
            <a:off x="952901" y="500512"/>
            <a:ext cx="10462661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en-IN" b="1" dirty="0">
                <a:effectLst/>
                <a:ea typeface="Times New Roman" panose="02020603050405020304" pitchFamily="18" charset="0"/>
              </a:rPr>
              <a:t>Enhanced User Experience</a:t>
            </a:r>
          </a:p>
          <a:p>
            <a:pPr>
              <a:spcAft>
                <a:spcPts val="1500"/>
              </a:spcAft>
            </a:pPr>
            <a:r>
              <a:rPr lang="en-IN" b="1" dirty="0">
                <a:effectLst/>
                <a:ea typeface="Times New Roman" panose="02020603050405020304" pitchFamily="18" charset="0"/>
              </a:rPr>
              <a:t>Result</a:t>
            </a:r>
            <a:r>
              <a:rPr lang="en-IN" dirty="0">
                <a:effectLst/>
                <a:ea typeface="Times New Roman" panose="02020603050405020304" pitchFamily="18" charset="0"/>
              </a:rPr>
              <a:t>: The chatbot provided an intuitive and user-friendly interface for customers to interact with the restaurant's online ordering system. 		                   								   </a:t>
            </a:r>
            <a:r>
              <a:rPr lang="en-IN" b="1" dirty="0">
                <a:effectLst/>
                <a:ea typeface="Times New Roman" panose="02020603050405020304" pitchFamily="18" charset="0"/>
              </a:rPr>
              <a:t>Outcome</a:t>
            </a:r>
            <a:r>
              <a:rPr lang="en-IN" dirty="0">
                <a:effectLst/>
                <a:ea typeface="Times New Roman" panose="02020603050405020304" pitchFamily="18" charset="0"/>
              </a:rPr>
              <a:t>: Increased customer satisfaction and engagement due to a streamlined and efficient ordering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effectLst/>
                <a:ea typeface="Times New Roman" panose="02020603050405020304" pitchFamily="18" charset="0"/>
              </a:rPr>
              <a:t>Increased Efficiency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N" b="1" dirty="0">
                <a:effectLst/>
                <a:ea typeface="Times New Roman" panose="02020603050405020304" pitchFamily="18" charset="0"/>
              </a:rPr>
              <a:t>Result</a:t>
            </a:r>
            <a:r>
              <a:rPr lang="en-IN" dirty="0">
                <a:effectLst/>
                <a:ea typeface="Times New Roman" panose="02020603050405020304" pitchFamily="18" charset="0"/>
              </a:rPr>
              <a:t>: Automation of the order-taking process reduced the workload on restaurant staff, enabling them to focus more on food preparation and service.                 							   </a:t>
            </a:r>
            <a:r>
              <a:rPr lang="en-IN" b="1" dirty="0">
                <a:effectLst/>
                <a:ea typeface="Times New Roman" panose="02020603050405020304" pitchFamily="18" charset="0"/>
              </a:rPr>
              <a:t>Outcome</a:t>
            </a:r>
            <a:r>
              <a:rPr lang="en-IN" dirty="0">
                <a:effectLst/>
                <a:ea typeface="Times New Roman" panose="02020603050405020304" pitchFamily="18" charset="0"/>
              </a:rPr>
              <a:t>: Improved operational efficiency and faster order </a:t>
            </a:r>
            <a:r>
              <a:rPr lang="en-IN" dirty="0" err="1">
                <a:effectLst/>
                <a:ea typeface="Times New Roman" panose="02020603050405020304" pitchFamily="18" charset="0"/>
              </a:rPr>
              <a:t>fulfillment</a:t>
            </a:r>
            <a:r>
              <a:rPr lang="en-IN" dirty="0">
                <a:effectLst/>
                <a:ea typeface="Times New Roman" panose="02020603050405020304" pitchFamily="18" charset="0"/>
              </a:rPr>
              <a:t> times.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effectLst/>
                <a:ea typeface="Times New Roman" panose="02020603050405020304" pitchFamily="18" charset="0"/>
              </a:rPr>
              <a:t>Bilingual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N" b="1" dirty="0">
                <a:effectLst/>
                <a:ea typeface="Times New Roman" panose="02020603050405020304" pitchFamily="18" charset="0"/>
              </a:rPr>
              <a:t>Result</a:t>
            </a:r>
            <a:r>
              <a:rPr lang="en-IN" dirty="0">
                <a:effectLst/>
                <a:ea typeface="Times New Roman" panose="02020603050405020304" pitchFamily="18" charset="0"/>
              </a:rPr>
              <a:t>: The chatbot supported multiple languages, enabling non-English speaking users to interact with the system.																	  </a:t>
            </a:r>
            <a:r>
              <a:rPr lang="en-IN" b="1" dirty="0">
                <a:effectLst/>
                <a:ea typeface="Times New Roman" panose="02020603050405020304" pitchFamily="18" charset="0"/>
              </a:rPr>
              <a:t>Outcome</a:t>
            </a:r>
            <a:r>
              <a:rPr lang="en-IN" dirty="0">
                <a:effectLst/>
                <a:ea typeface="Times New Roman" panose="02020603050405020304" pitchFamily="18" charset="0"/>
              </a:rPr>
              <a:t>: Broader customer base and improved accessibility for diverse audiences.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effectLst/>
                <a:ea typeface="Times New Roman" panose="02020603050405020304" pitchFamily="18" charset="0"/>
              </a:rPr>
              <a:t>Real-Time Interaction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effectLst/>
              <a:ea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r>
              <a:rPr lang="en-IN" b="1" dirty="0">
                <a:effectLst/>
                <a:ea typeface="Times New Roman" panose="02020603050405020304" pitchFamily="18" charset="0"/>
              </a:rPr>
              <a:t>Result</a:t>
            </a:r>
            <a:r>
              <a:rPr lang="en-IN" dirty="0">
                <a:effectLst/>
                <a:ea typeface="Times New Roman" panose="02020603050405020304" pitchFamily="18" charset="0"/>
              </a:rPr>
              <a:t>: The chatbot provided real-time responses to customer queries and feedback. 		  </a:t>
            </a:r>
            <a:r>
              <a:rPr lang="en-IN" b="1" dirty="0">
                <a:effectLst/>
                <a:ea typeface="Times New Roman" panose="02020603050405020304" pitchFamily="18" charset="0"/>
              </a:rPr>
              <a:t>Outcome</a:t>
            </a:r>
            <a:r>
              <a:rPr lang="en-IN" dirty="0">
                <a:effectLst/>
                <a:ea typeface="Times New Roman" panose="02020603050405020304" pitchFamily="18" charset="0"/>
              </a:rPr>
              <a:t>: Enhanced customer engagement and immediate issue resolution.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10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6C5E7C-E3F7-7261-7AEF-9F6EB67CC0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6" b="5569"/>
          <a:stretch/>
        </p:blipFill>
        <p:spPr>
          <a:xfrm>
            <a:off x="1329491" y="866274"/>
            <a:ext cx="9533017" cy="478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1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9FFCF-85CF-B377-31A7-4FD7071E9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"/>
          <a:stretch/>
        </p:blipFill>
        <p:spPr>
          <a:xfrm>
            <a:off x="1351778" y="1309036"/>
            <a:ext cx="4147944" cy="45527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4CF4CE-3C4A-E40E-9C01-46BA13B12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39" y="1225030"/>
            <a:ext cx="3764978" cy="45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70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C873C6-8B61-3618-5614-DA1C91AFB285}"/>
              </a:ext>
            </a:extLst>
          </p:cNvPr>
          <p:cNvSpPr txBox="1"/>
          <p:nvPr/>
        </p:nvSpPr>
        <p:spPr>
          <a:xfrm>
            <a:off x="4225491" y="246410"/>
            <a:ext cx="4973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FUTURE SCOPE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132F7-7BBF-356A-20F3-F21258106788}"/>
              </a:ext>
            </a:extLst>
          </p:cNvPr>
          <p:cNvSpPr txBox="1"/>
          <p:nvPr/>
        </p:nvSpPr>
        <p:spPr>
          <a:xfrm>
            <a:off x="1215992" y="1055027"/>
            <a:ext cx="928517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Enhanced Personalization: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Implement advanced machine learning techniques to personalize user interactions, such as recommending tailored menu items based on past orders and preferences.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Multi-language Support: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Extend language support beyond the current language to cater to a broader user base, facilitating seamless communication for users with diverse linguistic backgrounds.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Voice Recognition Improvements: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Continuously refine the voice recognition capabilities to improve accuracy and responsiveness, enhancing the usability of the voice-to-text feature.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dirty="0">
                <a:effectLst/>
                <a:ea typeface="Times New Roman" panose="02020603050405020304" pitchFamily="18" charset="0"/>
              </a:rPr>
              <a:t>Integration with IoT Devices: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Explore integration with Internet of Things (IoT) devices, such as smart speakers or wearable devices, to enable voice-based ordering and interactions in smart home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513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5AF3D1-02AB-229F-9B4F-05934D500D08}"/>
              </a:ext>
            </a:extLst>
          </p:cNvPr>
          <p:cNvSpPr txBox="1"/>
          <p:nvPr/>
        </p:nvSpPr>
        <p:spPr>
          <a:xfrm>
            <a:off x="2156058" y="344782"/>
            <a:ext cx="321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CONTENTS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BCB28-5122-5BAF-8CE4-C2E0F3BF4D50}"/>
              </a:ext>
            </a:extLst>
          </p:cNvPr>
          <p:cNvSpPr txBox="1"/>
          <p:nvPr/>
        </p:nvSpPr>
        <p:spPr>
          <a:xfrm>
            <a:off x="1899385" y="868002"/>
            <a:ext cx="4196615" cy="682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Objectives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Literature Survey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System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Algorithms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Algorithm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Outcomes &amp; Screenshots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References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23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AC953B-BB57-1DD2-53DB-E99C7A7075D3}"/>
              </a:ext>
            </a:extLst>
          </p:cNvPr>
          <p:cNvSpPr txBox="1"/>
          <p:nvPr/>
        </p:nvSpPr>
        <p:spPr>
          <a:xfrm>
            <a:off x="4357035" y="231006"/>
            <a:ext cx="5374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CONCLUSION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7B3F0-32EC-A168-0B6C-A1048C32558F}"/>
              </a:ext>
            </a:extLst>
          </p:cNvPr>
          <p:cNvSpPr txBox="1"/>
          <p:nvPr/>
        </p:nvSpPr>
        <p:spPr>
          <a:xfrm>
            <a:off x="1403684" y="1562501"/>
            <a:ext cx="9384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ea typeface="Times New Roman" panose="02020603050405020304" pitchFamily="18" charset="0"/>
              </a:rPr>
              <a:t>In conclusion, the development of the food delivery chatbot application has been a significant </a:t>
            </a:r>
            <a:r>
              <a:rPr lang="en-IN" dirty="0" err="1">
                <a:effectLst/>
                <a:ea typeface="Times New Roman" panose="02020603050405020304" pitchFamily="18" charset="0"/>
              </a:rPr>
              <a:t>endeavor</a:t>
            </a:r>
            <a:r>
              <a:rPr lang="en-IN" dirty="0">
                <a:effectLst/>
                <a:ea typeface="Times New Roman" panose="02020603050405020304" pitchFamily="18" charset="0"/>
              </a:rPr>
              <a:t>, resulting in a robust and feature-rich solution for enhancing the restaurant's online ordering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ea typeface="Times New Roman" panose="02020603050405020304" pitchFamily="18" charset="0"/>
            </a:endParaRPr>
          </a:p>
          <a:p>
            <a:r>
              <a:rPr lang="en-IN" dirty="0">
                <a:effectLst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effectLst/>
                <a:ea typeface="Times New Roman" panose="02020603050405020304" pitchFamily="18" charset="0"/>
              </a:rPr>
              <a:t>Through meticulous planning, design, implementation, and testing, the chatbot application demonstrates its ability to streamline the ordering process, improve customer engagement, and optimize operational efficiency for the restaurant.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669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530CF-4BC1-78C4-BA60-9FAAC2FC242B}"/>
              </a:ext>
            </a:extLst>
          </p:cNvPr>
          <p:cNvSpPr txBox="1"/>
          <p:nvPr/>
        </p:nvSpPr>
        <p:spPr>
          <a:xfrm>
            <a:off x="4530291" y="192562"/>
            <a:ext cx="402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REFERENCES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038A3-D87E-6832-A52B-8901CB3499AD}"/>
              </a:ext>
            </a:extLst>
          </p:cNvPr>
          <p:cNvSpPr txBox="1"/>
          <p:nvPr/>
        </p:nvSpPr>
        <p:spPr>
          <a:xfrm>
            <a:off x="1106905" y="725350"/>
            <a:ext cx="9875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Sumaia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Mohammed AL-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Ghuribi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Shahrul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Azman Mohd Noah (2021)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Comprehensive Overview of Recommender System and Sentiment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Analysis.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[2] Dhaval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Taunk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Vasudeva Varma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(2023)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Summarizing Indian Languages using Multilingual Transformers based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Models.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International Institute of Information Technology, Hyderabad, Telangana, India.  Forum for Information Retrieval Evaluation 2022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[3] Moh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Hasbi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Assidiqi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Salim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Nabhan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(2020)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Developing English conversation chatbot using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Dialogflow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I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[4]Rituraj Dixit, </a:t>
            </a:r>
            <a:r>
              <a:rPr lang="en-IN" sz="20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Sarabjeet</a:t>
            </a:r>
            <a:r>
              <a:rPr lang="en-IN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Singh Bedi, Madhuri Tayal (2023)</a:t>
            </a:r>
          </a:p>
          <a:p>
            <a:r>
              <a:rPr lang="en-IN" sz="2000" dirty="0">
                <a:solidFill>
                  <a:schemeClr val="tx1"/>
                </a:solidFill>
              </a:rPr>
              <a:t>A Comprehensive Review of Transformer models and their Implementation in Machine Translation specifically on Indian Regional Languages</a:t>
            </a:r>
          </a:p>
          <a:p>
            <a:pPr algn="l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MJP Rohilkhand University,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Bareily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, UP , India</a:t>
            </a:r>
          </a:p>
        </p:txBody>
      </p:sp>
    </p:spTree>
    <p:extLst>
      <p:ext uri="{BB962C8B-B14F-4D97-AF65-F5344CB8AC3E}">
        <p14:creationId xmlns:p14="http://schemas.microsoft.com/office/powerpoint/2010/main" val="154087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BF347B-1EDA-B0CB-CBE2-6E6552783E6F}"/>
              </a:ext>
            </a:extLst>
          </p:cNvPr>
          <p:cNvSpPr/>
          <p:nvPr/>
        </p:nvSpPr>
        <p:spPr>
          <a:xfrm>
            <a:off x="3253339" y="2052934"/>
            <a:ext cx="56596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956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F1ECBD-6466-600E-746A-3AAF4B207FC3}"/>
              </a:ext>
            </a:extLst>
          </p:cNvPr>
          <p:cNvSpPr txBox="1"/>
          <p:nvPr/>
        </p:nvSpPr>
        <p:spPr>
          <a:xfrm>
            <a:off x="4143676" y="167241"/>
            <a:ext cx="2974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INTRODUCTION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B589D-7FC7-81FF-54E6-EAE9E8DC683A}"/>
              </a:ext>
            </a:extLst>
          </p:cNvPr>
          <p:cNvSpPr txBox="1"/>
          <p:nvPr/>
        </p:nvSpPr>
        <p:spPr>
          <a:xfrm>
            <a:off x="1610626" y="690461"/>
            <a:ext cx="89707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Chatbot can be defined as a software which help humans to make coherent conversation with machine using natural language like English, etc.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conversation can be engaging at times with large vocabularies and broad range of conversational topics.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Recently, the usage of deep learning has increased in industry and Chatbot is one of its application . 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he Chatbot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has various applications as shown in below fig.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FB444-D5BB-2F3B-4786-C6C700C9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152" y="4168336"/>
            <a:ext cx="6853187" cy="26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1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16392-B73D-F5C2-B7A6-15F1687AD35A}"/>
              </a:ext>
            </a:extLst>
          </p:cNvPr>
          <p:cNvSpPr txBox="1"/>
          <p:nvPr/>
        </p:nvSpPr>
        <p:spPr>
          <a:xfrm>
            <a:off x="3973629" y="481265"/>
            <a:ext cx="424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PROBLEM STATEMENT</a:t>
            </a:r>
            <a:endParaRPr lang="en-IN" sz="28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BBC5C-683E-269D-AFB2-1349B77A58A8}"/>
              </a:ext>
            </a:extLst>
          </p:cNvPr>
          <p:cNvSpPr txBox="1"/>
          <p:nvPr/>
        </p:nvSpPr>
        <p:spPr>
          <a:xfrm>
            <a:off x="1289786" y="1838425"/>
            <a:ext cx="901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>
              <a:latin typeface="AdvGulliv-R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dvGulliv-R"/>
              </a:rPr>
              <a:t>T</a:t>
            </a:r>
            <a:r>
              <a:rPr lang="en-US" sz="2400" b="0" i="0" u="none" strike="noStrike" baseline="0" dirty="0">
                <a:latin typeface="AdvGulliv-R"/>
              </a:rPr>
              <a:t>o create a Chatbot, which can seamlessly integrate with </a:t>
            </a:r>
            <a:r>
              <a:rPr lang="en-US" sz="2400" dirty="0">
                <a:latin typeface="AdvGulliv-R"/>
              </a:rPr>
              <a:t>our restaurant website</a:t>
            </a:r>
            <a:r>
              <a:rPr lang="en-US" sz="2400" b="0" i="0" u="none" strike="noStrike" baseline="0" dirty="0">
                <a:latin typeface="AdvGulliv-R"/>
              </a:rPr>
              <a:t>, understand user queries, and provide accurate responses . </a:t>
            </a:r>
          </a:p>
          <a:p>
            <a:endParaRPr lang="en-US" sz="2400" b="0" i="0" u="none" strike="noStrike" baseline="0" dirty="0">
              <a:latin typeface="AdvGulliv-R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AdvGulliv-R"/>
              </a:rPr>
              <a:t>T</a:t>
            </a:r>
            <a:r>
              <a:rPr lang="en-US" sz="2400" dirty="0">
                <a:latin typeface="AdvGulliv-R"/>
              </a:rPr>
              <a:t>he chatbot provides features like Placing order, Tracking order,  interaction with voice and bilingual support to enhance the overall experience of customers.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746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BCA93-0911-D2D3-8AC0-D2F0CE335675}"/>
              </a:ext>
            </a:extLst>
          </p:cNvPr>
          <p:cNvSpPr txBox="1"/>
          <p:nvPr/>
        </p:nvSpPr>
        <p:spPr>
          <a:xfrm>
            <a:off x="4417995" y="308009"/>
            <a:ext cx="3628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OBJECTIVES</a:t>
            </a:r>
            <a:endParaRPr lang="en-IN" sz="28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880B3-3D84-E3B0-F7F0-AC6AB6EB6C1E}"/>
              </a:ext>
            </a:extLst>
          </p:cNvPr>
          <p:cNvSpPr txBox="1"/>
          <p:nvPr/>
        </p:nvSpPr>
        <p:spPr>
          <a:xfrm>
            <a:off x="1751798" y="1617044"/>
            <a:ext cx="79697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To enable the chatbot to communicate effectively with users in two  languages English and Hindi.</a:t>
            </a:r>
          </a:p>
          <a:p>
            <a:endParaRPr lang="en-US" sz="2000" dirty="0"/>
          </a:p>
          <a:p>
            <a:r>
              <a:rPr lang="en-US" sz="2000" dirty="0"/>
              <a:t>2) To allow users to interact with the chatbot using their voice instead of typing, which is more convenient for user. </a:t>
            </a:r>
          </a:p>
          <a:p>
            <a:endParaRPr lang="en-US" sz="2000" dirty="0"/>
          </a:p>
          <a:p>
            <a:r>
              <a:rPr lang="en-US" sz="2000" dirty="0"/>
              <a:t>3)Reduce operational workload on staff, allowing them to focus on food preparation and service.</a:t>
            </a:r>
          </a:p>
          <a:p>
            <a:endParaRPr lang="en-US" sz="2000" dirty="0"/>
          </a:p>
          <a:p>
            <a:r>
              <a:rPr lang="en-US" sz="2000" dirty="0"/>
              <a:t>4)To enable chatbot to assist user in placing and tracking their orders easily.</a:t>
            </a:r>
          </a:p>
          <a:p>
            <a:endParaRPr lang="en-US" sz="2000" dirty="0"/>
          </a:p>
          <a:p>
            <a:r>
              <a:rPr lang="en-US" sz="2000" dirty="0"/>
              <a:t>5)Enhance order accuracy and processing speed through automated systems.</a:t>
            </a:r>
          </a:p>
        </p:txBody>
      </p:sp>
    </p:spTree>
    <p:extLst>
      <p:ext uri="{BB962C8B-B14F-4D97-AF65-F5344CB8AC3E}">
        <p14:creationId xmlns:p14="http://schemas.microsoft.com/office/powerpoint/2010/main" val="285820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917F24-2580-83F1-D2D6-02AA8FD1C367}"/>
              </a:ext>
            </a:extLst>
          </p:cNvPr>
          <p:cNvSpPr txBox="1"/>
          <p:nvPr/>
        </p:nvSpPr>
        <p:spPr>
          <a:xfrm>
            <a:off x="4575208" y="317633"/>
            <a:ext cx="304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MOTIVATION</a:t>
            </a:r>
            <a:endParaRPr lang="en-IN" sz="2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E1EF7-7344-8B42-919F-5621F7C7CCFD}"/>
              </a:ext>
            </a:extLst>
          </p:cNvPr>
          <p:cNvSpPr txBox="1"/>
          <p:nvPr/>
        </p:nvSpPr>
        <p:spPr>
          <a:xfrm>
            <a:off x="1405288" y="1568918"/>
            <a:ext cx="85279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Enhance customer satisfaction by providing a seamless and efficient ordering experience.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Address the growing need for automation in the restaurant industry to handle high volumes of customer interactions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Expand the restaurant's customer base by offering bilingual support and accessible services.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Increase operational efficiency, allowing staff to focus on core tasks and improving overall service quality.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Saves time and money by automating tasks.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5974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268BF-DD0F-4EF8-D1D0-9BCDBAC65204}"/>
              </a:ext>
            </a:extLst>
          </p:cNvPr>
          <p:cNvSpPr txBox="1"/>
          <p:nvPr/>
        </p:nvSpPr>
        <p:spPr>
          <a:xfrm>
            <a:off x="4138864" y="84899"/>
            <a:ext cx="486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LITERATURE SURVEY</a:t>
            </a:r>
            <a:endParaRPr lang="en-IN" sz="2800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122773-3260-8437-4FEE-3C9D7AD7A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43908"/>
              </p:ext>
            </p:extLst>
          </p:nvPr>
        </p:nvGraphicFramePr>
        <p:xfrm>
          <a:off x="426719" y="812107"/>
          <a:ext cx="11203807" cy="604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319">
                  <a:extLst>
                    <a:ext uri="{9D8B030D-6E8A-4147-A177-3AD203B41FA5}">
                      <a16:colId xmlns:a16="http://schemas.microsoft.com/office/drawing/2014/main" val="3042196684"/>
                    </a:ext>
                  </a:extLst>
                </a:gridCol>
                <a:gridCol w="1684421">
                  <a:extLst>
                    <a:ext uri="{9D8B030D-6E8A-4147-A177-3AD203B41FA5}">
                      <a16:colId xmlns:a16="http://schemas.microsoft.com/office/drawing/2014/main" val="848464915"/>
                    </a:ext>
                  </a:extLst>
                </a:gridCol>
                <a:gridCol w="1126156">
                  <a:extLst>
                    <a:ext uri="{9D8B030D-6E8A-4147-A177-3AD203B41FA5}">
                      <a16:colId xmlns:a16="http://schemas.microsoft.com/office/drawing/2014/main" val="3087210391"/>
                    </a:ext>
                  </a:extLst>
                </a:gridCol>
                <a:gridCol w="2088682">
                  <a:extLst>
                    <a:ext uri="{9D8B030D-6E8A-4147-A177-3AD203B41FA5}">
                      <a16:colId xmlns:a16="http://schemas.microsoft.com/office/drawing/2014/main" val="1903540688"/>
                    </a:ext>
                  </a:extLst>
                </a:gridCol>
                <a:gridCol w="2457650">
                  <a:extLst>
                    <a:ext uri="{9D8B030D-6E8A-4147-A177-3AD203B41FA5}">
                      <a16:colId xmlns:a16="http://schemas.microsoft.com/office/drawing/2014/main" val="2171949237"/>
                    </a:ext>
                  </a:extLst>
                </a:gridCol>
                <a:gridCol w="2887579">
                  <a:extLst>
                    <a:ext uri="{9D8B030D-6E8A-4147-A177-3AD203B41FA5}">
                      <a16:colId xmlns:a16="http://schemas.microsoft.com/office/drawing/2014/main" val="3205510328"/>
                    </a:ext>
                  </a:extLst>
                </a:gridCol>
              </a:tblGrid>
              <a:tr h="930366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Paper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of Publication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Algorithm / Method used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Features / 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Conclusion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78649"/>
                  </a:ext>
                </a:extLst>
              </a:tr>
              <a:tr h="3096523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1)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Developing English Conversation Chatbot Using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Dialogflow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Google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Dialogflow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Natural Language Processing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paper focuses on developing English conversation chatbot using speech recognition and artificial intelligence technology with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Dialogflow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platform as the artificial intelligence engine.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 chatbot using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Dialogflow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is created which make the conversions with humans easily.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32296"/>
                  </a:ext>
                </a:extLst>
              </a:tr>
              <a:tr h="201900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Summarizing Indian Languages using Multilingual Transformers based Models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 this they have experimented two models:-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IndicBART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AutoNum type="arabicParenR"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mT5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The main feature is to generate summary for the articles and headline pairs 3 languages viz. English, Hindi, Gujarati.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Performed various experiments with multilingual transformer based models like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IndicBART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and mT5-small and achieved significant results.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43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11EA92-89C1-11AB-DEFE-FE412D83E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07730"/>
              </p:ext>
            </p:extLst>
          </p:nvPr>
        </p:nvGraphicFramePr>
        <p:xfrm>
          <a:off x="494096" y="-60670"/>
          <a:ext cx="10863715" cy="7235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36">
                  <a:extLst>
                    <a:ext uri="{9D8B030D-6E8A-4147-A177-3AD203B41FA5}">
                      <a16:colId xmlns:a16="http://schemas.microsoft.com/office/drawing/2014/main" val="3042196684"/>
                    </a:ext>
                  </a:extLst>
                </a:gridCol>
                <a:gridCol w="1763953">
                  <a:extLst>
                    <a:ext uri="{9D8B030D-6E8A-4147-A177-3AD203B41FA5}">
                      <a16:colId xmlns:a16="http://schemas.microsoft.com/office/drawing/2014/main" val="848464915"/>
                    </a:ext>
                  </a:extLst>
                </a:gridCol>
                <a:gridCol w="1091971">
                  <a:extLst>
                    <a:ext uri="{9D8B030D-6E8A-4147-A177-3AD203B41FA5}">
                      <a16:colId xmlns:a16="http://schemas.microsoft.com/office/drawing/2014/main" val="3087210391"/>
                    </a:ext>
                  </a:extLst>
                </a:gridCol>
                <a:gridCol w="2118610">
                  <a:extLst>
                    <a:ext uri="{9D8B030D-6E8A-4147-A177-3AD203B41FA5}">
                      <a16:colId xmlns:a16="http://schemas.microsoft.com/office/drawing/2014/main" val="1903540688"/>
                    </a:ext>
                  </a:extLst>
                </a:gridCol>
                <a:gridCol w="2289718">
                  <a:extLst>
                    <a:ext uri="{9D8B030D-6E8A-4147-A177-3AD203B41FA5}">
                      <a16:colId xmlns:a16="http://schemas.microsoft.com/office/drawing/2014/main" val="2171949237"/>
                    </a:ext>
                  </a:extLst>
                </a:gridCol>
                <a:gridCol w="2799927">
                  <a:extLst>
                    <a:ext uri="{9D8B030D-6E8A-4147-A177-3AD203B41FA5}">
                      <a16:colId xmlns:a16="http://schemas.microsoft.com/office/drawing/2014/main" val="3205510328"/>
                    </a:ext>
                  </a:extLst>
                </a:gridCol>
              </a:tblGrid>
              <a:tr h="914752">
                <a:tc>
                  <a:txBody>
                    <a:bodyPr/>
                    <a:lstStyle/>
                    <a:p>
                      <a:r>
                        <a:rPr lang="en-IN" dirty="0"/>
                        <a:t>Sr. No.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Paper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of Publication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Algorithm / Method used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Features / Advantages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Conclusion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578649"/>
                  </a:ext>
                </a:extLst>
              </a:tr>
              <a:tr h="321184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3)</a:t>
                      </a:r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 Comprehensive Review of Transformer models and their Implementation in Machine Translation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Natural Language processing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Transformers models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BERT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XLM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 this they have implemented a multilingual low resource machine translation model which use advance deep learning techniques to build a Punjabi to  English and English to Punjabi.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 this paper there is a comprehensive review of different transformers along with their characteristics , further reviewed the MT(machine Translation) work done on various Indian languages along with their performance metrics.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532296"/>
                  </a:ext>
                </a:extLst>
              </a:tr>
              <a:tr h="2691007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 to text conversion and summarization for effective understanding and documentation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Filtering Algorithms Studied:-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Natural language processing 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 recognition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Text summarization</a:t>
                      </a: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Provide best recommendations for users using the available data.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Successfully overviewed the different filtering algorithms and predicting algorithms and when to use them on availability of data.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68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4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F995F0-D266-737D-97E5-84265055007C}"/>
              </a:ext>
            </a:extLst>
          </p:cNvPr>
          <p:cNvSpPr txBox="1"/>
          <p:nvPr/>
        </p:nvSpPr>
        <p:spPr>
          <a:xfrm>
            <a:off x="3878980" y="298383"/>
            <a:ext cx="471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SYSTEM ARCHITECTURE</a:t>
            </a:r>
            <a:endParaRPr lang="en-IN" sz="28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91A7B-D236-D6F3-58DF-2425994EFF1A}"/>
              </a:ext>
            </a:extLst>
          </p:cNvPr>
          <p:cNvSpPr txBox="1"/>
          <p:nvPr/>
        </p:nvSpPr>
        <p:spPr>
          <a:xfrm>
            <a:off x="1694046" y="1472665"/>
            <a:ext cx="85761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Architectural Components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Interface (UI) Layer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layer includes the frontend technologies such as HTML, CSS, JavaScript, and frameworks </a:t>
            </a:r>
          </a:p>
          <a:p>
            <a:pPr marL="342900" indent="-342900">
              <a:buFont typeface="+mj-lt"/>
              <a:buAutoNum type="arabicParenR"/>
            </a:pP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Chatbot Layer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layer includes google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Dialogflow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voice to text conversion fundamentals.</a:t>
            </a:r>
          </a:p>
          <a:p>
            <a:pPr marL="342900" indent="-342900">
              <a:buFont typeface="+mj-lt"/>
              <a:buAutoNum type="arabicParenR"/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 Services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 backend services that interact with Google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Dialogflow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process complex business logic, handle user requests, and fetch data from the database or other external services.</a:t>
            </a:r>
          </a:p>
          <a:p>
            <a:pPr marL="342900" indent="-342900">
              <a:buFont typeface="+mj-lt"/>
              <a:buAutoNum type="arabicParenR"/>
            </a:pP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Layer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Stores user data, order details, menu items, and other relevant information. Common choices include MySQL.</a:t>
            </a:r>
          </a:p>
          <a:p>
            <a:endParaRPr lang="en-IN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22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828</TotalTime>
  <Words>1554</Words>
  <Application>Microsoft Office PowerPoint</Application>
  <PresentationFormat>Widescreen</PresentationFormat>
  <Paragraphs>203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AdvGulliv-R</vt:lpstr>
      <vt:lpstr>Arial</vt:lpstr>
      <vt:lpstr>MS Shell Dlg 2</vt:lpstr>
      <vt:lpstr>Times New Roman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B</dc:creator>
  <cp:lastModifiedBy>Darshan Mohije</cp:lastModifiedBy>
  <cp:revision>14</cp:revision>
  <cp:lastPrinted>2024-05-30T16:13:43Z</cp:lastPrinted>
  <dcterms:created xsi:type="dcterms:W3CDTF">2023-10-05T03:13:58Z</dcterms:created>
  <dcterms:modified xsi:type="dcterms:W3CDTF">2024-05-30T16:14:00Z</dcterms:modified>
</cp:coreProperties>
</file>