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3" r:id="rId5"/>
    <p:sldMasterId id="2147484199" r:id="rId6"/>
    <p:sldMasterId id="2147484280" r:id="rId7"/>
  </p:sldMasterIdLst>
  <p:notesMasterIdLst>
    <p:notesMasterId r:id="rId29"/>
  </p:notesMasterIdLst>
  <p:handoutMasterIdLst>
    <p:handoutMasterId r:id="rId30"/>
  </p:handoutMasterIdLst>
  <p:sldIdLst>
    <p:sldId id="258" r:id="rId8"/>
    <p:sldId id="266" r:id="rId9"/>
    <p:sldId id="269" r:id="rId10"/>
    <p:sldId id="273" r:id="rId11"/>
    <p:sldId id="290" r:id="rId12"/>
    <p:sldId id="270"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4903"/>
    <a:srgbClr val="E31837"/>
    <a:srgbClr val="F3901D"/>
    <a:srgbClr val="6D6E71"/>
    <a:srgbClr val="7C3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32BD2-2277-49B6-87C3-BBFAC7F409D1}" v="2" dt="2022-02-10T03:43:34.168"/>
    <p1510:client id="{5A7A72F1-C38E-4C70-9642-48E5DAB8BBAC}" v="508" dt="2022-02-10T04:08:49.636"/>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867B3A-131F-4E1D-B25E-E953D91C01BC}" type="datetimeFigureOut">
              <a:rPr lang="en-US" smtClean="0"/>
              <a:pPr/>
              <a:t>3/18/2022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2A0F09-1567-4D1B-A225-96B7EB83C686}" type="slidenum">
              <a:rPr lang="en-US" smtClean="0"/>
              <a:pPr/>
              <a:t>‹#›</a:t>
            </a:fld>
            <a:endParaRPr lang="en-US"/>
          </a:p>
        </p:txBody>
      </p:sp>
    </p:spTree>
    <p:extLst>
      <p:ext uri="{BB962C8B-B14F-4D97-AF65-F5344CB8AC3E}">
        <p14:creationId xmlns:p14="http://schemas.microsoft.com/office/powerpoint/2010/main" val="11001550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BA385-A997-47EF-B1B2-883F9D690AEC}" type="datetimeFigureOut">
              <a:rPr lang="en-US" smtClean="0"/>
              <a:pPr/>
              <a:t>3/18/2022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5EBC1-F3C5-4778-AEB1-EFC589C4A492}" type="slidenum">
              <a:rPr lang="en-US" smtClean="0"/>
              <a:pPr/>
              <a:t>‹#›</a:t>
            </a:fld>
            <a:endParaRPr lang="en-US"/>
          </a:p>
        </p:txBody>
      </p:sp>
    </p:spTree>
    <p:extLst>
      <p:ext uri="{BB962C8B-B14F-4D97-AF65-F5344CB8AC3E}">
        <p14:creationId xmlns:p14="http://schemas.microsoft.com/office/powerpoint/2010/main" val="8122811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CUNA 2017">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744629" y="82267"/>
            <a:ext cx="9717936" cy="400110"/>
          </a:xfrm>
        </p:spPr>
        <p:txBody>
          <a:bodyPr/>
          <a:lstStyle>
            <a:lvl1pPr algn="r">
              <a:defRPr sz="2600">
                <a:solidFill>
                  <a:schemeClr val="bg2"/>
                </a:solidFill>
              </a:defRPr>
            </a:lvl1pPr>
          </a:lstStyle>
          <a:p>
            <a:r>
              <a:rPr lang="en-GB">
                <a:solidFill>
                  <a:schemeClr val="bg1">
                    <a:lumMod val="50000"/>
                  </a:schemeClr>
                </a:solidFill>
                <a:latin typeface="Calibri"/>
                <a:cs typeface="Calibri"/>
              </a:rPr>
              <a:t>Title Text</a:t>
            </a:r>
          </a:p>
        </p:txBody>
      </p:sp>
      <p:sp>
        <p:nvSpPr>
          <p:cNvPr id="7" name="Subtitle 1"/>
          <p:cNvSpPr>
            <a:spLocks noGrp="1"/>
          </p:cNvSpPr>
          <p:nvPr>
            <p:ph type="subTitle" idx="1"/>
          </p:nvPr>
        </p:nvSpPr>
        <p:spPr>
          <a:xfrm>
            <a:off x="254376" y="538163"/>
            <a:ext cx="11231034" cy="246221"/>
          </a:xfrm>
          <a:prstGeom prst="rect">
            <a:avLst/>
          </a:prstGeom>
        </p:spPr>
        <p:txBody>
          <a:bodyPr/>
          <a:lstStyle>
            <a:lvl1pPr marL="0" indent="0" algn="r">
              <a:buNone/>
              <a:defRPr sz="1600"/>
            </a:lvl1pPr>
          </a:lstStyle>
          <a:p>
            <a:endParaRPr lang="en-IN"/>
          </a:p>
        </p:txBody>
      </p:sp>
    </p:spTree>
    <p:extLst>
      <p:ext uri="{BB962C8B-B14F-4D97-AF65-F5344CB8AC3E}">
        <p14:creationId xmlns:p14="http://schemas.microsoft.com/office/powerpoint/2010/main" val="255751577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946401" y="152400"/>
            <a:ext cx="8737600" cy="492443"/>
          </a:xfrm>
          <a:noFill/>
          <a:ln w="9525">
            <a:noFill/>
            <a:miter lim="800000"/>
            <a:headEnd/>
            <a:tailEnd/>
          </a:ln>
        </p:spPr>
        <p:txBody>
          <a:bodyPr/>
          <a:lstStyle>
            <a:lvl1pPr algn="l">
              <a:defRPr lang="en-US" sz="3200" b="1" kern="1200" dirty="0">
                <a:solidFill>
                  <a:schemeClr val="tx2"/>
                </a:solidFill>
                <a:latin typeface="Arial Narrow" pitchFamily="34" charset="0"/>
                <a:ea typeface="+mj-ea"/>
                <a:cs typeface="Arial" pitchFamily="34" charset="0"/>
              </a:defRPr>
            </a:lvl1pPr>
          </a:lstStyle>
          <a:p>
            <a:pPr lvl="0"/>
            <a:r>
              <a:rPr lang="en-US"/>
              <a:t>Click to edit Master title style</a:t>
            </a:r>
          </a:p>
        </p:txBody>
      </p:sp>
    </p:spTree>
    <p:extLst>
      <p:ext uri="{BB962C8B-B14F-4D97-AF65-F5344CB8AC3E}">
        <p14:creationId xmlns:p14="http://schemas.microsoft.com/office/powerpoint/2010/main" val="237511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ain Title Slide">
    <p:spTree>
      <p:nvGrpSpPr>
        <p:cNvPr id="1" name=""/>
        <p:cNvGrpSpPr/>
        <p:nvPr/>
      </p:nvGrpSpPr>
      <p:grpSpPr>
        <a:xfrm>
          <a:off x="0" y="0"/>
          <a:ext cx="0" cy="0"/>
          <a:chOff x="0" y="0"/>
          <a:chExt cx="0" cy="0"/>
        </a:xfrm>
      </p:grpSpPr>
      <p:pic>
        <p:nvPicPr>
          <p:cNvPr id="5" name="Picture 4" descr="Mahindra Logo.png"/>
          <p:cNvPicPr>
            <a:picLocks noChangeAspect="1"/>
          </p:cNvPicPr>
          <p:nvPr userDrawn="1"/>
        </p:nvPicPr>
        <p:blipFill>
          <a:blip r:embed="rId2" cstate="email"/>
          <a:stretch>
            <a:fillRect/>
          </a:stretch>
        </p:blipFill>
        <p:spPr bwMode="gray">
          <a:xfrm>
            <a:off x="9390745" y="402274"/>
            <a:ext cx="2075543" cy="414229"/>
          </a:xfrm>
          <a:prstGeom prst="rect">
            <a:avLst/>
          </a:prstGeom>
        </p:spPr>
      </p:pic>
    </p:spTree>
    <p:extLst>
      <p:ext uri="{BB962C8B-B14F-4D97-AF65-F5344CB8AC3E}">
        <p14:creationId xmlns:p14="http://schemas.microsoft.com/office/powerpoint/2010/main" val="4833373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76558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80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CUNA">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744628" y="131034"/>
            <a:ext cx="10112939" cy="443198"/>
          </a:xfrm>
          <a:noFill/>
          <a:ln w="9525">
            <a:noFill/>
            <a:miter lim="800000"/>
            <a:headEnd/>
            <a:tailEnd/>
          </a:ln>
        </p:spPr>
        <p:txBody>
          <a:bodyPr vert="horz" wrap="square" lIns="0" tIns="0" rIns="0" bIns="0" numCol="1" anchor="ctr" anchorCtr="0" compatLnSpc="1">
            <a:prstTxWarp prst="textNoShape">
              <a:avLst/>
            </a:prstTxWarp>
            <a:spAutoFit/>
          </a:bodyPr>
          <a:lstStyle>
            <a:lvl1pPr algn="r">
              <a:defRPr kumimoji="0" lang="en-US" sz="3200" i="0" u="none" strike="noStrike" cap="none" spc="0" normalizeH="0" baseline="0" dirty="0">
                <a:ln>
                  <a:noFill/>
                </a:ln>
                <a:solidFill>
                  <a:srgbClr val="E31837"/>
                </a:solidFill>
                <a:effectLst/>
                <a:uLnTx/>
                <a:uFillTx/>
                <a:latin typeface="Calibri" pitchFamily="34" charset="0"/>
              </a:defRPr>
            </a:lvl1pPr>
          </a:lstStyle>
          <a:p>
            <a:pPr marL="0" marR="0" lvl="0" indent="0" algn="r" defTabSz="920014" fontAlgn="auto" latinLnBrk="0">
              <a:lnSpc>
                <a:spcPct val="90000"/>
              </a:lnSpc>
              <a:spcAft>
                <a:spcPts val="0"/>
              </a:spcAft>
              <a:buClrTx/>
              <a:buSzTx/>
              <a:buFontTx/>
              <a:buNone/>
              <a:tabLst/>
            </a:pPr>
            <a:r>
              <a:rPr lang="en-US"/>
              <a:t>Click to edit Master title style</a:t>
            </a:r>
          </a:p>
        </p:txBody>
      </p:sp>
      <p:sp>
        <p:nvSpPr>
          <p:cNvPr id="7" name="Subtitle 2"/>
          <p:cNvSpPr>
            <a:spLocks noGrp="1"/>
          </p:cNvSpPr>
          <p:nvPr>
            <p:ph type="subTitle" idx="1" hasCustomPrompt="1"/>
          </p:nvPr>
        </p:nvSpPr>
        <p:spPr bwMode="gray">
          <a:xfrm>
            <a:off x="626537" y="579969"/>
            <a:ext cx="11231033" cy="273051"/>
          </a:xfrm>
        </p:spPr>
        <p:txBody>
          <a:bodyPr anchor="b">
            <a:noAutofit/>
          </a:bodyPr>
          <a:lstStyle>
            <a:lvl1pPr marL="0" indent="0" algn="r">
              <a:buNone/>
              <a:defRPr sz="1467" b="1" i="1">
                <a:solidFill>
                  <a:schemeClr val="tx1"/>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56251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 slide CUNA">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714996" y="131033"/>
            <a:ext cx="10112939" cy="443198"/>
          </a:xfrm>
          <a:noFill/>
          <a:ln w="9525">
            <a:noFill/>
            <a:miter lim="800000"/>
            <a:headEnd/>
            <a:tailEnd/>
          </a:ln>
        </p:spPr>
        <p:txBody>
          <a:bodyPr vert="horz" wrap="square" lIns="0" tIns="0" rIns="0" bIns="0" numCol="1" anchor="ctr" anchorCtr="0" compatLnSpc="1">
            <a:prstTxWarp prst="textNoShape">
              <a:avLst/>
            </a:prstTxWarp>
            <a:spAutoFit/>
          </a:bodyPr>
          <a:lstStyle>
            <a:lvl1pPr algn="r">
              <a:defRPr kumimoji="0" lang="en-US" sz="3200" i="0" u="none" strike="noStrike" cap="none" spc="0" normalizeH="0" baseline="0" dirty="0">
                <a:ln>
                  <a:noFill/>
                </a:ln>
                <a:solidFill>
                  <a:srgbClr val="E31837"/>
                </a:solidFill>
                <a:effectLst/>
                <a:uLnTx/>
                <a:uFillTx/>
                <a:latin typeface="Calibri" pitchFamily="34" charset="0"/>
              </a:defRPr>
            </a:lvl1pPr>
          </a:lstStyle>
          <a:p>
            <a:pPr marL="0" marR="0" lvl="0" indent="0" algn="r" defTabSz="920014" fontAlgn="auto" latinLnBrk="0">
              <a:lnSpc>
                <a:spcPct val="90000"/>
              </a:lnSpc>
              <a:spcAft>
                <a:spcPts val="0"/>
              </a:spcAft>
              <a:buClrTx/>
              <a:buSzTx/>
              <a:buFontTx/>
              <a:buNone/>
              <a:tabLst/>
            </a:pPr>
            <a:r>
              <a:rPr lang="en-US"/>
              <a:t>Click to edit Master title style</a:t>
            </a:r>
          </a:p>
        </p:txBody>
      </p:sp>
    </p:spTree>
    <p:extLst>
      <p:ext uri="{BB962C8B-B14F-4D97-AF65-F5344CB8AC3E}">
        <p14:creationId xmlns:p14="http://schemas.microsoft.com/office/powerpoint/2010/main" val="1166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946401" y="152400"/>
            <a:ext cx="8737600" cy="492443"/>
          </a:xfrm>
          <a:noFill/>
          <a:ln w="9525">
            <a:noFill/>
            <a:miter lim="800000"/>
            <a:headEnd/>
            <a:tailEnd/>
          </a:ln>
        </p:spPr>
        <p:txBody>
          <a:bodyPr/>
          <a:lstStyle>
            <a:lvl1pPr algn="l">
              <a:defRPr lang="en-US" sz="3200" b="1" kern="1200" dirty="0">
                <a:solidFill>
                  <a:schemeClr val="tx2"/>
                </a:solidFill>
                <a:latin typeface="Arial Narrow" pitchFamily="34" charset="0"/>
                <a:ea typeface="+mj-ea"/>
                <a:cs typeface="Arial" pitchFamily="34" charset="0"/>
              </a:defRPr>
            </a:lvl1pPr>
          </a:lstStyle>
          <a:p>
            <a:pPr lvl="0"/>
            <a:r>
              <a:rPr lang="en-US"/>
              <a:t>Click to edit Master title style</a:t>
            </a:r>
          </a:p>
        </p:txBody>
      </p:sp>
    </p:spTree>
    <p:extLst>
      <p:ext uri="{BB962C8B-B14F-4D97-AF65-F5344CB8AC3E}">
        <p14:creationId xmlns:p14="http://schemas.microsoft.com/office/powerpoint/2010/main" val="43932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in Title Slide">
    <p:spTree>
      <p:nvGrpSpPr>
        <p:cNvPr id="1" name=""/>
        <p:cNvGrpSpPr/>
        <p:nvPr/>
      </p:nvGrpSpPr>
      <p:grpSpPr>
        <a:xfrm>
          <a:off x="0" y="0"/>
          <a:ext cx="0" cy="0"/>
          <a:chOff x="0" y="0"/>
          <a:chExt cx="0" cy="0"/>
        </a:xfrm>
      </p:grpSpPr>
      <p:pic>
        <p:nvPicPr>
          <p:cNvPr id="5" name="Picture 4" descr="Mahindra Logo.png"/>
          <p:cNvPicPr>
            <a:picLocks noChangeAspect="1"/>
          </p:cNvPicPr>
          <p:nvPr userDrawn="1"/>
        </p:nvPicPr>
        <p:blipFill>
          <a:blip r:embed="rId2" cstate="email"/>
          <a:stretch>
            <a:fillRect/>
          </a:stretch>
        </p:blipFill>
        <p:spPr bwMode="gray">
          <a:xfrm>
            <a:off x="9390745" y="402274"/>
            <a:ext cx="2075543" cy="414229"/>
          </a:xfrm>
          <a:prstGeom prst="rect">
            <a:avLst/>
          </a:prstGeom>
        </p:spPr>
      </p:pic>
    </p:spTree>
    <p:extLst>
      <p:ext uri="{BB962C8B-B14F-4D97-AF65-F5344CB8AC3E}">
        <p14:creationId xmlns:p14="http://schemas.microsoft.com/office/powerpoint/2010/main" val="14689433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CUNA">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744628" y="131034"/>
            <a:ext cx="10112939" cy="443198"/>
          </a:xfrm>
          <a:noFill/>
          <a:ln w="9525">
            <a:noFill/>
            <a:miter lim="800000"/>
            <a:headEnd/>
            <a:tailEnd/>
          </a:ln>
        </p:spPr>
        <p:txBody>
          <a:bodyPr vert="horz" wrap="square" lIns="0" tIns="0" rIns="0" bIns="0" numCol="1" anchor="ctr" anchorCtr="0" compatLnSpc="1">
            <a:prstTxWarp prst="textNoShape">
              <a:avLst/>
            </a:prstTxWarp>
            <a:spAutoFit/>
          </a:bodyPr>
          <a:lstStyle>
            <a:lvl1pPr algn="r">
              <a:defRPr kumimoji="0" lang="en-US" sz="3200" i="0" u="none" strike="noStrike" cap="none" spc="0" normalizeH="0" baseline="0" dirty="0">
                <a:ln>
                  <a:noFill/>
                </a:ln>
                <a:solidFill>
                  <a:srgbClr val="E31837"/>
                </a:solidFill>
                <a:effectLst/>
                <a:uLnTx/>
                <a:uFillTx/>
                <a:latin typeface="Calibri" pitchFamily="34" charset="0"/>
              </a:defRPr>
            </a:lvl1pPr>
          </a:lstStyle>
          <a:p>
            <a:pPr marL="0" marR="0" lvl="0" indent="0" algn="r" defTabSz="920014" fontAlgn="auto" latinLnBrk="0">
              <a:lnSpc>
                <a:spcPct val="90000"/>
              </a:lnSpc>
              <a:spcAft>
                <a:spcPts val="0"/>
              </a:spcAft>
              <a:buClrTx/>
              <a:buSzTx/>
              <a:buFontTx/>
              <a:buNone/>
              <a:tabLst/>
            </a:pPr>
            <a:r>
              <a:rPr lang="en-US"/>
              <a:t>Click to edit Master title style</a:t>
            </a:r>
          </a:p>
        </p:txBody>
      </p:sp>
      <p:sp>
        <p:nvSpPr>
          <p:cNvPr id="7" name="Subtitle 2"/>
          <p:cNvSpPr>
            <a:spLocks noGrp="1"/>
          </p:cNvSpPr>
          <p:nvPr>
            <p:ph type="subTitle" idx="1" hasCustomPrompt="1"/>
          </p:nvPr>
        </p:nvSpPr>
        <p:spPr bwMode="gray">
          <a:xfrm>
            <a:off x="626537" y="579969"/>
            <a:ext cx="11231033" cy="273051"/>
          </a:xfrm>
        </p:spPr>
        <p:txBody>
          <a:bodyPr anchor="b">
            <a:noAutofit/>
          </a:bodyPr>
          <a:lstStyle>
            <a:lvl1pPr marL="0" indent="0" algn="r">
              <a:buNone/>
              <a:defRPr sz="1467" b="1" i="1">
                <a:solidFill>
                  <a:schemeClr val="tx1"/>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63134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slide CUNA">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714996" y="131033"/>
            <a:ext cx="10112939" cy="443198"/>
          </a:xfrm>
          <a:noFill/>
          <a:ln w="9525">
            <a:noFill/>
            <a:miter lim="800000"/>
            <a:headEnd/>
            <a:tailEnd/>
          </a:ln>
        </p:spPr>
        <p:txBody>
          <a:bodyPr vert="horz" wrap="square" lIns="0" tIns="0" rIns="0" bIns="0" numCol="1" anchor="ctr" anchorCtr="0" compatLnSpc="1">
            <a:prstTxWarp prst="textNoShape">
              <a:avLst/>
            </a:prstTxWarp>
            <a:spAutoFit/>
          </a:bodyPr>
          <a:lstStyle>
            <a:lvl1pPr algn="r">
              <a:defRPr kumimoji="0" lang="en-US" sz="3200" i="0" u="none" strike="noStrike" cap="none" spc="0" normalizeH="0" baseline="0" dirty="0">
                <a:ln>
                  <a:noFill/>
                </a:ln>
                <a:solidFill>
                  <a:srgbClr val="E31837"/>
                </a:solidFill>
                <a:effectLst/>
                <a:uLnTx/>
                <a:uFillTx/>
                <a:latin typeface="Calibri" pitchFamily="34" charset="0"/>
              </a:defRPr>
            </a:lvl1pPr>
          </a:lstStyle>
          <a:p>
            <a:pPr marL="0" marR="0" lvl="0" indent="0" algn="r" defTabSz="920014" fontAlgn="auto" latinLnBrk="0">
              <a:lnSpc>
                <a:spcPct val="90000"/>
              </a:lnSpc>
              <a:spcAft>
                <a:spcPts val="0"/>
              </a:spcAft>
              <a:buClrTx/>
              <a:buSzTx/>
              <a:buFontTx/>
              <a:buNone/>
              <a:tabLst/>
            </a:pPr>
            <a:r>
              <a:rPr lang="en-US"/>
              <a:t>Click to edit Master title style</a:t>
            </a:r>
          </a:p>
        </p:txBody>
      </p:sp>
    </p:spTree>
    <p:extLst>
      <p:ext uri="{BB962C8B-B14F-4D97-AF65-F5344CB8AC3E}">
        <p14:creationId xmlns:p14="http://schemas.microsoft.com/office/powerpoint/2010/main" val="3175313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5" cstate="email"/>
          <a:stretch>
            <a:fillRect/>
          </a:stretch>
        </p:blipFill>
        <p:spPr bwMode="ltGray">
          <a:xfrm>
            <a:off x="612" y="3"/>
            <a:ext cx="3026832" cy="825500"/>
          </a:xfrm>
          <a:prstGeom prst="rect">
            <a:avLst/>
          </a:prstGeom>
        </p:spPr>
      </p:pic>
      <p:sp>
        <p:nvSpPr>
          <p:cNvPr id="2" name="Title Placeholder 1"/>
          <p:cNvSpPr>
            <a:spLocks noGrp="1"/>
          </p:cNvSpPr>
          <p:nvPr>
            <p:ph type="title"/>
          </p:nvPr>
        </p:nvSpPr>
        <p:spPr>
          <a:xfrm>
            <a:off x="624431" y="711209"/>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p>
        </p:txBody>
      </p:sp>
      <p:sp>
        <p:nvSpPr>
          <p:cNvPr id="9" name="Slide Number Placeholder 5"/>
          <p:cNvSpPr txBox="1">
            <a:spLocks/>
          </p:cNvSpPr>
          <p:nvPr/>
        </p:nvSpPr>
        <p:spPr bwMode="auto">
          <a:xfrm>
            <a:off x="11815642" y="6614013"/>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000">
                <a:solidFill>
                  <a:srgbClr val="6D6E71"/>
                </a:solidFill>
                <a:latin typeface="Arial"/>
                <a:cs typeface="Arial" pitchFamily="34" charset="0"/>
              </a:rPr>
              <a:pPr algn="r" fontAlgn="auto">
                <a:spcBef>
                  <a:spcPts val="0"/>
                </a:spcBef>
                <a:spcAft>
                  <a:spcPts val="0"/>
                </a:spcAft>
                <a:defRPr/>
              </a:pPr>
              <a:t>‹#›</a:t>
            </a:fld>
            <a:endParaRPr lang="en-US" sz="1000">
              <a:solidFill>
                <a:srgbClr val="6D6E71"/>
              </a:solidFill>
              <a:latin typeface="Arial"/>
              <a:cs typeface="Arial" pitchFamily="34" charset="0"/>
            </a:endParaRPr>
          </a:p>
        </p:txBody>
      </p:sp>
      <p:sp>
        <p:nvSpPr>
          <p:cNvPr id="7" name="TextBox 20"/>
          <p:cNvSpPr txBox="1">
            <a:spLocks noChangeArrowheads="1"/>
          </p:cNvSpPr>
          <p:nvPr/>
        </p:nvSpPr>
        <p:spPr bwMode="gray">
          <a:xfrm>
            <a:off x="641351" y="662941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a:solidFill>
                  <a:srgbClr val="6D6E71"/>
                </a:solidFill>
                <a:latin typeface="Arial"/>
                <a:cs typeface="Arial" pitchFamily="34" charset="0"/>
              </a:rPr>
              <a:t>Copyright © 2017 Tech Mahindra. All rights reserved.</a:t>
            </a:r>
          </a:p>
        </p:txBody>
      </p:sp>
    </p:spTree>
    <p:extLst>
      <p:ext uri="{BB962C8B-B14F-4D97-AF65-F5344CB8AC3E}">
        <p14:creationId xmlns:p14="http://schemas.microsoft.com/office/powerpoint/2010/main" val="2182787228"/>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7" r:id="rId3"/>
  </p:sldLayoutIdLst>
  <p:transition>
    <p:fade/>
  </p:transition>
  <p:hf sldNum="0" hdr="0" ft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bwMode="ltGray">
          <a:xfrm>
            <a:off x="1" y="0"/>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22" y="711202"/>
            <a:ext cx="10949516" cy="65659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5" y="1971676"/>
            <a:ext cx="10949516" cy="160050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2"/>
            <a:r>
              <a:rPr lang="en-US"/>
              <a:t>First level</a:t>
            </a:r>
          </a:p>
          <a:p>
            <a:pPr lvl="3"/>
            <a:r>
              <a:rPr lang="en-US"/>
              <a:t>Second level</a:t>
            </a:r>
          </a:p>
          <a:p>
            <a:pPr lvl="4"/>
            <a:r>
              <a:rPr lang="en-US"/>
              <a:t>Third level</a:t>
            </a:r>
          </a:p>
          <a:p>
            <a:pPr lvl="5"/>
            <a:r>
              <a:rPr lang="en-US"/>
              <a:t>Fifth level</a:t>
            </a:r>
          </a:p>
        </p:txBody>
      </p:sp>
      <p:sp>
        <p:nvSpPr>
          <p:cNvPr id="7" name="TextBox 20"/>
          <p:cNvSpPr txBox="1">
            <a:spLocks noChangeArrowheads="1"/>
          </p:cNvSpPr>
          <p:nvPr/>
        </p:nvSpPr>
        <p:spPr bwMode="gray">
          <a:xfrm>
            <a:off x="641351" y="6629402"/>
            <a:ext cx="3215624" cy="164212"/>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1067">
                <a:solidFill>
                  <a:srgbClr val="6D6E71"/>
                </a:solidFill>
                <a:latin typeface="Arial" pitchFamily="34" charset="0"/>
                <a:cs typeface="Arial" pitchFamily="34" charset="0"/>
              </a:rPr>
              <a:t>Copyright © 2017 Tech Mahindra. All rights reserved.</a:t>
            </a:r>
          </a:p>
        </p:txBody>
      </p:sp>
      <p:sp>
        <p:nvSpPr>
          <p:cNvPr id="2" name="Rectangle 1"/>
          <p:cNvSpPr/>
          <p:nvPr userDrawn="1"/>
        </p:nvSpPr>
        <p:spPr>
          <a:xfrm>
            <a:off x="11805827" y="6629402"/>
            <a:ext cx="165110" cy="164212"/>
          </a:xfrm>
          <a:prstGeom prst="rect">
            <a:avLst/>
          </a:prstGeom>
          <a:noFill/>
          <a:ln w="9525">
            <a:noFill/>
            <a:miter lim="800000"/>
            <a:headEnd/>
            <a:tailEnd/>
          </a:ln>
        </p:spPr>
        <p:txBody>
          <a:bodyPr wrap="none" lIns="0" tIns="0" rIns="0" bIns="0">
            <a:spAutoFit/>
          </a:bodyPr>
          <a:lstStyle/>
          <a:p>
            <a:pPr lvl="0" fontAlgn="auto">
              <a:spcBef>
                <a:spcPts val="0"/>
              </a:spcBef>
              <a:spcAft>
                <a:spcPts val="0"/>
              </a:spcAft>
            </a:pPr>
            <a:fld id="{4A1B5254-7962-4C22-AEFA-8B9A0612FAEB}" type="slidenum">
              <a:rPr lang="en-US" sz="1067" smtClean="0">
                <a:solidFill>
                  <a:srgbClr val="6D6E71"/>
                </a:solidFill>
                <a:latin typeface="Arial" pitchFamily="34" charset="0"/>
                <a:cs typeface="Arial" pitchFamily="34" charset="0"/>
              </a:rPr>
              <a:pPr lvl="0" fontAlgn="auto">
                <a:spcBef>
                  <a:spcPts val="0"/>
                </a:spcBef>
                <a:spcAft>
                  <a:spcPts val="0"/>
                </a:spcAft>
              </a:pPr>
              <a:t>‹#›</a:t>
            </a:fld>
            <a:endParaRPr lang="en-IN" sz="1067">
              <a:solidFill>
                <a:srgbClr val="6D6E71"/>
              </a:solidFill>
              <a:latin typeface="Arial" pitchFamily="34" charset="0"/>
              <a:cs typeface="Arial" pitchFamily="34" charset="0"/>
            </a:endParaRPr>
          </a:p>
        </p:txBody>
      </p:sp>
    </p:spTree>
    <p:extLst>
      <p:ext uri="{BB962C8B-B14F-4D97-AF65-F5344CB8AC3E}">
        <p14:creationId xmlns:p14="http://schemas.microsoft.com/office/powerpoint/2010/main" val="2366372163"/>
      </p:ext>
    </p:extLst>
  </p:cSld>
  <p:clrMap bg1="lt1" tx1="dk1" bg2="lt2" tx2="dk2" accent1="accent1" accent2="accent2" accent3="accent3" accent4="accent4" accent5="accent5" accent6="accent6" hlink="hlink" folHlink="folHlink"/>
  <p:sldLayoutIdLst>
    <p:sldLayoutId id="2147484200" r:id="rId1"/>
    <p:sldLayoutId id="2147484202" r:id="rId2"/>
    <p:sldLayoutId id="2147484203" r:id="rId3"/>
    <p:sldLayoutId id="2147484204" r:id="rId4"/>
  </p:sldLayoutIdLst>
  <p:hf sldNum="0" hdr="0" ftr="0" dt="0"/>
  <p:txStyles>
    <p:titleStyle>
      <a:lvl1pPr algn="l" rtl="0" eaLnBrk="1" fontAlgn="base" hangingPunct="1">
        <a:spcBef>
          <a:spcPct val="0"/>
        </a:spcBef>
        <a:spcAft>
          <a:spcPct val="0"/>
        </a:spcAft>
        <a:defRPr lang="en-US" sz="4267"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4267" b="1">
          <a:solidFill>
            <a:schemeClr val="tx2"/>
          </a:solidFill>
          <a:latin typeface="Arial" charset="0"/>
          <a:cs typeface="Arial" charset="0"/>
        </a:defRPr>
      </a:lvl2pPr>
      <a:lvl3pPr algn="l" rtl="0" eaLnBrk="1" fontAlgn="base" hangingPunct="1">
        <a:spcBef>
          <a:spcPct val="0"/>
        </a:spcBef>
        <a:spcAft>
          <a:spcPct val="0"/>
        </a:spcAft>
        <a:defRPr sz="4267" b="1">
          <a:solidFill>
            <a:schemeClr val="tx2"/>
          </a:solidFill>
          <a:latin typeface="Arial" charset="0"/>
          <a:cs typeface="Arial" charset="0"/>
        </a:defRPr>
      </a:lvl3pPr>
      <a:lvl4pPr algn="l" rtl="0" eaLnBrk="1" fontAlgn="base" hangingPunct="1">
        <a:spcBef>
          <a:spcPct val="0"/>
        </a:spcBef>
        <a:spcAft>
          <a:spcPct val="0"/>
        </a:spcAft>
        <a:defRPr sz="4267" b="1">
          <a:solidFill>
            <a:schemeClr val="tx2"/>
          </a:solidFill>
          <a:latin typeface="Arial" charset="0"/>
          <a:cs typeface="Arial" charset="0"/>
        </a:defRPr>
      </a:lvl4pPr>
      <a:lvl5pPr algn="l" rtl="0" eaLnBrk="1" fontAlgn="base" hangingPunct="1">
        <a:spcBef>
          <a:spcPct val="0"/>
        </a:spcBef>
        <a:spcAft>
          <a:spcPct val="0"/>
        </a:spcAft>
        <a:defRPr sz="4267" b="1">
          <a:solidFill>
            <a:schemeClr val="tx2"/>
          </a:solidFill>
          <a:latin typeface="Arial" charset="0"/>
          <a:cs typeface="Arial" charset="0"/>
        </a:defRPr>
      </a:lvl5pPr>
      <a:lvl6pPr marL="609585" algn="l" rtl="0" eaLnBrk="1" fontAlgn="base" hangingPunct="1">
        <a:spcBef>
          <a:spcPct val="0"/>
        </a:spcBef>
        <a:spcAft>
          <a:spcPct val="0"/>
        </a:spcAft>
        <a:defRPr sz="4267" b="1">
          <a:solidFill>
            <a:schemeClr val="tx2"/>
          </a:solidFill>
          <a:latin typeface="Arial" charset="0"/>
          <a:cs typeface="Arial" charset="0"/>
        </a:defRPr>
      </a:lvl6pPr>
      <a:lvl7pPr marL="1219170" algn="l" rtl="0" eaLnBrk="1" fontAlgn="base" hangingPunct="1">
        <a:spcBef>
          <a:spcPct val="0"/>
        </a:spcBef>
        <a:spcAft>
          <a:spcPct val="0"/>
        </a:spcAft>
        <a:defRPr sz="4267" b="1">
          <a:solidFill>
            <a:schemeClr val="tx2"/>
          </a:solidFill>
          <a:latin typeface="Arial" charset="0"/>
          <a:cs typeface="Arial" charset="0"/>
        </a:defRPr>
      </a:lvl7pPr>
      <a:lvl8pPr marL="1828754" algn="l" rtl="0" eaLnBrk="1" fontAlgn="base" hangingPunct="1">
        <a:spcBef>
          <a:spcPct val="0"/>
        </a:spcBef>
        <a:spcAft>
          <a:spcPct val="0"/>
        </a:spcAft>
        <a:defRPr sz="4267" b="1">
          <a:solidFill>
            <a:schemeClr val="tx2"/>
          </a:solidFill>
          <a:latin typeface="Arial" charset="0"/>
          <a:cs typeface="Arial" charset="0"/>
        </a:defRPr>
      </a:lvl8pPr>
      <a:lvl9pPr marL="2438339" algn="l" rtl="0" eaLnBrk="1" fontAlgn="base" hangingPunct="1">
        <a:spcBef>
          <a:spcPct val="0"/>
        </a:spcBef>
        <a:spcAft>
          <a:spcPct val="0"/>
        </a:spcAft>
        <a:defRPr sz="4267" b="1">
          <a:solidFill>
            <a:schemeClr val="tx2"/>
          </a:solidFill>
          <a:latin typeface="Arial" charset="0"/>
          <a:cs typeface="Arial" charset="0"/>
        </a:defRPr>
      </a:lvl9pPr>
    </p:titleStyle>
    <p:bodyStyle>
      <a:lvl1pPr marL="387341" indent="-387341"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380990" indent="-38099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761981" indent="-372524"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1134505" indent="-372524"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515495" indent="-380990" algn="l" defTabSz="1244569"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828754" indent="-321725" algn="l" defTabSz="1219170" rtl="0" eaLnBrk="1" latinLnBrk="0" hangingPunct="1">
        <a:spcBef>
          <a:spcPct val="20000"/>
        </a:spcBef>
        <a:buClr>
          <a:schemeClr val="bg2"/>
        </a:buClr>
        <a:buSzPct val="60000"/>
        <a:buFont typeface="Wingdings" pitchFamily="2" charset="2"/>
        <a:buChar char="§"/>
        <a:defRPr sz="2667" kern="1200">
          <a:solidFill>
            <a:schemeClr val="tx1"/>
          </a:solidFill>
          <a:latin typeface="Arial" pitchFamily="34" charset="0"/>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bwMode="ltGray">
          <a:xfrm>
            <a:off x="1" y="0"/>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22" y="711202"/>
            <a:ext cx="10949516" cy="65659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5" y="1971676"/>
            <a:ext cx="10949516" cy="160050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2"/>
            <a:r>
              <a:rPr lang="en-US"/>
              <a:t>First level</a:t>
            </a:r>
          </a:p>
          <a:p>
            <a:pPr lvl="3"/>
            <a:r>
              <a:rPr lang="en-US"/>
              <a:t>Second level</a:t>
            </a:r>
          </a:p>
          <a:p>
            <a:pPr lvl="4"/>
            <a:r>
              <a:rPr lang="en-US"/>
              <a:t>Third level</a:t>
            </a:r>
          </a:p>
          <a:p>
            <a:pPr lvl="5"/>
            <a:r>
              <a:rPr lang="en-US"/>
              <a:t>Fifth level</a:t>
            </a:r>
          </a:p>
        </p:txBody>
      </p:sp>
      <p:sp>
        <p:nvSpPr>
          <p:cNvPr id="7" name="TextBox 20"/>
          <p:cNvSpPr txBox="1">
            <a:spLocks noChangeArrowheads="1"/>
          </p:cNvSpPr>
          <p:nvPr/>
        </p:nvSpPr>
        <p:spPr bwMode="gray">
          <a:xfrm>
            <a:off x="641351" y="6629402"/>
            <a:ext cx="3215624" cy="164212"/>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1067">
                <a:solidFill>
                  <a:srgbClr val="6D6E71"/>
                </a:solidFill>
                <a:latin typeface="Arial" pitchFamily="34" charset="0"/>
                <a:cs typeface="Arial" pitchFamily="34" charset="0"/>
              </a:rPr>
              <a:t>Copyright © 2017 Tech Mahindra. All rights reserved.</a:t>
            </a:r>
          </a:p>
        </p:txBody>
      </p:sp>
      <p:sp>
        <p:nvSpPr>
          <p:cNvPr id="2" name="Rectangle 1"/>
          <p:cNvSpPr/>
          <p:nvPr userDrawn="1"/>
        </p:nvSpPr>
        <p:spPr>
          <a:xfrm>
            <a:off x="11805827" y="6629402"/>
            <a:ext cx="165110" cy="164212"/>
          </a:xfrm>
          <a:prstGeom prst="rect">
            <a:avLst/>
          </a:prstGeom>
          <a:noFill/>
          <a:ln w="9525">
            <a:noFill/>
            <a:miter lim="800000"/>
            <a:headEnd/>
            <a:tailEnd/>
          </a:ln>
        </p:spPr>
        <p:txBody>
          <a:bodyPr wrap="none" lIns="0" tIns="0" rIns="0" bIns="0">
            <a:spAutoFit/>
          </a:bodyPr>
          <a:lstStyle/>
          <a:p>
            <a:pPr lvl="0" fontAlgn="auto">
              <a:spcBef>
                <a:spcPts val="0"/>
              </a:spcBef>
              <a:spcAft>
                <a:spcPts val="0"/>
              </a:spcAft>
            </a:pPr>
            <a:fld id="{4A1B5254-7962-4C22-AEFA-8B9A0612FAEB}" type="slidenum">
              <a:rPr lang="en-US" sz="1067" smtClean="0">
                <a:solidFill>
                  <a:srgbClr val="6D6E71"/>
                </a:solidFill>
                <a:latin typeface="Arial" pitchFamily="34" charset="0"/>
                <a:cs typeface="Arial" pitchFamily="34" charset="0"/>
              </a:rPr>
              <a:pPr lvl="0" fontAlgn="auto">
                <a:spcBef>
                  <a:spcPts val="0"/>
                </a:spcBef>
                <a:spcAft>
                  <a:spcPts val="0"/>
                </a:spcAft>
              </a:pPr>
              <a:t>‹#›</a:t>
            </a:fld>
            <a:endParaRPr lang="en-IN" sz="1067">
              <a:solidFill>
                <a:srgbClr val="6D6E71"/>
              </a:solidFill>
              <a:latin typeface="Arial" pitchFamily="34" charset="0"/>
              <a:cs typeface="Arial" pitchFamily="34" charset="0"/>
            </a:endParaRPr>
          </a:p>
        </p:txBody>
      </p:sp>
    </p:spTree>
    <p:extLst>
      <p:ext uri="{BB962C8B-B14F-4D97-AF65-F5344CB8AC3E}">
        <p14:creationId xmlns:p14="http://schemas.microsoft.com/office/powerpoint/2010/main" val="3047299022"/>
      </p:ext>
    </p:extLst>
  </p:cSld>
  <p:clrMap bg1="lt1" tx1="dk1" bg2="lt2" tx2="dk2" accent1="accent1" accent2="accent2" accent3="accent3" accent4="accent4" accent5="accent5" accent6="accent6" hlink="hlink" folHlink="folHlink"/>
  <p:sldLayoutIdLst>
    <p:sldLayoutId id="2147484281" r:id="rId1"/>
    <p:sldLayoutId id="2147484283" r:id="rId2"/>
    <p:sldLayoutId id="2147484284" r:id="rId3"/>
    <p:sldLayoutId id="2147484285" r:id="rId4"/>
  </p:sldLayoutIdLst>
  <p:hf sldNum="0" hdr="0" ftr="0" dt="0"/>
  <p:txStyles>
    <p:titleStyle>
      <a:lvl1pPr algn="l" rtl="0" eaLnBrk="1" fontAlgn="base" hangingPunct="1">
        <a:spcBef>
          <a:spcPct val="0"/>
        </a:spcBef>
        <a:spcAft>
          <a:spcPct val="0"/>
        </a:spcAft>
        <a:defRPr lang="en-US" sz="4267"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4267" b="1">
          <a:solidFill>
            <a:schemeClr val="tx2"/>
          </a:solidFill>
          <a:latin typeface="Arial" charset="0"/>
          <a:cs typeface="Arial" charset="0"/>
        </a:defRPr>
      </a:lvl2pPr>
      <a:lvl3pPr algn="l" rtl="0" eaLnBrk="1" fontAlgn="base" hangingPunct="1">
        <a:spcBef>
          <a:spcPct val="0"/>
        </a:spcBef>
        <a:spcAft>
          <a:spcPct val="0"/>
        </a:spcAft>
        <a:defRPr sz="4267" b="1">
          <a:solidFill>
            <a:schemeClr val="tx2"/>
          </a:solidFill>
          <a:latin typeface="Arial" charset="0"/>
          <a:cs typeface="Arial" charset="0"/>
        </a:defRPr>
      </a:lvl3pPr>
      <a:lvl4pPr algn="l" rtl="0" eaLnBrk="1" fontAlgn="base" hangingPunct="1">
        <a:spcBef>
          <a:spcPct val="0"/>
        </a:spcBef>
        <a:spcAft>
          <a:spcPct val="0"/>
        </a:spcAft>
        <a:defRPr sz="4267" b="1">
          <a:solidFill>
            <a:schemeClr val="tx2"/>
          </a:solidFill>
          <a:latin typeface="Arial" charset="0"/>
          <a:cs typeface="Arial" charset="0"/>
        </a:defRPr>
      </a:lvl4pPr>
      <a:lvl5pPr algn="l" rtl="0" eaLnBrk="1" fontAlgn="base" hangingPunct="1">
        <a:spcBef>
          <a:spcPct val="0"/>
        </a:spcBef>
        <a:spcAft>
          <a:spcPct val="0"/>
        </a:spcAft>
        <a:defRPr sz="4267" b="1">
          <a:solidFill>
            <a:schemeClr val="tx2"/>
          </a:solidFill>
          <a:latin typeface="Arial" charset="0"/>
          <a:cs typeface="Arial" charset="0"/>
        </a:defRPr>
      </a:lvl5pPr>
      <a:lvl6pPr marL="609585" algn="l" rtl="0" eaLnBrk="1" fontAlgn="base" hangingPunct="1">
        <a:spcBef>
          <a:spcPct val="0"/>
        </a:spcBef>
        <a:spcAft>
          <a:spcPct val="0"/>
        </a:spcAft>
        <a:defRPr sz="4267" b="1">
          <a:solidFill>
            <a:schemeClr val="tx2"/>
          </a:solidFill>
          <a:latin typeface="Arial" charset="0"/>
          <a:cs typeface="Arial" charset="0"/>
        </a:defRPr>
      </a:lvl6pPr>
      <a:lvl7pPr marL="1219170" algn="l" rtl="0" eaLnBrk="1" fontAlgn="base" hangingPunct="1">
        <a:spcBef>
          <a:spcPct val="0"/>
        </a:spcBef>
        <a:spcAft>
          <a:spcPct val="0"/>
        </a:spcAft>
        <a:defRPr sz="4267" b="1">
          <a:solidFill>
            <a:schemeClr val="tx2"/>
          </a:solidFill>
          <a:latin typeface="Arial" charset="0"/>
          <a:cs typeface="Arial" charset="0"/>
        </a:defRPr>
      </a:lvl7pPr>
      <a:lvl8pPr marL="1828754" algn="l" rtl="0" eaLnBrk="1" fontAlgn="base" hangingPunct="1">
        <a:spcBef>
          <a:spcPct val="0"/>
        </a:spcBef>
        <a:spcAft>
          <a:spcPct val="0"/>
        </a:spcAft>
        <a:defRPr sz="4267" b="1">
          <a:solidFill>
            <a:schemeClr val="tx2"/>
          </a:solidFill>
          <a:latin typeface="Arial" charset="0"/>
          <a:cs typeface="Arial" charset="0"/>
        </a:defRPr>
      </a:lvl8pPr>
      <a:lvl9pPr marL="2438339" algn="l" rtl="0" eaLnBrk="1" fontAlgn="base" hangingPunct="1">
        <a:spcBef>
          <a:spcPct val="0"/>
        </a:spcBef>
        <a:spcAft>
          <a:spcPct val="0"/>
        </a:spcAft>
        <a:defRPr sz="4267" b="1">
          <a:solidFill>
            <a:schemeClr val="tx2"/>
          </a:solidFill>
          <a:latin typeface="Arial" charset="0"/>
          <a:cs typeface="Arial" charset="0"/>
        </a:defRPr>
      </a:lvl9pPr>
    </p:titleStyle>
    <p:bodyStyle>
      <a:lvl1pPr marL="387341" indent="-387341"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380990" indent="-38099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761981" indent="-372524"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1134505" indent="-372524"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515495" indent="-380990" algn="l" defTabSz="1244569"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828754" indent="-321725" algn="l" defTabSz="1219170" rtl="0" eaLnBrk="1" latinLnBrk="0" hangingPunct="1">
        <a:spcBef>
          <a:spcPct val="20000"/>
        </a:spcBef>
        <a:buClr>
          <a:schemeClr val="bg2"/>
        </a:buClr>
        <a:buSzPct val="60000"/>
        <a:buFont typeface="Wingdings" pitchFamily="2" charset="2"/>
        <a:buChar char="§"/>
        <a:defRPr sz="2667" kern="1200">
          <a:solidFill>
            <a:schemeClr val="tx1"/>
          </a:solidFill>
          <a:latin typeface="Arial" pitchFamily="34" charset="0"/>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eb.dev/cls/#expected-vs.-unexpected-layout-shifts"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eb.dev/lcp/#what-elements-are-considered"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D99D-06EB-45BF-9811-7AF08C098135}"/>
              </a:ext>
            </a:extLst>
          </p:cNvPr>
          <p:cNvSpPr>
            <a:spLocks noGrp="1"/>
          </p:cNvSpPr>
          <p:nvPr>
            <p:ph type="title"/>
          </p:nvPr>
        </p:nvSpPr>
        <p:spPr>
          <a:xfrm>
            <a:off x="2888997" y="2751487"/>
            <a:ext cx="6324276" cy="984885"/>
          </a:xfrm>
        </p:spPr>
        <p:txBody>
          <a:bodyPr/>
          <a:lstStyle/>
          <a:p>
            <a:r>
              <a:rPr lang="en-US" cap="all" dirty="0"/>
              <a:t>GOOGLE CORE WEB VITALS</a:t>
            </a:r>
            <a:endParaRPr lang="de-CH" dirty="0"/>
          </a:p>
        </p:txBody>
      </p:sp>
    </p:spTree>
    <p:extLst>
      <p:ext uri="{BB962C8B-B14F-4D97-AF65-F5344CB8AC3E}">
        <p14:creationId xmlns:p14="http://schemas.microsoft.com/office/powerpoint/2010/main" val="222220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a:t>E</a:t>
            </a:r>
            <a:r>
              <a:rPr lang="en-US" dirty="0" smtClean="0"/>
              <a:t>lements </a:t>
            </a:r>
            <a:r>
              <a:rPr lang="en-US" dirty="0"/>
              <a:t>are </a:t>
            </a:r>
            <a:r>
              <a:rPr lang="en-US" dirty="0" smtClean="0"/>
              <a:t>considered for LCP</a:t>
            </a:r>
            <a:endParaRPr lang="en-US" dirty="0"/>
          </a:p>
        </p:txBody>
      </p:sp>
      <p:sp>
        <p:nvSpPr>
          <p:cNvPr id="3" name="Rectangle 2"/>
          <p:cNvSpPr/>
          <p:nvPr/>
        </p:nvSpPr>
        <p:spPr>
          <a:xfrm>
            <a:off x="678873" y="1859340"/>
            <a:ext cx="8465127"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B292D"/>
                </a:solidFill>
                <a:latin typeface="Assistant"/>
              </a:rPr>
              <a:t>&lt;</a:t>
            </a:r>
            <a:r>
              <a:rPr lang="en-US" dirty="0" err="1">
                <a:solidFill>
                  <a:srgbClr val="2B292D"/>
                </a:solidFill>
                <a:latin typeface="Assistant"/>
              </a:rPr>
              <a:t>img</a:t>
            </a:r>
            <a:r>
              <a:rPr lang="en-US" dirty="0">
                <a:solidFill>
                  <a:srgbClr val="2B292D"/>
                </a:solidFill>
                <a:latin typeface="Assistant"/>
              </a:rPr>
              <a:t>&gt; </a:t>
            </a:r>
            <a:r>
              <a:rPr lang="en-US" dirty="0" smtClean="0">
                <a:solidFill>
                  <a:srgbClr val="2B292D"/>
                </a:solidFill>
                <a:latin typeface="Assistant"/>
              </a:rPr>
              <a:t>elements</a:t>
            </a:r>
          </a:p>
          <a:p>
            <a:pPr marL="285750" indent="-285750">
              <a:lnSpc>
                <a:spcPct val="150000"/>
              </a:lnSpc>
              <a:buFont typeface="Arial" panose="020B0604020202020204" pitchFamily="34" charset="0"/>
              <a:buChar char="•"/>
            </a:pPr>
            <a:r>
              <a:rPr lang="en-US" dirty="0">
                <a:solidFill>
                  <a:srgbClr val="2B292D"/>
                </a:solidFill>
                <a:latin typeface="Assistant"/>
              </a:rPr>
              <a:t>&lt;image&gt; elements inside an &lt;</a:t>
            </a:r>
            <a:r>
              <a:rPr lang="en-US" dirty="0" err="1">
                <a:solidFill>
                  <a:srgbClr val="2B292D"/>
                </a:solidFill>
                <a:latin typeface="Assistant"/>
              </a:rPr>
              <a:t>svg</a:t>
            </a:r>
            <a:r>
              <a:rPr lang="en-US" dirty="0">
                <a:solidFill>
                  <a:srgbClr val="2B292D"/>
                </a:solidFill>
                <a:latin typeface="Assistant"/>
              </a:rPr>
              <a:t>&gt; </a:t>
            </a:r>
            <a:r>
              <a:rPr lang="en-US" dirty="0" smtClean="0">
                <a:solidFill>
                  <a:srgbClr val="2B292D"/>
                </a:solidFill>
                <a:latin typeface="Assistant"/>
              </a:rPr>
              <a:t>element</a:t>
            </a:r>
          </a:p>
          <a:p>
            <a:pPr marL="285750" indent="-285750">
              <a:lnSpc>
                <a:spcPct val="150000"/>
              </a:lnSpc>
              <a:buFont typeface="Arial" panose="020B0604020202020204" pitchFamily="34" charset="0"/>
              <a:buChar char="•"/>
            </a:pPr>
            <a:r>
              <a:rPr lang="en-US" dirty="0">
                <a:solidFill>
                  <a:srgbClr val="2B292D"/>
                </a:solidFill>
                <a:latin typeface="Assistant"/>
              </a:rPr>
              <a:t>&lt;video&gt; elements (the poster image is used)</a:t>
            </a:r>
          </a:p>
          <a:p>
            <a:pPr marL="285750" indent="-285750">
              <a:lnSpc>
                <a:spcPct val="150000"/>
              </a:lnSpc>
              <a:buFont typeface="Arial" panose="020B0604020202020204" pitchFamily="34" charset="0"/>
              <a:buChar char="•"/>
            </a:pPr>
            <a:r>
              <a:rPr lang="en-US" dirty="0">
                <a:solidFill>
                  <a:srgbClr val="2B292D"/>
                </a:solidFill>
                <a:latin typeface="Assistant"/>
              </a:rPr>
              <a:t>An element with a background image loaded via the </a:t>
            </a:r>
            <a:r>
              <a:rPr lang="en-US" dirty="0" err="1">
                <a:solidFill>
                  <a:srgbClr val="2B292D"/>
                </a:solidFill>
                <a:latin typeface="Assistant"/>
              </a:rPr>
              <a:t>url</a:t>
            </a:r>
            <a:r>
              <a:rPr lang="en-US" dirty="0">
                <a:solidFill>
                  <a:srgbClr val="2B292D"/>
                </a:solidFill>
                <a:latin typeface="Assistant"/>
              </a:rPr>
              <a:t>() function (as opposed to a CSS </a:t>
            </a:r>
            <a:r>
              <a:rPr lang="en-US" dirty="0" smtClean="0">
                <a:solidFill>
                  <a:srgbClr val="2B292D"/>
                </a:solidFill>
                <a:latin typeface="Assistant"/>
              </a:rPr>
              <a:t>gradient)</a:t>
            </a:r>
            <a:endParaRPr lang="en-US" dirty="0">
              <a:solidFill>
                <a:srgbClr val="2B292D"/>
              </a:solidFill>
              <a:latin typeface="Assistant"/>
            </a:endParaRPr>
          </a:p>
          <a:p>
            <a:pPr marL="285750" indent="-285750">
              <a:lnSpc>
                <a:spcPct val="150000"/>
              </a:lnSpc>
              <a:buFont typeface="Arial" panose="020B0604020202020204" pitchFamily="34" charset="0"/>
              <a:buChar char="•"/>
            </a:pPr>
            <a:r>
              <a:rPr lang="en-US" dirty="0">
                <a:solidFill>
                  <a:srgbClr val="2B292D"/>
                </a:solidFill>
                <a:latin typeface="Assistant"/>
              </a:rPr>
              <a:t>Block-level elements containing text nodes or other inline-level text elements </a:t>
            </a:r>
            <a:r>
              <a:rPr lang="en-US" dirty="0" smtClean="0">
                <a:solidFill>
                  <a:srgbClr val="2B292D"/>
                </a:solidFill>
                <a:latin typeface="Assistant"/>
              </a:rPr>
              <a:t>children.</a:t>
            </a:r>
            <a:endParaRPr lang="en-US" b="0" i="0" dirty="0">
              <a:solidFill>
                <a:srgbClr val="2B292D"/>
              </a:solidFill>
              <a:effectLst/>
              <a:latin typeface="Assistant"/>
            </a:endParaRPr>
          </a:p>
        </p:txBody>
      </p:sp>
    </p:spTree>
    <p:extLst>
      <p:ext uri="{BB962C8B-B14F-4D97-AF65-F5344CB8AC3E}">
        <p14:creationId xmlns:p14="http://schemas.microsoft.com/office/powerpoint/2010/main" val="20364053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smtClean="0"/>
              <a:t>To improve LCP </a:t>
            </a:r>
            <a:r>
              <a:rPr lang="en-US" dirty="0"/>
              <a:t>score</a:t>
            </a:r>
          </a:p>
        </p:txBody>
      </p:sp>
      <p:sp>
        <p:nvSpPr>
          <p:cNvPr id="3" name="Rectangle 2"/>
          <p:cNvSpPr/>
          <p:nvPr/>
        </p:nvSpPr>
        <p:spPr>
          <a:xfrm>
            <a:off x="678873" y="1859340"/>
            <a:ext cx="8465127" cy="2169825"/>
          </a:xfrm>
          <a:prstGeom prst="rect">
            <a:avLst/>
          </a:prstGeom>
        </p:spPr>
        <p:txBody>
          <a:bodyPr wrap="square">
            <a:spAutoFit/>
          </a:bodyPr>
          <a:lstStyle/>
          <a:p>
            <a:pPr>
              <a:lnSpc>
                <a:spcPct val="150000"/>
              </a:lnSpc>
            </a:pPr>
            <a:r>
              <a:rPr lang="en-US" dirty="0"/>
              <a:t>LCP is primarily affected by four factors: </a:t>
            </a:r>
            <a:endParaRPr lang="en-US" dirty="0" smtClean="0"/>
          </a:p>
          <a:p>
            <a:pPr marL="285750" indent="-285750">
              <a:lnSpc>
                <a:spcPct val="150000"/>
              </a:lnSpc>
              <a:buFont typeface="Arial" panose="020B0604020202020204" pitchFamily="34" charset="0"/>
              <a:buChar char="•"/>
            </a:pPr>
            <a:r>
              <a:rPr lang="en-US" dirty="0">
                <a:solidFill>
                  <a:srgbClr val="2B292D"/>
                </a:solidFill>
                <a:latin typeface="Assistant"/>
              </a:rPr>
              <a:t>Slow server response times</a:t>
            </a:r>
          </a:p>
          <a:p>
            <a:pPr marL="285750" indent="-285750">
              <a:lnSpc>
                <a:spcPct val="150000"/>
              </a:lnSpc>
              <a:buFont typeface="Arial" panose="020B0604020202020204" pitchFamily="34" charset="0"/>
              <a:buChar char="•"/>
            </a:pPr>
            <a:r>
              <a:rPr lang="en-US" dirty="0">
                <a:solidFill>
                  <a:srgbClr val="2B292D"/>
                </a:solidFill>
                <a:latin typeface="Assistant"/>
              </a:rPr>
              <a:t>Render-blocking JavaScript and CSS</a:t>
            </a:r>
          </a:p>
          <a:p>
            <a:pPr marL="285750" indent="-285750">
              <a:lnSpc>
                <a:spcPct val="150000"/>
              </a:lnSpc>
              <a:buFont typeface="Arial" panose="020B0604020202020204" pitchFamily="34" charset="0"/>
              <a:buChar char="•"/>
            </a:pPr>
            <a:r>
              <a:rPr lang="en-US" dirty="0">
                <a:solidFill>
                  <a:srgbClr val="2B292D"/>
                </a:solidFill>
                <a:latin typeface="Assistant"/>
              </a:rPr>
              <a:t>Resource load times</a:t>
            </a:r>
          </a:p>
          <a:p>
            <a:pPr marL="285750" indent="-285750">
              <a:lnSpc>
                <a:spcPct val="150000"/>
              </a:lnSpc>
              <a:buFont typeface="Arial" panose="020B0604020202020204" pitchFamily="34" charset="0"/>
              <a:buChar char="•"/>
            </a:pPr>
            <a:r>
              <a:rPr lang="en-US" dirty="0">
                <a:solidFill>
                  <a:srgbClr val="2B292D"/>
                </a:solidFill>
                <a:latin typeface="Assistant"/>
              </a:rPr>
              <a:t>Client-side </a:t>
            </a:r>
            <a:r>
              <a:rPr lang="en-US" dirty="0" smtClean="0">
                <a:solidFill>
                  <a:srgbClr val="2B292D"/>
                </a:solidFill>
                <a:latin typeface="Assistant"/>
              </a:rPr>
              <a:t>rendering</a:t>
            </a:r>
            <a:endParaRPr lang="en-US" b="0" i="0" dirty="0">
              <a:solidFill>
                <a:srgbClr val="2B292D"/>
              </a:solidFill>
              <a:effectLst/>
              <a:latin typeface="Assistant"/>
            </a:endParaRPr>
          </a:p>
        </p:txBody>
      </p:sp>
    </p:spTree>
    <p:extLst>
      <p:ext uri="{BB962C8B-B14F-4D97-AF65-F5344CB8AC3E}">
        <p14:creationId xmlns:p14="http://schemas.microsoft.com/office/powerpoint/2010/main" val="9013322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smtClean="0"/>
              <a:t>To improve LCP </a:t>
            </a:r>
            <a:r>
              <a:rPr lang="en-US" dirty="0"/>
              <a:t>score</a:t>
            </a:r>
          </a:p>
        </p:txBody>
      </p:sp>
      <p:sp>
        <p:nvSpPr>
          <p:cNvPr id="3" name="Rectangle 2"/>
          <p:cNvSpPr/>
          <p:nvPr/>
        </p:nvSpPr>
        <p:spPr>
          <a:xfrm>
            <a:off x="678873" y="1859340"/>
            <a:ext cx="8465127"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B292D"/>
                </a:solidFill>
                <a:latin typeface="Assistant"/>
              </a:rPr>
              <a:t>Optimizing the Critical Rendering </a:t>
            </a:r>
            <a:r>
              <a:rPr lang="en-US" dirty="0" smtClean="0">
                <a:solidFill>
                  <a:srgbClr val="2B292D"/>
                </a:solidFill>
                <a:latin typeface="Assistant"/>
              </a:rPr>
              <a:t>Path</a:t>
            </a:r>
          </a:p>
          <a:p>
            <a:pPr marL="285750" indent="-285750">
              <a:lnSpc>
                <a:spcPct val="150000"/>
              </a:lnSpc>
              <a:buFont typeface="Arial" panose="020B0604020202020204" pitchFamily="34" charset="0"/>
              <a:buChar char="•"/>
            </a:pPr>
            <a:r>
              <a:rPr lang="en-US" dirty="0">
                <a:solidFill>
                  <a:srgbClr val="2B292D"/>
                </a:solidFill>
                <a:latin typeface="Assistant"/>
              </a:rPr>
              <a:t>Optimize your </a:t>
            </a:r>
            <a:r>
              <a:rPr lang="en-US" dirty="0" smtClean="0">
                <a:solidFill>
                  <a:srgbClr val="2B292D"/>
                </a:solidFill>
                <a:latin typeface="Assistant"/>
              </a:rPr>
              <a:t>CSS</a:t>
            </a:r>
          </a:p>
          <a:p>
            <a:pPr marL="285750" indent="-285750">
              <a:lnSpc>
                <a:spcPct val="150000"/>
              </a:lnSpc>
              <a:buFont typeface="Arial" panose="020B0604020202020204" pitchFamily="34" charset="0"/>
              <a:buChar char="•"/>
            </a:pPr>
            <a:r>
              <a:rPr lang="en-US" dirty="0">
                <a:solidFill>
                  <a:srgbClr val="2B292D"/>
                </a:solidFill>
                <a:latin typeface="Assistant"/>
              </a:rPr>
              <a:t>Optimize your </a:t>
            </a:r>
            <a:r>
              <a:rPr lang="en-US" dirty="0" smtClean="0">
                <a:solidFill>
                  <a:srgbClr val="2B292D"/>
                </a:solidFill>
                <a:latin typeface="Assistant"/>
              </a:rPr>
              <a:t>Images</a:t>
            </a:r>
          </a:p>
          <a:p>
            <a:pPr marL="285750" indent="-285750">
              <a:lnSpc>
                <a:spcPct val="150000"/>
              </a:lnSpc>
              <a:buFont typeface="Arial" panose="020B0604020202020204" pitchFamily="34" charset="0"/>
              <a:buChar char="•"/>
            </a:pPr>
            <a:r>
              <a:rPr lang="en-US" dirty="0">
                <a:solidFill>
                  <a:srgbClr val="2B292D"/>
                </a:solidFill>
                <a:latin typeface="Assistant"/>
              </a:rPr>
              <a:t>Optimize web </a:t>
            </a:r>
            <a:r>
              <a:rPr lang="en-US" dirty="0" smtClean="0">
                <a:solidFill>
                  <a:srgbClr val="2B292D"/>
                </a:solidFill>
                <a:latin typeface="Assistant"/>
              </a:rPr>
              <a:t>Fonts</a:t>
            </a:r>
          </a:p>
          <a:p>
            <a:pPr marL="285750" indent="-285750">
              <a:lnSpc>
                <a:spcPct val="150000"/>
              </a:lnSpc>
              <a:buFont typeface="Arial" panose="020B0604020202020204" pitchFamily="34" charset="0"/>
              <a:buChar char="•"/>
            </a:pPr>
            <a:r>
              <a:rPr lang="en-US" dirty="0">
                <a:solidFill>
                  <a:srgbClr val="2B292D"/>
                </a:solidFill>
                <a:latin typeface="Assistant"/>
              </a:rPr>
              <a:t>Optimize your JavaScript </a:t>
            </a:r>
            <a:endParaRPr lang="en-US" b="0" i="0" dirty="0">
              <a:solidFill>
                <a:srgbClr val="2B292D"/>
              </a:solidFill>
              <a:effectLst/>
              <a:latin typeface="Assistant"/>
            </a:endParaRPr>
          </a:p>
        </p:txBody>
      </p:sp>
    </p:spTree>
    <p:extLst>
      <p:ext uri="{BB962C8B-B14F-4D97-AF65-F5344CB8AC3E}">
        <p14:creationId xmlns:p14="http://schemas.microsoft.com/office/powerpoint/2010/main" val="2315040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a:t>First </a:t>
            </a:r>
            <a:r>
              <a:rPr lang="en-US" dirty="0" smtClean="0"/>
              <a:t>Input Delay (FID)</a:t>
            </a:r>
            <a:endParaRPr lang="en-US" dirty="0"/>
          </a:p>
        </p:txBody>
      </p:sp>
      <p:sp>
        <p:nvSpPr>
          <p:cNvPr id="3" name="Rectangle 2"/>
          <p:cNvSpPr/>
          <p:nvPr/>
        </p:nvSpPr>
        <p:spPr>
          <a:xfrm>
            <a:off x="531961" y="1865276"/>
            <a:ext cx="10842621" cy="923330"/>
          </a:xfrm>
          <a:prstGeom prst="rect">
            <a:avLst/>
          </a:prstGeom>
        </p:spPr>
        <p:txBody>
          <a:bodyPr wrap="square">
            <a:spAutoFit/>
          </a:bodyPr>
          <a:lstStyle/>
          <a:p>
            <a:r>
              <a:rPr lang="en-US" dirty="0"/>
              <a:t>FID measures the time from when a user first interacts with a page (i.e. when they click a link, tap on a button, or use a custom, JavaScript-powered control) to the time when the browser is actually able to begin processing event handlers in response to that interaction.</a:t>
            </a:r>
            <a:endParaRPr lang="en-US" dirty="0"/>
          </a:p>
        </p:txBody>
      </p:sp>
      <p:pic>
        <p:nvPicPr>
          <p:cNvPr id="5" name="Picture 4"/>
          <p:cNvPicPr>
            <a:picLocks noChangeAspect="1"/>
          </p:cNvPicPr>
          <p:nvPr/>
        </p:nvPicPr>
        <p:blipFill>
          <a:blip r:embed="rId2"/>
          <a:stretch>
            <a:fillRect/>
          </a:stretch>
        </p:blipFill>
        <p:spPr>
          <a:xfrm>
            <a:off x="1694150" y="3198767"/>
            <a:ext cx="8073305" cy="2816269"/>
          </a:xfrm>
          <a:prstGeom prst="rect">
            <a:avLst/>
          </a:prstGeom>
        </p:spPr>
      </p:pic>
    </p:spTree>
    <p:extLst>
      <p:ext uri="{BB962C8B-B14F-4D97-AF65-F5344CB8AC3E}">
        <p14:creationId xmlns:p14="http://schemas.microsoft.com/office/powerpoint/2010/main" val="2555420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a:t>First Input Delay (FID</a:t>
            </a:r>
            <a:r>
              <a:rPr lang="en-US" dirty="0" smtClean="0"/>
              <a:t>) score</a:t>
            </a:r>
            <a:endParaRPr lang="en-US" dirty="0"/>
          </a:p>
        </p:txBody>
      </p:sp>
      <p:sp>
        <p:nvSpPr>
          <p:cNvPr id="3" name="Rectangle 2"/>
          <p:cNvSpPr/>
          <p:nvPr/>
        </p:nvSpPr>
        <p:spPr>
          <a:xfrm>
            <a:off x="678873" y="1859340"/>
            <a:ext cx="8465127" cy="1702967"/>
          </a:xfrm>
          <a:prstGeom prst="rect">
            <a:avLst/>
          </a:prstGeom>
        </p:spPr>
        <p:txBody>
          <a:bodyPr wrap="square">
            <a:spAutoFit/>
          </a:bodyPr>
          <a:lstStyle/>
          <a:p>
            <a:pPr>
              <a:lnSpc>
                <a:spcPct val="150000"/>
              </a:lnSpc>
            </a:pPr>
            <a:r>
              <a:rPr lang="en-US" dirty="0"/>
              <a:t>To provide a good user experience, sites should strive to have a First Input Delay of </a:t>
            </a:r>
            <a:r>
              <a:rPr lang="en-US" b="1" dirty="0"/>
              <a:t>100 milliseconds</a:t>
            </a:r>
            <a:r>
              <a:rPr lang="en-US" dirty="0"/>
              <a:t> or less. To ensure you're hitting this target for most of your users, a good threshold to measure is the </a:t>
            </a:r>
            <a:r>
              <a:rPr lang="en-US" b="1" dirty="0"/>
              <a:t>75th percentile</a:t>
            </a:r>
            <a:r>
              <a:rPr lang="en-US" dirty="0"/>
              <a:t> of page loads, segmented across mobile and desktop devices.</a:t>
            </a:r>
            <a:endParaRPr lang="en-US" b="0" i="0" dirty="0">
              <a:solidFill>
                <a:srgbClr val="2B292D"/>
              </a:solidFill>
              <a:effectLst/>
              <a:latin typeface="Assistant"/>
            </a:endParaRPr>
          </a:p>
        </p:txBody>
      </p:sp>
    </p:spTree>
    <p:extLst>
      <p:ext uri="{BB962C8B-B14F-4D97-AF65-F5344CB8AC3E}">
        <p14:creationId xmlns:p14="http://schemas.microsoft.com/office/powerpoint/2010/main" val="6180668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b="0" dirty="0"/>
              <a:t>Why only consider the first input?</a:t>
            </a:r>
          </a:p>
        </p:txBody>
      </p:sp>
      <p:sp>
        <p:nvSpPr>
          <p:cNvPr id="3" name="Rectangle 2"/>
          <p:cNvSpPr/>
          <p:nvPr/>
        </p:nvSpPr>
        <p:spPr>
          <a:xfrm>
            <a:off x="678873" y="1859340"/>
            <a:ext cx="9753600"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The first input delay will be the user's first impression of your site's responsiveness and first impressions are critical in shaping our overall impression of a site's quality and reliability.</a:t>
            </a:r>
          </a:p>
          <a:p>
            <a:pPr marL="285750" indent="-285750">
              <a:lnSpc>
                <a:spcPct val="150000"/>
              </a:lnSpc>
              <a:buFont typeface="Arial" panose="020B0604020202020204" pitchFamily="34" charset="0"/>
              <a:buChar char="•"/>
            </a:pPr>
            <a:r>
              <a:rPr lang="en-US" dirty="0" smtClean="0"/>
              <a:t>The biggest interactivity issues we see on the web today occur during page load. Therefore, we believe initially focusing on improving site's first user interaction will have the greatest impact on improving the overall interactivity of the web.</a:t>
            </a:r>
          </a:p>
          <a:p>
            <a:pPr>
              <a:lnSpc>
                <a:spcPct val="150000"/>
              </a:lnSpc>
            </a:pPr>
            <a:endParaRPr lang="en-US" b="0" i="0" dirty="0">
              <a:solidFill>
                <a:srgbClr val="2B292D"/>
              </a:solidFill>
              <a:effectLst/>
              <a:latin typeface="Assistant"/>
            </a:endParaRPr>
          </a:p>
        </p:txBody>
      </p:sp>
    </p:spTree>
    <p:extLst>
      <p:ext uri="{BB962C8B-B14F-4D97-AF65-F5344CB8AC3E}">
        <p14:creationId xmlns:p14="http://schemas.microsoft.com/office/powerpoint/2010/main" val="8106893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smtClean="0"/>
              <a:t>To improve FID </a:t>
            </a:r>
            <a:r>
              <a:rPr lang="en-US" dirty="0"/>
              <a:t>score</a:t>
            </a:r>
          </a:p>
        </p:txBody>
      </p:sp>
      <p:sp>
        <p:nvSpPr>
          <p:cNvPr id="3" name="Rectangle 2"/>
          <p:cNvSpPr/>
          <p:nvPr/>
        </p:nvSpPr>
        <p:spPr>
          <a:xfrm>
            <a:off x="678873" y="1859340"/>
            <a:ext cx="8465127"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B292D"/>
                </a:solidFill>
                <a:latin typeface="Assistant"/>
              </a:rPr>
              <a:t>Reduce the impact of third-party </a:t>
            </a:r>
            <a:r>
              <a:rPr lang="en-US" dirty="0" smtClean="0">
                <a:solidFill>
                  <a:srgbClr val="2B292D"/>
                </a:solidFill>
                <a:latin typeface="Assistant"/>
              </a:rPr>
              <a:t>code</a:t>
            </a:r>
          </a:p>
          <a:p>
            <a:pPr marL="285750" indent="-285750">
              <a:lnSpc>
                <a:spcPct val="150000"/>
              </a:lnSpc>
              <a:buFont typeface="Arial" panose="020B0604020202020204" pitchFamily="34" charset="0"/>
              <a:buChar char="•"/>
            </a:pPr>
            <a:r>
              <a:rPr lang="en-US" dirty="0">
                <a:solidFill>
                  <a:srgbClr val="2B292D"/>
                </a:solidFill>
                <a:latin typeface="Assistant"/>
              </a:rPr>
              <a:t>Reduce JavaScript execution </a:t>
            </a:r>
            <a:r>
              <a:rPr lang="en-US" dirty="0" smtClean="0">
                <a:solidFill>
                  <a:srgbClr val="2B292D"/>
                </a:solidFill>
                <a:latin typeface="Assistant"/>
              </a:rPr>
              <a:t>time</a:t>
            </a:r>
          </a:p>
          <a:p>
            <a:pPr marL="285750" indent="-285750">
              <a:lnSpc>
                <a:spcPct val="150000"/>
              </a:lnSpc>
              <a:buFont typeface="Arial" panose="020B0604020202020204" pitchFamily="34" charset="0"/>
              <a:buChar char="•"/>
            </a:pPr>
            <a:r>
              <a:rPr lang="en-US" dirty="0">
                <a:solidFill>
                  <a:srgbClr val="2B292D"/>
                </a:solidFill>
                <a:latin typeface="Assistant"/>
              </a:rPr>
              <a:t>Minimize main thread </a:t>
            </a:r>
            <a:r>
              <a:rPr lang="en-US" dirty="0" smtClean="0">
                <a:solidFill>
                  <a:srgbClr val="2B292D"/>
                </a:solidFill>
                <a:latin typeface="Assistant"/>
              </a:rPr>
              <a:t>work</a:t>
            </a:r>
          </a:p>
          <a:p>
            <a:pPr marL="285750" indent="-285750">
              <a:lnSpc>
                <a:spcPct val="150000"/>
              </a:lnSpc>
              <a:buFont typeface="Arial" panose="020B0604020202020204" pitchFamily="34" charset="0"/>
              <a:buChar char="•"/>
            </a:pPr>
            <a:r>
              <a:rPr lang="en-US" dirty="0">
                <a:solidFill>
                  <a:srgbClr val="2B292D"/>
                </a:solidFill>
                <a:latin typeface="Assistant"/>
              </a:rPr>
              <a:t>Keep request counts low and transfer sizes </a:t>
            </a:r>
            <a:r>
              <a:rPr lang="en-US" dirty="0" smtClean="0">
                <a:solidFill>
                  <a:srgbClr val="2B292D"/>
                </a:solidFill>
                <a:latin typeface="Assistant"/>
              </a:rPr>
              <a:t>small</a:t>
            </a:r>
          </a:p>
        </p:txBody>
      </p:sp>
    </p:spTree>
    <p:extLst>
      <p:ext uri="{BB962C8B-B14F-4D97-AF65-F5344CB8AC3E}">
        <p14:creationId xmlns:p14="http://schemas.microsoft.com/office/powerpoint/2010/main" val="2550526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a:t>Cumulative Layout Shift (CLS)</a:t>
            </a:r>
          </a:p>
        </p:txBody>
      </p:sp>
      <p:sp>
        <p:nvSpPr>
          <p:cNvPr id="3" name="Rectangle 2"/>
          <p:cNvSpPr/>
          <p:nvPr/>
        </p:nvSpPr>
        <p:spPr>
          <a:xfrm>
            <a:off x="531961" y="1865276"/>
            <a:ext cx="10842621" cy="3780522"/>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CLS is a measure of the largest burst of </a:t>
            </a:r>
            <a:r>
              <a:rPr lang="en-US" i="1" dirty="0"/>
              <a:t>layout shift scores</a:t>
            </a:r>
            <a:r>
              <a:rPr lang="en-US" dirty="0"/>
              <a:t> for every </a:t>
            </a:r>
            <a:r>
              <a:rPr lang="en-US" dirty="0">
                <a:hlinkClick r:id="rId2"/>
              </a:rPr>
              <a:t>unexpected</a:t>
            </a:r>
            <a:r>
              <a:rPr lang="en-US" dirty="0"/>
              <a:t> layout shift that occurs during the entire lifespan of a page</a:t>
            </a:r>
            <a:r>
              <a:rPr lang="en-US" dirty="0" smtClean="0"/>
              <a:t>.</a:t>
            </a:r>
          </a:p>
          <a:p>
            <a:pPr marL="285750" indent="-285750">
              <a:lnSpc>
                <a:spcPct val="150000"/>
              </a:lnSpc>
              <a:buFont typeface="Arial" panose="020B0604020202020204" pitchFamily="34" charset="0"/>
              <a:buChar char="•"/>
            </a:pPr>
            <a:r>
              <a:rPr lang="en-US" dirty="0"/>
              <a:t>A </a:t>
            </a:r>
            <a:r>
              <a:rPr lang="en-US" i="1" dirty="0"/>
              <a:t>layout shift</a:t>
            </a:r>
            <a:r>
              <a:rPr lang="en-US" dirty="0"/>
              <a:t> occurs any time a visible element changes its position from one rendered frame to the </a:t>
            </a:r>
            <a:r>
              <a:rPr lang="en-US" dirty="0" smtClean="0"/>
              <a:t>next</a:t>
            </a:r>
          </a:p>
          <a:p>
            <a:pPr marL="285750" indent="-285750">
              <a:lnSpc>
                <a:spcPct val="150000"/>
              </a:lnSpc>
              <a:buFont typeface="Arial" panose="020B0604020202020204" pitchFamily="34" charset="0"/>
              <a:buChar char="•"/>
            </a:pPr>
            <a:r>
              <a:rPr lang="en-US" dirty="0"/>
              <a:t>A burst of layout shifts, known as a session window, is when one or more individual layout shifts occur in rapid succession with less than 1-second in between each shift and a maximum of 5 seconds for the total window duration</a:t>
            </a:r>
            <a:r>
              <a:rPr lang="en-US" dirty="0" smtClean="0"/>
              <a:t>.</a:t>
            </a:r>
          </a:p>
          <a:p>
            <a:pPr marL="285750" indent="-285750">
              <a:lnSpc>
                <a:spcPct val="150000"/>
              </a:lnSpc>
              <a:buFont typeface="Arial" panose="020B0604020202020204" pitchFamily="34" charset="0"/>
              <a:buChar char="•"/>
            </a:pPr>
            <a:r>
              <a:rPr lang="en-US" dirty="0"/>
              <a:t>The largest burst is the session window with the maximum cumulative score of all layout shifts within that window</a:t>
            </a:r>
            <a:r>
              <a:rPr lang="en-US" dirty="0" smtClean="0"/>
              <a:t>.	</a:t>
            </a:r>
            <a:endParaRPr lang="en-US" dirty="0"/>
          </a:p>
        </p:txBody>
      </p:sp>
    </p:spTree>
    <p:extLst>
      <p:ext uri="{BB962C8B-B14F-4D97-AF65-F5344CB8AC3E}">
        <p14:creationId xmlns:p14="http://schemas.microsoft.com/office/powerpoint/2010/main" val="7630249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a:t>Cumulative Layout Shift (CLS</a:t>
            </a:r>
            <a:r>
              <a:rPr lang="en-US" dirty="0" smtClean="0"/>
              <a:t>) Score</a:t>
            </a:r>
            <a:endParaRPr lang="en-US" dirty="0"/>
          </a:p>
        </p:txBody>
      </p:sp>
      <p:sp>
        <p:nvSpPr>
          <p:cNvPr id="3" name="Rectangle 2"/>
          <p:cNvSpPr/>
          <p:nvPr/>
        </p:nvSpPr>
        <p:spPr>
          <a:xfrm>
            <a:off x="531961" y="1865276"/>
            <a:ext cx="10842621" cy="923330"/>
          </a:xfrm>
          <a:prstGeom prst="rect">
            <a:avLst/>
          </a:prstGeom>
        </p:spPr>
        <p:txBody>
          <a:bodyPr wrap="square">
            <a:spAutoFit/>
          </a:bodyPr>
          <a:lstStyle/>
          <a:p>
            <a:r>
              <a:rPr lang="en-US" dirty="0"/>
              <a:t>To provide a good user experience, sites should strive to have a CLS score of </a:t>
            </a:r>
            <a:r>
              <a:rPr lang="en-US" b="1" dirty="0"/>
              <a:t>0.1</a:t>
            </a:r>
            <a:r>
              <a:rPr lang="en-US" dirty="0"/>
              <a:t> or less. To ensure you're hitting this target for most of your users, a good threshold to measure is the </a:t>
            </a:r>
            <a:r>
              <a:rPr lang="en-US" b="1" dirty="0"/>
              <a:t>75th percentile</a:t>
            </a:r>
            <a:r>
              <a:rPr lang="en-US" dirty="0"/>
              <a:t> of page loads, segmented across mobile and desktop devices.</a:t>
            </a:r>
            <a:endParaRPr lang="en-US" dirty="0"/>
          </a:p>
        </p:txBody>
      </p:sp>
      <p:pic>
        <p:nvPicPr>
          <p:cNvPr id="4" name="Picture 3"/>
          <p:cNvPicPr>
            <a:picLocks noChangeAspect="1"/>
          </p:cNvPicPr>
          <p:nvPr/>
        </p:nvPicPr>
        <p:blipFill>
          <a:blip r:embed="rId2"/>
          <a:stretch>
            <a:fillRect/>
          </a:stretch>
        </p:blipFill>
        <p:spPr>
          <a:xfrm>
            <a:off x="1614487" y="3322925"/>
            <a:ext cx="7953057" cy="2828493"/>
          </a:xfrm>
          <a:prstGeom prst="rect">
            <a:avLst/>
          </a:prstGeom>
        </p:spPr>
      </p:pic>
    </p:spTree>
    <p:extLst>
      <p:ext uri="{BB962C8B-B14F-4D97-AF65-F5344CB8AC3E}">
        <p14:creationId xmlns:p14="http://schemas.microsoft.com/office/powerpoint/2010/main" val="7018528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a:t>Cumulative Layout Shift (CLS</a:t>
            </a:r>
            <a:r>
              <a:rPr lang="en-US" dirty="0" smtClean="0"/>
              <a:t>) Score</a:t>
            </a:r>
            <a:endParaRPr lang="en-US" dirty="0"/>
          </a:p>
        </p:txBody>
      </p:sp>
      <p:sp>
        <p:nvSpPr>
          <p:cNvPr id="3" name="Rectangle 2"/>
          <p:cNvSpPr/>
          <p:nvPr/>
        </p:nvSpPr>
        <p:spPr>
          <a:xfrm>
            <a:off x="531961" y="1665221"/>
            <a:ext cx="10842621" cy="646331"/>
          </a:xfrm>
          <a:prstGeom prst="rect">
            <a:avLst/>
          </a:prstGeom>
        </p:spPr>
        <p:txBody>
          <a:bodyPr wrap="square">
            <a:spAutoFit/>
          </a:bodyPr>
          <a:lstStyle/>
          <a:p>
            <a:r>
              <a:rPr lang="en-US" dirty="0"/>
              <a:t>To calculate the </a:t>
            </a:r>
            <a:r>
              <a:rPr lang="en-US" i="1" dirty="0"/>
              <a:t>layout shift score</a:t>
            </a:r>
            <a:r>
              <a:rPr lang="en-US" dirty="0"/>
              <a:t>, the browser looks at the viewport size and the movement of </a:t>
            </a:r>
            <a:r>
              <a:rPr lang="en-US" i="1" dirty="0"/>
              <a:t>unstable elements</a:t>
            </a:r>
            <a:r>
              <a:rPr lang="en-US" dirty="0"/>
              <a:t> in the viewport between two rendered frames. </a:t>
            </a:r>
            <a:endParaRPr lang="en-US" dirty="0"/>
          </a:p>
        </p:txBody>
      </p:sp>
      <p:pic>
        <p:nvPicPr>
          <p:cNvPr id="5" name="Picture 4"/>
          <p:cNvPicPr>
            <a:picLocks noChangeAspect="1"/>
          </p:cNvPicPr>
          <p:nvPr/>
        </p:nvPicPr>
        <p:blipFill>
          <a:blip r:embed="rId2"/>
          <a:stretch>
            <a:fillRect/>
          </a:stretch>
        </p:blipFill>
        <p:spPr>
          <a:xfrm>
            <a:off x="2599026" y="2257425"/>
            <a:ext cx="5238750" cy="4600575"/>
          </a:xfrm>
          <a:prstGeom prst="rect">
            <a:avLst/>
          </a:prstGeom>
        </p:spPr>
      </p:pic>
    </p:spTree>
    <p:extLst>
      <p:ext uri="{BB962C8B-B14F-4D97-AF65-F5344CB8AC3E}">
        <p14:creationId xmlns:p14="http://schemas.microsoft.com/office/powerpoint/2010/main" val="20897053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924" y="754521"/>
            <a:ext cx="9372880" cy="1600438"/>
          </a:xfrm>
        </p:spPr>
        <p:txBody>
          <a:bodyPr/>
          <a:lstStyle/>
          <a:p>
            <a:pPr algn="l">
              <a:lnSpc>
                <a:spcPct val="150000"/>
              </a:lnSpc>
              <a:spcBef>
                <a:spcPts val="0"/>
              </a:spcBef>
              <a:spcAft>
                <a:spcPct val="0"/>
              </a:spcAft>
            </a:pPr>
            <a:r>
              <a:rPr lang="en-US" dirty="0" smtClean="0">
                <a:latin typeface="Arial"/>
                <a:cs typeface="Arial"/>
              </a:rPr>
              <a:t>Google Web Vitals</a:t>
            </a:r>
            <a:endParaRPr lang="en-US" dirty="0"/>
          </a:p>
          <a:p>
            <a:pPr algn="l">
              <a:lnSpc>
                <a:spcPct val="150000"/>
              </a:lnSpc>
              <a:spcBef>
                <a:spcPts val="0"/>
              </a:spcBef>
              <a:spcAft>
                <a:spcPct val="0"/>
              </a:spcAft>
            </a:pPr>
            <a:endParaRPr lang="en-US" dirty="0">
              <a:latin typeface="Arial"/>
              <a:cs typeface="Arial"/>
            </a:endParaRPr>
          </a:p>
          <a:p>
            <a:pPr algn="l"/>
            <a:endParaRPr lang="en-US" dirty="0"/>
          </a:p>
        </p:txBody>
      </p:sp>
      <p:pic>
        <p:nvPicPr>
          <p:cNvPr id="4" name="Picture 3"/>
          <p:cNvPicPr>
            <a:picLocks noChangeAspect="1"/>
          </p:cNvPicPr>
          <p:nvPr/>
        </p:nvPicPr>
        <p:blipFill>
          <a:blip r:embed="rId2"/>
          <a:stretch>
            <a:fillRect/>
          </a:stretch>
        </p:blipFill>
        <p:spPr>
          <a:xfrm>
            <a:off x="1537855" y="1554740"/>
            <a:ext cx="8200732" cy="3907083"/>
          </a:xfrm>
          <a:prstGeom prst="rect">
            <a:avLst/>
          </a:prstGeom>
        </p:spPr>
      </p:pic>
    </p:spTree>
    <p:extLst>
      <p:ext uri="{BB962C8B-B14F-4D97-AF65-F5344CB8AC3E}">
        <p14:creationId xmlns:p14="http://schemas.microsoft.com/office/powerpoint/2010/main" val="5698030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a:t>Cumulative Layout Shift (CLS</a:t>
            </a:r>
            <a:r>
              <a:rPr lang="en-US" dirty="0" smtClean="0"/>
              <a:t>) Score</a:t>
            </a:r>
            <a:endParaRPr lang="en-US" dirty="0"/>
          </a:p>
        </p:txBody>
      </p:sp>
      <p:sp>
        <p:nvSpPr>
          <p:cNvPr id="3" name="Rectangle 2"/>
          <p:cNvSpPr/>
          <p:nvPr/>
        </p:nvSpPr>
        <p:spPr>
          <a:xfrm>
            <a:off x="531961" y="1665221"/>
            <a:ext cx="10842621" cy="1477328"/>
          </a:xfrm>
          <a:prstGeom prst="rect">
            <a:avLst/>
          </a:prstGeom>
        </p:spPr>
        <p:txBody>
          <a:bodyPr wrap="square">
            <a:spAutoFit/>
          </a:bodyPr>
          <a:lstStyle/>
          <a:p>
            <a:r>
              <a:rPr lang="en-US" dirty="0" smtClean="0"/>
              <a:t>Adding </a:t>
            </a:r>
            <a:r>
              <a:rPr lang="en-US" dirty="0"/>
              <a:t>content to an existing element affects the layout shift </a:t>
            </a:r>
            <a:r>
              <a:rPr lang="en-US" dirty="0" smtClean="0"/>
              <a:t>score. </a:t>
            </a:r>
            <a:r>
              <a:rPr lang="en-US" dirty="0"/>
              <a:t>The "Click Me!" button is appended to the bottom of the gray box with black text, which pushes the green box with white text down (and partially out of the viewport).</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338658" y="2390775"/>
            <a:ext cx="5229225" cy="4467225"/>
          </a:xfrm>
          <a:prstGeom prst="rect">
            <a:avLst/>
          </a:prstGeom>
        </p:spPr>
      </p:pic>
    </p:spTree>
    <p:extLst>
      <p:ext uri="{BB962C8B-B14F-4D97-AF65-F5344CB8AC3E}">
        <p14:creationId xmlns:p14="http://schemas.microsoft.com/office/powerpoint/2010/main" val="23180065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smtClean="0"/>
              <a:t>To improve CLS </a:t>
            </a:r>
            <a:r>
              <a:rPr lang="en-US" dirty="0"/>
              <a:t>score</a:t>
            </a:r>
          </a:p>
        </p:txBody>
      </p:sp>
      <p:sp>
        <p:nvSpPr>
          <p:cNvPr id="3" name="Rectangle 2"/>
          <p:cNvSpPr/>
          <p:nvPr/>
        </p:nvSpPr>
        <p:spPr>
          <a:xfrm>
            <a:off x="678873" y="1859340"/>
            <a:ext cx="9518072"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B292D"/>
                </a:solidFill>
                <a:latin typeface="Assistant"/>
              </a:rPr>
              <a:t>Always include size attributes on your images and video elements, or otherwise reserve the required space with something like CSS aspect ratio boxes. </a:t>
            </a:r>
            <a:endParaRPr lang="en-US" dirty="0" smtClean="0">
              <a:solidFill>
                <a:srgbClr val="2B292D"/>
              </a:solidFill>
              <a:latin typeface="Assistant"/>
            </a:endParaRPr>
          </a:p>
          <a:p>
            <a:pPr marL="285750" indent="-285750">
              <a:lnSpc>
                <a:spcPct val="150000"/>
              </a:lnSpc>
              <a:buFont typeface="Arial" panose="020B0604020202020204" pitchFamily="34" charset="0"/>
              <a:buChar char="•"/>
            </a:pPr>
            <a:r>
              <a:rPr lang="en-US" dirty="0">
                <a:solidFill>
                  <a:srgbClr val="2B292D"/>
                </a:solidFill>
                <a:latin typeface="Assistant"/>
              </a:rPr>
              <a:t>Never insert content above existing content, except in response to a user interaction. This ensures any layout shifts that occur are expected</a:t>
            </a:r>
            <a:r>
              <a:rPr lang="en-US" dirty="0" smtClean="0">
                <a:solidFill>
                  <a:srgbClr val="2B292D"/>
                </a:solidFill>
                <a:latin typeface="Assistant"/>
              </a:rPr>
              <a:t>.</a:t>
            </a:r>
          </a:p>
          <a:p>
            <a:pPr marL="285750" indent="-285750">
              <a:lnSpc>
                <a:spcPct val="150000"/>
              </a:lnSpc>
              <a:buFont typeface="Arial" panose="020B0604020202020204" pitchFamily="34" charset="0"/>
              <a:buChar char="•"/>
            </a:pPr>
            <a:r>
              <a:rPr lang="en-US" dirty="0">
                <a:solidFill>
                  <a:srgbClr val="2B292D"/>
                </a:solidFill>
                <a:latin typeface="Assistant"/>
              </a:rPr>
              <a:t>Prefer transform animations to animations of properties that trigger layout changes. Animate transitions in a way that provides context and continuity from state </a:t>
            </a:r>
            <a:r>
              <a:rPr lang="en-US" dirty="0" smtClean="0">
                <a:solidFill>
                  <a:srgbClr val="2B292D"/>
                </a:solidFill>
                <a:latin typeface="Assistant"/>
              </a:rPr>
              <a:t>to state.</a:t>
            </a:r>
          </a:p>
        </p:txBody>
      </p:sp>
    </p:spTree>
    <p:extLst>
      <p:ext uri="{BB962C8B-B14F-4D97-AF65-F5344CB8AC3E}">
        <p14:creationId xmlns:p14="http://schemas.microsoft.com/office/powerpoint/2010/main" val="34828255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800219"/>
          </a:xfrm>
        </p:spPr>
        <p:txBody>
          <a:bodyPr/>
          <a:lstStyle/>
          <a:p>
            <a:pPr algn="l"/>
            <a:r>
              <a:rPr lang="en-US" dirty="0"/>
              <a:t>First </a:t>
            </a:r>
            <a:r>
              <a:rPr lang="en-US" dirty="0" err="1"/>
              <a:t>Contentful</a:t>
            </a:r>
            <a:r>
              <a:rPr lang="en-US" dirty="0"/>
              <a:t> Paint (FCP)</a:t>
            </a:r>
            <a:br>
              <a:rPr lang="en-US" dirty="0"/>
            </a:br>
            <a:endParaRPr lang="en-US" dirty="0"/>
          </a:p>
        </p:txBody>
      </p:sp>
      <p:sp>
        <p:nvSpPr>
          <p:cNvPr id="3" name="Rectangle 2"/>
          <p:cNvSpPr/>
          <p:nvPr/>
        </p:nvSpPr>
        <p:spPr>
          <a:xfrm>
            <a:off x="531961" y="1865276"/>
            <a:ext cx="10842621" cy="646331"/>
          </a:xfrm>
          <a:prstGeom prst="rect">
            <a:avLst/>
          </a:prstGeom>
        </p:spPr>
        <p:txBody>
          <a:bodyPr wrap="square">
            <a:spAutoFit/>
          </a:bodyPr>
          <a:lstStyle/>
          <a:p>
            <a:r>
              <a:rPr lang="en-US" dirty="0" smtClean="0"/>
              <a:t>Metric </a:t>
            </a:r>
            <a:r>
              <a:rPr lang="en-US" dirty="0"/>
              <a:t>measures the time from when the page starts loading to when any part of the page's content is rendered on the screen. </a:t>
            </a:r>
          </a:p>
        </p:txBody>
      </p:sp>
      <p:pic>
        <p:nvPicPr>
          <p:cNvPr id="5122" name="Picture 2" descr="https://web-dev.imgix.net/image/admin/3UhlOxRc0j8Vc4DGd4dt.png?auto=for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520" y="2735840"/>
            <a:ext cx="6658436" cy="2584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1961" y="5752053"/>
            <a:ext cx="10565530" cy="646331"/>
          </a:xfrm>
          <a:prstGeom prst="rect">
            <a:avLst/>
          </a:prstGeom>
        </p:spPr>
        <p:txBody>
          <a:bodyPr wrap="square">
            <a:spAutoFit/>
          </a:bodyPr>
          <a:lstStyle/>
          <a:p>
            <a:r>
              <a:rPr lang="en-US" dirty="0"/>
              <a:t>FCP happens in the second frame, as that's when the first text and image elements are rendered to the screen.</a:t>
            </a:r>
          </a:p>
        </p:txBody>
      </p:sp>
    </p:spTree>
    <p:extLst>
      <p:ext uri="{BB962C8B-B14F-4D97-AF65-F5344CB8AC3E}">
        <p14:creationId xmlns:p14="http://schemas.microsoft.com/office/powerpoint/2010/main" val="36519771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800219"/>
          </a:xfrm>
        </p:spPr>
        <p:txBody>
          <a:bodyPr/>
          <a:lstStyle/>
          <a:p>
            <a:pPr algn="l"/>
            <a:r>
              <a:rPr lang="en-US" dirty="0" smtClean="0"/>
              <a:t>FCP Score</a:t>
            </a:r>
            <a:r>
              <a:rPr lang="en-US" dirty="0"/>
              <a:t/>
            </a:r>
            <a:br>
              <a:rPr lang="en-US" dirty="0"/>
            </a:br>
            <a:endParaRPr lang="en-US" dirty="0"/>
          </a:p>
        </p:txBody>
      </p:sp>
      <p:pic>
        <p:nvPicPr>
          <p:cNvPr id="8" name="Picture 7"/>
          <p:cNvPicPr>
            <a:picLocks noChangeAspect="1"/>
          </p:cNvPicPr>
          <p:nvPr/>
        </p:nvPicPr>
        <p:blipFill>
          <a:blip r:embed="rId2"/>
          <a:stretch>
            <a:fillRect/>
          </a:stretch>
        </p:blipFill>
        <p:spPr>
          <a:xfrm>
            <a:off x="3048000" y="1130710"/>
            <a:ext cx="4229100" cy="3188878"/>
          </a:xfrm>
          <a:prstGeom prst="rect">
            <a:avLst/>
          </a:prstGeom>
        </p:spPr>
      </p:pic>
    </p:spTree>
    <p:extLst>
      <p:ext uri="{BB962C8B-B14F-4D97-AF65-F5344CB8AC3E}">
        <p14:creationId xmlns:p14="http://schemas.microsoft.com/office/powerpoint/2010/main" val="13619106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800219"/>
          </a:xfrm>
        </p:spPr>
        <p:txBody>
          <a:bodyPr/>
          <a:lstStyle/>
          <a:p>
            <a:pPr algn="l"/>
            <a:r>
              <a:rPr lang="en-US" dirty="0"/>
              <a:t>FCP Score</a:t>
            </a:r>
            <a:br>
              <a:rPr lang="en-US" dirty="0"/>
            </a:br>
            <a:endParaRPr lang="en-US" dirty="0"/>
          </a:p>
        </p:txBody>
      </p:sp>
      <p:sp>
        <p:nvSpPr>
          <p:cNvPr id="3" name="Rectangle 2"/>
          <p:cNvSpPr/>
          <p:nvPr/>
        </p:nvSpPr>
        <p:spPr>
          <a:xfrm>
            <a:off x="678873" y="1859340"/>
            <a:ext cx="8465127" cy="1702967"/>
          </a:xfrm>
          <a:prstGeom prst="rect">
            <a:avLst/>
          </a:prstGeom>
        </p:spPr>
        <p:txBody>
          <a:bodyPr wrap="square">
            <a:spAutoFit/>
          </a:bodyPr>
          <a:lstStyle/>
          <a:p>
            <a:pPr>
              <a:lnSpc>
                <a:spcPct val="150000"/>
              </a:lnSpc>
            </a:pPr>
            <a:r>
              <a:rPr lang="en-US" dirty="0"/>
              <a:t>To provide a good user experience, sites should strive to have a First </a:t>
            </a:r>
            <a:r>
              <a:rPr lang="en-US" dirty="0" err="1"/>
              <a:t>Contentful</a:t>
            </a:r>
            <a:r>
              <a:rPr lang="en-US" dirty="0"/>
              <a:t> Paint of </a:t>
            </a:r>
            <a:r>
              <a:rPr lang="en-US" b="1" dirty="0"/>
              <a:t>1.8 seconds</a:t>
            </a:r>
            <a:r>
              <a:rPr lang="en-US" dirty="0"/>
              <a:t> or less. To ensure you're hitting this target for most of your users, a good threshold to measure is the </a:t>
            </a:r>
            <a:r>
              <a:rPr lang="en-US" b="1" dirty="0"/>
              <a:t>75th percentile</a:t>
            </a:r>
            <a:r>
              <a:rPr lang="en-US" dirty="0"/>
              <a:t> of page loads, segmented across mobile and desktop devices.</a:t>
            </a:r>
            <a:endParaRPr lang="en-US" b="0" i="0" dirty="0">
              <a:solidFill>
                <a:srgbClr val="2B292D"/>
              </a:solidFill>
              <a:effectLst/>
              <a:latin typeface="Assistant"/>
            </a:endParaRPr>
          </a:p>
        </p:txBody>
      </p:sp>
    </p:spTree>
    <p:extLst>
      <p:ext uri="{BB962C8B-B14F-4D97-AF65-F5344CB8AC3E}">
        <p14:creationId xmlns:p14="http://schemas.microsoft.com/office/powerpoint/2010/main" val="24596001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smtClean="0"/>
              <a:t>To improve First </a:t>
            </a:r>
            <a:r>
              <a:rPr lang="en-US" dirty="0" err="1"/>
              <a:t>Contentful</a:t>
            </a:r>
            <a:r>
              <a:rPr lang="en-US" dirty="0"/>
              <a:t> Paint (FCP) score</a:t>
            </a:r>
          </a:p>
        </p:txBody>
      </p:sp>
      <p:sp>
        <p:nvSpPr>
          <p:cNvPr id="3" name="Rectangle 2"/>
          <p:cNvSpPr/>
          <p:nvPr/>
        </p:nvSpPr>
        <p:spPr>
          <a:xfrm>
            <a:off x="678873" y="1859340"/>
            <a:ext cx="8465127" cy="46115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B292D"/>
                </a:solidFill>
                <a:latin typeface="Assistant"/>
              </a:rPr>
              <a:t>Enable website caching</a:t>
            </a:r>
          </a:p>
          <a:p>
            <a:pPr marL="285750" indent="-285750">
              <a:lnSpc>
                <a:spcPct val="150000"/>
              </a:lnSpc>
              <a:buFont typeface="Arial" panose="020B0604020202020204" pitchFamily="34" charset="0"/>
              <a:buChar char="•"/>
            </a:pPr>
            <a:r>
              <a:rPr lang="en-US" dirty="0">
                <a:solidFill>
                  <a:srgbClr val="2B292D"/>
                </a:solidFill>
                <a:latin typeface="Assistant"/>
              </a:rPr>
              <a:t>Use a faster server</a:t>
            </a:r>
          </a:p>
          <a:p>
            <a:pPr marL="285750" indent="-285750">
              <a:lnSpc>
                <a:spcPct val="150000"/>
              </a:lnSpc>
              <a:buFont typeface="Arial" panose="020B0604020202020204" pitchFamily="34" charset="0"/>
              <a:buChar char="•"/>
            </a:pPr>
            <a:r>
              <a:rPr lang="en-US" dirty="0">
                <a:solidFill>
                  <a:srgbClr val="2B292D"/>
                </a:solidFill>
                <a:latin typeface="Assistant"/>
              </a:rPr>
              <a:t>Eliminate render-blocking resources</a:t>
            </a:r>
          </a:p>
          <a:p>
            <a:pPr marL="285750" indent="-285750">
              <a:lnSpc>
                <a:spcPct val="150000"/>
              </a:lnSpc>
              <a:buFont typeface="Arial" panose="020B0604020202020204" pitchFamily="34" charset="0"/>
              <a:buChar char="•"/>
            </a:pPr>
            <a:r>
              <a:rPr lang="en-US" dirty="0">
                <a:solidFill>
                  <a:srgbClr val="2B292D"/>
                </a:solidFill>
                <a:latin typeface="Assistant"/>
              </a:rPr>
              <a:t>Generate critical CSS and inline it</a:t>
            </a:r>
          </a:p>
          <a:p>
            <a:pPr marL="285750" indent="-285750">
              <a:lnSpc>
                <a:spcPct val="150000"/>
              </a:lnSpc>
              <a:buFont typeface="Arial" panose="020B0604020202020204" pitchFamily="34" charset="0"/>
              <a:buChar char="•"/>
            </a:pPr>
            <a:r>
              <a:rPr lang="en-US" dirty="0">
                <a:solidFill>
                  <a:srgbClr val="2B292D"/>
                </a:solidFill>
                <a:latin typeface="Assistant"/>
              </a:rPr>
              <a:t>Preload critical resources</a:t>
            </a:r>
          </a:p>
          <a:p>
            <a:pPr marL="285750" indent="-285750">
              <a:lnSpc>
                <a:spcPct val="150000"/>
              </a:lnSpc>
              <a:buFont typeface="Arial" panose="020B0604020202020204" pitchFamily="34" charset="0"/>
              <a:buChar char="•"/>
            </a:pPr>
            <a:r>
              <a:rPr lang="en-US" dirty="0">
                <a:solidFill>
                  <a:srgbClr val="2B292D"/>
                </a:solidFill>
                <a:latin typeface="Assistant"/>
              </a:rPr>
              <a:t>Reduce your DOM size</a:t>
            </a:r>
          </a:p>
          <a:p>
            <a:pPr marL="285750" indent="-285750">
              <a:lnSpc>
                <a:spcPct val="150000"/>
              </a:lnSpc>
              <a:buFont typeface="Arial" panose="020B0604020202020204" pitchFamily="34" charset="0"/>
              <a:buChar char="•"/>
            </a:pPr>
            <a:r>
              <a:rPr lang="en-US" dirty="0">
                <a:solidFill>
                  <a:srgbClr val="2B292D"/>
                </a:solidFill>
                <a:latin typeface="Assistant"/>
              </a:rPr>
              <a:t>Use a fast ad serving solution</a:t>
            </a:r>
          </a:p>
          <a:p>
            <a:pPr marL="285750" indent="-285750">
              <a:lnSpc>
                <a:spcPct val="150000"/>
              </a:lnSpc>
              <a:buFont typeface="Arial" panose="020B0604020202020204" pitchFamily="34" charset="0"/>
              <a:buChar char="•"/>
            </a:pPr>
            <a:r>
              <a:rPr lang="en-US" dirty="0">
                <a:solidFill>
                  <a:srgbClr val="2B292D"/>
                </a:solidFill>
                <a:latin typeface="Assistant"/>
              </a:rPr>
              <a:t>Serve images in next-gen formats</a:t>
            </a:r>
          </a:p>
          <a:p>
            <a:pPr marL="285750" indent="-285750">
              <a:lnSpc>
                <a:spcPct val="150000"/>
              </a:lnSpc>
              <a:buFont typeface="Arial" panose="020B0604020202020204" pitchFamily="34" charset="0"/>
              <a:buChar char="•"/>
            </a:pPr>
            <a:r>
              <a:rPr lang="en-US" dirty="0">
                <a:solidFill>
                  <a:srgbClr val="2B292D"/>
                </a:solidFill>
                <a:latin typeface="Assistant"/>
              </a:rPr>
              <a:t>Do not lazy load images above the fold</a:t>
            </a:r>
          </a:p>
          <a:p>
            <a:pPr marL="285750" indent="-285750">
              <a:lnSpc>
                <a:spcPct val="150000"/>
              </a:lnSpc>
              <a:buFont typeface="Arial" panose="020B0604020202020204" pitchFamily="34" charset="0"/>
              <a:buChar char="•"/>
            </a:pPr>
            <a:r>
              <a:rPr lang="en-US" dirty="0">
                <a:solidFill>
                  <a:srgbClr val="2B292D"/>
                </a:solidFill>
                <a:latin typeface="Assistant"/>
              </a:rPr>
              <a:t>Host your fonts locally</a:t>
            </a:r>
          </a:p>
          <a:p>
            <a:pPr marL="285750" indent="-285750">
              <a:lnSpc>
                <a:spcPct val="150000"/>
              </a:lnSpc>
              <a:buFont typeface="Arial" panose="020B0604020202020204" pitchFamily="34" charset="0"/>
              <a:buChar char="•"/>
            </a:pPr>
            <a:r>
              <a:rPr lang="en-US" dirty="0">
                <a:solidFill>
                  <a:srgbClr val="2B292D"/>
                </a:solidFill>
                <a:latin typeface="Assistant"/>
              </a:rPr>
              <a:t>Avoid multiple page redirects</a:t>
            </a:r>
            <a:endParaRPr lang="en-US" b="0" i="0" dirty="0">
              <a:solidFill>
                <a:srgbClr val="2B292D"/>
              </a:solidFill>
              <a:effectLst/>
              <a:latin typeface="Assistant"/>
            </a:endParaRPr>
          </a:p>
        </p:txBody>
      </p:sp>
    </p:spTree>
    <p:extLst>
      <p:ext uri="{BB962C8B-B14F-4D97-AF65-F5344CB8AC3E}">
        <p14:creationId xmlns:p14="http://schemas.microsoft.com/office/powerpoint/2010/main" val="18544346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a:t>Largest </a:t>
            </a:r>
            <a:r>
              <a:rPr lang="en-US" dirty="0" err="1"/>
              <a:t>Contentful</a:t>
            </a:r>
            <a:r>
              <a:rPr lang="en-US" dirty="0"/>
              <a:t> Paint (LCP) </a:t>
            </a:r>
            <a:endParaRPr lang="en-US" dirty="0"/>
          </a:p>
        </p:txBody>
      </p:sp>
      <p:sp>
        <p:nvSpPr>
          <p:cNvPr id="3" name="Rectangle 2"/>
          <p:cNvSpPr/>
          <p:nvPr/>
        </p:nvSpPr>
        <p:spPr>
          <a:xfrm>
            <a:off x="531961" y="1865276"/>
            <a:ext cx="10842621" cy="369332"/>
          </a:xfrm>
          <a:prstGeom prst="rect">
            <a:avLst/>
          </a:prstGeom>
        </p:spPr>
        <p:txBody>
          <a:bodyPr wrap="square">
            <a:spAutoFit/>
          </a:bodyPr>
          <a:lstStyle/>
          <a:p>
            <a:r>
              <a:rPr lang="en-US" dirty="0"/>
              <a:t>M</a:t>
            </a:r>
            <a:r>
              <a:rPr lang="en-US" dirty="0" smtClean="0"/>
              <a:t>etric </a:t>
            </a:r>
            <a:r>
              <a:rPr lang="en-US" dirty="0"/>
              <a:t>reports the render time of the largest </a:t>
            </a:r>
            <a:r>
              <a:rPr lang="en-US" dirty="0">
                <a:hlinkClick r:id="rId2"/>
              </a:rPr>
              <a:t>image or text block</a:t>
            </a:r>
            <a:r>
              <a:rPr lang="en-US" dirty="0"/>
              <a:t> visible within the viewport</a:t>
            </a:r>
            <a:endParaRPr lang="en-US" dirty="0"/>
          </a:p>
        </p:txBody>
      </p:sp>
      <p:sp>
        <p:nvSpPr>
          <p:cNvPr id="4" name="Rectangle 3"/>
          <p:cNvSpPr/>
          <p:nvPr/>
        </p:nvSpPr>
        <p:spPr>
          <a:xfrm>
            <a:off x="531961" y="5752053"/>
            <a:ext cx="10565530" cy="646331"/>
          </a:xfrm>
          <a:prstGeom prst="rect">
            <a:avLst/>
          </a:prstGeom>
        </p:spPr>
        <p:txBody>
          <a:bodyPr wrap="square">
            <a:spAutoFit/>
          </a:bodyPr>
          <a:lstStyle/>
          <a:p>
            <a:r>
              <a:rPr lang="en-US" dirty="0"/>
              <a:t>FCP happens in the </a:t>
            </a:r>
            <a:r>
              <a:rPr lang="en-US" dirty="0" smtClean="0"/>
              <a:t>fifth </a:t>
            </a:r>
            <a:r>
              <a:rPr lang="en-US" dirty="0"/>
              <a:t>frame, </a:t>
            </a:r>
            <a:r>
              <a:rPr lang="en-US" dirty="0" smtClean="0"/>
              <a:t>as new </a:t>
            </a:r>
            <a:r>
              <a:rPr lang="en-US" dirty="0"/>
              <a:t>content is added to the DOM and that changes what element is the largest</a:t>
            </a:r>
            <a:endParaRPr lang="en-US" dirty="0"/>
          </a:p>
        </p:txBody>
      </p:sp>
      <p:pic>
        <p:nvPicPr>
          <p:cNvPr id="5" name="Picture 4"/>
          <p:cNvPicPr>
            <a:picLocks noChangeAspect="1"/>
          </p:cNvPicPr>
          <p:nvPr/>
        </p:nvPicPr>
        <p:blipFill>
          <a:blip r:embed="rId3"/>
          <a:stretch>
            <a:fillRect/>
          </a:stretch>
        </p:blipFill>
        <p:spPr>
          <a:xfrm>
            <a:off x="1190625" y="2593155"/>
            <a:ext cx="7067550" cy="2800350"/>
          </a:xfrm>
          <a:prstGeom prst="rect">
            <a:avLst/>
          </a:prstGeom>
        </p:spPr>
      </p:pic>
    </p:spTree>
    <p:extLst>
      <p:ext uri="{BB962C8B-B14F-4D97-AF65-F5344CB8AC3E}">
        <p14:creationId xmlns:p14="http://schemas.microsoft.com/office/powerpoint/2010/main" val="75898979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800219"/>
          </a:xfrm>
        </p:spPr>
        <p:txBody>
          <a:bodyPr/>
          <a:lstStyle/>
          <a:p>
            <a:pPr algn="l"/>
            <a:r>
              <a:rPr lang="en-US" dirty="0" smtClean="0"/>
              <a:t>LCP Score</a:t>
            </a:r>
            <a:r>
              <a:rPr lang="en-US" dirty="0"/>
              <a:t/>
            </a:r>
            <a:br>
              <a:rPr lang="en-US" dirty="0"/>
            </a:br>
            <a:endParaRPr lang="en-US" dirty="0"/>
          </a:p>
        </p:txBody>
      </p:sp>
      <p:pic>
        <p:nvPicPr>
          <p:cNvPr id="8196" name="Picture 4" descr="What Is Largest Contentful Paint? | Page Experience 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411" y="1729365"/>
            <a:ext cx="6305550"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9554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1" y="1065056"/>
            <a:ext cx="9372880" cy="400110"/>
          </a:xfrm>
        </p:spPr>
        <p:txBody>
          <a:bodyPr/>
          <a:lstStyle/>
          <a:p>
            <a:pPr algn="l"/>
            <a:r>
              <a:rPr lang="en-US" dirty="0" smtClean="0"/>
              <a:t>Largest </a:t>
            </a:r>
            <a:r>
              <a:rPr lang="en-US" dirty="0" err="1" smtClean="0"/>
              <a:t>Contentful</a:t>
            </a:r>
            <a:r>
              <a:rPr lang="en-US" dirty="0" smtClean="0"/>
              <a:t> </a:t>
            </a:r>
            <a:r>
              <a:rPr lang="en-US" dirty="0"/>
              <a:t>Paint </a:t>
            </a:r>
            <a:r>
              <a:rPr lang="en-US" dirty="0" smtClean="0"/>
              <a:t>(LCP</a:t>
            </a:r>
            <a:r>
              <a:rPr lang="en-US" dirty="0"/>
              <a:t>) score</a:t>
            </a:r>
          </a:p>
        </p:txBody>
      </p:sp>
      <p:sp>
        <p:nvSpPr>
          <p:cNvPr id="3" name="Rectangle 2"/>
          <p:cNvSpPr/>
          <p:nvPr/>
        </p:nvSpPr>
        <p:spPr>
          <a:xfrm>
            <a:off x="678873" y="1859340"/>
            <a:ext cx="8465127" cy="1702967"/>
          </a:xfrm>
          <a:prstGeom prst="rect">
            <a:avLst/>
          </a:prstGeom>
        </p:spPr>
        <p:txBody>
          <a:bodyPr wrap="square">
            <a:spAutoFit/>
          </a:bodyPr>
          <a:lstStyle/>
          <a:p>
            <a:pPr>
              <a:lnSpc>
                <a:spcPct val="150000"/>
              </a:lnSpc>
            </a:pPr>
            <a:r>
              <a:rPr lang="en-US" dirty="0"/>
              <a:t>To provide a good user experience, sites should strive to have Largest </a:t>
            </a:r>
            <a:r>
              <a:rPr lang="en-US" dirty="0" err="1"/>
              <a:t>Contentful</a:t>
            </a:r>
            <a:r>
              <a:rPr lang="en-US" dirty="0"/>
              <a:t> Paint of </a:t>
            </a:r>
            <a:r>
              <a:rPr lang="en-US" b="1" dirty="0"/>
              <a:t>2.5 seconds</a:t>
            </a:r>
            <a:r>
              <a:rPr lang="en-US" dirty="0"/>
              <a:t> or less. To ensure you're hitting this target for most of your users, a good threshold to measure is the </a:t>
            </a:r>
            <a:r>
              <a:rPr lang="en-US" b="1" dirty="0"/>
              <a:t>75th percentile</a:t>
            </a:r>
            <a:r>
              <a:rPr lang="en-US" dirty="0"/>
              <a:t> of page loads, segmented across mobile and desktop devices.</a:t>
            </a:r>
            <a:endParaRPr lang="en-US" b="0" i="0" dirty="0">
              <a:solidFill>
                <a:srgbClr val="2B292D"/>
              </a:solidFill>
              <a:effectLst/>
              <a:latin typeface="Assistant"/>
            </a:endParaRPr>
          </a:p>
        </p:txBody>
      </p:sp>
    </p:spTree>
    <p:extLst>
      <p:ext uri="{BB962C8B-B14F-4D97-AF65-F5344CB8AC3E}">
        <p14:creationId xmlns:p14="http://schemas.microsoft.com/office/powerpoint/2010/main" val="1293092542"/>
      </p:ext>
    </p:extLst>
  </p:cSld>
  <p:clrMapOvr>
    <a:masterClrMapping/>
  </p:clrMapOvr>
  <p:transition>
    <p:fade/>
  </p:transition>
</p:sld>
</file>

<file path=ppt/theme/theme1.xml><?xml version="1.0" encoding="utf-8"?>
<a:theme xmlns:a="http://schemas.openxmlformats.org/drawingml/2006/main" name="Default Them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2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Blank.potx" id="{DF93CD1B-D898-4310-B859-91A41AD6EE69}" vid="{B0A29D0B-B2AF-44EA-B7F7-7245FD9FFC10}"/>
    </a:ext>
  </a:extLst>
</a:theme>
</file>

<file path=ppt/theme/theme3.xml><?xml version="1.0" encoding="utf-8"?>
<a:theme xmlns:a="http://schemas.openxmlformats.org/drawingml/2006/main" name="3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Blank.potx" id="{DF93CD1B-D898-4310-B859-91A41AD6EE69}" vid="{B0A29D0B-B2AF-44EA-B7F7-7245FD9FFC1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84DF5D6D8C0F48ABA48FCB6F337469" ma:contentTypeVersion="6" ma:contentTypeDescription="Create a new document." ma:contentTypeScope="" ma:versionID="5651eceb38f231822e82cddd78789b93">
  <xsd:schema xmlns:xsd="http://www.w3.org/2001/XMLSchema" xmlns:xs="http://www.w3.org/2001/XMLSchema" xmlns:p="http://schemas.microsoft.com/office/2006/metadata/properties" xmlns:ns2="48914d64-a934-4d78-8b5a-3c4f0aeefbfd" xmlns:ns3="2165b444-84c4-4077-9432-21ff1d74c41d" targetNamespace="http://schemas.microsoft.com/office/2006/metadata/properties" ma:root="true" ma:fieldsID="0b6fea742a875496e6b25fd39f1b96c9" ns2:_="" ns3:_="">
    <xsd:import namespace="48914d64-a934-4d78-8b5a-3c4f0aeefbfd"/>
    <xsd:import namespace="2165b444-84c4-4077-9432-21ff1d74c41d"/>
    <xsd:element name="properties">
      <xsd:complexType>
        <xsd:sequence>
          <xsd:element name="documentManagement">
            <xsd:complexType>
              <xsd:all>
                <xsd:element ref="ns2:_dlc_DocId" minOccurs="0"/>
                <xsd:element ref="ns2:_dlc_DocIdUrl" minOccurs="0"/>
                <xsd:element ref="ns2:_dlc_DocIdPersistId" minOccurs="0"/>
                <xsd:element ref="ns3:Submitted_x0020_Date" minOccurs="0"/>
                <xsd:element ref="ns3:Client_x0020_Name" minOccurs="0"/>
                <xsd:element ref="ns3:Opportunity_x0020_ID" minOccurs="0"/>
                <xsd:element ref="ns3: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914d64-a934-4d78-8b5a-3c4f0aeefbf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2165b444-84c4-4077-9432-21ff1d74c41d" elementFormDefault="qualified">
    <xsd:import namespace="http://schemas.microsoft.com/office/2006/documentManagement/types"/>
    <xsd:import namespace="http://schemas.microsoft.com/office/infopath/2007/PartnerControls"/>
    <xsd:element name="Submitted_x0020_Date" ma:index="11" nillable="true" ma:displayName="Submitted Date" ma:description="Proposal Response Submitted Date" ma:format="DateOnly" ma:internalName="Submitted_x0020_Date">
      <xsd:simpleType>
        <xsd:restriction base="dms:DateTime"/>
      </xsd:simpleType>
    </xsd:element>
    <xsd:element name="Client_x0020_Name" ma:index="12" nillable="true" ma:displayName="Client Name" ma:description="Name of the Client" ma:internalName="Client_x0020_Name">
      <xsd:simpleType>
        <xsd:restriction base="dms:Text">
          <xsd:maxLength value="255"/>
        </xsd:restriction>
      </xsd:simpleType>
    </xsd:element>
    <xsd:element name="Opportunity_x0020_ID" ma:index="13" nillable="true" ma:displayName="Opportunity ID" ma:internalName="Opportunity_x0020_ID">
      <xsd:simpleType>
        <xsd:restriction base="dms:Text">
          <xsd:maxLength value="255"/>
        </xsd:restriction>
      </xsd:simpleType>
    </xsd:element>
    <xsd:element name="Status" ma:index="14" nillable="true" ma:displayName="Status" ma:description="Status of the proposal" ma:internalName="Statu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tatus xmlns="2165b444-84c4-4077-9432-21ff1d74c41d" xsi:nil="true"/>
    <Opportunity_x0020_ID xmlns="2165b444-84c4-4077-9432-21ff1d74c41d" xsi:nil="true"/>
    <Client_x0020_Name xmlns="2165b444-84c4-4077-9432-21ff1d74c41d" xsi:nil="true"/>
    <Submitted_x0020_Date xmlns="2165b444-84c4-4077-9432-21ff1d74c41d" xsi:nil="true"/>
    <_dlc_DocId xmlns="48914d64-a934-4d78-8b5a-3c4f0aeefbfd">NE2UAHMYA3X7-110-78726</_dlc_DocId>
    <_dlc_DocIdUrl xmlns="48914d64-a934-4d78-8b5a-3c4f0aeefbfd">
      <Url>https://mink.techmahindra.com/SBO/OppTeamSite/_layouts/15/DocIdRedir.aspx?ID=NE2UAHMYA3X7-110-78726</Url>
      <Description>NE2UAHMYA3X7-110-78726</Description>
    </_dlc_DocIdUrl>
  </documentManagement>
</p:properties>
</file>

<file path=customXml/itemProps1.xml><?xml version="1.0" encoding="utf-8"?>
<ds:datastoreItem xmlns:ds="http://schemas.openxmlformats.org/officeDocument/2006/customXml" ds:itemID="{8FD7A261-0F9B-4853-877D-941EAF933B1A}">
  <ds:schemaRefs>
    <ds:schemaRef ds:uri="http://schemas.microsoft.com/sharepoint/events"/>
  </ds:schemaRefs>
</ds:datastoreItem>
</file>

<file path=customXml/itemProps2.xml><?xml version="1.0" encoding="utf-8"?>
<ds:datastoreItem xmlns:ds="http://schemas.openxmlformats.org/officeDocument/2006/customXml" ds:itemID="{BC73835E-E143-492E-977F-382DD059B04A}">
  <ds:schemaRefs>
    <ds:schemaRef ds:uri="http://schemas.microsoft.com/sharepoint/v3/contenttype/forms"/>
  </ds:schemaRefs>
</ds:datastoreItem>
</file>

<file path=customXml/itemProps3.xml><?xml version="1.0" encoding="utf-8"?>
<ds:datastoreItem xmlns:ds="http://schemas.openxmlformats.org/officeDocument/2006/customXml" ds:itemID="{FD646731-0B55-45A3-8B38-B3CB2DA1AC4B}">
  <ds:schemaRefs>
    <ds:schemaRef ds:uri="2165b444-84c4-4077-9432-21ff1d74c41d"/>
    <ds:schemaRef ds:uri="48914d64-a934-4d78-8b5a-3c4f0aeefb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0B3059F2-ED0E-4AC4-BC40-ACDE7D0FBE98}">
  <ds:schemaRefs>
    <ds:schemaRef ds:uri="2165b444-84c4-4077-9432-21ff1d74c41d"/>
    <ds:schemaRef ds:uri="48914d64-a934-4d78-8b5a-3c4f0aeefbf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140</TotalTime>
  <Words>999</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Arial Narrow</vt:lpstr>
      <vt:lpstr>Assistant</vt:lpstr>
      <vt:lpstr>Calibri</vt:lpstr>
      <vt:lpstr>Wingdings</vt:lpstr>
      <vt:lpstr>Default Theme</vt:lpstr>
      <vt:lpstr>2_Tech Mahindra Template 2014</vt:lpstr>
      <vt:lpstr>3_Tech Mahindra Template 2014</vt:lpstr>
      <vt:lpstr>GOOGLE CORE WEB VITALS</vt:lpstr>
      <vt:lpstr>Google Web Vitals  </vt:lpstr>
      <vt:lpstr>First Contentful Paint (FCP) </vt:lpstr>
      <vt:lpstr>FCP Score </vt:lpstr>
      <vt:lpstr>FCP Score </vt:lpstr>
      <vt:lpstr>To improve First Contentful Paint (FCP) score</vt:lpstr>
      <vt:lpstr>Largest Contentful Paint (LCP) </vt:lpstr>
      <vt:lpstr>LCP Score </vt:lpstr>
      <vt:lpstr>Largest Contentful Paint (LCP) score</vt:lpstr>
      <vt:lpstr>Elements are considered for LCP</vt:lpstr>
      <vt:lpstr>To improve LCP score</vt:lpstr>
      <vt:lpstr>To improve LCP score</vt:lpstr>
      <vt:lpstr>First Input Delay (FID)</vt:lpstr>
      <vt:lpstr>First Input Delay (FID) score</vt:lpstr>
      <vt:lpstr>Why only consider the first input?</vt:lpstr>
      <vt:lpstr>To improve FID score</vt:lpstr>
      <vt:lpstr>Cumulative Layout Shift (CLS)</vt:lpstr>
      <vt:lpstr>Cumulative Layout Shift (CLS) Score</vt:lpstr>
      <vt:lpstr>Cumulative Layout Shift (CLS) Score</vt:lpstr>
      <vt:lpstr>Cumulative Layout Shift (CLS) Score</vt:lpstr>
      <vt:lpstr>To improve CLS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Shinto Kurian</dc:creator>
  <cp:lastModifiedBy>Ajay Benedict</cp:lastModifiedBy>
  <cp:revision>11</cp:revision>
  <dcterms:created xsi:type="dcterms:W3CDTF">2017-02-13T06:39:48Z</dcterms:created>
  <dcterms:modified xsi:type="dcterms:W3CDTF">2022-03-18T14:01:55Z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0x0101008484DF5D6D8C0F48ABA48FCB6F337469</vt:lpwstr>
  </property>
  <property fmtid="{D5CDD505-2E9C-101B-9397-08002B2CF9AE}" pid="3" name="_dlc_DocIdItemGuid">
    <vt:lpwstr>84cb6c73-3a81-4af0-a936-21a3af243c41</vt:lpwstr>
  </property>
  <property fmtid="{D5CDD505-2E9C-101B-9397-08002B2CF9AE}" pid="4" name="DLPManualFileClassification">
    <vt:lpwstr>{1A067545-A4E2-4FA1-8094-0D7902669705}</vt:lpwstr>
  </property>
  <property fmtid="{D5CDD505-2E9C-101B-9397-08002B2CF9AE}" pid="5" name="DLPManualFileClassificationLastModifiedBy">
    <vt:lpwstr>TECHMAHINDRA\PR31955</vt:lpwstr>
  </property>
  <property fmtid="{D5CDD505-2E9C-101B-9397-08002B2CF9AE}" pid="6" name="DLPManualFileClassificationLastModificationDate">
    <vt:lpwstr>1632485330</vt:lpwstr>
  </property>
  <property fmtid="{D5CDD505-2E9C-101B-9397-08002B2CF9AE}" pid="7" name="DLPManualFileClassificationVersion">
    <vt:lpwstr>11.6.0.76</vt:lpwstr>
  </property>
</Properties>
</file>