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93"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99"/>
    <a:srgbClr val="660066"/>
    <a:srgbClr val="99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9D78C50-675D-4852-BB9F-7F8529AF8A1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UNIT IV LECTURE II</a:t>
            </a:r>
          </a:p>
        </p:txBody>
      </p:sp>
      <p:sp>
        <p:nvSpPr>
          <p:cNvPr id="6" name="Slide Number Placeholder 5"/>
          <p:cNvSpPr>
            <a:spLocks noGrp="1"/>
          </p:cNvSpPr>
          <p:nvPr>
            <p:ph type="sldNum" sz="quarter" idx="12"/>
          </p:nvPr>
        </p:nvSpPr>
        <p:spPr/>
        <p:txBody>
          <a:bodyPr/>
          <a:lstStyle>
            <a:lvl1pPr>
              <a:defRPr/>
            </a:lvl1pPr>
          </a:lstStyle>
          <a:p>
            <a:fld id="{8CC30F3B-8243-4897-BA4D-C1128099E67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UNIT IV LECTURE II</a:t>
            </a:r>
          </a:p>
        </p:txBody>
      </p:sp>
      <p:sp>
        <p:nvSpPr>
          <p:cNvPr id="6" name="Slide Number Placeholder 5"/>
          <p:cNvSpPr>
            <a:spLocks noGrp="1"/>
          </p:cNvSpPr>
          <p:nvPr>
            <p:ph type="sldNum" sz="quarter" idx="12"/>
          </p:nvPr>
        </p:nvSpPr>
        <p:spPr/>
        <p:txBody>
          <a:bodyPr/>
          <a:lstStyle>
            <a:lvl1pPr>
              <a:defRPr/>
            </a:lvl1pPr>
          </a:lstStyle>
          <a:p>
            <a:fld id="{47E21552-13A5-4D1E-B8C0-B16E1FF77FE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UNIT IV LECTURE II</a:t>
            </a:r>
          </a:p>
        </p:txBody>
      </p:sp>
      <p:sp>
        <p:nvSpPr>
          <p:cNvPr id="6" name="Slide Number Placeholder 5"/>
          <p:cNvSpPr>
            <a:spLocks noGrp="1"/>
          </p:cNvSpPr>
          <p:nvPr>
            <p:ph type="sldNum" sz="quarter" idx="12"/>
          </p:nvPr>
        </p:nvSpPr>
        <p:spPr/>
        <p:txBody>
          <a:bodyPr/>
          <a:lstStyle>
            <a:lvl1pPr>
              <a:defRPr/>
            </a:lvl1pPr>
          </a:lstStyle>
          <a:p>
            <a:fld id="{A15D6907-BD4E-46E3-80AE-E6958EFB0D8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US"/>
              <a:t>UNIT IV LECTURE II</a:t>
            </a: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945F621-829D-45BF-9A8E-8B8C0DD59E7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UNIT IV LECTURE II</a:t>
            </a:r>
          </a:p>
        </p:txBody>
      </p:sp>
      <p:sp>
        <p:nvSpPr>
          <p:cNvPr id="6" name="Slide Number Placeholder 5"/>
          <p:cNvSpPr>
            <a:spLocks noGrp="1"/>
          </p:cNvSpPr>
          <p:nvPr>
            <p:ph type="sldNum" sz="quarter" idx="12"/>
          </p:nvPr>
        </p:nvSpPr>
        <p:spPr/>
        <p:txBody>
          <a:bodyPr/>
          <a:lstStyle>
            <a:lvl1pPr>
              <a:defRPr/>
            </a:lvl1pPr>
          </a:lstStyle>
          <a:p>
            <a:fld id="{4F878C06-40BC-422C-977C-9A7F5B2922C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UNIT IV LECTURE II</a:t>
            </a:r>
          </a:p>
        </p:txBody>
      </p:sp>
      <p:sp>
        <p:nvSpPr>
          <p:cNvPr id="6" name="Slide Number Placeholder 5"/>
          <p:cNvSpPr>
            <a:spLocks noGrp="1"/>
          </p:cNvSpPr>
          <p:nvPr>
            <p:ph type="sldNum" sz="quarter" idx="12"/>
          </p:nvPr>
        </p:nvSpPr>
        <p:spPr/>
        <p:txBody>
          <a:bodyPr/>
          <a:lstStyle>
            <a:lvl1pPr>
              <a:defRPr/>
            </a:lvl1pPr>
          </a:lstStyle>
          <a:p>
            <a:fld id="{E92FE01B-5ACA-4A97-96D2-2787C2C057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UNIT IV LECTURE II</a:t>
            </a:r>
          </a:p>
        </p:txBody>
      </p:sp>
      <p:sp>
        <p:nvSpPr>
          <p:cNvPr id="7" name="Slide Number Placeholder 6"/>
          <p:cNvSpPr>
            <a:spLocks noGrp="1"/>
          </p:cNvSpPr>
          <p:nvPr>
            <p:ph type="sldNum" sz="quarter" idx="12"/>
          </p:nvPr>
        </p:nvSpPr>
        <p:spPr/>
        <p:txBody>
          <a:bodyPr/>
          <a:lstStyle>
            <a:lvl1pPr>
              <a:defRPr/>
            </a:lvl1pPr>
          </a:lstStyle>
          <a:p>
            <a:fld id="{2F7D2500-5D3E-40F0-9003-53789F79B76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UNIT IV LECTURE II</a:t>
            </a:r>
          </a:p>
        </p:txBody>
      </p:sp>
      <p:sp>
        <p:nvSpPr>
          <p:cNvPr id="9" name="Slide Number Placeholder 8"/>
          <p:cNvSpPr>
            <a:spLocks noGrp="1"/>
          </p:cNvSpPr>
          <p:nvPr>
            <p:ph type="sldNum" sz="quarter" idx="12"/>
          </p:nvPr>
        </p:nvSpPr>
        <p:spPr/>
        <p:txBody>
          <a:bodyPr/>
          <a:lstStyle>
            <a:lvl1pPr>
              <a:defRPr/>
            </a:lvl1pPr>
          </a:lstStyle>
          <a:p>
            <a:fld id="{617F2C60-B884-4E9C-AB17-BBB20C3EFD1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UNIT IV LECTURE II</a:t>
            </a:r>
          </a:p>
        </p:txBody>
      </p:sp>
      <p:sp>
        <p:nvSpPr>
          <p:cNvPr id="5" name="Slide Number Placeholder 4"/>
          <p:cNvSpPr>
            <a:spLocks noGrp="1"/>
          </p:cNvSpPr>
          <p:nvPr>
            <p:ph type="sldNum" sz="quarter" idx="12"/>
          </p:nvPr>
        </p:nvSpPr>
        <p:spPr/>
        <p:txBody>
          <a:bodyPr/>
          <a:lstStyle>
            <a:lvl1pPr>
              <a:defRPr/>
            </a:lvl1pPr>
          </a:lstStyle>
          <a:p>
            <a:fld id="{F8C267D5-1D30-46BC-99FF-781EB1AAEB4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UNIT IV LECTURE II</a:t>
            </a:r>
          </a:p>
        </p:txBody>
      </p:sp>
      <p:sp>
        <p:nvSpPr>
          <p:cNvPr id="4" name="Slide Number Placeholder 3"/>
          <p:cNvSpPr>
            <a:spLocks noGrp="1"/>
          </p:cNvSpPr>
          <p:nvPr>
            <p:ph type="sldNum" sz="quarter" idx="12"/>
          </p:nvPr>
        </p:nvSpPr>
        <p:spPr/>
        <p:txBody>
          <a:bodyPr/>
          <a:lstStyle>
            <a:lvl1pPr>
              <a:defRPr/>
            </a:lvl1pPr>
          </a:lstStyle>
          <a:p>
            <a:fld id="{5A6B3E4E-A949-4AFC-8B2B-902EC032A7C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UNIT IV LECTURE II</a:t>
            </a:r>
          </a:p>
        </p:txBody>
      </p:sp>
      <p:sp>
        <p:nvSpPr>
          <p:cNvPr id="7" name="Slide Number Placeholder 6"/>
          <p:cNvSpPr>
            <a:spLocks noGrp="1"/>
          </p:cNvSpPr>
          <p:nvPr>
            <p:ph type="sldNum" sz="quarter" idx="12"/>
          </p:nvPr>
        </p:nvSpPr>
        <p:spPr/>
        <p:txBody>
          <a:bodyPr/>
          <a:lstStyle>
            <a:lvl1pPr>
              <a:defRPr/>
            </a:lvl1pPr>
          </a:lstStyle>
          <a:p>
            <a:fld id="{E2BAFD69-E599-4EC6-99F6-E589B04029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UNIT IV LECTURE II</a:t>
            </a:r>
          </a:p>
        </p:txBody>
      </p:sp>
      <p:sp>
        <p:nvSpPr>
          <p:cNvPr id="7" name="Slide Number Placeholder 6"/>
          <p:cNvSpPr>
            <a:spLocks noGrp="1"/>
          </p:cNvSpPr>
          <p:nvPr>
            <p:ph type="sldNum" sz="quarter" idx="12"/>
          </p:nvPr>
        </p:nvSpPr>
        <p:spPr/>
        <p:txBody>
          <a:bodyPr/>
          <a:lstStyle>
            <a:lvl1pPr>
              <a:defRPr/>
            </a:lvl1pPr>
          </a:lstStyle>
          <a:p>
            <a:fld id="{EBF616CC-492F-4671-828A-8353830CB18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UNIT IV LECTURE II</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94678D1-E9EC-4828-9EE5-2405B9CB351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6800"/>
            <a:ext cx="7772400" cy="1470025"/>
          </a:xfrm>
        </p:spPr>
        <p:txBody>
          <a:bodyPr>
            <a:normAutofit fontScale="90000"/>
          </a:bodyPr>
          <a:lstStyle/>
          <a:p>
            <a:r>
              <a:rPr lang="en-IN" altLang="en-US" sz="3200" b="1" dirty="0" smtClean="0">
                <a:latin typeface="Times New Roman" panose="02020603050405020304" pitchFamily="18" charset="0"/>
                <a:cs typeface="Times New Roman" panose="02020603050405020304" pitchFamily="18" charset="0"/>
              </a:rPr>
              <a:t>FINGER VEIN EXTRACTION AND AUTHENTICATION FOR SECURITY PURPOSE</a:t>
            </a:r>
            <a:endParaRPr lang="en-IN" sz="3200" b="1" dirty="0">
              <a:latin typeface="Arial Rounded MT Bold" pitchFamily="34" charset="0"/>
            </a:endParaRPr>
          </a:p>
        </p:txBody>
      </p:sp>
      <p:sp>
        <p:nvSpPr>
          <p:cNvPr id="5" name="Subtitle 4"/>
          <p:cNvSpPr>
            <a:spLocks noGrp="1"/>
          </p:cNvSpPr>
          <p:nvPr>
            <p:ph type="subTitle" idx="1"/>
          </p:nvPr>
        </p:nvSpPr>
        <p:spPr>
          <a:xfrm>
            <a:off x="838200" y="2667000"/>
            <a:ext cx="7344816" cy="2160240"/>
          </a:xfrm>
        </p:spPr>
        <p:txBody>
          <a:bodyPr>
            <a:normAutofit fontScale="25000" lnSpcReduction="20000"/>
          </a:bodyPr>
          <a:lstStyle/>
          <a:p>
            <a:pPr algn="just"/>
            <a:endParaRPr lang="en-IN" sz="1400" dirty="0"/>
          </a:p>
          <a:p>
            <a:r>
              <a:rPr lang="en-US" sz="11200" dirty="0" smtClean="0">
                <a:solidFill>
                  <a:schemeClr val="tx1"/>
                </a:solidFill>
              </a:rPr>
              <a:t>Presented By:</a:t>
            </a:r>
          </a:p>
          <a:p>
            <a:r>
              <a:rPr lang="en-US" sz="11200" b="1" dirty="0" smtClean="0">
                <a:solidFill>
                  <a:schemeClr val="tx1"/>
                </a:solidFill>
              </a:rPr>
              <a:t>Aayush Sinha– 1031310150</a:t>
            </a:r>
          </a:p>
          <a:p>
            <a:r>
              <a:rPr lang="en-US" sz="11200" b="1" dirty="0" smtClean="0">
                <a:solidFill>
                  <a:schemeClr val="tx1"/>
                </a:solidFill>
              </a:rPr>
              <a:t>Ajay </a:t>
            </a:r>
            <a:r>
              <a:rPr lang="en-US" sz="11200" b="1" dirty="0" err="1" smtClean="0">
                <a:solidFill>
                  <a:schemeClr val="tx1"/>
                </a:solidFill>
              </a:rPr>
              <a:t>Bhadu</a:t>
            </a:r>
            <a:r>
              <a:rPr lang="en-US" sz="11200" b="1" dirty="0" smtClean="0">
                <a:solidFill>
                  <a:schemeClr val="tx1"/>
                </a:solidFill>
              </a:rPr>
              <a:t> – 1031310312</a:t>
            </a:r>
          </a:p>
          <a:p>
            <a:endParaRPr lang="en-US" sz="11200" dirty="0" smtClean="0">
              <a:solidFill>
                <a:schemeClr val="tx1"/>
              </a:solidFill>
            </a:endParaRPr>
          </a:p>
          <a:p>
            <a:r>
              <a:rPr lang="en-US" sz="11200" dirty="0" smtClean="0">
                <a:solidFill>
                  <a:schemeClr val="tx1"/>
                </a:solidFill>
              </a:rPr>
              <a:t>Batch : </a:t>
            </a:r>
            <a:r>
              <a:rPr lang="en-US" sz="11200" dirty="0" err="1" smtClean="0">
                <a:solidFill>
                  <a:schemeClr val="tx1"/>
                </a:solidFill>
              </a:rPr>
              <a:t>B146</a:t>
            </a:r>
            <a:endParaRPr lang="en-US" sz="11200" dirty="0" smtClean="0">
              <a:solidFill>
                <a:schemeClr val="tx1"/>
              </a:solidFill>
            </a:endParaRPr>
          </a:p>
          <a:p>
            <a:r>
              <a:rPr lang="en-US" sz="11200" dirty="0" smtClean="0">
                <a:solidFill>
                  <a:schemeClr val="tx1"/>
                </a:solidFill>
              </a:rPr>
              <a:t>Project Guide:</a:t>
            </a:r>
          </a:p>
          <a:p>
            <a:r>
              <a:rPr lang="en-US" sz="11200" dirty="0" smtClean="0">
                <a:solidFill>
                  <a:schemeClr val="tx1"/>
                </a:solidFill>
              </a:rPr>
              <a:t>Mr. A. </a:t>
            </a:r>
            <a:r>
              <a:rPr lang="en-US" sz="11200" dirty="0" err="1" smtClean="0">
                <a:solidFill>
                  <a:schemeClr val="tx1"/>
                </a:solidFill>
              </a:rPr>
              <a:t>Selva</a:t>
            </a:r>
            <a:r>
              <a:rPr lang="en-US" sz="11200" dirty="0" smtClean="0">
                <a:solidFill>
                  <a:schemeClr val="tx1"/>
                </a:solidFill>
              </a:rPr>
              <a:t> Kumar, Assistant Professor, </a:t>
            </a:r>
            <a:r>
              <a:rPr lang="en-US" sz="11200" dirty="0" err="1" smtClean="0">
                <a:solidFill>
                  <a:schemeClr val="tx1"/>
                </a:solidFill>
              </a:rPr>
              <a:t>SRM</a:t>
            </a:r>
            <a:endParaRPr lang="en-US" sz="11200" dirty="0" smtClean="0">
              <a:solidFill>
                <a:schemeClr val="tx1"/>
              </a:solidFill>
            </a:endParaRPr>
          </a:p>
          <a:p>
            <a:pPr algn="l"/>
            <a:endParaRPr lang="en-IN" sz="9600" b="1" dirty="0">
              <a:solidFill>
                <a:schemeClr val="tx1"/>
              </a:solidFill>
            </a:endParaRPr>
          </a:p>
          <a:p>
            <a:pPr algn="l"/>
            <a:endParaRPr lang="en-IN" sz="5500" b="1" dirty="0">
              <a:solidFill>
                <a:schemeClr val="tx1"/>
              </a:solidFill>
            </a:endParaRPr>
          </a:p>
          <a:p>
            <a:pPr algn="l"/>
            <a:endParaRPr lang="en-IN" sz="5500" b="1" dirty="0">
              <a:solidFill>
                <a:schemeClr val="tx1"/>
              </a:solidFill>
            </a:endParaRPr>
          </a:p>
          <a:p>
            <a:pPr algn="l"/>
            <a:endParaRPr lang="en-IN" sz="1300" b="1" dirty="0">
              <a:solidFill>
                <a:schemeClr val="tx1"/>
              </a:solidFill>
            </a:endParaRPr>
          </a:p>
          <a:p>
            <a:pPr algn="l"/>
            <a:endParaRPr lang="en-IN" sz="2900" b="1" dirty="0">
              <a:solidFill>
                <a:schemeClr val="tx1"/>
              </a:solidFill>
            </a:endParaRPr>
          </a:p>
          <a:p>
            <a:pPr algn="l"/>
            <a:r>
              <a:rPr lang="en-IN" sz="2900" b="1" dirty="0">
                <a:solidFill>
                  <a:schemeClr val="tx1"/>
                </a:solidFill>
              </a:rPr>
              <a:t>            </a:t>
            </a:r>
            <a:r>
              <a:rPr lang="en-IN" sz="2900" b="1" dirty="0" smtClean="0">
                <a:solidFill>
                  <a:schemeClr val="tx1"/>
                </a:solidFill>
              </a:rPr>
              <a:t> </a:t>
            </a:r>
            <a:endParaRPr lang="en-IN" sz="29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404664"/>
            <a:ext cx="4800600" cy="1143000"/>
          </a:xfrm>
        </p:spPr>
        <p:txBody>
          <a:bodyPr>
            <a:normAutofit fontScale="90000"/>
          </a:bodyPr>
          <a:lstStyle/>
          <a:p>
            <a:r>
              <a:rPr lang="en-US" sz="3600" b="1" dirty="0" smtClean="0">
                <a:solidFill>
                  <a:srgbClr val="FF0000"/>
                </a:solidFill>
                <a:latin typeface="Times New Roman" panose="02020603050405020304" pitchFamily="18" charset="0"/>
                <a:cs typeface="Times New Roman" panose="02020603050405020304" pitchFamily="18" charset="0"/>
              </a:rPr>
              <a:t>SOFTWARE ARCHITECTURE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785352" y="1690689"/>
            <a:ext cx="1227803" cy="12294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Image</a:t>
            </a:r>
          </a:p>
        </p:txBody>
      </p:sp>
      <p:sp>
        <p:nvSpPr>
          <p:cNvPr id="5" name="Rectangle: Rounded Corners 4"/>
          <p:cNvSpPr/>
          <p:nvPr/>
        </p:nvSpPr>
        <p:spPr>
          <a:xfrm>
            <a:off x="2392927" y="1690688"/>
            <a:ext cx="1227803" cy="12294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 processing (Noise Removal)</a:t>
            </a:r>
          </a:p>
        </p:txBody>
      </p:sp>
      <p:sp>
        <p:nvSpPr>
          <p:cNvPr id="6" name="Rectangle: Rounded Corners 5"/>
          <p:cNvSpPr/>
          <p:nvPr/>
        </p:nvSpPr>
        <p:spPr>
          <a:xfrm>
            <a:off x="3958099" y="1691148"/>
            <a:ext cx="1227803" cy="12290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Segmentation</a:t>
            </a:r>
          </a:p>
        </p:txBody>
      </p:sp>
      <p:sp>
        <p:nvSpPr>
          <p:cNvPr id="7" name="Rectangle: Rounded Corners 6"/>
          <p:cNvSpPr/>
          <p:nvPr/>
        </p:nvSpPr>
        <p:spPr>
          <a:xfrm>
            <a:off x="5622823" y="1690687"/>
            <a:ext cx="1227803" cy="12294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p>
        </p:txBody>
      </p:sp>
      <p:sp>
        <p:nvSpPr>
          <p:cNvPr id="8" name="Flowchart: Decision 7"/>
          <p:cNvSpPr/>
          <p:nvPr/>
        </p:nvSpPr>
        <p:spPr>
          <a:xfrm>
            <a:off x="5412657" y="3294469"/>
            <a:ext cx="1648133" cy="190254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SVM Classifier</a:t>
            </a:r>
          </a:p>
        </p:txBody>
      </p:sp>
      <p:sp>
        <p:nvSpPr>
          <p:cNvPr id="9" name="Rectangle: Rounded Corners 8"/>
          <p:cNvSpPr/>
          <p:nvPr/>
        </p:nvSpPr>
        <p:spPr>
          <a:xfrm>
            <a:off x="3344197" y="3631224"/>
            <a:ext cx="1227803" cy="12290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dataset</a:t>
            </a:r>
          </a:p>
        </p:txBody>
      </p:sp>
      <p:sp>
        <p:nvSpPr>
          <p:cNvPr id="10" name="Flowchart: Terminator 9"/>
          <p:cNvSpPr/>
          <p:nvPr/>
        </p:nvSpPr>
        <p:spPr>
          <a:xfrm>
            <a:off x="5309418" y="5810864"/>
            <a:ext cx="1854611" cy="545690"/>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RESULT</a:t>
            </a:r>
          </a:p>
        </p:txBody>
      </p:sp>
      <p:cxnSp>
        <p:nvCxnSpPr>
          <p:cNvPr id="12" name="Straight Arrow Connector 11"/>
          <p:cNvCxnSpPr>
            <a:stCxn id="4" idx="3"/>
            <a:endCxn id="5" idx="1"/>
          </p:cNvCxnSpPr>
          <p:nvPr/>
        </p:nvCxnSpPr>
        <p:spPr>
          <a:xfrm flipV="1">
            <a:off x="2013154" y="2305435"/>
            <a:ext cx="3797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605058" y="2305432"/>
            <a:ext cx="3797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196961" y="2304541"/>
            <a:ext cx="3797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2"/>
            <a:endCxn id="8" idx="0"/>
          </p:cNvCxnSpPr>
          <p:nvPr/>
        </p:nvCxnSpPr>
        <p:spPr>
          <a:xfrm flipH="1">
            <a:off x="6236724" y="2920179"/>
            <a:ext cx="1" cy="374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2"/>
            <a:endCxn id="10" idx="0"/>
          </p:cNvCxnSpPr>
          <p:nvPr/>
        </p:nvCxnSpPr>
        <p:spPr>
          <a:xfrm>
            <a:off x="6236723" y="5197012"/>
            <a:ext cx="0" cy="613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9" idx="3"/>
            <a:endCxn id="8" idx="1"/>
          </p:cNvCxnSpPr>
          <p:nvPr/>
        </p:nvCxnSpPr>
        <p:spPr>
          <a:xfrm>
            <a:off x="4572000" y="4245740"/>
            <a:ext cx="840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31345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38200"/>
            <a:ext cx="5572164" cy="1143000"/>
          </a:xfrm>
        </p:spPr>
        <p:txBody>
          <a:bodyPr>
            <a:normAutofit fontScale="90000"/>
          </a:bodyPr>
          <a:lstStyle/>
          <a:p>
            <a:r>
              <a:rPr lang="en-IN" sz="3600" b="1" dirty="0" smtClean="0">
                <a:solidFill>
                  <a:srgbClr val="FF0000"/>
                </a:solidFill>
              </a:rPr>
              <a:t>MODULE 1</a:t>
            </a:r>
            <a:r>
              <a:rPr lang="en-IN" sz="3200" b="1" dirty="0" smtClean="0">
                <a:solidFill>
                  <a:srgbClr val="FF0000"/>
                </a:solidFill>
              </a:rPr>
              <a:t/>
            </a:r>
            <a:br>
              <a:rPr lang="en-IN" sz="3200" b="1" dirty="0" smtClean="0">
                <a:solidFill>
                  <a:srgbClr val="FF0000"/>
                </a:solidFill>
              </a:rPr>
            </a:br>
            <a:r>
              <a:rPr lang="en-IN" sz="2700" b="1" dirty="0" smtClean="0">
                <a:solidFill>
                  <a:srgbClr val="FF0000"/>
                </a:solidFill>
              </a:rPr>
              <a:t>Input, Pre-processing and Segmentation</a:t>
            </a:r>
            <a:endParaRPr lang="en-IN" sz="2400" b="1" dirty="0">
              <a:solidFill>
                <a:srgbClr val="FF0000"/>
              </a:solidFill>
            </a:endParaRPr>
          </a:p>
        </p:txBody>
      </p:sp>
      <p:sp>
        <p:nvSpPr>
          <p:cNvPr id="4" name="Content Placeholder 3"/>
          <p:cNvSpPr>
            <a:spLocks noGrp="1"/>
          </p:cNvSpPr>
          <p:nvPr>
            <p:ph sz="quarter" idx="1"/>
          </p:nvPr>
        </p:nvSpPr>
        <p:spPr>
          <a:xfrm>
            <a:off x="533400" y="2332037"/>
            <a:ext cx="8229600" cy="4525963"/>
          </a:xfrm>
        </p:spPr>
        <p:txBody>
          <a:bodyPr>
            <a:normAutofit lnSpcReduction="10000"/>
          </a:bodyPr>
          <a:lstStyle/>
          <a:p>
            <a:r>
              <a:rPr lang="en-US" dirty="0" smtClean="0"/>
              <a:t>This module requires the collection and storage of images of finger veins.</a:t>
            </a:r>
          </a:p>
          <a:p>
            <a:r>
              <a:rPr lang="en-US" dirty="0" smtClean="0"/>
              <a:t>Pre-processing includes removal of noise levels, resizing of the image, localization of the image, improving clarity and removal of distortion.</a:t>
            </a:r>
          </a:p>
          <a:p>
            <a:r>
              <a:rPr lang="en-US" dirty="0" smtClean="0"/>
              <a:t>Segmentation includes partitioning of the image into multiple segments for further processing.</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NOISE REMOVAL: GAUSSIAN FILTER</a:t>
            </a:r>
            <a:endParaRPr lang="en-IN" b="1" dirty="0">
              <a:solidFill>
                <a:srgbClr val="FF0000"/>
              </a:solidFill>
            </a:endParaRPr>
          </a:p>
        </p:txBody>
      </p:sp>
      <p:pic>
        <p:nvPicPr>
          <p:cNvPr id="4" name="Content Placeholder 3" descr="C:\Users\amiya\Desktop\Coursera\Bilateral filter.PNG"/>
          <p:cNvPicPr>
            <a:picLocks noGrp="1"/>
          </p:cNvPicPr>
          <p:nvPr>
            <p:ph idx="1"/>
          </p:nvPr>
        </p:nvPicPr>
        <p:blipFill>
          <a:blip r:embed="rId2" cstate="print"/>
          <a:srcRect/>
          <a:stretch>
            <a:fillRect/>
          </a:stretch>
        </p:blipFill>
        <p:spPr bwMode="auto">
          <a:xfrm>
            <a:off x="228600" y="1219200"/>
            <a:ext cx="8686800" cy="502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solidFill>
                  <a:srgbClr val="FF0000"/>
                </a:solidFill>
              </a:rPr>
              <a:t>IMAGE EQUALIZATION AND SEGMENTATION</a:t>
            </a:r>
            <a:endParaRPr lang="en-IN" b="1" dirty="0">
              <a:solidFill>
                <a:srgbClr val="FF0000"/>
              </a:solidFill>
            </a:endParaRPr>
          </a:p>
        </p:txBody>
      </p:sp>
      <p:pic>
        <p:nvPicPr>
          <p:cNvPr id="4" name="Content Placeholder 3" descr="C:\Users\amiya\Desktop\HIstogram.PNG"/>
          <p:cNvPicPr>
            <a:picLocks noGrp="1"/>
          </p:cNvPicPr>
          <p:nvPr>
            <p:ph idx="1"/>
          </p:nvPr>
        </p:nvPicPr>
        <p:blipFill>
          <a:blip r:embed="rId2" cstate="print"/>
          <a:srcRect/>
          <a:stretch>
            <a:fillRect/>
          </a:stretch>
        </p:blipFill>
        <p:spPr bwMode="auto">
          <a:xfrm>
            <a:off x="1371600" y="2743200"/>
            <a:ext cx="2743200" cy="3276600"/>
          </a:xfrm>
          <a:prstGeom prst="rect">
            <a:avLst/>
          </a:prstGeom>
          <a:noFill/>
          <a:ln w="9525">
            <a:noFill/>
            <a:miter lim="800000"/>
            <a:headEnd/>
            <a:tailEnd/>
          </a:ln>
        </p:spPr>
      </p:pic>
      <p:pic>
        <p:nvPicPr>
          <p:cNvPr id="5" name="Picture 4" descr="C:\Users\amiya\Desktop\segmented image.PNG"/>
          <p:cNvPicPr/>
          <p:nvPr/>
        </p:nvPicPr>
        <p:blipFill>
          <a:blip r:embed="rId3" cstate="print"/>
          <a:srcRect/>
          <a:stretch>
            <a:fillRect/>
          </a:stretch>
        </p:blipFill>
        <p:spPr bwMode="auto">
          <a:xfrm>
            <a:off x="4724400" y="2743200"/>
            <a:ext cx="2514600" cy="3276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6543692" cy="439718"/>
          </a:xfrm>
        </p:spPr>
        <p:txBody>
          <a:bodyPr>
            <a:normAutofit fontScale="90000"/>
          </a:bodyPr>
          <a:lstStyle/>
          <a:p>
            <a:r>
              <a:rPr lang="en-IN" sz="4000" b="1" dirty="0" smtClean="0">
                <a:solidFill>
                  <a:srgbClr val="FF0000"/>
                </a:solidFill>
              </a:rPr>
              <a:t>MODULE 2</a:t>
            </a:r>
            <a:r>
              <a:rPr lang="en-IN" dirty="0" smtClean="0">
                <a:solidFill>
                  <a:srgbClr val="FF0000"/>
                </a:solidFill>
              </a:rPr>
              <a:t/>
            </a:r>
            <a:br>
              <a:rPr lang="en-IN" dirty="0" smtClean="0">
                <a:solidFill>
                  <a:srgbClr val="FF0000"/>
                </a:solidFill>
              </a:rPr>
            </a:br>
            <a:r>
              <a:rPr lang="en-IN" sz="3200" b="1" dirty="0" smtClean="0">
                <a:solidFill>
                  <a:srgbClr val="FF0000"/>
                </a:solidFill>
              </a:rPr>
              <a:t>Feature Extraction</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4" name="Content Placeholder 3"/>
          <p:cNvSpPr>
            <a:spLocks noGrp="1"/>
          </p:cNvSpPr>
          <p:nvPr>
            <p:ph sz="quarter" idx="1"/>
          </p:nvPr>
        </p:nvSpPr>
        <p:spPr>
          <a:xfrm>
            <a:off x="457200" y="1066800"/>
            <a:ext cx="8229600" cy="5486400"/>
          </a:xfrm>
        </p:spPr>
        <p:txBody>
          <a:bodyPr>
            <a:noAutofit/>
          </a:bodyPr>
          <a:lstStyle/>
          <a:p>
            <a:r>
              <a:rPr lang="en-IN" sz="1500" dirty="0" smtClean="0"/>
              <a:t> In feature extraction, algorithms are used to detect and isolate various desired portions or shapes (features) of a digitized image.</a:t>
            </a:r>
          </a:p>
          <a:p>
            <a:r>
              <a:rPr lang="en-US" sz="1500" dirty="0" smtClean="0"/>
              <a:t>We have used discrete wavelet transform (DWT) to extract the features.</a:t>
            </a:r>
          </a:p>
          <a:p>
            <a:r>
              <a:rPr lang="en-IN" sz="1500" b="1" dirty="0"/>
              <a:t>Mean:</a:t>
            </a:r>
            <a:r>
              <a:rPr lang="en-IN" sz="1500" dirty="0"/>
              <a:t> Mean value gives the contribution of individual pixel intensity for the entire image. It is basically a texture feature that represents the average pixel value of the given image. Mean is used in noise filtering as well.</a:t>
            </a:r>
          </a:p>
          <a:p>
            <a:r>
              <a:rPr lang="en-IN" sz="1500" b="1" dirty="0"/>
              <a:t>Variance:</a:t>
            </a:r>
            <a:r>
              <a:rPr lang="en-IN" sz="1500" dirty="0"/>
              <a:t> Variance is normally used to find how each pixel varies from the neighbouring pixel (or centre pixel) and is used in classify into different regions. It can also be used to determine edge position</a:t>
            </a:r>
          </a:p>
          <a:p>
            <a:r>
              <a:rPr lang="en-IN" sz="1500" b="1" dirty="0"/>
              <a:t>Standard Deviation:</a:t>
            </a:r>
            <a:r>
              <a:rPr lang="en-IN" sz="1500" dirty="0"/>
              <a:t> Standard Deviation shows how much variation or dispersion exists from the average (mean, or expected value). A low value of standard deviation shows that the points are in proximity to the mean while high standard deviation shows the points are widely spread. The standard deviation is calculated and the value is assigned to the central pixel.</a:t>
            </a:r>
          </a:p>
          <a:p>
            <a:r>
              <a:rPr lang="en-IN" sz="1500" b="1" dirty="0"/>
              <a:t>Entropy:</a:t>
            </a:r>
            <a:r>
              <a:rPr lang="en-IN" sz="1500" dirty="0"/>
              <a:t> Entropy gives information about the texture of the image. Entropy can be measured from the histogram of an image. In an 8-bit pixel there are 256 states. If all such states are equally occupied, spread of states is maximum. In this case, the entropy value will be maximum and vice-versa.</a:t>
            </a:r>
          </a:p>
          <a:p>
            <a:r>
              <a:rPr lang="en-IN" sz="1500" b="1" dirty="0"/>
              <a:t>Skewness:</a:t>
            </a:r>
            <a:r>
              <a:rPr lang="en-IN" sz="1500" dirty="0"/>
              <a:t> Skewness is gives an idea about the surface of the image. Darker surfaces have higher skew values than lighter values. Skewness can be used to measure the edge of an image that has a white background.</a:t>
            </a:r>
          </a:p>
          <a:p>
            <a:r>
              <a:rPr lang="en-IN" sz="1500" b="1" dirty="0"/>
              <a:t>Kurtosis:</a:t>
            </a:r>
            <a:r>
              <a:rPr lang="en-IN" sz="1500" dirty="0"/>
              <a:t> In general, Kurtosis is used to determine if a distribution is flat or has a peak. It is a measure of the shape of the distribution. Kurtosis values are related to noise and resolution of the image.</a:t>
            </a:r>
          </a:p>
          <a:p>
            <a:endParaRPr lang="en-US" sz="15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924800" cy="1143000"/>
          </a:xfrm>
        </p:spPr>
        <p:txBody>
          <a:bodyPr>
            <a:normAutofit fontScale="90000"/>
          </a:bodyPr>
          <a:lstStyle/>
          <a:p>
            <a:r>
              <a:rPr lang="en-IN" sz="4000" b="1" dirty="0" smtClean="0">
                <a:solidFill>
                  <a:srgbClr val="FF0000"/>
                </a:solidFill>
              </a:rPr>
              <a:t>MODULE  3</a:t>
            </a:r>
            <a:r>
              <a:rPr lang="en-IN" b="1" dirty="0" smtClean="0">
                <a:solidFill>
                  <a:srgbClr val="FF0000"/>
                </a:solidFill>
              </a:rPr>
              <a:t/>
            </a:r>
            <a:br>
              <a:rPr lang="en-IN" b="1" dirty="0" smtClean="0">
                <a:solidFill>
                  <a:srgbClr val="FF0000"/>
                </a:solidFill>
              </a:rPr>
            </a:br>
            <a:r>
              <a:rPr lang="en-IN" sz="3600" b="1" dirty="0" smtClean="0">
                <a:solidFill>
                  <a:srgbClr val="FF0000"/>
                </a:solidFill>
              </a:rPr>
              <a:t>Training of data set using SVM and matching</a:t>
            </a:r>
            <a:endParaRPr lang="en-IN" b="1" dirty="0">
              <a:solidFill>
                <a:srgbClr val="FF0000"/>
              </a:solidFill>
            </a:endParaRPr>
          </a:p>
        </p:txBody>
      </p:sp>
      <p:sp>
        <p:nvSpPr>
          <p:cNvPr id="4" name="Content Placeholder 3"/>
          <p:cNvSpPr>
            <a:spLocks noGrp="1"/>
          </p:cNvSpPr>
          <p:nvPr>
            <p:ph sz="quarter" idx="1"/>
          </p:nvPr>
        </p:nvSpPr>
        <p:spPr>
          <a:xfrm>
            <a:off x="457200" y="2057400"/>
            <a:ext cx="8229600" cy="4525963"/>
          </a:xfrm>
        </p:spPr>
        <p:txBody>
          <a:bodyPr>
            <a:normAutofit fontScale="92500" lnSpcReduction="20000"/>
          </a:bodyPr>
          <a:lstStyle/>
          <a:p>
            <a:r>
              <a:rPr lang="en-IN" sz="2800" dirty="0" smtClean="0"/>
              <a:t>Support vector machines (SVMs) are supervised learning models with associated learning algorithms that analyze data used for classification and regression analysis. </a:t>
            </a:r>
          </a:p>
          <a:p>
            <a:r>
              <a:rPr lang="en-IN" sz="2800" dirty="0"/>
              <a:t>SVMs are one of the best known methods for pattern and image classification </a:t>
            </a:r>
            <a:endParaRPr lang="en-IN" sz="2800" dirty="0" smtClean="0"/>
          </a:p>
          <a:p>
            <a:r>
              <a:rPr lang="en-IN" sz="2800" dirty="0"/>
              <a:t>SVMs are used to separate a set of training in two different classes. Hence, when there are two classes and the image is to be classified as one of them, the SVM classifier is used</a:t>
            </a:r>
            <a:r>
              <a:rPr lang="en-IN" sz="2800" dirty="0" smtClean="0"/>
              <a:t>.</a:t>
            </a:r>
            <a:endParaRPr lang="en-IN" sz="2800" dirty="0"/>
          </a:p>
          <a:p>
            <a:r>
              <a:rPr lang="en-IN" sz="2800" dirty="0"/>
              <a:t>Based on the features extracted of the input images, the data set is trained to be in one of the categories of 'authenticated' or 'not authenticated'</a:t>
            </a:r>
            <a:endParaRPr lang="en-IN"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14400"/>
            <a:ext cx="6286544" cy="1225536"/>
          </a:xfrm>
        </p:spPr>
        <p:txBody>
          <a:bodyPr/>
          <a:lstStyle/>
          <a:p>
            <a:r>
              <a:rPr lang="en-IN" sz="4000" b="1" dirty="0" smtClean="0">
                <a:solidFill>
                  <a:srgbClr val="FF0000"/>
                </a:solidFill>
              </a:rPr>
              <a:t>MODULE 4</a:t>
            </a:r>
            <a:r>
              <a:rPr lang="en-IN" b="1" dirty="0" smtClean="0">
                <a:solidFill>
                  <a:srgbClr val="FF0000"/>
                </a:solidFill>
              </a:rPr>
              <a:t/>
            </a:r>
            <a:br>
              <a:rPr lang="en-IN" b="1" dirty="0" smtClean="0">
                <a:solidFill>
                  <a:srgbClr val="FF0000"/>
                </a:solidFill>
              </a:rPr>
            </a:br>
            <a:r>
              <a:rPr lang="en-IN" sz="2800" b="1" dirty="0" smtClean="0">
                <a:solidFill>
                  <a:srgbClr val="FF0000"/>
                </a:solidFill>
              </a:rPr>
              <a:t>Arduino  Microcontroller and Motor</a:t>
            </a:r>
            <a:endParaRPr lang="en-IN" sz="2400" b="1" dirty="0">
              <a:solidFill>
                <a:srgbClr val="FF0000"/>
              </a:solidFill>
            </a:endParaRPr>
          </a:p>
        </p:txBody>
      </p:sp>
      <p:sp>
        <p:nvSpPr>
          <p:cNvPr id="4" name="Content Placeholder 3"/>
          <p:cNvSpPr>
            <a:spLocks noGrp="1"/>
          </p:cNvSpPr>
          <p:nvPr>
            <p:ph sz="quarter" idx="1"/>
          </p:nvPr>
        </p:nvSpPr>
        <p:spPr>
          <a:xfrm>
            <a:off x="457200" y="2057400"/>
            <a:ext cx="8229600" cy="4525963"/>
          </a:xfrm>
        </p:spPr>
        <p:txBody>
          <a:bodyPr/>
          <a:lstStyle/>
          <a:p>
            <a:r>
              <a:rPr lang="en-IN" sz="2400" dirty="0" err="1" smtClean="0"/>
              <a:t>Arduino</a:t>
            </a:r>
            <a:r>
              <a:rPr lang="en-IN" sz="2400" dirty="0" smtClean="0"/>
              <a:t> is an open-source electronics platform based on easy-to-use hardware and software.</a:t>
            </a:r>
          </a:p>
          <a:p>
            <a:r>
              <a:rPr lang="en-IN" sz="2400" dirty="0" smtClean="0"/>
              <a:t> </a:t>
            </a:r>
            <a:r>
              <a:rPr lang="en-IN" sz="2400" dirty="0" err="1" smtClean="0"/>
              <a:t>Arduino</a:t>
            </a:r>
            <a:r>
              <a:rPr lang="en-IN" sz="2400" dirty="0" smtClean="0"/>
              <a:t> boards are able to read inputs - light on a sensor, a finger on a button, or a Twitter message - and turn it into an output - activating a motor, turning on an LED etc. </a:t>
            </a:r>
          </a:p>
          <a:p>
            <a:r>
              <a:rPr lang="en-IN" sz="2400" dirty="0" smtClean="0"/>
              <a:t>Instruction to the board can be sent by sending a set of instructions to the microcontroller on the board</a:t>
            </a:r>
            <a:r>
              <a:rPr lang="en-IN" dirty="0" smtClean="0"/>
              <a:t>.</a:t>
            </a:r>
          </a:p>
          <a:p>
            <a:r>
              <a:rPr lang="en-IN" sz="2400" dirty="0" smtClean="0"/>
              <a:t>To do this we will use the </a:t>
            </a:r>
            <a:r>
              <a:rPr lang="en-IN" sz="2400" dirty="0" err="1" smtClean="0"/>
              <a:t>Arduino</a:t>
            </a:r>
            <a:r>
              <a:rPr lang="en-IN" sz="2400" dirty="0" smtClean="0"/>
              <a:t> programming language (based on Wiring), and the </a:t>
            </a:r>
            <a:r>
              <a:rPr lang="en-IN" sz="2400" dirty="0" err="1" smtClean="0"/>
              <a:t>Arduino</a:t>
            </a:r>
            <a:r>
              <a:rPr lang="en-IN" sz="2400" dirty="0" smtClean="0"/>
              <a:t> Software (IDE), based on Processing.</a:t>
            </a:r>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5500726" cy="1143000"/>
          </a:xfrm>
        </p:spPr>
        <p:txBody>
          <a:bodyPr>
            <a:normAutofit fontScale="90000"/>
          </a:bodyPr>
          <a:lstStyle/>
          <a:p>
            <a:r>
              <a:rPr lang="en-IN" sz="4000" b="1" dirty="0" smtClean="0">
                <a:solidFill>
                  <a:srgbClr val="FF0000"/>
                </a:solidFill>
              </a:rPr>
              <a:t>MODULE 5</a:t>
            </a:r>
            <a:r>
              <a:rPr lang="en-IN" sz="3200" b="1" dirty="0" smtClean="0">
                <a:solidFill>
                  <a:srgbClr val="FF0000"/>
                </a:solidFill>
              </a:rPr>
              <a:t/>
            </a:r>
            <a:br>
              <a:rPr lang="en-IN" sz="3200" b="1" dirty="0" smtClean="0">
                <a:solidFill>
                  <a:srgbClr val="FF0000"/>
                </a:solidFill>
              </a:rPr>
            </a:br>
            <a:r>
              <a:rPr lang="en-IN" sz="3200" b="1" dirty="0" smtClean="0">
                <a:solidFill>
                  <a:srgbClr val="FF0000"/>
                </a:solidFill>
              </a:rPr>
              <a:t>GSM and Error </a:t>
            </a:r>
            <a:r>
              <a:rPr lang="en-IN" sz="3200" b="1" dirty="0">
                <a:solidFill>
                  <a:srgbClr val="FF0000"/>
                </a:solidFill>
              </a:rPr>
              <a:t>M</a:t>
            </a:r>
            <a:r>
              <a:rPr lang="en-IN" sz="3200" b="1" dirty="0" smtClean="0">
                <a:solidFill>
                  <a:srgbClr val="FF0000"/>
                </a:solidFill>
              </a:rPr>
              <a:t>essage</a:t>
            </a:r>
            <a:endParaRPr lang="en-IN" sz="2400" b="1" dirty="0">
              <a:solidFill>
                <a:srgbClr val="FF0000"/>
              </a:solidFill>
            </a:endParaRPr>
          </a:p>
        </p:txBody>
      </p:sp>
      <p:sp>
        <p:nvSpPr>
          <p:cNvPr id="4" name="Content Placeholder 3"/>
          <p:cNvSpPr>
            <a:spLocks noGrp="1"/>
          </p:cNvSpPr>
          <p:nvPr>
            <p:ph sz="quarter" idx="1"/>
          </p:nvPr>
        </p:nvSpPr>
        <p:spPr/>
        <p:txBody>
          <a:bodyPr>
            <a:normAutofit fontScale="92500" lnSpcReduction="10000"/>
          </a:bodyPr>
          <a:lstStyle/>
          <a:p>
            <a:r>
              <a:rPr lang="en-US" dirty="0" smtClean="0"/>
              <a:t>This component is for the error message to be sent to the user if authentication is not done.</a:t>
            </a:r>
          </a:p>
          <a:p>
            <a:r>
              <a:rPr lang="en-US" dirty="0" smtClean="0"/>
              <a:t>In the event of non-authentication, the </a:t>
            </a:r>
            <a:r>
              <a:rPr lang="en-US" dirty="0" err="1" smtClean="0"/>
              <a:t>arduino</a:t>
            </a:r>
            <a:r>
              <a:rPr lang="en-US" dirty="0" smtClean="0"/>
              <a:t> controller will send a message to the user, informing him of the non-authentication.</a:t>
            </a:r>
          </a:p>
          <a:p>
            <a:r>
              <a:rPr lang="en-US" dirty="0" smtClean="0"/>
              <a:t>This will allow for safety of the user if some malicious activity takes place.</a:t>
            </a:r>
          </a:p>
          <a:p>
            <a:r>
              <a:rPr lang="en-US" dirty="0" smtClean="0"/>
              <a:t>The contact details can be edited and updated according to the user.</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lvl="0"/>
            <a:r>
              <a:rPr lang="en-IN" b="1" dirty="0">
                <a:solidFill>
                  <a:srgbClr val="FF0000"/>
                </a:solidFill>
              </a:rPr>
              <a:t>APPLICATION </a:t>
            </a:r>
            <a:r>
              <a:rPr lang="en-IN" b="1" dirty="0" err="1">
                <a:solidFill>
                  <a:srgbClr val="FF0000"/>
                </a:solidFill>
              </a:rPr>
              <a:t>IN</a:t>
            </a:r>
            <a:r>
              <a:rPr lang="en-IN" b="1" dirty="0">
                <a:solidFill>
                  <a:srgbClr val="FF0000"/>
                </a:solidFill>
              </a:rPr>
              <a:t> VEHICLE SECURITY:</a:t>
            </a:r>
            <a:r>
              <a:rPr lang="en-IN" dirty="0"/>
              <a:t/>
            </a:r>
            <a:br>
              <a:rPr lang="en-IN" dirty="0"/>
            </a:br>
            <a:endParaRPr lang="en-IN" dirty="0"/>
          </a:p>
        </p:txBody>
      </p:sp>
      <p:sp>
        <p:nvSpPr>
          <p:cNvPr id="3" name="Content Placeholder 2"/>
          <p:cNvSpPr>
            <a:spLocks noGrp="1"/>
          </p:cNvSpPr>
          <p:nvPr>
            <p:ph idx="1"/>
          </p:nvPr>
        </p:nvSpPr>
        <p:spPr>
          <a:xfrm>
            <a:off x="457200" y="1905000"/>
            <a:ext cx="8229600" cy="5257800"/>
          </a:xfrm>
        </p:spPr>
        <p:txBody>
          <a:bodyPr>
            <a:normAutofit fontScale="25000" lnSpcReduction="20000"/>
          </a:bodyPr>
          <a:lstStyle/>
          <a:p>
            <a:pPr algn="just">
              <a:lnSpc>
                <a:spcPct val="170000"/>
              </a:lnSpc>
              <a:buNone/>
            </a:pPr>
            <a:r>
              <a:rPr lang="en-IN" sz="7200" dirty="0" smtClean="0">
                <a:latin typeface="Times New Roman" pitchFamily="18" charset="0"/>
                <a:cs typeface="Times New Roman" pitchFamily="18" charset="0"/>
              </a:rPr>
              <a:t>	One </a:t>
            </a:r>
            <a:r>
              <a:rPr lang="en-IN" sz="7200" dirty="0">
                <a:latin typeface="Times New Roman" pitchFamily="18" charset="0"/>
                <a:cs typeface="Times New Roman" pitchFamily="18" charset="0"/>
              </a:rPr>
              <a:t>of the application of  using finger vein technology is to make an authentication system to provide vehicle security. The result from the finger-vein authentication can be used to decide whether the ignition of the vehicle should switch on or not. The database of the finger vein images of the people who are authorised to drive that vehicle can be recorded and kept. The finger-vein scanner will be attached to the microcontroller that will decide if the ignition can be switched on or not. On successful authentication of the person, a signal will be sent to the microcontroller, that will allow the ignition to switch on. If the authentication is not successful, a message can be sent to the real owner intimating about the unsuccessful attempt at authentication. This method can be used to prevent vehicle thefts and provide security to vehicles</a:t>
            </a:r>
            <a:r>
              <a:rPr lang="en-IN" sz="6800" dirty="0">
                <a:latin typeface="Times New Roman" pitchFamily="18" charset="0"/>
                <a:cs typeface="Times New Roman" pitchFamily="18" charset="0"/>
              </a:rPr>
              <a:t>. </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lstStyle/>
          <a:p>
            <a:r>
              <a:rPr lang="en-US" b="1" dirty="0" smtClean="0">
                <a:solidFill>
                  <a:srgbClr val="FF0000"/>
                </a:solidFill>
              </a:rPr>
              <a:t>CONCLUSION AND RESULTS</a:t>
            </a:r>
            <a:endParaRPr lang="en-IN" b="1" dirty="0">
              <a:solidFill>
                <a:srgbClr val="FF0000"/>
              </a:solidFill>
            </a:endParaRPr>
          </a:p>
        </p:txBody>
      </p:sp>
      <p:sp>
        <p:nvSpPr>
          <p:cNvPr id="3" name="Content Placeholder 2"/>
          <p:cNvSpPr>
            <a:spLocks noGrp="1"/>
          </p:cNvSpPr>
          <p:nvPr>
            <p:ph idx="1"/>
          </p:nvPr>
        </p:nvSpPr>
        <p:spPr>
          <a:xfrm>
            <a:off x="533400" y="2133600"/>
            <a:ext cx="8229600" cy="4525963"/>
          </a:xfrm>
        </p:spPr>
        <p:txBody>
          <a:bodyPr>
            <a:normAutofit fontScale="55000" lnSpcReduction="20000"/>
          </a:bodyPr>
          <a:lstStyle/>
          <a:p>
            <a:pPr algn="just">
              <a:lnSpc>
                <a:spcPct val="170000"/>
              </a:lnSpc>
              <a:buNone/>
            </a:pPr>
            <a:r>
              <a:rPr lang="en-IN" dirty="0" smtClean="0">
                <a:latin typeface="Times New Roman" pitchFamily="18" charset="0"/>
                <a:cs typeface="Times New Roman" pitchFamily="18" charset="0"/>
              </a:rPr>
              <a:t>	</a:t>
            </a:r>
            <a:r>
              <a:rPr lang="en-IN" sz="4400" dirty="0" smtClean="0">
                <a:latin typeface="Times New Roman" pitchFamily="18" charset="0"/>
                <a:cs typeface="Times New Roman" pitchFamily="18" charset="0"/>
              </a:rPr>
              <a:t>The </a:t>
            </a:r>
            <a:r>
              <a:rPr lang="en-IN" sz="4400" dirty="0">
                <a:latin typeface="Times New Roman" pitchFamily="18" charset="0"/>
                <a:cs typeface="Times New Roman" pitchFamily="18" charset="0"/>
              </a:rPr>
              <a:t>performance of the model is measured using two parameters- Mean square error (</a:t>
            </a:r>
            <a:r>
              <a:rPr lang="en-IN" sz="4400" dirty="0" err="1">
                <a:latin typeface="Times New Roman" pitchFamily="18" charset="0"/>
                <a:cs typeface="Times New Roman" pitchFamily="18" charset="0"/>
              </a:rPr>
              <a:t>MSE</a:t>
            </a:r>
            <a:r>
              <a:rPr lang="en-IN" sz="4400" dirty="0">
                <a:latin typeface="Times New Roman" pitchFamily="18" charset="0"/>
                <a:cs typeface="Times New Roman" pitchFamily="18" charset="0"/>
              </a:rPr>
              <a:t>) and peak signal to noise ratio (</a:t>
            </a:r>
            <a:r>
              <a:rPr lang="en-IN" sz="4400" dirty="0" err="1">
                <a:latin typeface="Times New Roman" pitchFamily="18" charset="0"/>
                <a:cs typeface="Times New Roman" pitchFamily="18" charset="0"/>
              </a:rPr>
              <a:t>PSNR</a:t>
            </a:r>
            <a:r>
              <a:rPr lang="en-IN" sz="4400" dirty="0">
                <a:latin typeface="Times New Roman" pitchFamily="18" charset="0"/>
                <a:cs typeface="Times New Roman" pitchFamily="18" charset="0"/>
              </a:rPr>
              <a:t>) [18-19]. Peak Signal to Noise Ratio ( </a:t>
            </a:r>
            <a:r>
              <a:rPr lang="en-IN" sz="4400" dirty="0" err="1">
                <a:latin typeface="Times New Roman" pitchFamily="18" charset="0"/>
                <a:cs typeface="Times New Roman" pitchFamily="18" charset="0"/>
              </a:rPr>
              <a:t>PSNR</a:t>
            </a:r>
            <a:r>
              <a:rPr lang="en-IN" sz="4400" dirty="0">
                <a:latin typeface="Times New Roman" pitchFamily="18" charset="0"/>
                <a:cs typeface="Times New Roman" pitchFamily="18" charset="0"/>
              </a:rPr>
              <a:t>) and Mean Square Error (</a:t>
            </a:r>
            <a:r>
              <a:rPr lang="en-IN" sz="4400" dirty="0" err="1">
                <a:latin typeface="Times New Roman" pitchFamily="18" charset="0"/>
                <a:cs typeface="Times New Roman" pitchFamily="18" charset="0"/>
              </a:rPr>
              <a:t>MSE</a:t>
            </a:r>
            <a:r>
              <a:rPr lang="en-IN" sz="4400" dirty="0">
                <a:latin typeface="Times New Roman" pitchFamily="18" charset="0"/>
                <a:cs typeface="Times New Roman" pitchFamily="18" charset="0"/>
              </a:rPr>
              <a:t>) are used to compare the squared error between the original image and the new trained image. There is an inverse relationship between </a:t>
            </a:r>
            <a:r>
              <a:rPr lang="en-IN" sz="4400" dirty="0" err="1">
                <a:latin typeface="Times New Roman" pitchFamily="18" charset="0"/>
                <a:cs typeface="Times New Roman" pitchFamily="18" charset="0"/>
              </a:rPr>
              <a:t>PSNR</a:t>
            </a:r>
            <a:r>
              <a:rPr lang="en-IN" sz="4400" dirty="0">
                <a:latin typeface="Times New Roman" pitchFamily="18" charset="0"/>
                <a:cs typeface="Times New Roman" pitchFamily="18" charset="0"/>
              </a:rPr>
              <a:t>  and </a:t>
            </a:r>
            <a:r>
              <a:rPr lang="en-IN" sz="4400" dirty="0" err="1">
                <a:latin typeface="Times New Roman" pitchFamily="18" charset="0"/>
                <a:cs typeface="Times New Roman" pitchFamily="18" charset="0"/>
              </a:rPr>
              <a:t>MSE</a:t>
            </a:r>
            <a:r>
              <a:rPr lang="en-IN" sz="4400" dirty="0">
                <a:latin typeface="Times New Roman" pitchFamily="18" charset="0"/>
                <a:cs typeface="Times New Roman" pitchFamily="18" charset="0"/>
              </a:rPr>
              <a:t>. Higher the value of </a:t>
            </a:r>
            <a:r>
              <a:rPr lang="en-IN" sz="4400" dirty="0" err="1">
                <a:latin typeface="Times New Roman" pitchFamily="18" charset="0"/>
                <a:cs typeface="Times New Roman" pitchFamily="18" charset="0"/>
              </a:rPr>
              <a:t>PSNR</a:t>
            </a:r>
            <a:r>
              <a:rPr lang="en-IN" sz="4400" dirty="0">
                <a:latin typeface="Times New Roman" pitchFamily="18" charset="0"/>
                <a:cs typeface="Times New Roman" pitchFamily="18" charset="0"/>
              </a:rPr>
              <a:t>, better is the quality of the image.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890581"/>
          </a:xfrm>
        </p:spPr>
        <p:txBody>
          <a:bodyPr/>
          <a:lstStyle/>
          <a:p>
            <a:r>
              <a:rPr lang="en-IN" sz="4000" b="1" dirty="0">
                <a:solidFill>
                  <a:srgbClr val="FF0000"/>
                </a:solidFill>
              </a:rPr>
              <a:t>Abstract</a:t>
            </a:r>
          </a:p>
        </p:txBody>
      </p:sp>
      <p:sp>
        <p:nvSpPr>
          <p:cNvPr id="3" name="Subtitle 2"/>
          <p:cNvSpPr>
            <a:spLocks noGrp="1"/>
          </p:cNvSpPr>
          <p:nvPr>
            <p:ph type="subTitle" idx="1"/>
          </p:nvPr>
        </p:nvSpPr>
        <p:spPr>
          <a:xfrm>
            <a:off x="685800" y="1066800"/>
            <a:ext cx="7772400" cy="6093296"/>
          </a:xfrm>
        </p:spPr>
        <p:txBody>
          <a:bodyPr>
            <a:normAutofit fontScale="47500" lnSpcReduction="20000"/>
          </a:bodyPr>
          <a:lstStyle/>
          <a:p>
            <a:pPr algn="just"/>
            <a:r>
              <a:rPr lang="en-IN" sz="4400" dirty="0">
                <a:solidFill>
                  <a:schemeClr val="tx1"/>
                </a:solidFill>
                <a:latin typeface="Times New Roman" pitchFamily="18" charset="0"/>
                <a:cs typeface="Times New Roman" pitchFamily="18" charset="0"/>
              </a:rPr>
              <a:t>Biometrics have been used for authentication and security for a long time. The most common biometric methods are fingerprint, iris scanner, face recognition, voice recognition, etc. But the fact is that these methods are not failsafe or fully secure. Hence, newer methods have been introduced in recent times that are more efficient and reliant. One of the best methods of biometric authentication is finger-vein technology. It is one of the most secure, reliable and efficient biometric mechanisms. In this paper, we study the complete implementation of finger-vein authentication system and use it as a biometric method to provide vehicle security. </a:t>
            </a:r>
          </a:p>
          <a:p>
            <a:pPr algn="just"/>
            <a:r>
              <a:rPr lang="en-IN" sz="4400" dirty="0">
                <a:solidFill>
                  <a:schemeClr val="tx1"/>
                </a:solidFill>
                <a:latin typeface="Times New Roman" pitchFamily="18" charset="0"/>
                <a:cs typeface="Times New Roman" pitchFamily="18" charset="0"/>
              </a:rPr>
              <a:t>	The project has a software and hardware component. The software component deals with the complete image processing process using MATLAB and checking for authenticity of the input image. We propose a finger-vein technique that uses HAAR transform in the Discrete Wavelet Transform to perform the feature extraction and SVM classifier for training the data set. The performance is measured using the mean squared error (</a:t>
            </a:r>
            <a:r>
              <a:rPr lang="en-IN" sz="4400" dirty="0" err="1">
                <a:solidFill>
                  <a:schemeClr val="tx1"/>
                </a:solidFill>
                <a:latin typeface="Times New Roman" pitchFamily="18" charset="0"/>
                <a:cs typeface="Times New Roman" pitchFamily="18" charset="0"/>
              </a:rPr>
              <a:t>MSE</a:t>
            </a:r>
            <a:r>
              <a:rPr lang="en-IN" sz="4400" dirty="0">
                <a:solidFill>
                  <a:schemeClr val="tx1"/>
                </a:solidFill>
                <a:latin typeface="Times New Roman" pitchFamily="18" charset="0"/>
                <a:cs typeface="Times New Roman" pitchFamily="18" charset="0"/>
              </a:rPr>
              <a:t>) and peak signal to noise ratio (</a:t>
            </a:r>
            <a:r>
              <a:rPr lang="en-IN" sz="4400" dirty="0" err="1">
                <a:solidFill>
                  <a:schemeClr val="tx1"/>
                </a:solidFill>
                <a:latin typeface="Times New Roman" pitchFamily="18" charset="0"/>
                <a:cs typeface="Times New Roman" pitchFamily="18" charset="0"/>
              </a:rPr>
              <a:t>PSNR</a:t>
            </a:r>
            <a:r>
              <a:rPr lang="en-IN" sz="4400" dirty="0">
                <a:solidFill>
                  <a:schemeClr val="tx1"/>
                </a:solidFill>
                <a:latin typeface="Times New Roman" pitchFamily="18" charset="0"/>
                <a:cs typeface="Times New Roman" pitchFamily="18" charset="0"/>
              </a:rPr>
              <a:t>). Hardware component uses the Arduino microcontroller which will be used to decide whether the ignition will be switched on or not depending on the result of the authentication. </a:t>
            </a:r>
          </a:p>
          <a:p>
            <a:pPr algn="l"/>
            <a:endParaRPr lang="en-IN" altLang="en-US" sz="1600" dirty="0" smtClean="0">
              <a:latin typeface="Times New Roman" panose="02020603050405020304" pitchFamily="18" charset="0"/>
              <a:cs typeface="Times New Roman" panose="02020603050405020304" pitchFamily="18" charset="0"/>
            </a:endParaRPr>
          </a:p>
          <a:p>
            <a:pPr algn="l"/>
            <a:endParaRPr lang="en-IN" sz="16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solidFill>
                  <a:srgbClr val="FF0000"/>
                </a:solidFill>
              </a:rPr>
              <a:t>RESULT VALUES</a:t>
            </a:r>
            <a:endParaRPr lang="en-IN" b="1" dirty="0">
              <a:solidFill>
                <a:srgbClr val="FF0000"/>
              </a:solidFill>
            </a:endParaRPr>
          </a:p>
        </p:txBody>
      </p:sp>
      <p:graphicFrame>
        <p:nvGraphicFramePr>
          <p:cNvPr id="3" name="Table 2"/>
          <p:cNvGraphicFramePr>
            <a:graphicFrameLocks noGrp="1"/>
          </p:cNvGraphicFramePr>
          <p:nvPr/>
        </p:nvGraphicFramePr>
        <p:xfrm>
          <a:off x="838200" y="1752600"/>
          <a:ext cx="7696199" cy="4724400"/>
        </p:xfrm>
        <a:graphic>
          <a:graphicData uri="http://schemas.openxmlformats.org/drawingml/2006/table">
            <a:tbl>
              <a:tblPr/>
              <a:tblGrid>
                <a:gridCol w="2743778"/>
                <a:gridCol w="2508643"/>
                <a:gridCol w="2443778"/>
              </a:tblGrid>
              <a:tr h="1181100">
                <a:tc>
                  <a:txBody>
                    <a:bodyPr/>
                    <a:lstStyle/>
                    <a:p>
                      <a:pPr algn="ctr">
                        <a:lnSpc>
                          <a:spcPct val="115000"/>
                        </a:lnSpc>
                        <a:spcAft>
                          <a:spcPts val="0"/>
                        </a:spcAft>
                      </a:pPr>
                      <a:r>
                        <a:rPr lang="en-US" sz="2800" b="1">
                          <a:latin typeface="Times New Roman"/>
                          <a:ea typeface="Calibri"/>
                          <a:cs typeface="Times New Roman"/>
                        </a:rPr>
                        <a:t>Image \ Parameter</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b="1">
                          <a:latin typeface="Times New Roman"/>
                          <a:ea typeface="Calibri"/>
                          <a:cs typeface="Times New Roman"/>
                        </a:rPr>
                        <a:t>Mean Squared Error</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b="1">
                          <a:latin typeface="Times New Roman"/>
                          <a:ea typeface="Calibri"/>
                          <a:cs typeface="Times New Roman"/>
                        </a:rPr>
                        <a:t>Peak Signal to Noise </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550">
                <a:tc>
                  <a:txBody>
                    <a:bodyPr/>
                    <a:lstStyle/>
                    <a:p>
                      <a:pPr algn="ctr">
                        <a:lnSpc>
                          <a:spcPct val="115000"/>
                        </a:lnSpc>
                        <a:spcAft>
                          <a:spcPts val="0"/>
                        </a:spcAft>
                      </a:pPr>
                      <a:r>
                        <a:rPr lang="en-US" sz="2800">
                          <a:latin typeface="Times New Roman"/>
                          <a:ea typeface="Calibri"/>
                          <a:cs typeface="Times New Roman"/>
                        </a:rPr>
                        <a:t>1</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9.9691e-04</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78.1443</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550">
                <a:tc>
                  <a:txBody>
                    <a:bodyPr/>
                    <a:lstStyle/>
                    <a:p>
                      <a:pPr algn="ctr">
                        <a:lnSpc>
                          <a:spcPct val="115000"/>
                        </a:lnSpc>
                        <a:spcAft>
                          <a:spcPts val="0"/>
                        </a:spcAft>
                      </a:pPr>
                      <a:r>
                        <a:rPr lang="en-US" sz="2800">
                          <a:latin typeface="Times New Roman"/>
                          <a:ea typeface="Calibri"/>
                          <a:cs typeface="Times New Roman"/>
                        </a:rPr>
                        <a:t>2</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4.1199e-04</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81.9820</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550">
                <a:tc>
                  <a:txBody>
                    <a:bodyPr/>
                    <a:lstStyle/>
                    <a:p>
                      <a:pPr algn="ctr">
                        <a:lnSpc>
                          <a:spcPct val="115000"/>
                        </a:lnSpc>
                        <a:spcAft>
                          <a:spcPts val="0"/>
                        </a:spcAft>
                      </a:pPr>
                      <a:r>
                        <a:rPr lang="en-US" sz="2800">
                          <a:latin typeface="Times New Roman"/>
                          <a:ea typeface="Calibri"/>
                          <a:cs typeface="Times New Roman"/>
                        </a:rPr>
                        <a:t>3</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0.0013</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77.0014</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550">
                <a:tc>
                  <a:txBody>
                    <a:bodyPr/>
                    <a:lstStyle/>
                    <a:p>
                      <a:pPr algn="ctr">
                        <a:lnSpc>
                          <a:spcPct val="115000"/>
                        </a:lnSpc>
                        <a:spcAft>
                          <a:spcPts val="0"/>
                        </a:spcAft>
                      </a:pPr>
                      <a:r>
                        <a:rPr lang="en-US" sz="2800">
                          <a:latin typeface="Times New Roman"/>
                          <a:ea typeface="Calibri"/>
                          <a:cs typeface="Times New Roman"/>
                        </a:rPr>
                        <a:t>4</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1.2716e-04</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87.0874</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550">
                <a:tc>
                  <a:txBody>
                    <a:bodyPr/>
                    <a:lstStyle/>
                    <a:p>
                      <a:pPr algn="ctr">
                        <a:lnSpc>
                          <a:spcPct val="115000"/>
                        </a:lnSpc>
                        <a:spcAft>
                          <a:spcPts val="0"/>
                        </a:spcAft>
                      </a:pPr>
                      <a:r>
                        <a:rPr lang="en-US" sz="2800">
                          <a:latin typeface="Times New Roman"/>
                          <a:ea typeface="Calibri"/>
                          <a:cs typeface="Times New Roman"/>
                        </a:rPr>
                        <a:t>5</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0.0011</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77.5450</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550">
                <a:tc>
                  <a:txBody>
                    <a:bodyPr/>
                    <a:lstStyle/>
                    <a:p>
                      <a:pPr algn="ctr">
                        <a:lnSpc>
                          <a:spcPct val="115000"/>
                        </a:lnSpc>
                        <a:spcAft>
                          <a:spcPts val="0"/>
                        </a:spcAft>
                      </a:pPr>
                      <a:r>
                        <a:rPr lang="en-US" sz="2800">
                          <a:latin typeface="Times New Roman"/>
                          <a:ea typeface="Calibri"/>
                          <a:cs typeface="Times New Roman"/>
                        </a:rPr>
                        <a:t>6</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a:latin typeface="Times New Roman"/>
                          <a:ea typeface="Calibri"/>
                          <a:cs typeface="Times New Roman"/>
                        </a:rPr>
                        <a:t>0.0015</a:t>
                      </a:r>
                      <a:endParaRPr lang="en-IN" sz="3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dirty="0">
                          <a:latin typeface="Times New Roman"/>
                          <a:ea typeface="Calibri"/>
                          <a:cs typeface="Times New Roman"/>
                        </a:rPr>
                        <a:t>76.2956</a:t>
                      </a:r>
                      <a:endParaRPr lang="en-IN" sz="3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143000"/>
          </a:xfrm>
        </p:spPr>
        <p:txBody>
          <a:bodyPr/>
          <a:lstStyle/>
          <a:p>
            <a:r>
              <a:rPr lang="en-US" b="1" dirty="0" smtClean="0">
                <a:solidFill>
                  <a:srgbClr val="FF0000"/>
                </a:solidFill>
              </a:rPr>
              <a:t>REFERENCES</a:t>
            </a:r>
            <a:endParaRPr lang="en-IN" b="1" dirty="0">
              <a:solidFill>
                <a:srgbClr val="FF0000"/>
              </a:solidFill>
            </a:endParaRPr>
          </a:p>
        </p:txBody>
      </p:sp>
      <p:sp>
        <p:nvSpPr>
          <p:cNvPr id="3" name="Content Placeholder 2"/>
          <p:cNvSpPr>
            <a:spLocks noGrp="1"/>
          </p:cNvSpPr>
          <p:nvPr>
            <p:ph idx="1"/>
          </p:nvPr>
        </p:nvSpPr>
        <p:spPr>
          <a:xfrm>
            <a:off x="533400" y="1905000"/>
            <a:ext cx="8229600" cy="5562600"/>
          </a:xfrm>
        </p:spPr>
        <p:txBody>
          <a:bodyPr>
            <a:normAutofit fontScale="40000" lnSpcReduction="20000"/>
          </a:bodyPr>
          <a:lstStyle/>
          <a:p>
            <a:pPr lvl="0">
              <a:buNone/>
            </a:pPr>
            <a:endParaRPr lang="en-IN" dirty="0"/>
          </a:p>
          <a:p>
            <a:r>
              <a:rPr lang="en-IN" dirty="0"/>
              <a:t>[1]Hashimoto </a:t>
            </a:r>
            <a:r>
              <a:rPr lang="en-IN" dirty="0" err="1"/>
              <a:t>J.,“Finger</a:t>
            </a:r>
            <a:r>
              <a:rPr lang="en-IN" dirty="0"/>
              <a:t> Vein Authentication Technology and its Future”, 2006 Symposium on VLSI Circuits, Digest of Technical Papers, pp. 5-8, 2006.</a:t>
            </a:r>
          </a:p>
          <a:p>
            <a:r>
              <a:rPr lang="en-IN" dirty="0"/>
              <a:t>[2] Lee H, S. H. Lee, T. Kim, and H. </a:t>
            </a:r>
            <a:r>
              <a:rPr lang="en-IN" dirty="0" err="1"/>
              <a:t>Bahn</a:t>
            </a:r>
            <a:r>
              <a:rPr lang="en-IN" dirty="0"/>
              <a:t>, “Secure User Identification for Consumer Electronics Devices”, IEEE Transactions on Consumer Electronics, Vol. 54, No. 4, pp. 1798-1802, Nov. 2008.</a:t>
            </a:r>
          </a:p>
          <a:p>
            <a:r>
              <a:rPr lang="en-IN" dirty="0"/>
              <a:t>[3] </a:t>
            </a:r>
            <a:r>
              <a:rPr lang="en-IN" dirty="0" err="1"/>
              <a:t>Desong</a:t>
            </a:r>
            <a:r>
              <a:rPr lang="en-IN" dirty="0"/>
              <a:t> Wang, </a:t>
            </a:r>
            <a:r>
              <a:rPr lang="en-IN" dirty="0" err="1"/>
              <a:t>Jianping</a:t>
            </a:r>
            <a:r>
              <a:rPr lang="en-IN" dirty="0"/>
              <a:t> Li, and </a:t>
            </a:r>
            <a:r>
              <a:rPr lang="en-IN" dirty="0" err="1"/>
              <a:t>Gokhan</a:t>
            </a:r>
            <a:r>
              <a:rPr lang="en-IN" dirty="0"/>
              <a:t> </a:t>
            </a:r>
            <a:r>
              <a:rPr lang="en-IN" dirty="0" err="1"/>
              <a:t>Memik</a:t>
            </a:r>
            <a:r>
              <a:rPr lang="en-IN" dirty="0"/>
              <a:t>, “User Identification based on Finger-vein Patterns for Consumer Electronics Devices”, IEEE Transactions on Consumer Electronics, Vol. 56, No. 2, pp. 799-804, May 2010.</a:t>
            </a:r>
          </a:p>
          <a:p>
            <a:r>
              <a:rPr lang="en-IN" dirty="0"/>
              <a:t>[4] </a:t>
            </a:r>
            <a:r>
              <a:rPr lang="en-IN" dirty="0" err="1"/>
              <a:t>V.R.Vijaykumar</a:t>
            </a:r>
            <a:r>
              <a:rPr lang="en-IN" dirty="0"/>
              <a:t> et al. "Fast and Efficient Algorithm to Remove Gaussian Noise in Digital Images" </a:t>
            </a:r>
            <a:r>
              <a:rPr lang="en-IN" dirty="0" err="1"/>
              <a:t>IAENG</a:t>
            </a:r>
            <a:r>
              <a:rPr lang="en-IN" dirty="0"/>
              <a:t> International Journal of Computer Science, 37:1, </a:t>
            </a:r>
            <a:r>
              <a:rPr lang="en-IN" dirty="0" err="1"/>
              <a:t>JCS_37_1_09</a:t>
            </a:r>
            <a:r>
              <a:rPr lang="en-IN" dirty="0"/>
              <a:t> 1 Feb, 2010.</a:t>
            </a:r>
          </a:p>
          <a:p>
            <a:r>
              <a:rPr lang="en-IN" dirty="0" smtClean="0"/>
              <a:t>[</a:t>
            </a:r>
            <a:r>
              <a:rPr lang="en-IN" dirty="0"/>
              <a:t>5] Wu J. D., and S. H. Ye “Driver Identification using Finger-Vein Patterns with Random Transform and Neural Network”, Expert System Applications, Vol. 36, pp. 5793-5799, 2009.</a:t>
            </a:r>
          </a:p>
          <a:p>
            <a:r>
              <a:rPr lang="en-IN" dirty="0"/>
              <a:t>[6] S. P. Lloyd,  “ Least squares quantization in </a:t>
            </a:r>
            <a:r>
              <a:rPr lang="en-IN" dirty="0" err="1"/>
              <a:t>PCM</a:t>
            </a:r>
            <a:r>
              <a:rPr lang="en-IN" dirty="0"/>
              <a:t> ”, IEEE Trans. </a:t>
            </a:r>
            <a:r>
              <a:rPr lang="en-IN" dirty="0" err="1"/>
              <a:t>Inf.Theory</a:t>
            </a:r>
            <a:r>
              <a:rPr lang="en-IN" dirty="0"/>
              <a:t>, vol. IT-28, no. 2, pp. 129 – 136, </a:t>
            </a:r>
            <a:r>
              <a:rPr lang="en-IN" dirty="0" err="1"/>
              <a:t>Mar.1982</a:t>
            </a:r>
            <a:r>
              <a:rPr lang="en-IN" dirty="0"/>
              <a:t>.</a:t>
            </a:r>
          </a:p>
          <a:p>
            <a:r>
              <a:rPr lang="en-IN" dirty="0"/>
              <a:t>[7] </a:t>
            </a:r>
            <a:r>
              <a:rPr lang="en-IN" dirty="0" err="1"/>
              <a:t>Ramakrishnan</a:t>
            </a:r>
            <a:r>
              <a:rPr lang="en-IN" dirty="0"/>
              <a:t> S. et al., "</a:t>
            </a:r>
            <a:r>
              <a:rPr lang="en-IN" dirty="0" err="1"/>
              <a:t>SVD</a:t>
            </a:r>
            <a:r>
              <a:rPr lang="en-IN" dirty="0"/>
              <a:t> Based Digital Image Watermarking Using DWT", Proceedings of the National Conference on Intelligent Computing and Control Engineering Applications, pp. 83-86, Anna University of Technology, Coimbatore.</a:t>
            </a:r>
          </a:p>
          <a:p>
            <a:r>
              <a:rPr lang="en-IN" dirty="0"/>
              <a:t>[8] G. </a:t>
            </a:r>
            <a:r>
              <a:rPr lang="en-IN" dirty="0" err="1"/>
              <a:t>Xuan</a:t>
            </a:r>
            <a:r>
              <a:rPr lang="en-IN" dirty="0"/>
              <a:t>, Q. Yao, C. Yang, J. </a:t>
            </a:r>
            <a:r>
              <a:rPr lang="en-IN" dirty="0" err="1"/>
              <a:t>Gao</a:t>
            </a:r>
            <a:r>
              <a:rPr lang="en-IN" dirty="0"/>
              <a:t>, P. </a:t>
            </a:r>
            <a:r>
              <a:rPr lang="en-IN" dirty="0" err="1"/>
              <a:t>Chai</a:t>
            </a:r>
            <a:r>
              <a:rPr lang="en-IN" dirty="0"/>
              <a:t>, Y. Q. Shi, and Z. Ni. "Lossless data hiding using histogram shifting method based on integer wavelets". 2006, Proc. Int. Workshop on Digital Watermarking, Vol. 4283, </a:t>
            </a:r>
            <a:r>
              <a:rPr lang="en-IN" dirty="0" err="1"/>
              <a:t>pp.323</a:t>
            </a:r>
            <a:r>
              <a:rPr lang="en-IN" dirty="0"/>
              <a:t>–332.</a:t>
            </a:r>
          </a:p>
          <a:p>
            <a:r>
              <a:rPr lang="en-IN" dirty="0"/>
              <a:t>[9] </a:t>
            </a:r>
            <a:r>
              <a:rPr lang="en-IN" dirty="0" err="1"/>
              <a:t>Wen</a:t>
            </a:r>
            <a:r>
              <a:rPr lang="en-IN" dirty="0"/>
              <a:t>-Chang C, Ding-Mao J. "</a:t>
            </a:r>
            <a:r>
              <a:rPr lang="en-IN" dirty="0" err="1"/>
              <a:t>Triaxial</a:t>
            </a:r>
            <a:r>
              <a:rPr lang="en-IN" dirty="0"/>
              <a:t> Accelerometer-Based Fall Detection Method Using a Self-Constructing Cascade-</a:t>
            </a:r>
            <a:r>
              <a:rPr lang="en-IN" dirty="0" err="1"/>
              <a:t>AdaBoost</a:t>
            </a:r>
            <a:r>
              <a:rPr lang="en-IN" dirty="0"/>
              <a:t>". Biomedical and Health Informatics, IEEE Journal. 2013; pages 411-419.</a:t>
            </a:r>
          </a:p>
          <a:p>
            <a:r>
              <a:rPr lang="en-IN" dirty="0"/>
              <a:t>[10] Anita </a:t>
            </a:r>
            <a:r>
              <a:rPr lang="en-IN" dirty="0" err="1"/>
              <a:t>Pati</a:t>
            </a:r>
            <a:r>
              <a:rPr lang="en-IN" dirty="0"/>
              <a:t> </a:t>
            </a:r>
            <a:r>
              <a:rPr lang="en-IN" dirty="0" err="1"/>
              <a:t>Mishra</a:t>
            </a:r>
            <a:r>
              <a:rPr lang="en-IN" dirty="0"/>
              <a:t> "Noise Smoothing- Improving Image Filtering Methodology" International Journal of Research Volume 03 Issue 09 May 2016.</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b="1" dirty="0" smtClean="0">
                <a:solidFill>
                  <a:srgbClr val="FF0000"/>
                </a:solidFill>
              </a:rPr>
              <a:t>CONTD...</a:t>
            </a:r>
            <a:endParaRPr lang="en-IN" b="1" dirty="0">
              <a:solidFill>
                <a:srgbClr val="FF0000"/>
              </a:solidFill>
            </a:endParaRPr>
          </a:p>
        </p:txBody>
      </p:sp>
      <p:sp>
        <p:nvSpPr>
          <p:cNvPr id="3" name="Content Placeholder 2"/>
          <p:cNvSpPr>
            <a:spLocks noGrp="1"/>
          </p:cNvSpPr>
          <p:nvPr>
            <p:ph idx="1"/>
          </p:nvPr>
        </p:nvSpPr>
        <p:spPr>
          <a:xfrm>
            <a:off x="457200" y="1676400"/>
            <a:ext cx="8229600" cy="5410200"/>
          </a:xfrm>
        </p:spPr>
        <p:txBody>
          <a:bodyPr>
            <a:normAutofit fontScale="32500" lnSpcReduction="20000"/>
          </a:bodyPr>
          <a:lstStyle/>
          <a:p>
            <a:r>
              <a:rPr lang="en-IN" sz="4300" dirty="0"/>
              <a:t> [</a:t>
            </a:r>
            <a:r>
              <a:rPr lang="en-IN" sz="4900" dirty="0"/>
              <a:t>11] </a:t>
            </a:r>
            <a:r>
              <a:rPr lang="en-IN" sz="4900" dirty="0" err="1"/>
              <a:t>Ms.Seema</a:t>
            </a:r>
            <a:r>
              <a:rPr lang="en-IN" sz="4900" dirty="0"/>
              <a:t> </a:t>
            </a:r>
            <a:r>
              <a:rPr lang="en-IN" sz="4900" dirty="0" err="1"/>
              <a:t>Rajput</a:t>
            </a:r>
            <a:r>
              <a:rPr lang="en-IN" sz="4900" dirty="0"/>
              <a:t> </a:t>
            </a:r>
            <a:r>
              <a:rPr lang="en-IN" sz="4900" dirty="0" err="1"/>
              <a:t>Prof.S.R.Suralkar</a:t>
            </a:r>
            <a:r>
              <a:rPr lang="en-IN" sz="4900" dirty="0"/>
              <a:t> "Comparative Study of Image Enhancement Techniques" </a:t>
            </a:r>
            <a:r>
              <a:rPr lang="en-IN" sz="4900" dirty="0" err="1"/>
              <a:t>IJCSMC</a:t>
            </a:r>
            <a:r>
              <a:rPr lang="en-IN" sz="4900" dirty="0"/>
              <a:t>, Vol. 2, Issue. 1, January 2013, </a:t>
            </a:r>
            <a:r>
              <a:rPr lang="en-IN" sz="4900" dirty="0" err="1"/>
              <a:t>pg.11</a:t>
            </a:r>
            <a:r>
              <a:rPr lang="en-IN" sz="4900" dirty="0"/>
              <a:t> – 21.</a:t>
            </a:r>
          </a:p>
          <a:p>
            <a:r>
              <a:rPr lang="en-IN" sz="4900" dirty="0"/>
              <a:t>[12] Rajesh </a:t>
            </a:r>
            <a:r>
              <a:rPr lang="en-IN" sz="4900" dirty="0" err="1"/>
              <a:t>Garg</a:t>
            </a:r>
            <a:r>
              <a:rPr lang="en-IN" sz="4900" dirty="0"/>
              <a:t>, </a:t>
            </a:r>
            <a:r>
              <a:rPr lang="en-IN" sz="4900" dirty="0" err="1"/>
              <a:t>Bhawna</a:t>
            </a:r>
            <a:r>
              <a:rPr lang="en-IN" sz="4900" dirty="0"/>
              <a:t> </a:t>
            </a:r>
            <a:r>
              <a:rPr lang="en-IN" sz="4900" dirty="0" err="1"/>
              <a:t>Mittal</a:t>
            </a:r>
            <a:r>
              <a:rPr lang="en-IN" sz="4900" dirty="0"/>
              <a:t> "Histogram Equalization Techniques For Image Enhancement" </a:t>
            </a:r>
            <a:r>
              <a:rPr lang="en-IN" sz="4900" dirty="0" err="1"/>
              <a:t>IJECT</a:t>
            </a:r>
            <a:r>
              <a:rPr lang="en-IN" sz="4900" dirty="0"/>
              <a:t> Vol. 2, Issue 1, March 2011</a:t>
            </a:r>
            <a:r>
              <a:rPr lang="en-IN" sz="4900" dirty="0" smtClean="0"/>
              <a:t>.</a:t>
            </a:r>
          </a:p>
          <a:p>
            <a:r>
              <a:rPr lang="en-IN" sz="4900" dirty="0" smtClean="0"/>
              <a:t>[13] Wang, Z., </a:t>
            </a:r>
            <a:r>
              <a:rPr lang="en-IN" sz="4900" dirty="0" err="1" smtClean="0"/>
              <a:t>Bovik</a:t>
            </a:r>
            <a:r>
              <a:rPr lang="en-IN" sz="4900" dirty="0" smtClean="0"/>
              <a:t>, </a:t>
            </a:r>
            <a:r>
              <a:rPr lang="en-IN" sz="4900" dirty="0" err="1" smtClean="0"/>
              <a:t>A.C.</a:t>
            </a:r>
            <a:r>
              <a:rPr lang="en-IN" sz="4900" dirty="0" smtClean="0"/>
              <a:t>, Sheikh, </a:t>
            </a:r>
            <a:r>
              <a:rPr lang="en-IN" sz="4900" dirty="0" err="1" smtClean="0"/>
              <a:t>H.R.</a:t>
            </a:r>
            <a:r>
              <a:rPr lang="en-IN" sz="4900" dirty="0" smtClean="0"/>
              <a:t>, &amp; </a:t>
            </a:r>
            <a:r>
              <a:rPr lang="en-IN" sz="4900" dirty="0" err="1" smtClean="0"/>
              <a:t>Simoncelli</a:t>
            </a:r>
            <a:r>
              <a:rPr lang="en-IN" sz="4900" dirty="0" smtClean="0"/>
              <a:t>, </a:t>
            </a:r>
            <a:r>
              <a:rPr lang="en-IN" sz="4900" dirty="0" err="1" smtClean="0"/>
              <a:t>E.P</a:t>
            </a:r>
            <a:r>
              <a:rPr lang="en-IN" sz="4900" dirty="0" smtClean="0"/>
              <a:t> (2004) Image quality Assessment: from error visibility to structural similarity. IEEE Tran. Image Processing 13(4), pp. 600-612.</a:t>
            </a:r>
          </a:p>
          <a:p>
            <a:r>
              <a:rPr lang="en-IN" sz="4900" dirty="0" smtClean="0"/>
              <a:t>[</a:t>
            </a:r>
            <a:r>
              <a:rPr lang="en-IN" sz="4900" dirty="0"/>
              <a:t>14] Tara </a:t>
            </a:r>
            <a:r>
              <a:rPr lang="en-IN" sz="4900" dirty="0" err="1"/>
              <a:t>Saikumar</a:t>
            </a:r>
            <a:r>
              <a:rPr lang="en-IN" sz="4900" dirty="0"/>
              <a:t> et al. "Colour Based Image Segmentation Using Fuzzy C-Means Clustering" 2011 International Conference on Computer and Software Modelling </a:t>
            </a:r>
            <a:r>
              <a:rPr lang="en-IN" sz="4900" dirty="0" err="1"/>
              <a:t>IPCSIT</a:t>
            </a:r>
            <a:r>
              <a:rPr lang="en-IN" sz="4900" dirty="0"/>
              <a:t> </a:t>
            </a:r>
            <a:r>
              <a:rPr lang="en-IN" sz="4900" dirty="0" err="1"/>
              <a:t>vol.14</a:t>
            </a:r>
            <a:r>
              <a:rPr lang="en-IN" sz="4900" dirty="0"/>
              <a:t> (2011).</a:t>
            </a:r>
          </a:p>
          <a:p>
            <a:r>
              <a:rPr lang="en-IN" sz="4900" dirty="0"/>
              <a:t>[15] </a:t>
            </a:r>
            <a:r>
              <a:rPr lang="en-IN" sz="4900" dirty="0" err="1"/>
              <a:t>Ravindra</a:t>
            </a:r>
            <a:r>
              <a:rPr lang="en-IN" sz="4900" dirty="0"/>
              <a:t> S et al. "Segmentation of Google Map Images Based on </a:t>
            </a:r>
            <a:r>
              <a:rPr lang="en-IN" sz="4900" dirty="0" err="1"/>
              <a:t>Color</a:t>
            </a:r>
            <a:r>
              <a:rPr lang="en-IN" sz="4900" dirty="0"/>
              <a:t> Features" Proceedings of International Conference on Communication, Computation, Management &amp; Nanotechnology (</a:t>
            </a:r>
            <a:r>
              <a:rPr lang="en-IN" sz="4900" dirty="0" err="1"/>
              <a:t>ICN</a:t>
            </a:r>
            <a:r>
              <a:rPr lang="en-IN" sz="4900" dirty="0"/>
              <a:t>-2011), September 23-25, 2011.</a:t>
            </a:r>
          </a:p>
          <a:p>
            <a:r>
              <a:rPr lang="en-IN" sz="4900" dirty="0"/>
              <a:t>[16] </a:t>
            </a:r>
            <a:r>
              <a:rPr lang="en-IN" sz="4900" dirty="0" err="1"/>
              <a:t>Murali</a:t>
            </a:r>
            <a:r>
              <a:rPr lang="en-IN" sz="4900" dirty="0"/>
              <a:t> Mohan. S et al. "VLSI Architecture for Fast Computation of </a:t>
            </a:r>
            <a:r>
              <a:rPr lang="en-IN" sz="4900" dirty="0" err="1"/>
              <a:t>2D</a:t>
            </a:r>
            <a:r>
              <a:rPr lang="en-IN" sz="4900" dirty="0"/>
              <a:t>-Discrete Wavelet Transform and Low Power Feed Forward Neural Network Architecture for Image Compression" American Journal of Engineering Research (</a:t>
            </a:r>
            <a:r>
              <a:rPr lang="en-IN" sz="4900" dirty="0" err="1"/>
              <a:t>AJER</a:t>
            </a:r>
            <a:r>
              <a:rPr lang="en-IN" sz="4900" dirty="0"/>
              <a:t>) e-ISSN : 2320-0847 p-ISSN : 2320-0936 Volume-02, Issue-10, pp-136-145 </a:t>
            </a:r>
            <a:r>
              <a:rPr lang="en-IN" sz="4900" dirty="0" err="1"/>
              <a:t>www.ajer.org</a:t>
            </a:r>
            <a:r>
              <a:rPr lang="en-IN" sz="4900" dirty="0"/>
              <a:t>.</a:t>
            </a:r>
          </a:p>
          <a:p>
            <a:r>
              <a:rPr lang="en-IN" sz="4900" dirty="0"/>
              <a:t>[17] </a:t>
            </a:r>
            <a:r>
              <a:rPr lang="en-IN" sz="4900" dirty="0" err="1"/>
              <a:t>Kamrul</a:t>
            </a:r>
            <a:r>
              <a:rPr lang="en-IN" sz="4900" dirty="0"/>
              <a:t> </a:t>
            </a:r>
            <a:r>
              <a:rPr lang="en-IN" sz="4900" dirty="0" err="1"/>
              <a:t>Hasan</a:t>
            </a:r>
            <a:r>
              <a:rPr lang="en-IN" sz="4900" dirty="0"/>
              <a:t> </a:t>
            </a:r>
            <a:r>
              <a:rPr lang="en-IN" sz="4900" dirty="0" err="1"/>
              <a:t>Talukder</a:t>
            </a:r>
            <a:r>
              <a:rPr lang="en-IN" sz="4900" dirty="0"/>
              <a:t>, Koichi Harada "Haar Wavelet Based Approach for Image Compression and Quality Assessment of Compressed Image" </a:t>
            </a:r>
            <a:r>
              <a:rPr lang="en-IN" sz="4900" dirty="0" err="1"/>
              <a:t>IAENG</a:t>
            </a:r>
            <a:r>
              <a:rPr lang="en-IN" sz="4900" dirty="0"/>
              <a:t> International Journal of Applied Mathematics, Volume 36, Issue 1, 2007.</a:t>
            </a:r>
          </a:p>
          <a:p>
            <a:r>
              <a:rPr lang="en-IN" sz="4900" dirty="0"/>
              <a:t>[18] Cui, L., &amp; Allen, </a:t>
            </a:r>
            <a:r>
              <a:rPr lang="en-IN" sz="4900" dirty="0" err="1"/>
              <a:t>A.R.</a:t>
            </a:r>
            <a:r>
              <a:rPr lang="en-IN" sz="4900" dirty="0"/>
              <a:t> ." An Image Quality Metric Based on a Colour Appearance Model". 2008 Proceedings of the 10th International Conference on Advanced Concepts for Intelligent Vision Systems, France, </a:t>
            </a:r>
            <a:r>
              <a:rPr lang="en-IN" sz="4900" dirty="0" err="1"/>
              <a:t>pp.696</a:t>
            </a:r>
            <a:r>
              <a:rPr lang="en-IN" sz="4900" dirty="0"/>
              <a:t>-707.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2132856"/>
            <a:ext cx="4800600" cy="1143000"/>
          </a:xfrm>
        </p:spPr>
        <p:txBody>
          <a:bodyPr>
            <a:noAutofit/>
          </a:bodyPr>
          <a:lstStyle/>
          <a:p>
            <a:r>
              <a:rPr lang="en-US" sz="9600" b="1" dirty="0" smtClean="0">
                <a:solidFill>
                  <a:srgbClr val="FF0000"/>
                </a:solidFill>
              </a:rPr>
              <a:t>THANK YOU</a:t>
            </a:r>
            <a:endParaRPr lang="en-IN" sz="96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74638"/>
            <a:ext cx="4929222" cy="1082660"/>
          </a:xfrm>
        </p:spPr>
        <p:txBody>
          <a:bodyPr/>
          <a:lstStyle/>
          <a:p>
            <a:r>
              <a:rPr lang="en-IN" sz="3600" b="1" dirty="0" smtClean="0">
                <a:solidFill>
                  <a:srgbClr val="FF0000"/>
                </a:solidFill>
              </a:rPr>
              <a:t>INTRODUCTION</a:t>
            </a:r>
            <a:endParaRPr lang="en-IN" sz="3600" b="1" dirty="0">
              <a:solidFill>
                <a:srgbClr val="FF0000"/>
              </a:solidFill>
            </a:endParaRPr>
          </a:p>
        </p:txBody>
      </p:sp>
      <p:sp>
        <p:nvSpPr>
          <p:cNvPr id="3" name="Content Placeholder 2"/>
          <p:cNvSpPr>
            <a:spLocks noGrp="1"/>
          </p:cNvSpPr>
          <p:nvPr>
            <p:ph sz="quarter" idx="1"/>
          </p:nvPr>
        </p:nvSpPr>
        <p:spPr>
          <a:xfrm>
            <a:off x="827584" y="1196752"/>
            <a:ext cx="7772400" cy="4975448"/>
          </a:xfrm>
        </p:spPr>
        <p:txBody>
          <a:bodyPr>
            <a:normAutofit/>
          </a:bodyPr>
          <a:lstStyle/>
          <a:p>
            <a:pPr algn="just">
              <a:buNone/>
            </a:pPr>
            <a:r>
              <a:rPr lang="en-IN" sz="2000" dirty="0" smtClean="0"/>
              <a:t>      </a:t>
            </a:r>
            <a:r>
              <a:rPr lang="en-IN" sz="2000" dirty="0" smtClean="0">
                <a:latin typeface="Times New Roman" pitchFamily="18" charset="0"/>
                <a:cs typeface="Times New Roman" pitchFamily="18" charset="0"/>
              </a:rPr>
              <a:t>Biometric </a:t>
            </a:r>
            <a:r>
              <a:rPr lang="en-IN" sz="2000" dirty="0">
                <a:latin typeface="Times New Roman" pitchFamily="18" charset="0"/>
                <a:cs typeface="Times New Roman" pitchFamily="18" charset="0"/>
              </a:rPr>
              <a:t>methods are methods that use features of human beings </a:t>
            </a:r>
            <a:r>
              <a:rPr lang="en-IN" sz="2000" dirty="0" smtClean="0">
                <a:latin typeface="Times New Roman" pitchFamily="18" charset="0"/>
                <a:cs typeface="Times New Roman" pitchFamily="18" charset="0"/>
              </a:rPr>
              <a:t>for authentication</a:t>
            </a:r>
            <a:r>
              <a:rPr lang="en-IN" sz="2000" dirty="0">
                <a:latin typeface="Times New Roman" pitchFamily="18" charset="0"/>
                <a:cs typeface="Times New Roman" pitchFamily="18" charset="0"/>
              </a:rPr>
              <a:t>. Since the features such as </a:t>
            </a:r>
            <a:r>
              <a:rPr lang="en-IN" sz="2000" dirty="0" smtClean="0">
                <a:latin typeface="Times New Roman" pitchFamily="18" charset="0"/>
                <a:cs typeface="Times New Roman" pitchFamily="18" charset="0"/>
              </a:rPr>
              <a:t>fingerprints, voice</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iris, </a:t>
            </a:r>
            <a:r>
              <a:rPr lang="en-IN" sz="2000" dirty="0">
                <a:latin typeface="Times New Roman" pitchFamily="18" charset="0"/>
                <a:cs typeface="Times New Roman" pitchFamily="18" charset="0"/>
              </a:rPr>
              <a:t>etc are unique in each person, the security provided is very high when compared to conventional methods like passwords. These may include fingerprints, palm prints, iris scanners, voice recognition, face recognition etc</a:t>
            </a:r>
            <a:r>
              <a:rPr lang="en-IN" sz="2000" dirty="0" smtClean="0">
                <a:latin typeface="Times New Roman" pitchFamily="18" charset="0"/>
                <a:cs typeface="Times New Roman" pitchFamily="18" charset="0"/>
              </a:rPr>
              <a:t>.</a:t>
            </a:r>
            <a:r>
              <a:rPr lang="en-IN" altLang="en-US" sz="2000" dirty="0" smtClean="0">
                <a:solidFill>
                  <a:schemeClr val="tx1"/>
                </a:solidFill>
                <a:latin typeface="Times New Roman" pitchFamily="18" charset="0"/>
                <a:cs typeface="Times New Roman" pitchFamily="18" charset="0"/>
              </a:rPr>
              <a:t> Finger vein recognition is a method of biometric authentication that uses pattern recognition techniques based on images of human finger vein patterns beneath the skin's surface. Finger vein recognition is one of many forms of biometrics used to identify individuals and verify their identity. Finger Vein ID is a biometric authentication system that matches the vascular pattern in an individual's finger to previously obtain data. The technology is currently in use or development for a wide variety of applications, including credit card authentication, automobile security, employee time and attendance tracking, computer and network authentication, end point security and automated teller machines. </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IN" b="1" dirty="0" smtClean="0">
                <a:solidFill>
                  <a:srgbClr val="FF0000"/>
                </a:solidFill>
              </a:rPr>
              <a:t>EXISTING SYSTEM AND THEIR DRAWBACKS</a:t>
            </a:r>
            <a:endParaRPr lang="en-IN" dirty="0"/>
          </a:p>
        </p:txBody>
      </p:sp>
      <p:sp>
        <p:nvSpPr>
          <p:cNvPr id="3" name="Content Placeholder 2"/>
          <p:cNvSpPr>
            <a:spLocks noGrp="1"/>
          </p:cNvSpPr>
          <p:nvPr>
            <p:ph idx="1"/>
          </p:nvPr>
        </p:nvSpPr>
        <p:spPr>
          <a:xfrm>
            <a:off x="457200" y="2332037"/>
            <a:ext cx="8229600" cy="4525963"/>
          </a:xfrm>
        </p:spPr>
        <p:txBody>
          <a:bodyPr>
            <a:normAutofit fontScale="62500" lnSpcReduction="20000"/>
          </a:bodyPr>
          <a:lstStyle/>
          <a:p>
            <a:pPr>
              <a:buFont typeface="Wingdings" pitchFamily="2" charset="2"/>
              <a:buChar char="§"/>
            </a:pPr>
            <a:r>
              <a:rPr lang="en-US" dirty="0" smtClean="0"/>
              <a:t>The current biometric systems are all subject to risk and have a higher failure rate.</a:t>
            </a:r>
          </a:p>
          <a:p>
            <a:r>
              <a:rPr lang="en-IN" dirty="0" smtClean="0"/>
              <a:t>Facial recognition uses a 2-D recognition system, which is susceptible to changes in lighting, the person’s hair, whether the person wears glasses and age, as people's faces change over time.</a:t>
            </a:r>
          </a:p>
          <a:p>
            <a:r>
              <a:rPr lang="en-IN" dirty="0" smtClean="0"/>
              <a:t>Voice recognition has low accuracy, and a voice can be easily recorded and used for unauthorized access. An illness such as a cold can alter the user's voice and make identification more difficult or even impossible.</a:t>
            </a:r>
          </a:p>
          <a:p>
            <a:r>
              <a:rPr lang="en-IN" dirty="0" smtClean="0"/>
              <a:t>Retinal scanning is an expensive identification method and can cause delays, as the comparison with stored templates can take up to 10 seconds.</a:t>
            </a:r>
          </a:p>
          <a:p>
            <a:r>
              <a:rPr lang="en-IN" dirty="0" smtClean="0"/>
              <a:t>Fingerprint reading can make mistakes with the dryness or dirt of the finger’s skin, as well as with age. Fingerprints are captured in an image format that requires a lot of memory to process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b="1" dirty="0" smtClean="0">
                <a:solidFill>
                  <a:srgbClr val="FF0000"/>
                </a:solidFill>
              </a:rPr>
              <a:t>FINGER-VEIN SYSTEM</a:t>
            </a:r>
            <a:endParaRPr lang="en-IN" b="1" dirty="0">
              <a:solidFill>
                <a:srgbClr val="FF0000"/>
              </a:solidFill>
            </a:endParaRPr>
          </a:p>
        </p:txBody>
      </p:sp>
      <p:sp>
        <p:nvSpPr>
          <p:cNvPr id="3" name="Content Placeholder 2"/>
          <p:cNvSpPr>
            <a:spLocks noGrp="1"/>
          </p:cNvSpPr>
          <p:nvPr>
            <p:ph idx="1"/>
          </p:nvPr>
        </p:nvSpPr>
        <p:spPr>
          <a:xfrm>
            <a:off x="457200" y="2027237"/>
            <a:ext cx="8229600" cy="4830763"/>
          </a:xfrm>
        </p:spPr>
        <p:txBody>
          <a:bodyPr>
            <a:normAutofit fontScale="62500" lnSpcReduction="20000"/>
          </a:bodyPr>
          <a:lstStyle/>
          <a:p>
            <a:pPr algn="just">
              <a:lnSpc>
                <a:spcPct val="170000"/>
              </a:lnSpc>
              <a:buNone/>
            </a:pPr>
            <a:r>
              <a:rPr lang="en-IN" dirty="0" smtClean="0"/>
              <a:t>	</a:t>
            </a:r>
            <a:r>
              <a:rPr lang="en-IN" sz="3300" dirty="0" smtClean="0">
                <a:latin typeface="Times New Roman" pitchFamily="18" charset="0"/>
                <a:cs typeface="Times New Roman" pitchFamily="18" charset="0"/>
              </a:rPr>
              <a:t>The </a:t>
            </a:r>
            <a:r>
              <a:rPr lang="en-IN" sz="3300" dirty="0">
                <a:latin typeface="Times New Roman" pitchFamily="18" charset="0"/>
                <a:cs typeface="Times New Roman" pitchFamily="18" charset="0"/>
              </a:rPr>
              <a:t>need of a biometric method that is reliable and fast is solved by the finger vein </a:t>
            </a:r>
            <a:r>
              <a:rPr lang="en-IN" sz="3300" dirty="0" smtClean="0">
                <a:latin typeface="Times New Roman" pitchFamily="18" charset="0"/>
                <a:cs typeface="Times New Roman" pitchFamily="18" charset="0"/>
              </a:rPr>
              <a:t>recognition </a:t>
            </a:r>
            <a:r>
              <a:rPr lang="en-IN" sz="3300" dirty="0">
                <a:latin typeface="Times New Roman" pitchFamily="18" charset="0"/>
                <a:cs typeface="Times New Roman" pitchFamily="18" charset="0"/>
              </a:rPr>
              <a:t>system. This is a method of biometric authentication which uses the patterns of the vein beneath the skin of the finger. Since this pattern is unique for each finger, verification of identity can be done. As the blood vessels are beneath the surface of the skin, forgery is not possible. Also, the physical presence of the human is guaranteed as the authentication cannot be done otherwise. The authentication process matches the previously recorded pattern available in the database for authorisation.</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FINGER-VEIN IMAGE AND MACHINE</a:t>
            </a:r>
            <a:endParaRPr lang="en-IN" b="1" dirty="0">
              <a:solidFill>
                <a:srgbClr val="FF0000"/>
              </a:solidFill>
            </a:endParaRPr>
          </a:p>
        </p:txBody>
      </p:sp>
      <p:pic>
        <p:nvPicPr>
          <p:cNvPr id="4" name="Content Placeholder 3" descr="C:\Users\amiya\Desktop\input1.PNG"/>
          <p:cNvPicPr>
            <a:picLocks noGrp="1"/>
          </p:cNvPicPr>
          <p:nvPr>
            <p:ph idx="1"/>
          </p:nvPr>
        </p:nvPicPr>
        <p:blipFill>
          <a:blip r:embed="rId2" cstate="print"/>
          <a:srcRect/>
          <a:stretch>
            <a:fillRect/>
          </a:stretch>
        </p:blipFill>
        <p:spPr bwMode="auto">
          <a:xfrm>
            <a:off x="990600" y="1447800"/>
            <a:ext cx="2486372" cy="4267200"/>
          </a:xfrm>
          <a:prstGeom prst="rect">
            <a:avLst/>
          </a:prstGeom>
          <a:noFill/>
          <a:ln w="9525">
            <a:noFill/>
            <a:miter lim="800000"/>
            <a:headEnd/>
            <a:tailEnd/>
          </a:ln>
        </p:spPr>
      </p:pic>
      <p:pic>
        <p:nvPicPr>
          <p:cNvPr id="5" name="Picture 4" descr="Image result for fingervein scanner"/>
          <p:cNvPicPr/>
          <p:nvPr/>
        </p:nvPicPr>
        <p:blipFill>
          <a:blip r:embed="rId3" cstate="print"/>
          <a:srcRect/>
          <a:stretch>
            <a:fillRect/>
          </a:stretch>
        </p:blipFill>
        <p:spPr bwMode="auto">
          <a:xfrm>
            <a:off x="4038600" y="1524000"/>
            <a:ext cx="4019550" cy="4114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04664"/>
            <a:ext cx="6934200" cy="1143000"/>
          </a:xfrm>
        </p:spPr>
        <p:txBody>
          <a:bodyPr>
            <a:normAutofit fontScale="90000"/>
          </a:bodyPr>
          <a:lstStyle/>
          <a:p>
            <a:r>
              <a:rPr lang="en-IN" sz="3600" b="1" dirty="0" smtClean="0">
                <a:solidFill>
                  <a:srgbClr val="FF0000"/>
                </a:solidFill>
              </a:rPr>
              <a:t>ADVANTAGES OF FINGER VEIN TECHNOLOGY</a:t>
            </a:r>
            <a:r>
              <a:rPr lang="en-IN" b="1" dirty="0" smtClean="0"/>
              <a:t/>
            </a:r>
            <a:br>
              <a:rPr lang="en-IN" b="1" dirty="0" smtClean="0"/>
            </a:br>
            <a:endParaRPr lang="en-IN" dirty="0"/>
          </a:p>
        </p:txBody>
      </p:sp>
      <p:sp>
        <p:nvSpPr>
          <p:cNvPr id="3" name="Content Placeholder 2"/>
          <p:cNvSpPr>
            <a:spLocks noGrp="1"/>
          </p:cNvSpPr>
          <p:nvPr>
            <p:ph sz="quarter" idx="1"/>
          </p:nvPr>
        </p:nvSpPr>
        <p:spPr>
          <a:xfrm>
            <a:off x="457200" y="1600200"/>
            <a:ext cx="8229600" cy="5257800"/>
          </a:xfrm>
        </p:spPr>
        <p:txBody>
          <a:bodyPr>
            <a:normAutofit fontScale="40000" lnSpcReduction="20000"/>
          </a:bodyPr>
          <a:lstStyle/>
          <a:p>
            <a:pPr>
              <a:lnSpc>
                <a:spcPct val="160000"/>
              </a:lnSpc>
            </a:pPr>
            <a:r>
              <a:rPr lang="en-IN" sz="3400" b="1" dirty="0" smtClean="0"/>
              <a:t>Accurate-</a:t>
            </a:r>
            <a:r>
              <a:rPr lang="en-IN" sz="3400" dirty="0" smtClean="0"/>
              <a:t>Rates for acceptance of false users or rejection of true users are among the lowest for biometric technologies, making finger vein authentication a reliable security solution. </a:t>
            </a:r>
          </a:p>
          <a:p>
            <a:pPr>
              <a:lnSpc>
                <a:spcPct val="160000"/>
              </a:lnSpc>
            </a:pPr>
            <a:r>
              <a:rPr lang="en-IN" sz="3400" b="1" dirty="0" smtClean="0"/>
              <a:t>Fast-</a:t>
            </a:r>
            <a:r>
              <a:rPr lang="en-IN" sz="3400" dirty="0" smtClean="0"/>
              <a:t>Vein pattern matching is completed within the blink of an eye, affording users a speedy authentication experience.</a:t>
            </a:r>
          </a:p>
          <a:p>
            <a:pPr>
              <a:lnSpc>
                <a:spcPct val="160000"/>
              </a:lnSpc>
            </a:pPr>
            <a:r>
              <a:rPr lang="en-IN" sz="3400" b="1" dirty="0" smtClean="0"/>
              <a:t>Secure- </a:t>
            </a:r>
            <a:r>
              <a:rPr lang="en-IN" sz="3400" dirty="0" smtClean="0"/>
              <a:t>As finger vein patterns are found internally within the body, forgery is extremely difficult. Dryness or roughness on the surface of the skin also has no effect on the accuracy of vein pattern authentication.</a:t>
            </a:r>
          </a:p>
          <a:p>
            <a:pPr>
              <a:lnSpc>
                <a:spcPct val="160000"/>
              </a:lnSpc>
            </a:pPr>
            <a:r>
              <a:rPr lang="en-IN" sz="3400" b="1" dirty="0" smtClean="0"/>
              <a:t>Small-</a:t>
            </a:r>
            <a:r>
              <a:rPr lang="en-IN" sz="3400" dirty="0" smtClean="0"/>
              <a:t>Finger vein authentication devices are compact and therefore applicable as embedded devices in a variety of applications.</a:t>
            </a:r>
          </a:p>
          <a:p>
            <a:pPr>
              <a:lnSpc>
                <a:spcPct val="160000"/>
              </a:lnSpc>
            </a:pPr>
            <a:r>
              <a:rPr lang="en-IN" sz="3400" b="1" dirty="0" smtClean="0"/>
              <a:t>Non Traceable-</a:t>
            </a:r>
            <a:r>
              <a:rPr lang="en-IN" sz="3400" dirty="0" smtClean="0"/>
              <a:t>Veins are inside the body, invisible to the eye, and not accessible.</a:t>
            </a:r>
          </a:p>
          <a:p>
            <a:pPr>
              <a:lnSpc>
                <a:spcPct val="160000"/>
              </a:lnSpc>
            </a:pPr>
            <a:r>
              <a:rPr lang="en-IN" sz="3400" b="1" dirty="0" smtClean="0"/>
              <a:t>User-Friendly- </a:t>
            </a:r>
            <a:r>
              <a:rPr lang="en-IN" sz="3400" dirty="0" smtClean="0"/>
              <a:t>The vein patterns of each finger are unique, so each individual can register multiple fingers as "back-up" for authentication purposes.</a:t>
            </a:r>
          </a:p>
          <a:p>
            <a:endParaRPr lang="en-IN" sz="2000" dirty="0" smtClean="0"/>
          </a:p>
          <a:p>
            <a:pPr>
              <a:buNone/>
            </a:pPr>
            <a:endParaRPr lang="en-IN" sz="2000" dirty="0" smtClean="0"/>
          </a:p>
          <a:p>
            <a:pPr>
              <a:buNone/>
            </a:pPr>
            <a:r>
              <a:rPr lang="en-IN" sz="2000" dirty="0" smtClean="0"/>
              <a:t/>
            </a:r>
            <a:br>
              <a:rPr lang="en-IN" sz="2000" dirty="0" smtClean="0"/>
            </a:br>
            <a:endParaRPr lang="en-IN" sz="2000" dirty="0" smtClean="0"/>
          </a:p>
          <a:p>
            <a:endParaRPr lang="en-IN" sz="2000" dirty="0" smtClean="0"/>
          </a:p>
          <a:p>
            <a:endParaRPr lang="en-IN" sz="2000" dirty="0" smtClean="0"/>
          </a:p>
          <a:p>
            <a:endParaRPr lang="en-IN" sz="2000" dirty="0" smtClean="0"/>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62000"/>
            <a:ext cx="4800600" cy="1143000"/>
          </a:xfrm>
        </p:spPr>
        <p:txBody>
          <a:bodyPr>
            <a:normAutofit fontScale="90000"/>
          </a:bodyPr>
          <a:lstStyle/>
          <a:p>
            <a:r>
              <a:rPr lang="en-US" sz="4000" b="1" dirty="0" smtClean="0">
                <a:solidFill>
                  <a:srgbClr val="FF0000"/>
                </a:solidFill>
              </a:rPr>
              <a:t/>
            </a:r>
            <a:br>
              <a:rPr lang="en-US" sz="4000" b="1" dirty="0" smtClean="0">
                <a:solidFill>
                  <a:srgbClr val="FF0000"/>
                </a:solidFill>
              </a:rPr>
            </a:br>
            <a:r>
              <a:rPr lang="en-US" sz="4000" b="1" dirty="0" smtClean="0">
                <a:solidFill>
                  <a:srgbClr val="FF0000"/>
                </a:solidFill>
              </a:rPr>
              <a:t>IMPLEMENTATION</a:t>
            </a:r>
            <a:br>
              <a:rPr lang="en-US" sz="4000" b="1" dirty="0" smtClean="0">
                <a:solidFill>
                  <a:srgbClr val="FF0000"/>
                </a:solidFill>
              </a:rPr>
            </a:br>
            <a:r>
              <a:rPr lang="en-IN" dirty="0" smtClean="0"/>
              <a:t/>
            </a:r>
            <a:br>
              <a:rPr lang="en-IN" dirty="0" smtClean="0"/>
            </a:br>
            <a:endParaRPr lang="en-IN" dirty="0"/>
          </a:p>
        </p:txBody>
      </p:sp>
      <p:sp>
        <p:nvSpPr>
          <p:cNvPr id="3" name="Content Placeholder 2"/>
          <p:cNvSpPr>
            <a:spLocks noGrp="1"/>
          </p:cNvSpPr>
          <p:nvPr>
            <p:ph idx="1"/>
          </p:nvPr>
        </p:nvSpPr>
        <p:spPr>
          <a:xfrm>
            <a:off x="533400" y="1828800"/>
            <a:ext cx="8229600" cy="5029200"/>
          </a:xfrm>
        </p:spPr>
        <p:txBody>
          <a:bodyPr>
            <a:normAutofit fontScale="92500" lnSpcReduction="20000"/>
          </a:bodyPr>
          <a:lstStyle/>
          <a:p>
            <a:pPr>
              <a:buNone/>
            </a:pPr>
            <a:r>
              <a:rPr lang="en-US" sz="3600" b="1" dirty="0" smtClean="0"/>
              <a:t>REQUIREMENTS</a:t>
            </a:r>
          </a:p>
          <a:p>
            <a:pPr>
              <a:buNone/>
            </a:pPr>
            <a:endParaRPr lang="en-US" sz="3600" b="1" dirty="0" smtClean="0"/>
          </a:p>
          <a:p>
            <a:pPr>
              <a:buNone/>
            </a:pPr>
            <a:r>
              <a:rPr lang="en-US" b="1" dirty="0" smtClean="0"/>
              <a:t>HARDWARE </a:t>
            </a:r>
            <a:r>
              <a:rPr lang="en-US" b="1" dirty="0"/>
              <a:t>TOOLS:</a:t>
            </a:r>
            <a:endParaRPr lang="en-IN" dirty="0"/>
          </a:p>
          <a:p>
            <a:pPr lvl="0"/>
            <a:r>
              <a:rPr lang="en-US" dirty="0" err="1"/>
              <a:t>Arduino</a:t>
            </a:r>
            <a:r>
              <a:rPr lang="en-US" dirty="0"/>
              <a:t> Micro-controller</a:t>
            </a:r>
            <a:endParaRPr lang="en-IN" dirty="0"/>
          </a:p>
          <a:p>
            <a:pPr lvl="0"/>
            <a:r>
              <a:rPr lang="en-US" dirty="0"/>
              <a:t>GSM</a:t>
            </a:r>
            <a:endParaRPr lang="en-IN" dirty="0"/>
          </a:p>
          <a:p>
            <a:pPr lvl="0"/>
            <a:r>
              <a:rPr lang="en-US" dirty="0"/>
              <a:t>MOTOR</a:t>
            </a:r>
            <a:endParaRPr lang="en-IN" dirty="0"/>
          </a:p>
          <a:p>
            <a:pPr>
              <a:buNone/>
            </a:pPr>
            <a:r>
              <a:rPr lang="en-US" b="1" dirty="0" smtClean="0"/>
              <a:t>SOFTWARE TOOLS:</a:t>
            </a:r>
            <a:endParaRPr lang="en-IN" dirty="0" smtClean="0"/>
          </a:p>
          <a:p>
            <a:pPr lvl="0"/>
            <a:r>
              <a:rPr lang="en-US" dirty="0" err="1" smtClean="0"/>
              <a:t>Arduino</a:t>
            </a:r>
            <a:r>
              <a:rPr lang="en-US" dirty="0" smtClean="0"/>
              <a:t> IDE</a:t>
            </a:r>
            <a:endParaRPr lang="en-IN" dirty="0" smtClean="0"/>
          </a:p>
          <a:p>
            <a:pPr lvl="0"/>
            <a:r>
              <a:rPr lang="en-US" dirty="0" smtClean="0"/>
              <a:t>MATLAB</a:t>
            </a:r>
            <a:endParaRPr lang="en-IN" dirty="0" smtClean="0"/>
          </a:p>
          <a:p>
            <a:pPr lvl="0"/>
            <a:r>
              <a:rPr lang="en-US" dirty="0" smtClean="0"/>
              <a:t>Language: Embedded C</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4800600" cy="1143000"/>
          </a:xfrm>
        </p:spPr>
        <p:txBody>
          <a:bodyPr/>
          <a:lstStyle/>
          <a:p>
            <a:r>
              <a:rPr lang="en-US" sz="3600" b="1" dirty="0" smtClean="0">
                <a:solidFill>
                  <a:srgbClr val="FF0000"/>
                </a:solidFill>
              </a:rPr>
              <a:t>BLOCK DIAGRAM</a:t>
            </a:r>
            <a:endParaRPr lang="en-IN" sz="3600" b="1" dirty="0">
              <a:solidFill>
                <a:srgbClr val="FF0000"/>
              </a:solidFill>
            </a:endParaRPr>
          </a:p>
        </p:txBody>
      </p:sp>
      <p:pic>
        <p:nvPicPr>
          <p:cNvPr id="3" name="Picture 1"/>
          <p:cNvPicPr>
            <a:picLocks noChangeAspect="1" noChangeArrowheads="1"/>
          </p:cNvPicPr>
          <p:nvPr/>
        </p:nvPicPr>
        <p:blipFill>
          <a:blip r:embed="rId2" cstate="print"/>
          <a:srcRect/>
          <a:stretch>
            <a:fillRect/>
          </a:stretch>
        </p:blipFill>
        <p:spPr bwMode="auto">
          <a:xfrm>
            <a:off x="0" y="1066800"/>
            <a:ext cx="8915400" cy="616530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971</Words>
  <Application>Microsoft Office PowerPoint</Application>
  <PresentationFormat>On-screen Show (4:3)</PresentationFormat>
  <Paragraphs>139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FINGER VEIN EXTRACTION AND AUTHENTICATION FOR SECURITY PURPOSE</vt:lpstr>
      <vt:lpstr>Abstract</vt:lpstr>
      <vt:lpstr>INTRODUCTION</vt:lpstr>
      <vt:lpstr>EXISTING SYSTEM AND THEIR DRAWBACKS</vt:lpstr>
      <vt:lpstr>FINGER-VEIN SYSTEM</vt:lpstr>
      <vt:lpstr>FINGER-VEIN IMAGE AND MACHINE</vt:lpstr>
      <vt:lpstr>ADVANTAGES OF FINGER VEIN TECHNOLOGY </vt:lpstr>
      <vt:lpstr> IMPLEMENTATION  </vt:lpstr>
      <vt:lpstr>BLOCK DIAGRAM</vt:lpstr>
      <vt:lpstr>SOFTWARE ARCHITECTURE</vt:lpstr>
      <vt:lpstr>MODULE 1 Input, Pre-processing and Segmentation</vt:lpstr>
      <vt:lpstr>NOISE REMOVAL: GAUSSIAN FILTER</vt:lpstr>
      <vt:lpstr>IMAGE EQUALIZATION AND SEGMENTATION</vt:lpstr>
      <vt:lpstr>MODULE 2 Feature Extraction </vt:lpstr>
      <vt:lpstr>MODULE  3 Training of data set using SVM and matching</vt:lpstr>
      <vt:lpstr>MODULE 4 Arduino  Microcontroller and Motor</vt:lpstr>
      <vt:lpstr>MODULE 5 GSM and Error Message</vt:lpstr>
      <vt:lpstr>APPLICATION IN VEHICLE SECURITY: </vt:lpstr>
      <vt:lpstr>CONCLUSION AND RESULTS</vt:lpstr>
      <vt:lpstr>RESULT VALUES</vt:lpstr>
      <vt:lpstr>REFERENCES</vt:lpstr>
      <vt:lpstr>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SRM</dc:creator>
  <cp:lastModifiedBy>amiya</cp:lastModifiedBy>
  <cp:revision>40</cp:revision>
  <dcterms:created xsi:type="dcterms:W3CDTF">2008-03-19T02:18:09Z</dcterms:created>
  <dcterms:modified xsi:type="dcterms:W3CDTF">2017-05-13T03:28:06Z</dcterms:modified>
</cp:coreProperties>
</file>