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9D17C-6EAB-4E0C-8D04-EE3B0CEF6A20}" v="1024" dt="2020-12-01T17:09:09.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4424" y="834816"/>
            <a:ext cx="10559989" cy="2747034"/>
          </a:xfrm>
        </p:spPr>
        <p:txBody>
          <a:bodyPr>
            <a:noAutofit/>
          </a:bodyPr>
          <a:lstStyle/>
          <a:p>
            <a:r>
              <a:rPr lang="en-US" sz="4400" dirty="0">
                <a:latin typeface="Arial Black"/>
                <a:ea typeface="+mj-lt"/>
                <a:cs typeface="+mj-lt"/>
              </a:rPr>
              <a:t>Architecture FOR  building a recommendation engine for an e-commerce platform</a:t>
            </a:r>
            <a:endParaRPr lang="en-US" sz="4400">
              <a:latin typeface="Arial Black"/>
            </a:endParaRPr>
          </a:p>
        </p:txBody>
      </p:sp>
      <p:sp>
        <p:nvSpPr>
          <p:cNvPr id="3" name="Subtitle 2"/>
          <p:cNvSpPr>
            <a:spLocks noGrp="1"/>
          </p:cNvSpPr>
          <p:nvPr>
            <p:ph type="subTitle" idx="1"/>
          </p:nvPr>
        </p:nvSpPr>
        <p:spPr>
          <a:xfrm>
            <a:off x="9280762" y="5643621"/>
            <a:ext cx="2566180" cy="807499"/>
          </a:xfrm>
        </p:spPr>
        <p:txBody>
          <a:bodyPr vert="horz" lIns="91440" tIns="45720" rIns="91440" bIns="45720" rtlCol="0" anchor="t">
            <a:normAutofit/>
          </a:bodyPr>
          <a:lstStyle/>
          <a:p>
            <a:r>
              <a:rPr lang="en-US" sz="2400" dirty="0">
                <a:solidFill>
                  <a:srgbClr val="FF0000"/>
                </a:solidFill>
                <a:latin typeface="Rockwell"/>
              </a:rPr>
              <a:t>BY   AJAY BHATT</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7D144-EED1-4D16-AB7C-404846F13123}"/>
              </a:ext>
            </a:extLst>
          </p:cNvPr>
          <p:cNvSpPr>
            <a:spLocks noGrp="1"/>
          </p:cNvSpPr>
          <p:nvPr>
            <p:ph idx="1"/>
          </p:nvPr>
        </p:nvSpPr>
        <p:spPr>
          <a:xfrm>
            <a:off x="1141412" y="826129"/>
            <a:ext cx="9905999" cy="4965072"/>
          </a:xfrm>
        </p:spPr>
        <p:txBody>
          <a:bodyPr vert="horz" lIns="91440" tIns="45720" rIns="91440" bIns="45720" rtlCol="0" anchor="t">
            <a:normAutofit/>
          </a:bodyPr>
          <a:lstStyle/>
          <a:p>
            <a:pPr marL="0" indent="0">
              <a:buNone/>
            </a:pPr>
            <a:r>
              <a:rPr lang="en-US">
                <a:latin typeface="Arial Black"/>
              </a:rPr>
              <a:t>Evaluation</a:t>
            </a:r>
          </a:p>
          <a:p>
            <a:pPr marL="0" indent="0">
              <a:buNone/>
            </a:pPr>
            <a:r>
              <a:rPr lang="en-US">
                <a:latin typeface="Rockwell"/>
                <a:ea typeface="+mn-lt"/>
                <a:cs typeface="+mn-lt"/>
              </a:rPr>
              <a:t>We have already covered this before but let’s talk in a bit more detail here. The best way to evaluate any recommender system is to test it out in the wild. Techniques like </a:t>
            </a:r>
            <a:r>
              <a:rPr lang="en-US" b="1">
                <a:latin typeface="Rockwell"/>
                <a:ea typeface="+mn-lt"/>
                <a:cs typeface="+mn-lt"/>
              </a:rPr>
              <a:t>A/B testing</a:t>
            </a:r>
            <a:r>
              <a:rPr lang="en-US">
                <a:latin typeface="Rockwell"/>
                <a:ea typeface="+mn-lt"/>
                <a:cs typeface="+mn-lt"/>
              </a:rPr>
              <a:t> is the best since one can get actual feedback from real users. However, if that’s not possible, then we have to resort to some offline evaluation.</a:t>
            </a:r>
            <a:endParaRPr lang="en-US" dirty="0">
              <a:latin typeface="Rockwell"/>
            </a:endParaRPr>
          </a:p>
        </p:txBody>
      </p:sp>
    </p:spTree>
    <p:extLst>
      <p:ext uri="{BB962C8B-B14F-4D97-AF65-F5344CB8AC3E}">
        <p14:creationId xmlns:p14="http://schemas.microsoft.com/office/powerpoint/2010/main" val="5652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E31254B-35F3-443F-8F25-A1176B2EC193}"/>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Thank you</a:t>
            </a:r>
          </a:p>
        </p:txBody>
      </p:sp>
      <p:cxnSp>
        <p:nvCxnSpPr>
          <p:cNvPr id="125" name="Straight Connector 12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43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1B2E-9576-4F61-84CB-13A31F03D64A}"/>
              </a:ext>
            </a:extLst>
          </p:cNvPr>
          <p:cNvSpPr>
            <a:spLocks noGrp="1"/>
          </p:cNvSpPr>
          <p:nvPr>
            <p:ph type="title"/>
          </p:nvPr>
        </p:nvSpPr>
        <p:spPr>
          <a:xfrm>
            <a:off x="1141413" y="618518"/>
            <a:ext cx="9905998" cy="817212"/>
          </a:xfrm>
        </p:spPr>
        <p:txBody>
          <a:bodyPr/>
          <a:lstStyle/>
          <a:p>
            <a:r>
              <a:rPr lang="en-US" sz="4000" b="1" dirty="0">
                <a:latin typeface="Arial Black"/>
              </a:rPr>
              <a:t>Table of Contents</a:t>
            </a:r>
            <a:endParaRPr lang="en-US" sz="4000" dirty="0">
              <a:latin typeface="Arial Black"/>
            </a:endParaRPr>
          </a:p>
          <a:p>
            <a:endParaRPr lang="en-US" dirty="0"/>
          </a:p>
        </p:txBody>
      </p:sp>
      <p:sp>
        <p:nvSpPr>
          <p:cNvPr id="3" name="Content Placeholder 2">
            <a:extLst>
              <a:ext uri="{FF2B5EF4-FFF2-40B4-BE49-F238E27FC236}">
                <a16:creationId xmlns:a16="http://schemas.microsoft.com/office/drawing/2014/main" id="{A2715EE8-1017-467E-849A-0FB53A28D7ED}"/>
              </a:ext>
            </a:extLst>
          </p:cNvPr>
          <p:cNvSpPr>
            <a:spLocks noGrp="1"/>
          </p:cNvSpPr>
          <p:nvPr>
            <p:ph idx="1"/>
          </p:nvPr>
        </p:nvSpPr>
        <p:spPr>
          <a:xfrm>
            <a:off x="1141412" y="1588129"/>
            <a:ext cx="9905999" cy="5008204"/>
          </a:xfrm>
        </p:spPr>
        <p:txBody>
          <a:bodyPr vert="horz" lIns="91440" tIns="45720" rIns="91440" bIns="45720" rtlCol="0" anchor="t">
            <a:normAutofit/>
          </a:bodyPr>
          <a:lstStyle/>
          <a:p>
            <a:pPr marL="0" indent="0">
              <a:buNone/>
            </a:pPr>
            <a:r>
              <a:rPr lang="en-US">
                <a:ea typeface="+mn-lt"/>
                <a:cs typeface="+mn-lt"/>
              </a:rPr>
              <a:t>1.What are recommendation engines?</a:t>
            </a:r>
            <a:endParaRPr lang="en-US"/>
          </a:p>
          <a:p>
            <a:pPr marL="0" indent="0">
              <a:buNone/>
            </a:pPr>
            <a:r>
              <a:rPr lang="en-US">
                <a:ea typeface="+mn-lt"/>
                <a:cs typeface="+mn-lt"/>
              </a:rPr>
              <a:t>2. How does a recommendation engine work?</a:t>
            </a:r>
            <a:endParaRPr lang="en-US"/>
          </a:p>
          <a:p>
            <a:pPr marL="800100" lvl="1" indent="-342900"/>
            <a:r>
              <a:rPr lang="en-US">
                <a:ea typeface="+mn-lt"/>
                <a:cs typeface="+mn-lt"/>
              </a:rPr>
              <a:t>Data collection</a:t>
            </a:r>
            <a:endParaRPr lang="en-US"/>
          </a:p>
          <a:p>
            <a:pPr marL="800100" lvl="1" indent="-342900"/>
            <a:r>
              <a:rPr lang="en-US" dirty="0">
                <a:ea typeface="+mn-lt"/>
                <a:cs typeface="+mn-lt"/>
              </a:rPr>
              <a:t>Data storage</a:t>
            </a:r>
            <a:endParaRPr lang="en-US" dirty="0"/>
          </a:p>
          <a:p>
            <a:pPr marL="800100" lvl="1" indent="-342900"/>
            <a:r>
              <a:rPr lang="en-US">
                <a:ea typeface="+mn-lt"/>
                <a:cs typeface="+mn-lt"/>
              </a:rPr>
              <a:t>Filtering the data</a:t>
            </a:r>
          </a:p>
          <a:p>
            <a:pPr marL="457200" lvl="1" indent="0">
              <a:buNone/>
            </a:pPr>
            <a:r>
              <a:rPr lang="en-US">
                <a:ea typeface="+mn-lt"/>
                <a:cs typeface="+mn-lt"/>
              </a:rPr>
              <a:t>        Content based filtering</a:t>
            </a:r>
          </a:p>
          <a:p>
            <a:pPr marL="457200" lvl="1" indent="0">
              <a:buNone/>
            </a:pPr>
            <a:r>
              <a:rPr lang="en-US">
                <a:ea typeface="+mn-lt"/>
                <a:cs typeface="+mn-lt"/>
              </a:rPr>
              <a:t>        Collaborative filtering</a:t>
            </a:r>
            <a:r>
              <a:rPr lang="en-US" dirty="0"/>
              <a:t> Scoring</a:t>
            </a:r>
          </a:p>
          <a:p>
            <a:pPr marL="800100" lvl="1" indent="-342900"/>
            <a:r>
              <a:rPr lang="en-US"/>
              <a:t>Scoring</a:t>
            </a:r>
            <a:endParaRPr lang="en-US" dirty="0"/>
          </a:p>
          <a:p>
            <a:pPr marL="800100" lvl="1" indent="-342900"/>
            <a:r>
              <a:rPr lang="en-US"/>
              <a:t>Re-ranking</a:t>
            </a:r>
            <a:endParaRPr lang="en-US" dirty="0"/>
          </a:p>
          <a:p>
            <a:pPr marL="800100" lvl="1" indent="-342900"/>
            <a:r>
              <a:rPr lang="en-US"/>
              <a:t>Recommender Pipeline</a:t>
            </a:r>
            <a:endParaRPr lang="en-US" dirty="0"/>
          </a:p>
          <a:p>
            <a:pPr marL="914400" lvl="2" indent="0">
              <a:buNone/>
            </a:pPr>
            <a:endParaRPr lang="en-US" dirty="0"/>
          </a:p>
          <a:p>
            <a:pPr lvl="2"/>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63941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0600-7CA5-4B71-908A-9F047EABD64B}"/>
              </a:ext>
            </a:extLst>
          </p:cNvPr>
          <p:cNvSpPr>
            <a:spLocks noGrp="1"/>
          </p:cNvSpPr>
          <p:nvPr>
            <p:ph type="title"/>
          </p:nvPr>
        </p:nvSpPr>
        <p:spPr>
          <a:xfrm>
            <a:off x="1141413" y="618518"/>
            <a:ext cx="9905998" cy="2312456"/>
          </a:xfrm>
        </p:spPr>
        <p:txBody>
          <a:bodyPr/>
          <a:lstStyle/>
          <a:p>
            <a:r>
              <a:rPr lang="en-US" b="1"/>
              <a:t>1. What are recommendation engines?</a:t>
            </a:r>
            <a:endParaRPr lang="en-US"/>
          </a:p>
          <a:p>
            <a:endParaRPr lang="en-US" dirty="0"/>
          </a:p>
        </p:txBody>
      </p:sp>
      <p:sp>
        <p:nvSpPr>
          <p:cNvPr id="3" name="Content Placeholder 2">
            <a:extLst>
              <a:ext uri="{FF2B5EF4-FFF2-40B4-BE49-F238E27FC236}">
                <a16:creationId xmlns:a16="http://schemas.microsoft.com/office/drawing/2014/main" id="{F4791470-B5D5-41BC-BFA1-62A49A8F3645}"/>
              </a:ext>
            </a:extLst>
          </p:cNvPr>
          <p:cNvSpPr>
            <a:spLocks noGrp="1"/>
          </p:cNvSpPr>
          <p:nvPr>
            <p:ph idx="1"/>
          </p:nvPr>
        </p:nvSpPr>
        <p:spPr>
          <a:xfrm>
            <a:off x="1141412" y="2939600"/>
            <a:ext cx="9905999" cy="2851601"/>
          </a:xfrm>
        </p:spPr>
        <p:txBody>
          <a:bodyPr vert="horz" lIns="91440" tIns="45720" rIns="91440" bIns="45720" rtlCol="0" anchor="t">
            <a:normAutofit/>
          </a:bodyPr>
          <a:lstStyle/>
          <a:p>
            <a:pPr marL="0" indent="0">
              <a:buNone/>
            </a:pPr>
            <a:r>
              <a:rPr lang="en-US" b="1">
                <a:ea typeface="+mn-lt"/>
                <a:cs typeface="+mn-lt"/>
              </a:rPr>
              <a:t>A recommendation engine filters the data using different algorithms and recommends the most relevant items to users. It first captures the past behavior of a customer and based on that, recommends products which the users might be likely to buy.</a:t>
            </a:r>
            <a:endParaRPr lang="en-US"/>
          </a:p>
        </p:txBody>
      </p:sp>
    </p:spTree>
    <p:extLst>
      <p:ext uri="{BB962C8B-B14F-4D97-AF65-F5344CB8AC3E}">
        <p14:creationId xmlns:p14="http://schemas.microsoft.com/office/powerpoint/2010/main" val="1250212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 name="Rectangle 11">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4" descr="Diagram&#10;&#10;Description automatically generated">
            <a:extLst>
              <a:ext uri="{FF2B5EF4-FFF2-40B4-BE49-F238E27FC236}">
                <a16:creationId xmlns:a16="http://schemas.microsoft.com/office/drawing/2014/main" id="{D6EC4615-9FF9-48A8-9DF1-017A160E9B60}"/>
              </a:ext>
            </a:extLst>
          </p:cNvPr>
          <p:cNvPicPr>
            <a:picLocks noChangeAspect="1"/>
          </p:cNvPicPr>
          <p:nvPr/>
        </p:nvPicPr>
        <p:blipFill rotWithShape="1">
          <a:blip r:embed="rId4">
            <a:alphaModFix/>
          </a:blip>
          <a:srcRect l="2695"/>
          <a:stretch/>
        </p:blipFill>
        <p:spPr>
          <a:xfrm>
            <a:off x="3611" y="10"/>
            <a:ext cx="12188389" cy="6857990"/>
          </a:xfrm>
          <a:prstGeom prst="rect">
            <a:avLst/>
          </a:prstGeom>
        </p:spPr>
      </p:pic>
      <p:grpSp>
        <p:nvGrpSpPr>
          <p:cNvPr id="15" name="Group 14">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6"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7"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8"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9"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0"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8" name="Group 17">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9" name="Group 18">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7"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8"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9"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0"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0" name="Group 19">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1"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2"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3"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4"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5"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6"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8F296DD3-E53E-4500-9A20-3E4FEE36D108}"/>
              </a:ext>
            </a:extLst>
          </p:cNvPr>
          <p:cNvSpPr>
            <a:spLocks noGrp="1"/>
          </p:cNvSpPr>
          <p:nvPr>
            <p:ph type="title"/>
          </p:nvPr>
        </p:nvSpPr>
        <p:spPr>
          <a:xfrm>
            <a:off x="812322" y="1007533"/>
            <a:ext cx="10236677" cy="1739181"/>
          </a:xfrm>
        </p:spPr>
        <p:txBody>
          <a:bodyPr>
            <a:normAutofit/>
          </a:bodyPr>
          <a:lstStyle/>
          <a:p>
            <a:pPr algn="ctr"/>
            <a:r>
              <a:rPr lang="en-US" dirty="0">
                <a:latin typeface="TW Cen MT"/>
              </a:rPr>
              <a:t>How does a recommendation engine work </a:t>
            </a:r>
            <a:r>
              <a:rPr lang="en-US">
                <a:latin typeface="TW Cen MT"/>
              </a:rPr>
              <a:t>?</a:t>
            </a:r>
            <a:endParaRPr lang="en-US"/>
          </a:p>
        </p:txBody>
      </p:sp>
      <p:sp>
        <p:nvSpPr>
          <p:cNvPr id="8" name="Content Placeholder 7">
            <a:extLst>
              <a:ext uri="{FF2B5EF4-FFF2-40B4-BE49-F238E27FC236}">
                <a16:creationId xmlns:a16="http://schemas.microsoft.com/office/drawing/2014/main" id="{B989F26A-FEC3-4171-A32A-2A3479085E86}"/>
              </a:ext>
            </a:extLst>
          </p:cNvPr>
          <p:cNvSpPr>
            <a:spLocks noGrp="1"/>
          </p:cNvSpPr>
          <p:nvPr>
            <p:ph idx="1"/>
          </p:nvPr>
        </p:nvSpPr>
        <p:spPr>
          <a:xfrm>
            <a:off x="999227" y="3143531"/>
            <a:ext cx="9532187" cy="2146059"/>
          </a:xfrm>
        </p:spPr>
        <p:txBody>
          <a:bodyPr anchor="ctr">
            <a:normAutofit/>
          </a:bodyPr>
          <a:lstStyle/>
          <a:p>
            <a:r>
              <a:rPr lang="en-US" sz="2000">
                <a:ea typeface="+mn-lt"/>
                <a:cs typeface="+mn-lt"/>
              </a:rPr>
              <a:t>We can recommend items to a user which are most popular among all the users</a:t>
            </a:r>
            <a:endParaRPr lang="en-US" sz="2000"/>
          </a:p>
          <a:p>
            <a:r>
              <a:rPr lang="en-US" sz="2000">
                <a:ea typeface="+mn-lt"/>
                <a:cs typeface="+mn-lt"/>
              </a:rPr>
              <a:t>We can divide the users into multiple segments based on their preferences (user features) and recommend items to them based on the segment they belong to</a:t>
            </a:r>
            <a:endParaRPr lang="en-US"/>
          </a:p>
          <a:p>
            <a:endParaRPr lang="en-US" sz="2000" dirty="0"/>
          </a:p>
        </p:txBody>
      </p:sp>
    </p:spTree>
    <p:extLst>
      <p:ext uri="{BB962C8B-B14F-4D97-AF65-F5344CB8AC3E}">
        <p14:creationId xmlns:p14="http://schemas.microsoft.com/office/powerpoint/2010/main" val="2844719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EADB-452C-40FA-AD3A-1D57FEC3782A}"/>
              </a:ext>
            </a:extLst>
          </p:cNvPr>
          <p:cNvSpPr>
            <a:spLocks noGrp="1"/>
          </p:cNvSpPr>
          <p:nvPr>
            <p:ph type="title"/>
          </p:nvPr>
        </p:nvSpPr>
        <p:spPr>
          <a:xfrm>
            <a:off x="1141411" y="609600"/>
            <a:ext cx="7231811" cy="1358662"/>
          </a:xfrm>
        </p:spPr>
        <p:txBody>
          <a:bodyPr/>
          <a:lstStyle/>
          <a:p>
            <a:r>
              <a:rPr lang="en-US" b="1"/>
              <a:t>Data collection</a:t>
            </a:r>
            <a:endParaRPr lang="en-US"/>
          </a:p>
          <a:p>
            <a:endParaRPr lang="en-US" dirty="0"/>
          </a:p>
        </p:txBody>
      </p:sp>
      <p:sp>
        <p:nvSpPr>
          <p:cNvPr id="5" name="Text Placeholder 4">
            <a:extLst>
              <a:ext uri="{FF2B5EF4-FFF2-40B4-BE49-F238E27FC236}">
                <a16:creationId xmlns:a16="http://schemas.microsoft.com/office/drawing/2014/main" id="{423FD50E-65C5-4FA8-BAE1-0A24ED38EDCB}"/>
              </a:ext>
            </a:extLst>
          </p:cNvPr>
          <p:cNvSpPr>
            <a:spLocks noGrp="1"/>
          </p:cNvSpPr>
          <p:nvPr>
            <p:ph type="body" sz="half" idx="18"/>
          </p:nvPr>
        </p:nvSpPr>
        <p:spPr>
          <a:xfrm>
            <a:off x="321903" y="1817840"/>
            <a:ext cx="3799089" cy="4613465"/>
          </a:xfrm>
        </p:spPr>
        <p:txBody>
          <a:bodyPr>
            <a:noAutofit/>
          </a:bodyPr>
          <a:lstStyle/>
          <a:p>
            <a:r>
              <a:rPr lang="en-US" sz="2000">
                <a:ea typeface="+mn-lt"/>
                <a:cs typeface="+mn-lt"/>
              </a:rPr>
              <a:t>This is the first and most crucial step for building a recommendation engine. The data can be collected by two means: explicitly and implicitly. Explicit data is information that is provided intentionally, i.e. input from the users such as movie ratings. Implicit data is information that is not provided intentionally but gathered from available data streams like search history, clicks, order history, etc.</a:t>
            </a:r>
            <a:endParaRPr lang="en-US" sz="2000"/>
          </a:p>
        </p:txBody>
      </p:sp>
      <p:pic>
        <p:nvPicPr>
          <p:cNvPr id="12" name="Picture 12" descr="Graphical user interface, text&#10;&#10;Description automatically generated">
            <a:extLst>
              <a:ext uri="{FF2B5EF4-FFF2-40B4-BE49-F238E27FC236}">
                <a16:creationId xmlns:a16="http://schemas.microsoft.com/office/drawing/2014/main" id="{D8EC64F1-43C5-4FD3-B3F0-3EBCB13442BC}"/>
              </a:ext>
            </a:extLst>
          </p:cNvPr>
          <p:cNvPicPr>
            <a:picLocks noGrp="1" noChangeAspect="1"/>
          </p:cNvPicPr>
          <p:nvPr>
            <p:ph type="pic" idx="21"/>
          </p:nvPr>
        </p:nvPicPr>
        <p:blipFill rotWithShape="1">
          <a:blip r:embed="rId2"/>
          <a:srcRect t="3222" b="3222"/>
          <a:stretch/>
        </p:blipFill>
        <p:spPr>
          <a:xfrm>
            <a:off x="4592186" y="1718094"/>
            <a:ext cx="3510256" cy="2472904"/>
          </a:xfrm>
        </p:spPr>
      </p:pic>
      <p:sp>
        <p:nvSpPr>
          <p:cNvPr id="8" name="Text Placeholder 7">
            <a:extLst>
              <a:ext uri="{FF2B5EF4-FFF2-40B4-BE49-F238E27FC236}">
                <a16:creationId xmlns:a16="http://schemas.microsoft.com/office/drawing/2014/main" id="{88F05F0E-5F80-418E-9502-82643D5C1895}"/>
              </a:ext>
            </a:extLst>
          </p:cNvPr>
          <p:cNvSpPr>
            <a:spLocks noGrp="1"/>
          </p:cNvSpPr>
          <p:nvPr>
            <p:ph type="body" sz="half" idx="19"/>
          </p:nvPr>
        </p:nvSpPr>
        <p:spPr>
          <a:xfrm>
            <a:off x="4487593" y="4348254"/>
            <a:ext cx="3200400" cy="1442945"/>
          </a:xfrm>
        </p:spPr>
        <p:txBody>
          <a:bodyPr>
            <a:normAutofit/>
          </a:bodyPr>
          <a:lstStyle/>
          <a:p>
            <a:r>
              <a:rPr lang="en-US" sz="1800">
                <a:ea typeface="+mn-lt"/>
                <a:cs typeface="+mn-lt"/>
              </a:rPr>
              <a:t>In the above image, Netflix is collecting the data explicitly in the form of ratings given by user to different movies.</a:t>
            </a:r>
            <a:endParaRPr lang="en-US" sz="1600"/>
          </a:p>
        </p:txBody>
      </p:sp>
      <p:pic>
        <p:nvPicPr>
          <p:cNvPr id="13" name="Picture 13" descr="Graphical user interface, text, application&#10;&#10;Description automatically generated">
            <a:extLst>
              <a:ext uri="{FF2B5EF4-FFF2-40B4-BE49-F238E27FC236}">
                <a16:creationId xmlns:a16="http://schemas.microsoft.com/office/drawing/2014/main" id="{EAC5AD28-B076-4750-B634-9C7AEAC644B2}"/>
              </a:ext>
            </a:extLst>
          </p:cNvPr>
          <p:cNvPicPr>
            <a:picLocks noGrp="1" noChangeAspect="1"/>
          </p:cNvPicPr>
          <p:nvPr>
            <p:ph type="pic" idx="22"/>
          </p:nvPr>
        </p:nvPicPr>
        <p:blipFill rotWithShape="1">
          <a:blip r:embed="rId3"/>
          <a:srcRect l="19172" r="19172"/>
          <a:stretch/>
        </p:blipFill>
        <p:spPr>
          <a:xfrm>
            <a:off x="8427536" y="1717575"/>
            <a:ext cx="3338742" cy="2287036"/>
          </a:xfrm>
        </p:spPr>
      </p:pic>
      <p:sp>
        <p:nvSpPr>
          <p:cNvPr id="11" name="Text Placeholder 10">
            <a:extLst>
              <a:ext uri="{FF2B5EF4-FFF2-40B4-BE49-F238E27FC236}">
                <a16:creationId xmlns:a16="http://schemas.microsoft.com/office/drawing/2014/main" id="{9D00E020-62BD-4324-B778-96D96A123425}"/>
              </a:ext>
            </a:extLst>
          </p:cNvPr>
          <p:cNvSpPr>
            <a:spLocks noGrp="1"/>
          </p:cNvSpPr>
          <p:nvPr>
            <p:ph type="body" sz="half" idx="20"/>
          </p:nvPr>
        </p:nvSpPr>
        <p:spPr>
          <a:xfrm>
            <a:off x="8427535" y="4434515"/>
            <a:ext cx="3338742" cy="1241666"/>
          </a:xfrm>
        </p:spPr>
        <p:txBody>
          <a:bodyPr>
            <a:normAutofit fontScale="92500" lnSpcReduction="10000"/>
          </a:bodyPr>
          <a:lstStyle/>
          <a:p>
            <a:r>
              <a:rPr lang="en-US" sz="1800">
                <a:ea typeface="+mn-lt"/>
                <a:cs typeface="+mn-lt"/>
              </a:rPr>
              <a:t>Here the order history of a user is recorded by Amazon which is an example of implicit mode of data collection.</a:t>
            </a:r>
            <a:endParaRPr lang="en-US">
              <a:ea typeface="+mn-lt"/>
              <a:cs typeface="+mn-lt"/>
            </a:endParaRPr>
          </a:p>
        </p:txBody>
      </p:sp>
    </p:spTree>
    <p:extLst>
      <p:ext uri="{BB962C8B-B14F-4D97-AF65-F5344CB8AC3E}">
        <p14:creationId xmlns:p14="http://schemas.microsoft.com/office/powerpoint/2010/main" val="26655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 name="Rectangle 11">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4" descr="A picture containing timeline&#10;&#10;Description automatically generated">
            <a:extLst>
              <a:ext uri="{FF2B5EF4-FFF2-40B4-BE49-F238E27FC236}">
                <a16:creationId xmlns:a16="http://schemas.microsoft.com/office/drawing/2014/main" id="{B5E169B8-6039-4995-B969-E81502844BC6}"/>
              </a:ext>
            </a:extLst>
          </p:cNvPr>
          <p:cNvPicPr>
            <a:picLocks noChangeAspect="1"/>
          </p:cNvPicPr>
          <p:nvPr/>
        </p:nvPicPr>
        <p:blipFill rotWithShape="1">
          <a:blip r:embed="rId4">
            <a:alphaModFix/>
          </a:blip>
          <a:srcRect l="474"/>
          <a:stretch/>
        </p:blipFill>
        <p:spPr>
          <a:xfrm>
            <a:off x="3611" y="10"/>
            <a:ext cx="12188389" cy="6857990"/>
          </a:xfrm>
          <a:prstGeom prst="rect">
            <a:avLst/>
          </a:prstGeom>
        </p:spPr>
      </p:pic>
      <p:grpSp>
        <p:nvGrpSpPr>
          <p:cNvPr id="15" name="Group 14">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6"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7"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8"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9"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0"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8" name="Group 17">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9" name="Group 18">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7"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8"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9"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0"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0" name="Group 19">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1"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2"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3"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4"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5"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6"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9BFAA71B-765A-4F5D-9D07-2D87E25CB3E6}"/>
              </a:ext>
            </a:extLst>
          </p:cNvPr>
          <p:cNvSpPr>
            <a:spLocks noGrp="1"/>
          </p:cNvSpPr>
          <p:nvPr>
            <p:ph type="title"/>
          </p:nvPr>
        </p:nvSpPr>
        <p:spPr>
          <a:xfrm>
            <a:off x="1143001" y="1007533"/>
            <a:ext cx="9905998" cy="1092200"/>
          </a:xfrm>
        </p:spPr>
        <p:txBody>
          <a:bodyPr>
            <a:normAutofit/>
          </a:bodyPr>
          <a:lstStyle/>
          <a:p>
            <a:pPr algn="ctr"/>
            <a:r>
              <a:rPr lang="en-US">
                <a:latin typeface="TW Cen MT"/>
              </a:rPr>
              <a:t>Filtering the data</a:t>
            </a:r>
            <a:endParaRPr lang="en-US"/>
          </a:p>
        </p:txBody>
      </p:sp>
      <p:sp>
        <p:nvSpPr>
          <p:cNvPr id="8" name="Content Placeholder 7">
            <a:extLst>
              <a:ext uri="{FF2B5EF4-FFF2-40B4-BE49-F238E27FC236}">
                <a16:creationId xmlns:a16="http://schemas.microsoft.com/office/drawing/2014/main" id="{29F5D1FA-DD87-45BE-8866-77904B710057}"/>
              </a:ext>
            </a:extLst>
          </p:cNvPr>
          <p:cNvSpPr>
            <a:spLocks noGrp="1"/>
          </p:cNvSpPr>
          <p:nvPr>
            <p:ph idx="1"/>
          </p:nvPr>
        </p:nvSpPr>
        <p:spPr>
          <a:xfrm>
            <a:off x="1143001" y="2252134"/>
            <a:ext cx="9905999" cy="3454399"/>
          </a:xfrm>
        </p:spPr>
        <p:txBody>
          <a:bodyPr anchor="ctr">
            <a:normAutofit/>
          </a:bodyPr>
          <a:lstStyle/>
          <a:p>
            <a:pPr marL="0" indent="0">
              <a:buNone/>
            </a:pPr>
            <a:r>
              <a:rPr lang="en-US" sz="2000" b="1">
                <a:ea typeface="+mn-lt"/>
                <a:cs typeface="+mn-lt"/>
              </a:rPr>
              <a:t>1. Content-Based Filtering</a:t>
            </a:r>
            <a:endParaRPr lang="en-US" sz="2000"/>
          </a:p>
          <a:p>
            <a:pPr marL="0" indent="0">
              <a:buNone/>
            </a:pPr>
            <a:r>
              <a:rPr lang="en-US" sz="2000">
                <a:ea typeface="+mn-lt"/>
                <a:cs typeface="+mn-lt"/>
              </a:rPr>
              <a:t>Content-based filtering involves recommending items based on the attributes of the items themselves. The system recommends items similar to what a user has liked in the past.</a:t>
            </a:r>
            <a:endParaRPr lang="en-US"/>
          </a:p>
          <a:p>
            <a:pPr marL="0" indent="0">
              <a:buNone/>
            </a:pPr>
            <a:r>
              <a:rPr lang="en-US" sz="2000" b="1">
                <a:ea typeface="+mn-lt"/>
                <a:cs typeface="+mn-lt"/>
              </a:rPr>
              <a:t>2. Collaborative Filtering</a:t>
            </a:r>
            <a:endParaRPr lang="en-US"/>
          </a:p>
          <a:p>
            <a:pPr marL="0" indent="0">
              <a:buNone/>
            </a:pPr>
            <a:r>
              <a:rPr lang="en-US" sz="2000">
                <a:ea typeface="+mn-lt"/>
                <a:cs typeface="+mn-lt"/>
              </a:rPr>
              <a:t>Collaborative filtering relies on the user-item interaction and relies on the concept that similar users like similar things eg Customers who bought this item also bought this.</a:t>
            </a:r>
            <a:endParaRPr lang="en-US"/>
          </a:p>
          <a:p>
            <a:endParaRPr lang="en-US" sz="2000" dirty="0"/>
          </a:p>
        </p:txBody>
      </p:sp>
    </p:spTree>
    <p:extLst>
      <p:ext uri="{BB962C8B-B14F-4D97-AF65-F5344CB8AC3E}">
        <p14:creationId xmlns:p14="http://schemas.microsoft.com/office/powerpoint/2010/main" val="77021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A8AC9E8-D045-429E-827A-150AAB3373E8}"/>
              </a:ext>
            </a:extLst>
          </p:cNvPr>
          <p:cNvSpPr>
            <a:spLocks noGrp="1"/>
          </p:cNvSpPr>
          <p:nvPr>
            <p:ph type="title"/>
          </p:nvPr>
        </p:nvSpPr>
        <p:spPr>
          <a:xfrm>
            <a:off x="1141413" y="100934"/>
            <a:ext cx="6917814" cy="1133513"/>
          </a:xfrm>
        </p:spPr>
        <p:txBody>
          <a:bodyPr>
            <a:normAutofit/>
          </a:bodyPr>
          <a:lstStyle/>
          <a:p>
            <a:r>
              <a:rPr lang="en-US" sz="3200"/>
              <a:t>Scoring and re-ranking</a:t>
            </a:r>
          </a:p>
        </p:txBody>
      </p:sp>
      <p:sp>
        <p:nvSpPr>
          <p:cNvPr id="6" name="Content Placeholder 7">
            <a:extLst>
              <a:ext uri="{FF2B5EF4-FFF2-40B4-BE49-F238E27FC236}">
                <a16:creationId xmlns:a16="http://schemas.microsoft.com/office/drawing/2014/main" id="{FDFA6603-0E0C-49B1-AF2D-1A9120444CAE}"/>
              </a:ext>
            </a:extLst>
          </p:cNvPr>
          <p:cNvSpPr>
            <a:spLocks noGrp="1"/>
          </p:cNvSpPr>
          <p:nvPr>
            <p:ph idx="1"/>
          </p:nvPr>
        </p:nvSpPr>
        <p:spPr>
          <a:xfrm>
            <a:off x="1141412" y="1243073"/>
            <a:ext cx="5508834" cy="4971460"/>
          </a:xfrm>
        </p:spPr>
        <p:txBody>
          <a:bodyPr vert="horz" lIns="91440" tIns="45720" rIns="91440" bIns="45720" rtlCol="0" anchor="t">
            <a:normAutofit fontScale="85000" lnSpcReduction="20000"/>
          </a:bodyPr>
          <a:lstStyle/>
          <a:p>
            <a:pPr marL="0" indent="0">
              <a:buNone/>
            </a:pPr>
            <a:r>
              <a:rPr lang="en-US" sz="1800" dirty="0">
                <a:latin typeface="Arial Black"/>
              </a:rPr>
              <a:t> </a:t>
            </a:r>
            <a:r>
              <a:rPr lang="en-US" sz="2000" dirty="0">
                <a:latin typeface="Arial Black"/>
              </a:rPr>
              <a:t>Scoring</a:t>
            </a:r>
          </a:p>
          <a:p>
            <a:pPr marL="0" indent="0">
              <a:buNone/>
            </a:pPr>
            <a:r>
              <a:rPr lang="en-US" sz="1800">
                <a:latin typeface="Rockwell"/>
                <a:ea typeface="+mn-lt"/>
                <a:cs typeface="+mn-lt"/>
              </a:rPr>
              <a:t>This constitutes the second stage where another model further ranks and scores the candidates usually on a scale of 10. For instance, in the case of Youtube, the ranking network accomplishes this task by assigning a score to each video according to the desired objective function using a rich set of features describing the video and user. The highest scoring videos are presented to the user, ranked by their score.</a:t>
            </a:r>
            <a:endParaRPr lang="en-US" sz="1800" dirty="0">
              <a:latin typeface="Rockwell"/>
            </a:endParaRPr>
          </a:p>
          <a:p>
            <a:pPr marL="0" indent="0">
              <a:buNone/>
            </a:pPr>
            <a:r>
              <a:rPr lang="en-US" sz="2000" dirty="0">
                <a:latin typeface="Arial Black"/>
              </a:rPr>
              <a:t> Re-ranking</a:t>
            </a:r>
          </a:p>
          <a:p>
            <a:pPr marL="0" indent="0">
              <a:buNone/>
            </a:pPr>
            <a:r>
              <a:rPr lang="en-US" sz="1800">
                <a:latin typeface="Rockwell"/>
                <a:ea typeface="+mn-lt"/>
                <a:cs typeface="+mn-lt"/>
              </a:rPr>
              <a:t>In the third stage, the system takes into account additional constraints to ensure diversity, freshness, and fairness. For instance, the system removes the content which has been explicitly disliked by the user earlier and also takes into account any fresh item on the site.</a:t>
            </a:r>
            <a:endParaRPr lang="en-US" sz="1800" dirty="0">
              <a:latin typeface="Rockwell"/>
            </a:endParaRPr>
          </a:p>
          <a:p>
            <a:pPr marL="0" indent="0">
              <a:buNone/>
            </a:pPr>
            <a:br>
              <a:rPr lang="en-US" dirty="0"/>
            </a:br>
            <a:endParaRPr lang="en-US" sz="1800" dirty="0"/>
          </a:p>
        </p:txBody>
      </p:sp>
      <p:pic>
        <p:nvPicPr>
          <p:cNvPr id="4" name="Picture 4" descr="Diagram&#10;&#10;Description automatically generated">
            <a:extLst>
              <a:ext uri="{FF2B5EF4-FFF2-40B4-BE49-F238E27FC236}">
                <a16:creationId xmlns:a16="http://schemas.microsoft.com/office/drawing/2014/main" id="{AAB44E75-8F95-47E2-98A3-2C3F88B4F855}"/>
              </a:ext>
            </a:extLst>
          </p:cNvPr>
          <p:cNvPicPr>
            <a:picLocks noChangeAspect="1"/>
          </p:cNvPicPr>
          <p:nvPr/>
        </p:nvPicPr>
        <p:blipFill>
          <a:blip r:embed="rId4"/>
          <a:stretch>
            <a:fillRect/>
          </a:stretch>
        </p:blipFill>
        <p:spPr>
          <a:xfrm>
            <a:off x="6872377" y="1053433"/>
            <a:ext cx="5197486" cy="425173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36899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7AE2-BB1F-4551-B259-0EE14E3E6C25}"/>
              </a:ext>
            </a:extLst>
          </p:cNvPr>
          <p:cNvSpPr>
            <a:spLocks noGrp="1"/>
          </p:cNvSpPr>
          <p:nvPr>
            <p:ph type="title"/>
          </p:nvPr>
        </p:nvSpPr>
        <p:spPr>
          <a:xfrm>
            <a:off x="2598818" y="92017"/>
            <a:ext cx="6932791" cy="1740524"/>
          </a:xfrm>
        </p:spPr>
        <p:txBody>
          <a:bodyPr/>
          <a:lstStyle/>
          <a:p>
            <a:r>
              <a:rPr lang="en-US">
                <a:latin typeface="Arial Black"/>
              </a:rPr>
              <a:t>Recommender Pipeline</a:t>
            </a:r>
          </a:p>
          <a:p>
            <a:endParaRPr lang="en-US" dirty="0"/>
          </a:p>
        </p:txBody>
      </p:sp>
      <p:pic>
        <p:nvPicPr>
          <p:cNvPr id="5" name="Picture 5" descr="A person holding a sign&#10;&#10;Description automatically generated">
            <a:extLst>
              <a:ext uri="{FF2B5EF4-FFF2-40B4-BE49-F238E27FC236}">
                <a16:creationId xmlns:a16="http://schemas.microsoft.com/office/drawing/2014/main" id="{C789500A-496E-4AD5-BD2F-75E20DB4E2A5}"/>
              </a:ext>
            </a:extLst>
          </p:cNvPr>
          <p:cNvPicPr>
            <a:picLocks noGrp="1" noChangeAspect="1"/>
          </p:cNvPicPr>
          <p:nvPr>
            <p:ph idx="1"/>
          </p:nvPr>
        </p:nvPicPr>
        <p:blipFill>
          <a:blip r:embed="rId2"/>
          <a:stretch>
            <a:fillRect/>
          </a:stretch>
        </p:blipFill>
        <p:spPr>
          <a:xfrm>
            <a:off x="1087408" y="2614587"/>
            <a:ext cx="9787472" cy="3670728"/>
          </a:xfrm>
        </p:spPr>
      </p:pic>
    </p:spTree>
    <p:extLst>
      <p:ext uri="{BB962C8B-B14F-4D97-AF65-F5344CB8AC3E}">
        <p14:creationId xmlns:p14="http://schemas.microsoft.com/office/powerpoint/2010/main" val="2240037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5A7C89-A106-446E-B64F-EFFB3FD49A3B}"/>
              </a:ext>
            </a:extLst>
          </p:cNvPr>
          <p:cNvSpPr>
            <a:spLocks noGrp="1"/>
          </p:cNvSpPr>
          <p:nvPr>
            <p:ph idx="1"/>
          </p:nvPr>
        </p:nvSpPr>
        <p:spPr>
          <a:xfrm>
            <a:off x="1141412" y="409187"/>
            <a:ext cx="9905999" cy="6072127"/>
          </a:xfrm>
        </p:spPr>
        <p:txBody>
          <a:bodyPr vert="horz" lIns="91440" tIns="45720" rIns="91440" bIns="45720" rtlCol="0" anchor="t">
            <a:normAutofit/>
          </a:bodyPr>
          <a:lstStyle/>
          <a:p>
            <a:pPr marL="0" indent="0">
              <a:buNone/>
            </a:pPr>
            <a:r>
              <a:rPr lang="en-US">
                <a:latin typeface="Arial Black"/>
              </a:rPr>
              <a:t>Preprocessing</a:t>
            </a:r>
          </a:p>
          <a:p>
            <a:pPr marL="0" indent="0">
              <a:buNone/>
            </a:pPr>
            <a:r>
              <a:rPr lang="en-US" dirty="0"/>
              <a:t>It includes tasks like </a:t>
            </a:r>
            <a:r>
              <a:rPr lang="en-US" dirty="0">
                <a:ea typeface="+mn-lt"/>
                <a:cs typeface="+mn-lt"/>
              </a:rPr>
              <a:t>Handling Null Values ,Standardization ,Handling </a:t>
            </a:r>
            <a:r>
              <a:rPr lang="en-US">
                <a:ea typeface="+mn-lt"/>
                <a:cs typeface="+mn-lt"/>
              </a:rPr>
              <a:t>Categorical Variables ,One-Hot Encoding ,Multicollinearity ( as done in the source code of question)</a:t>
            </a:r>
            <a:endParaRPr lang="en-US" dirty="0"/>
          </a:p>
          <a:p>
            <a:pPr marL="0" indent="0">
              <a:buNone/>
            </a:pPr>
            <a:r>
              <a:rPr lang="en-US">
                <a:latin typeface="Arial Black"/>
              </a:rPr>
              <a:t>Model Training</a:t>
            </a:r>
            <a:endParaRPr lang="en-US" dirty="0">
              <a:latin typeface="Arial Black"/>
            </a:endParaRPr>
          </a:p>
          <a:p>
            <a:pPr marL="0" indent="0">
              <a:buNone/>
            </a:pPr>
            <a:r>
              <a:rPr lang="en-US">
                <a:ea typeface="+mn-lt"/>
                <a:cs typeface="+mn-lt"/>
              </a:rPr>
              <a:t>The process of training an ML model involves providing an ML algorithm (that is, the </a:t>
            </a:r>
            <a:r>
              <a:rPr lang="en-US" i="1">
                <a:ea typeface="+mn-lt"/>
                <a:cs typeface="+mn-lt"/>
              </a:rPr>
              <a:t>learning algorithm</a:t>
            </a:r>
            <a:r>
              <a:rPr lang="en-US">
                <a:ea typeface="+mn-lt"/>
                <a:cs typeface="+mn-lt"/>
              </a:rPr>
              <a:t>) with training data to learn from. The term </a:t>
            </a:r>
            <a:r>
              <a:rPr lang="en-US" i="1">
                <a:ea typeface="+mn-lt"/>
                <a:cs typeface="+mn-lt"/>
              </a:rPr>
              <a:t>ML model</a:t>
            </a:r>
            <a:r>
              <a:rPr lang="en-US">
                <a:ea typeface="+mn-lt"/>
                <a:cs typeface="+mn-lt"/>
              </a:rPr>
              <a:t> refers to the model artifact that is created by the training process.</a:t>
            </a:r>
            <a:endParaRPr lang="en-US"/>
          </a:p>
          <a:p>
            <a:pPr marL="0" indent="0">
              <a:buNone/>
            </a:pPr>
            <a:r>
              <a:rPr lang="en-US">
                <a:latin typeface="Arial Black"/>
              </a:rPr>
              <a:t>Hyperparameter Optimization</a:t>
            </a:r>
          </a:p>
          <a:p>
            <a:pPr marL="0" indent="0">
              <a:buNone/>
            </a:pPr>
            <a:r>
              <a:rPr lang="en-US">
                <a:ea typeface="+mn-lt"/>
                <a:cs typeface="+mn-lt"/>
              </a:rPr>
              <a:t>Hyperparameter optimization in machine learning intends to find the hyperparameters of a given machine learning algorithm that deliver the best performance as measured on a validation set.</a:t>
            </a:r>
            <a:endParaRPr lang="en-US"/>
          </a:p>
        </p:txBody>
      </p:sp>
    </p:spTree>
    <p:extLst>
      <p:ext uri="{BB962C8B-B14F-4D97-AF65-F5344CB8AC3E}">
        <p14:creationId xmlns:p14="http://schemas.microsoft.com/office/powerpoint/2010/main" val="1852846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Architecture FOR  building a recommendation engine for an e-commerce platform</vt:lpstr>
      <vt:lpstr>Table of Contents </vt:lpstr>
      <vt:lpstr>1. What are recommendation engines? </vt:lpstr>
      <vt:lpstr>How does a recommendation engine work ?</vt:lpstr>
      <vt:lpstr>Data collection </vt:lpstr>
      <vt:lpstr>Filtering the data</vt:lpstr>
      <vt:lpstr>Scoring and re-ranking</vt:lpstr>
      <vt:lpstr>Recommender Pipeline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391</cp:revision>
  <dcterms:created xsi:type="dcterms:W3CDTF">2020-12-01T10:12:53Z</dcterms:created>
  <dcterms:modified xsi:type="dcterms:W3CDTF">2020-12-01T17:09:41Z</dcterms:modified>
</cp:coreProperties>
</file>