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9"/>
  </p:notesMasterIdLst>
  <p:sldIdLst>
    <p:sldId id="293" r:id="rId2"/>
    <p:sldId id="321" r:id="rId3"/>
    <p:sldId id="313" r:id="rId4"/>
    <p:sldId id="317" r:id="rId5"/>
    <p:sldId id="300" r:id="rId6"/>
    <p:sldId id="318" r:id="rId7"/>
    <p:sldId id="309" r:id="rId8"/>
    <p:sldId id="311" r:id="rId9"/>
    <p:sldId id="310" r:id="rId10"/>
    <p:sldId id="316" r:id="rId11"/>
    <p:sldId id="320" r:id="rId12"/>
    <p:sldId id="322" r:id="rId13"/>
    <p:sldId id="323" r:id="rId14"/>
    <p:sldId id="324" r:id="rId15"/>
    <p:sldId id="325" r:id="rId16"/>
    <p:sldId id="308" r:id="rId17"/>
    <p:sldId id="26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5D7"/>
    <a:srgbClr val="FBFE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95"/>
  </p:normalViewPr>
  <p:slideViewPr>
    <p:cSldViewPr snapToGrid="0">
      <p:cViewPr varScale="1">
        <p:scale>
          <a:sx n="102" d="100"/>
          <a:sy n="102" d="100"/>
        </p:scale>
        <p:origin x="1384"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F85CE3-BAE0-47AB-B0BA-35DFEC96B19D}" type="datetimeFigureOut">
              <a:rPr lang="en-US" smtClean="0"/>
              <a:pPr/>
              <a:t>7/22/24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86D16-1B7B-4BD0-A89D-B908716E61C5}" type="slidenum">
              <a:rPr lang="en-US" smtClean="0"/>
              <a:pPr/>
              <a:t>‹#›</a:t>
            </a:fld>
            <a:endParaRPr lang="en-US"/>
          </a:p>
        </p:txBody>
      </p:sp>
    </p:spTree>
    <p:extLst>
      <p:ext uri="{BB962C8B-B14F-4D97-AF65-F5344CB8AC3E}">
        <p14:creationId xmlns:p14="http://schemas.microsoft.com/office/powerpoint/2010/main" val="1506930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ASDSJDBSD</a:t>
            </a:r>
          </a:p>
        </p:txBody>
      </p:sp>
      <p:sp>
        <p:nvSpPr>
          <p:cNvPr id="4" name="Slide Number Placeholder 3"/>
          <p:cNvSpPr>
            <a:spLocks noGrp="1"/>
          </p:cNvSpPr>
          <p:nvPr>
            <p:ph type="sldNum" sz="quarter" idx="10"/>
          </p:nvPr>
        </p:nvSpPr>
        <p:spPr/>
        <p:txBody>
          <a:bodyPr/>
          <a:lstStyle/>
          <a:p>
            <a:fld id="{21E86D16-1B7B-4BD0-A89D-B908716E61C5}"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AC9EEE34-B6A0-4750-9B4A-37EEEB651AB3}" type="datetime1">
              <a:rPr lang="en-IN" smtClean="0"/>
              <a:pPr/>
              <a:t>22/07/24</a:t>
            </a:fld>
            <a:endParaRPr lang="en-IN"/>
          </a:p>
        </p:txBody>
      </p:sp>
      <p:sp>
        <p:nvSpPr>
          <p:cNvPr id="17" name="Footer Placeholder 16"/>
          <p:cNvSpPr>
            <a:spLocks noGrp="1"/>
          </p:cNvSpPr>
          <p:nvPr>
            <p:ph type="ftr" sz="quarter" idx="11"/>
          </p:nvPr>
        </p:nvSpPr>
        <p:spPr/>
        <p:txBody>
          <a:bodyPr/>
          <a:lstStyle/>
          <a:p>
            <a:r>
              <a:rPr lang="en-IN"/>
              <a:t>SCEM-Mechanical Engineering</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CF19915-5E6F-44BE-B696-B3D9D1BEB00F}"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1325C72-4637-4406-BA2A-D01ABF58079D}" type="datetime1">
              <a:rPr lang="en-IN" smtClean="0"/>
              <a:pPr/>
              <a:t>22/07/24</a:t>
            </a:fld>
            <a:endParaRPr lang="en-IN"/>
          </a:p>
        </p:txBody>
      </p:sp>
      <p:sp>
        <p:nvSpPr>
          <p:cNvPr id="5" name="Footer Placeholder 4"/>
          <p:cNvSpPr>
            <a:spLocks noGrp="1"/>
          </p:cNvSpPr>
          <p:nvPr>
            <p:ph type="ftr" sz="quarter" idx="11"/>
          </p:nvPr>
        </p:nvSpPr>
        <p:spPr/>
        <p:txBody>
          <a:bodyPr/>
          <a:lstStyle/>
          <a:p>
            <a:r>
              <a:rPr lang="en-IN"/>
              <a:t>SCEM-Mechanical Engineering</a:t>
            </a:r>
          </a:p>
        </p:txBody>
      </p:sp>
      <p:sp>
        <p:nvSpPr>
          <p:cNvPr id="6" name="Slide Number Placeholder 5"/>
          <p:cNvSpPr>
            <a:spLocks noGrp="1"/>
          </p:cNvSpPr>
          <p:nvPr>
            <p:ph type="sldNum" sz="quarter" idx="12"/>
          </p:nvPr>
        </p:nvSpPr>
        <p:spPr/>
        <p:txBody>
          <a:bodyPr/>
          <a:lstStyle/>
          <a:p>
            <a:fld id="{7CF19915-5E6F-44BE-B696-B3D9D1BEB00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E670A5D-51F5-439C-9048-4B9458F60CFA}" type="datetime1">
              <a:rPr lang="en-IN" smtClean="0"/>
              <a:pPr/>
              <a:t>22/07/24</a:t>
            </a:fld>
            <a:endParaRPr lang="en-IN"/>
          </a:p>
        </p:txBody>
      </p:sp>
      <p:sp>
        <p:nvSpPr>
          <p:cNvPr id="5" name="Footer Placeholder 4"/>
          <p:cNvSpPr>
            <a:spLocks noGrp="1"/>
          </p:cNvSpPr>
          <p:nvPr>
            <p:ph type="ftr" sz="quarter" idx="11"/>
          </p:nvPr>
        </p:nvSpPr>
        <p:spPr/>
        <p:txBody>
          <a:bodyPr/>
          <a:lstStyle/>
          <a:p>
            <a:r>
              <a:rPr lang="en-IN"/>
              <a:t>SCEM-Mechanical Engineering</a:t>
            </a:r>
          </a:p>
        </p:txBody>
      </p:sp>
      <p:sp>
        <p:nvSpPr>
          <p:cNvPr id="6" name="Slide Number Placeholder 5"/>
          <p:cNvSpPr>
            <a:spLocks noGrp="1"/>
          </p:cNvSpPr>
          <p:nvPr>
            <p:ph type="sldNum" sz="quarter" idx="12"/>
          </p:nvPr>
        </p:nvSpPr>
        <p:spPr/>
        <p:txBody>
          <a:bodyPr/>
          <a:lstStyle/>
          <a:p>
            <a:fld id="{7CF19915-5E6F-44BE-B696-B3D9D1BEB00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EEED0599-1796-4C11-B87F-94E49020C357}" type="datetime1">
              <a:rPr lang="en-IN" smtClean="0"/>
              <a:pPr/>
              <a:t>22/07/24</a:t>
            </a:fld>
            <a:endParaRPr lang="en-IN"/>
          </a:p>
        </p:txBody>
      </p:sp>
      <p:sp>
        <p:nvSpPr>
          <p:cNvPr id="5" name="Footer Placeholder 4"/>
          <p:cNvSpPr>
            <a:spLocks noGrp="1"/>
          </p:cNvSpPr>
          <p:nvPr>
            <p:ph type="ftr" sz="quarter" idx="11"/>
          </p:nvPr>
        </p:nvSpPr>
        <p:spPr/>
        <p:txBody>
          <a:bodyPr/>
          <a:lstStyle/>
          <a:p>
            <a:r>
              <a:rPr lang="en-IN"/>
              <a:t>SCEM-Mechanical Engineering</a:t>
            </a:r>
          </a:p>
        </p:txBody>
      </p:sp>
      <p:sp>
        <p:nvSpPr>
          <p:cNvPr id="6" name="Slide Number Placeholder 5"/>
          <p:cNvSpPr>
            <a:spLocks noGrp="1"/>
          </p:cNvSpPr>
          <p:nvPr>
            <p:ph type="sldNum" sz="quarter" idx="12"/>
          </p:nvPr>
        </p:nvSpPr>
        <p:spPr/>
        <p:txBody>
          <a:bodyPr/>
          <a:lstStyle/>
          <a:p>
            <a:fld id="{7CF19915-5E6F-44BE-B696-B3D9D1BEB00F}"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1940295-5F5E-4E8B-83A1-F6FFBF43D1E0}" type="datetime1">
              <a:rPr lang="en-IN" smtClean="0"/>
              <a:pPr/>
              <a:t>22/07/24</a:t>
            </a:fld>
            <a:endParaRPr lang="en-IN"/>
          </a:p>
        </p:txBody>
      </p:sp>
      <p:sp>
        <p:nvSpPr>
          <p:cNvPr id="5" name="Footer Placeholder 4"/>
          <p:cNvSpPr>
            <a:spLocks noGrp="1"/>
          </p:cNvSpPr>
          <p:nvPr>
            <p:ph type="ftr" sz="quarter" idx="11"/>
          </p:nvPr>
        </p:nvSpPr>
        <p:spPr>
          <a:xfrm>
            <a:off x="800100" y="6172200"/>
            <a:ext cx="4000500" cy="457200"/>
          </a:xfrm>
        </p:spPr>
        <p:txBody>
          <a:bodyPr/>
          <a:lstStyle/>
          <a:p>
            <a:r>
              <a:rPr lang="en-IN"/>
              <a:t>SCEM-Mechanical Engineering</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CF19915-5E6F-44BE-B696-B3D9D1BEB00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22A5BA0-0D6E-49E4-BFBF-0A05F69E9C72}" type="datetime1">
              <a:rPr lang="en-IN" smtClean="0"/>
              <a:pPr/>
              <a:t>22/07/24</a:t>
            </a:fld>
            <a:endParaRPr lang="en-IN"/>
          </a:p>
        </p:txBody>
      </p:sp>
      <p:sp>
        <p:nvSpPr>
          <p:cNvPr id="6" name="Footer Placeholder 5"/>
          <p:cNvSpPr>
            <a:spLocks noGrp="1"/>
          </p:cNvSpPr>
          <p:nvPr>
            <p:ph type="ftr" sz="quarter" idx="11"/>
          </p:nvPr>
        </p:nvSpPr>
        <p:spPr/>
        <p:txBody>
          <a:bodyPr/>
          <a:lstStyle/>
          <a:p>
            <a:r>
              <a:rPr lang="en-IN"/>
              <a:t>SCEM-Mechanical Engineering</a:t>
            </a:r>
          </a:p>
        </p:txBody>
      </p:sp>
      <p:sp>
        <p:nvSpPr>
          <p:cNvPr id="7" name="Slide Number Placeholder 6"/>
          <p:cNvSpPr>
            <a:spLocks noGrp="1"/>
          </p:cNvSpPr>
          <p:nvPr>
            <p:ph type="sldNum" sz="quarter" idx="12"/>
          </p:nvPr>
        </p:nvSpPr>
        <p:spPr/>
        <p:txBody>
          <a:bodyPr/>
          <a:lstStyle/>
          <a:p>
            <a:fld id="{7CF19915-5E6F-44BE-B696-B3D9D1BEB00F}"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A037CD5D-02CD-4AE3-B48E-9A0050CA819F}" type="datetime1">
              <a:rPr lang="en-IN" smtClean="0"/>
              <a:pPr/>
              <a:t>22/07/24</a:t>
            </a:fld>
            <a:endParaRPr lang="en-IN"/>
          </a:p>
        </p:txBody>
      </p:sp>
      <p:sp>
        <p:nvSpPr>
          <p:cNvPr id="8" name="Footer Placeholder 7"/>
          <p:cNvSpPr>
            <a:spLocks noGrp="1"/>
          </p:cNvSpPr>
          <p:nvPr>
            <p:ph type="ftr" sz="quarter" idx="11"/>
          </p:nvPr>
        </p:nvSpPr>
        <p:spPr/>
        <p:txBody>
          <a:bodyPr/>
          <a:lstStyle/>
          <a:p>
            <a:r>
              <a:rPr lang="en-IN"/>
              <a:t>SCEM-Mechanical Engineering</a:t>
            </a:r>
          </a:p>
        </p:txBody>
      </p:sp>
      <p:sp>
        <p:nvSpPr>
          <p:cNvPr id="9" name="Slide Number Placeholder 8"/>
          <p:cNvSpPr>
            <a:spLocks noGrp="1"/>
          </p:cNvSpPr>
          <p:nvPr>
            <p:ph type="sldNum" sz="quarter" idx="12"/>
          </p:nvPr>
        </p:nvSpPr>
        <p:spPr/>
        <p:txBody>
          <a:bodyPr/>
          <a:lstStyle/>
          <a:p>
            <a:fld id="{7CF19915-5E6F-44BE-B696-B3D9D1BEB00F}"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EAE9328-9D83-4331-9862-7D1356A4EECE}" type="datetime1">
              <a:rPr lang="en-IN" smtClean="0"/>
              <a:pPr/>
              <a:t>22/07/24</a:t>
            </a:fld>
            <a:endParaRPr lang="en-IN"/>
          </a:p>
        </p:txBody>
      </p:sp>
      <p:sp>
        <p:nvSpPr>
          <p:cNvPr id="4" name="Footer Placeholder 3"/>
          <p:cNvSpPr>
            <a:spLocks noGrp="1"/>
          </p:cNvSpPr>
          <p:nvPr>
            <p:ph type="ftr" sz="quarter" idx="11"/>
          </p:nvPr>
        </p:nvSpPr>
        <p:spPr/>
        <p:txBody>
          <a:bodyPr/>
          <a:lstStyle/>
          <a:p>
            <a:r>
              <a:rPr lang="en-IN"/>
              <a:t>SCEM-Mechanical Engineering</a:t>
            </a:r>
          </a:p>
        </p:txBody>
      </p:sp>
      <p:sp>
        <p:nvSpPr>
          <p:cNvPr id="5" name="Slide Number Placeholder 4"/>
          <p:cNvSpPr>
            <a:spLocks noGrp="1"/>
          </p:cNvSpPr>
          <p:nvPr>
            <p:ph type="sldNum" sz="quarter" idx="12"/>
          </p:nvPr>
        </p:nvSpPr>
        <p:spPr/>
        <p:txBody>
          <a:bodyPr/>
          <a:lstStyle/>
          <a:p>
            <a:fld id="{7CF19915-5E6F-44BE-B696-B3D9D1BEB00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A8754D-88F4-43E9-9F04-790A79295816}" type="datetime1">
              <a:rPr lang="en-IN" smtClean="0"/>
              <a:pPr/>
              <a:t>22/07/24</a:t>
            </a:fld>
            <a:endParaRPr lang="en-IN"/>
          </a:p>
        </p:txBody>
      </p:sp>
      <p:sp>
        <p:nvSpPr>
          <p:cNvPr id="3" name="Footer Placeholder 2"/>
          <p:cNvSpPr>
            <a:spLocks noGrp="1"/>
          </p:cNvSpPr>
          <p:nvPr>
            <p:ph type="ftr" sz="quarter" idx="11"/>
          </p:nvPr>
        </p:nvSpPr>
        <p:spPr/>
        <p:txBody>
          <a:bodyPr/>
          <a:lstStyle/>
          <a:p>
            <a:r>
              <a:rPr lang="en-IN"/>
              <a:t>SCEM-Mechanical Engineering</a:t>
            </a:r>
          </a:p>
        </p:txBody>
      </p:sp>
      <p:sp>
        <p:nvSpPr>
          <p:cNvPr id="4" name="Slide Number Placeholder 3"/>
          <p:cNvSpPr>
            <a:spLocks noGrp="1"/>
          </p:cNvSpPr>
          <p:nvPr>
            <p:ph type="sldNum" sz="quarter" idx="12"/>
          </p:nvPr>
        </p:nvSpPr>
        <p:spPr/>
        <p:txBody>
          <a:bodyPr/>
          <a:lstStyle/>
          <a:p>
            <a:fld id="{7CF19915-5E6F-44BE-B696-B3D9D1BEB00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9751DD9-E9E2-4CA7-8043-6BC3FCE2D233}" type="datetime1">
              <a:rPr lang="en-IN" smtClean="0"/>
              <a:pPr/>
              <a:t>22/07/24</a:t>
            </a:fld>
            <a:endParaRPr lang="en-IN"/>
          </a:p>
        </p:txBody>
      </p:sp>
      <p:sp>
        <p:nvSpPr>
          <p:cNvPr id="6" name="Footer Placeholder 5"/>
          <p:cNvSpPr>
            <a:spLocks noGrp="1"/>
          </p:cNvSpPr>
          <p:nvPr>
            <p:ph type="ftr" sz="quarter" idx="11"/>
          </p:nvPr>
        </p:nvSpPr>
        <p:spPr/>
        <p:txBody>
          <a:bodyPr/>
          <a:lstStyle/>
          <a:p>
            <a:r>
              <a:rPr lang="en-IN"/>
              <a:t>SCEM-Mechanical Engineering</a:t>
            </a:r>
          </a:p>
        </p:txBody>
      </p:sp>
      <p:sp>
        <p:nvSpPr>
          <p:cNvPr id="7" name="Slide Number Placeholder 6"/>
          <p:cNvSpPr>
            <a:spLocks noGrp="1"/>
          </p:cNvSpPr>
          <p:nvPr>
            <p:ph type="sldNum" sz="quarter" idx="12"/>
          </p:nvPr>
        </p:nvSpPr>
        <p:spPr/>
        <p:txBody>
          <a:bodyPr/>
          <a:lstStyle/>
          <a:p>
            <a:fld id="{7CF19915-5E6F-44BE-B696-B3D9D1BEB00F}"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E2F93C5-434B-4CF8-946F-25815C598638}" type="datetime1">
              <a:rPr lang="en-IN" smtClean="0"/>
              <a:pPr/>
              <a:t>22/07/24</a:t>
            </a:fld>
            <a:endParaRPr lang="en-IN"/>
          </a:p>
        </p:txBody>
      </p:sp>
      <p:sp>
        <p:nvSpPr>
          <p:cNvPr id="6" name="Footer Placeholder 5"/>
          <p:cNvSpPr>
            <a:spLocks noGrp="1"/>
          </p:cNvSpPr>
          <p:nvPr>
            <p:ph type="ftr" sz="quarter" idx="11"/>
          </p:nvPr>
        </p:nvSpPr>
        <p:spPr>
          <a:xfrm>
            <a:off x="914400" y="6172200"/>
            <a:ext cx="3886200" cy="457200"/>
          </a:xfrm>
        </p:spPr>
        <p:txBody>
          <a:bodyPr/>
          <a:lstStyle/>
          <a:p>
            <a:r>
              <a:rPr lang="en-IN"/>
              <a:t>SCEM-Mechanical Engineering</a:t>
            </a:r>
          </a:p>
        </p:txBody>
      </p:sp>
      <p:sp>
        <p:nvSpPr>
          <p:cNvPr id="7" name="Slide Number Placeholder 6"/>
          <p:cNvSpPr>
            <a:spLocks noGrp="1"/>
          </p:cNvSpPr>
          <p:nvPr>
            <p:ph type="sldNum" sz="quarter" idx="12"/>
          </p:nvPr>
        </p:nvSpPr>
        <p:spPr>
          <a:xfrm>
            <a:off x="146304" y="6208776"/>
            <a:ext cx="457200" cy="457200"/>
          </a:xfrm>
        </p:spPr>
        <p:txBody>
          <a:bodyPr/>
          <a:lstStyle/>
          <a:p>
            <a:fld id="{7CF19915-5E6F-44BE-B696-B3D9D1BEB00F}"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04AC928-B418-46FD-8FD0-8BEFEDB12343}" type="datetime1">
              <a:rPr lang="en-IN" smtClean="0"/>
              <a:pPr/>
              <a:t>22/07/24</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IN"/>
              <a:t>SCEM-Mechanical Engineering</a:t>
            </a: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CF19915-5E6F-44BE-B696-B3D9D1BEB00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2117" y="1550194"/>
            <a:ext cx="8483745" cy="1873748"/>
          </a:xfrm>
          <a:prstGeom prst="rect">
            <a:avLst/>
          </a:prstGeom>
        </p:spPr>
        <p:txBody>
          <a:bodyPr vert="horz" wrap="square" lIns="0" tIns="12065" rIns="0" bIns="0" rtlCol="0" anchor="t">
            <a:spAutoFit/>
          </a:bodyPr>
          <a:lstStyle/>
          <a:p>
            <a:pPr marL="2540" algn="ctr">
              <a:lnSpc>
                <a:spcPts val="2395"/>
              </a:lnSpc>
              <a:spcBef>
                <a:spcPts val="95"/>
              </a:spcBef>
            </a:pPr>
            <a:r>
              <a:rPr lang="en-IN" b="1" spc="-10" dirty="0">
                <a:latin typeface="Times New Roman"/>
                <a:cs typeface="Times New Roman"/>
              </a:rPr>
              <a:t>Department of Electronics &amp; Communication Engineering</a:t>
            </a:r>
          </a:p>
          <a:p>
            <a:pPr marL="2540" algn="ctr">
              <a:lnSpc>
                <a:spcPts val="2395"/>
              </a:lnSpc>
              <a:spcBef>
                <a:spcPts val="95"/>
              </a:spcBef>
            </a:pPr>
            <a:endParaRPr lang="en-US" b="1" spc="-10" dirty="0">
              <a:latin typeface="Times New Roman" pitchFamily="18" charset="0"/>
              <a:cs typeface="Times New Roman" pitchFamily="18" charset="0"/>
            </a:endParaRPr>
          </a:p>
          <a:p>
            <a:pPr marL="2540" algn="ctr">
              <a:lnSpc>
                <a:spcPts val="2395"/>
              </a:lnSpc>
              <a:spcBef>
                <a:spcPts val="95"/>
              </a:spcBef>
            </a:pPr>
            <a:r>
              <a:rPr lang="en-US" b="1" spc="-10" dirty="0">
                <a:latin typeface="Times New Roman"/>
                <a:cs typeface="Times New Roman"/>
              </a:rPr>
              <a:t>Project Proposal Presentation </a:t>
            </a:r>
            <a:r>
              <a:rPr lang="en-US" b="1" dirty="0">
                <a:latin typeface="Times New Roman"/>
                <a:cs typeface="Times New Roman"/>
              </a:rPr>
              <a:t>on</a:t>
            </a:r>
            <a:endParaRPr lang="en-US" dirty="0">
              <a:latin typeface="Times New Roman"/>
              <a:cs typeface="Times New Roman"/>
            </a:endParaRPr>
          </a:p>
          <a:p>
            <a:pPr marL="2540" algn="ctr">
              <a:lnSpc>
                <a:spcPts val="2395"/>
              </a:lnSpc>
              <a:spcBef>
                <a:spcPts val="95"/>
              </a:spcBef>
            </a:pPr>
            <a:r>
              <a:rPr lang="en-US" sz="2300" b="1" dirty="0">
                <a:latin typeface="Times New Roman"/>
                <a:cs typeface="Times New Roman"/>
              </a:rPr>
              <a:t>“</a:t>
            </a:r>
            <a:r>
              <a:rPr lang="en-US" sz="2300" dirty="0">
                <a:solidFill>
                  <a:srgbClr val="000000"/>
                </a:solidFill>
                <a:ea typeface="+mn-lt"/>
                <a:cs typeface="+mn-lt"/>
              </a:rPr>
              <a:t>GPS-Integrated Autonomous Surface Vehicle for Depth Mapping and Environmental Water Testing</a:t>
            </a:r>
            <a:r>
              <a:rPr lang="en-US" sz="2300" b="1" dirty="0">
                <a:latin typeface="Times New Roman"/>
                <a:cs typeface="Times New Roman"/>
              </a:rPr>
              <a:t>”</a:t>
            </a:r>
          </a:p>
          <a:p>
            <a:pPr algn="ctr"/>
            <a:r>
              <a:rPr lang="en-US" dirty="0">
                <a:latin typeface="Times New Roman"/>
                <a:cs typeface="Times New Roman"/>
              </a:rPr>
              <a:t>By</a:t>
            </a:r>
          </a:p>
        </p:txBody>
      </p:sp>
      <p:sp>
        <p:nvSpPr>
          <p:cNvPr id="3" name="object 3"/>
          <p:cNvSpPr txBox="1"/>
          <p:nvPr/>
        </p:nvSpPr>
        <p:spPr>
          <a:xfrm>
            <a:off x="2557962" y="5052280"/>
            <a:ext cx="4143404" cy="1013098"/>
          </a:xfrm>
          <a:prstGeom prst="rect">
            <a:avLst/>
          </a:prstGeom>
        </p:spPr>
        <p:txBody>
          <a:bodyPr vert="horz" wrap="square" lIns="0" tIns="12700" rIns="0" bIns="0" rtlCol="0" anchor="t">
            <a:spAutoFit/>
          </a:bodyPr>
          <a:lstStyle/>
          <a:p>
            <a:pPr marL="5715" algn="ctr">
              <a:lnSpc>
                <a:spcPct val="100000"/>
              </a:lnSpc>
              <a:spcBef>
                <a:spcPts val="100"/>
              </a:spcBef>
            </a:pPr>
            <a:r>
              <a:rPr sz="1700">
                <a:latin typeface="Times New Roman"/>
                <a:cs typeface="Times New Roman"/>
              </a:rPr>
              <a:t>Under the</a:t>
            </a:r>
            <a:r>
              <a:rPr sz="1700" spc="-35">
                <a:latin typeface="Times New Roman"/>
                <a:cs typeface="Times New Roman"/>
              </a:rPr>
              <a:t> </a:t>
            </a:r>
            <a:r>
              <a:rPr sz="1700" spc="-5">
                <a:latin typeface="Times New Roman"/>
                <a:cs typeface="Times New Roman"/>
              </a:rPr>
              <a:t>Guidance</a:t>
            </a:r>
            <a:r>
              <a:rPr lang="en-US" sz="1700" spc="-5">
                <a:latin typeface="Times New Roman"/>
                <a:cs typeface="Times New Roman"/>
              </a:rPr>
              <a:t> </a:t>
            </a:r>
            <a:r>
              <a:rPr sz="1700" spc="5">
                <a:latin typeface="Times New Roman"/>
                <a:cs typeface="Times New Roman"/>
              </a:rPr>
              <a:t>of</a:t>
            </a:r>
            <a:endParaRPr sz="1700">
              <a:latin typeface="Times New Roman"/>
              <a:cs typeface="Times New Roman"/>
            </a:endParaRPr>
          </a:p>
          <a:p>
            <a:pPr marL="4445" algn="ctr">
              <a:lnSpc>
                <a:spcPts val="2395"/>
              </a:lnSpc>
            </a:pPr>
            <a:r>
              <a:rPr lang="en-IN" sz="1900" b="1">
                <a:latin typeface="Times New Roman"/>
                <a:cs typeface="Times New Roman"/>
              </a:rPr>
              <a:t>Mr. Praveen Kumar M</a:t>
            </a:r>
          </a:p>
          <a:p>
            <a:pPr marL="1270" algn="ctr">
              <a:lnSpc>
                <a:spcPct val="100000"/>
              </a:lnSpc>
              <a:spcBef>
                <a:spcPts val="20"/>
              </a:spcBef>
            </a:pPr>
            <a:r>
              <a:rPr lang="en-IN" sz="1400">
                <a:latin typeface="Times New Roman"/>
                <a:cs typeface="Times New Roman"/>
              </a:rPr>
              <a:t>Assistant</a:t>
            </a:r>
            <a:r>
              <a:rPr sz="1400" spc="55">
                <a:latin typeface="Times New Roman"/>
                <a:cs typeface="Times New Roman"/>
              </a:rPr>
              <a:t> </a:t>
            </a:r>
            <a:r>
              <a:rPr sz="1400" spc="-15">
                <a:latin typeface="Times New Roman"/>
                <a:cs typeface="Times New Roman"/>
              </a:rPr>
              <a:t>Professor,</a:t>
            </a:r>
            <a:endParaRPr sz="1400">
              <a:latin typeface="Times New Roman"/>
              <a:cs typeface="Times New Roman"/>
            </a:endParaRPr>
          </a:p>
          <a:p>
            <a:pPr algn="ctr"/>
            <a:r>
              <a:rPr sz="1400" spc="-15">
                <a:latin typeface="Times New Roman"/>
                <a:cs typeface="Times New Roman"/>
              </a:rPr>
              <a:t>Department </a:t>
            </a:r>
            <a:r>
              <a:rPr sz="1400" spc="-5">
                <a:latin typeface="Times New Roman"/>
                <a:cs typeface="Times New Roman"/>
              </a:rPr>
              <a:t>of </a:t>
            </a:r>
            <a:r>
              <a:rPr lang="en-US" sz="1400" spc="-5">
                <a:latin typeface="Times New Roman"/>
                <a:cs typeface="Times New Roman"/>
              </a:rPr>
              <a:t>Electronic and communication</a:t>
            </a:r>
            <a:r>
              <a:rPr lang="en-US" sz="1400" spc="-15">
                <a:latin typeface="Times New Roman"/>
                <a:cs typeface="Times New Roman"/>
              </a:rPr>
              <a:t> </a:t>
            </a:r>
            <a:r>
              <a:rPr sz="1400" spc="-15">
                <a:latin typeface="Times New Roman"/>
                <a:cs typeface="Times New Roman"/>
              </a:rPr>
              <a:t>Engineering</a:t>
            </a:r>
            <a:endParaRPr sz="1400">
              <a:latin typeface="Times New Roman"/>
              <a:cs typeface="Times New Roman"/>
            </a:endParaRPr>
          </a:p>
        </p:txBody>
      </p:sp>
      <p:cxnSp>
        <p:nvCxnSpPr>
          <p:cNvPr id="11" name="Straight Connector 10"/>
          <p:cNvCxnSpPr/>
          <p:nvPr/>
        </p:nvCxnSpPr>
        <p:spPr>
          <a:xfrm flipV="1">
            <a:off x="0" y="1366896"/>
            <a:ext cx="9144001" cy="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object 3"/>
          <p:cNvSpPr txBox="1"/>
          <p:nvPr/>
        </p:nvSpPr>
        <p:spPr>
          <a:xfrm>
            <a:off x="2928926" y="6429396"/>
            <a:ext cx="3714776" cy="228268"/>
          </a:xfrm>
          <a:prstGeom prst="rect">
            <a:avLst/>
          </a:prstGeom>
        </p:spPr>
        <p:txBody>
          <a:bodyPr vert="horz" wrap="square" lIns="0" tIns="12700" rIns="0" bIns="0" rtlCol="0">
            <a:spAutoFit/>
          </a:bodyPr>
          <a:lstStyle/>
          <a:p>
            <a:pPr marL="5715" algn="ctr">
              <a:lnSpc>
                <a:spcPct val="100000"/>
              </a:lnSpc>
              <a:spcBef>
                <a:spcPts val="100"/>
              </a:spcBef>
            </a:pPr>
            <a:r>
              <a:rPr lang="en-US" sz="1400" b="1">
                <a:latin typeface="Times New Roman" pitchFamily="18" charset="0"/>
                <a:cs typeface="Times New Roman" pitchFamily="18" charset="0"/>
              </a:rPr>
              <a:t>2024-25</a:t>
            </a:r>
            <a:endParaRPr sz="1400" b="1">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C3B1E38F-602D-0467-EEB1-DF64180B7AB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640" y="227309"/>
            <a:ext cx="7344816" cy="832140"/>
          </a:xfrm>
          <a:prstGeom prst="rect">
            <a:avLst/>
          </a:prstGeom>
          <a:noFill/>
          <a:ln>
            <a:noFill/>
          </a:ln>
        </p:spPr>
      </p:pic>
      <p:pic>
        <p:nvPicPr>
          <p:cNvPr id="5" name="Picture 4">
            <a:extLst>
              <a:ext uri="{FF2B5EF4-FFF2-40B4-BE49-F238E27FC236}">
                <a16:creationId xmlns:a16="http://schemas.microsoft.com/office/drawing/2014/main" id="{0AA0EBDC-A50A-2CA8-595B-DA7086FA1A21}"/>
              </a:ext>
            </a:extLst>
          </p:cNvPr>
          <p:cNvPicPr>
            <a:picLocks noChangeAspect="1"/>
          </p:cNvPicPr>
          <p:nvPr/>
        </p:nvPicPr>
        <p:blipFill>
          <a:blip r:embed="rId4"/>
          <a:stretch>
            <a:fillRect/>
          </a:stretch>
        </p:blipFill>
        <p:spPr>
          <a:xfrm>
            <a:off x="2609681" y="3430142"/>
            <a:ext cx="4349470" cy="1380109"/>
          </a:xfrm>
          <a:prstGeom prst="rect">
            <a:avLst/>
          </a:prstGeom>
        </p:spPr>
      </p:pic>
    </p:spTree>
    <p:extLst>
      <p:ext uri="{BB962C8B-B14F-4D97-AF65-F5344CB8AC3E}">
        <p14:creationId xmlns:p14="http://schemas.microsoft.com/office/powerpoint/2010/main" val="400079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04" y="370571"/>
            <a:ext cx="7772400" cy="437476"/>
          </a:xfrm>
        </p:spPr>
        <p:txBody>
          <a:bodyPr lIns="91440" tIns="45720" rIns="91440" bIns="91440" anchor="b" anchorCtr="0">
            <a:noAutofit/>
          </a:bodyPr>
          <a:lstStyle/>
          <a:p>
            <a:r>
              <a:rPr lang="en-US" sz="2000" b="1" dirty="0">
                <a:solidFill>
                  <a:schemeClr val="tx1"/>
                </a:solidFill>
                <a:latin typeface="Times New Roman"/>
                <a:cs typeface="Times New Roman"/>
              </a:rPr>
              <a:t>MAPPING</a:t>
            </a:r>
          </a:p>
        </p:txBody>
      </p:sp>
      <p:sp>
        <p:nvSpPr>
          <p:cNvPr id="3" name="Date Placeholder 2"/>
          <p:cNvSpPr>
            <a:spLocks noGrp="1"/>
          </p:cNvSpPr>
          <p:nvPr>
            <p:ph type="dt" sz="half" idx="10"/>
          </p:nvPr>
        </p:nvSpPr>
        <p:spPr/>
        <p:txBody>
          <a:bodyPr/>
          <a:lstStyle/>
          <a:p>
            <a:fld id="{EEED0599-1796-4C11-B87F-94E49020C357}" type="datetime1">
              <a:rPr lang="en-IN" smtClean="0"/>
              <a:pPr/>
              <a:t>22/07/24</a:t>
            </a:fld>
            <a:endParaRPr lang="en-IN" dirty="0"/>
          </a:p>
        </p:txBody>
      </p:sp>
      <p:sp>
        <p:nvSpPr>
          <p:cNvPr id="5" name="Slide Number Placeholder 4"/>
          <p:cNvSpPr>
            <a:spLocks noGrp="1"/>
          </p:cNvSpPr>
          <p:nvPr>
            <p:ph type="sldNum" sz="quarter" idx="12"/>
          </p:nvPr>
        </p:nvSpPr>
        <p:spPr/>
        <p:txBody>
          <a:bodyPr/>
          <a:lstStyle/>
          <a:p>
            <a:fld id="{7CF19915-5E6F-44BE-B696-B3D9D1BEB00F}" type="slidenum">
              <a:rPr lang="en-IN" smtClean="0"/>
              <a:pPr/>
              <a:t>10</a:t>
            </a:fld>
            <a:endParaRPr lang="en-IN"/>
          </a:p>
        </p:txBody>
      </p:sp>
      <p:sp>
        <p:nvSpPr>
          <p:cNvPr id="6" name="Content Placeholder 5"/>
          <p:cNvSpPr>
            <a:spLocks noGrp="1"/>
          </p:cNvSpPr>
          <p:nvPr>
            <p:ph sz="quarter" idx="1"/>
          </p:nvPr>
        </p:nvSpPr>
        <p:spPr>
          <a:xfrm>
            <a:off x="251520" y="960447"/>
            <a:ext cx="8435280" cy="5059353"/>
          </a:xfrm>
        </p:spPr>
        <p:txBody>
          <a:bodyPr vert="horz" lIns="91440" tIns="45720" rIns="91440" bIns="45720" anchor="t">
            <a:normAutofit/>
          </a:bodyPr>
          <a:lstStyle/>
          <a:p>
            <a:pPr marL="0" indent="0">
              <a:buNone/>
            </a:pPr>
            <a:endParaRPr lang="en-US" dirty="0"/>
          </a:p>
          <a:p>
            <a:pPr marL="0" indent="0">
              <a:buNone/>
            </a:pPr>
            <a:endParaRPr lang="en-US" sz="1400" dirty="0"/>
          </a:p>
        </p:txBody>
      </p:sp>
      <p:sp>
        <p:nvSpPr>
          <p:cNvPr id="11" name="Footer Placeholder 3">
            <a:extLst>
              <a:ext uri="{FF2B5EF4-FFF2-40B4-BE49-F238E27FC236}">
                <a16:creationId xmlns:a16="http://schemas.microsoft.com/office/drawing/2014/main" id="{0F917B7E-26B0-E4EE-18D2-6D6C8BC87981}"/>
              </a:ext>
            </a:extLst>
          </p:cNvPr>
          <p:cNvSpPr>
            <a:spLocks noGrp="1"/>
          </p:cNvSpPr>
          <p:nvPr>
            <p:ph type="ftr" sz="quarter" idx="11"/>
          </p:nvPr>
        </p:nvSpPr>
        <p:spPr>
          <a:xfrm>
            <a:off x="914400" y="6172200"/>
            <a:ext cx="3962400" cy="457200"/>
          </a:xfrm>
        </p:spPr>
        <p:txBody>
          <a:bodyPr lIns="91440" tIns="45720" rIns="91440" bIns="45720" anchor="ctr" anchorCtr="0"/>
          <a:lstStyle/>
          <a:p>
            <a:r>
              <a:rPr lang="en-IN"/>
              <a:t>SCEM-Electronic and Communication Engineering</a:t>
            </a:r>
          </a:p>
        </p:txBody>
      </p:sp>
      <p:pic>
        <p:nvPicPr>
          <p:cNvPr id="4" name="Picture 3" descr="A map of a body of water&#10;&#10;Description automatically generated">
            <a:extLst>
              <a:ext uri="{FF2B5EF4-FFF2-40B4-BE49-F238E27FC236}">
                <a16:creationId xmlns:a16="http://schemas.microsoft.com/office/drawing/2014/main" id="{711627AB-E294-8DCE-98EA-DC561BB02BFF}"/>
              </a:ext>
            </a:extLst>
          </p:cNvPr>
          <p:cNvPicPr>
            <a:picLocks noChangeAspect="1"/>
          </p:cNvPicPr>
          <p:nvPr/>
        </p:nvPicPr>
        <p:blipFill>
          <a:blip r:embed="rId2"/>
          <a:stretch>
            <a:fillRect/>
          </a:stretch>
        </p:blipFill>
        <p:spPr>
          <a:xfrm>
            <a:off x="1342868" y="1514918"/>
            <a:ext cx="5671278" cy="4359065"/>
          </a:xfrm>
          <a:prstGeom prst="rect">
            <a:avLst/>
          </a:prstGeom>
        </p:spPr>
      </p:pic>
    </p:spTree>
    <p:extLst>
      <p:ext uri="{BB962C8B-B14F-4D97-AF65-F5344CB8AC3E}">
        <p14:creationId xmlns:p14="http://schemas.microsoft.com/office/powerpoint/2010/main" val="1531769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832F-CD52-E11C-E784-6684E3693DDA}"/>
              </a:ext>
            </a:extLst>
          </p:cNvPr>
          <p:cNvSpPr>
            <a:spLocks noGrp="1"/>
          </p:cNvSpPr>
          <p:nvPr>
            <p:ph type="title"/>
          </p:nvPr>
        </p:nvSpPr>
        <p:spPr>
          <a:xfrm>
            <a:off x="2567384" y="232404"/>
            <a:ext cx="3906983" cy="723385"/>
          </a:xfrm>
        </p:spPr>
        <p:txBody>
          <a:bodyPr lIns="91440" tIns="45720" rIns="91440" bIns="91440" anchor="b" anchorCtr="0">
            <a:normAutofit fontScale="90000"/>
          </a:bodyPr>
          <a:lstStyle/>
          <a:p>
            <a:r>
              <a:rPr lang="en-US" b="1" dirty="0">
                <a:solidFill>
                  <a:schemeClr val="tx1"/>
                </a:solidFill>
                <a:latin typeface="+mn-lt"/>
              </a:rPr>
              <a:t>Progress Achieved</a:t>
            </a:r>
          </a:p>
        </p:txBody>
      </p:sp>
      <p:sp>
        <p:nvSpPr>
          <p:cNvPr id="3" name="Date Placeholder 2">
            <a:extLst>
              <a:ext uri="{FF2B5EF4-FFF2-40B4-BE49-F238E27FC236}">
                <a16:creationId xmlns:a16="http://schemas.microsoft.com/office/drawing/2014/main" id="{2CD4050D-2FB8-F51A-2692-92FD1C0CD832}"/>
              </a:ext>
            </a:extLst>
          </p:cNvPr>
          <p:cNvSpPr>
            <a:spLocks noGrp="1"/>
          </p:cNvSpPr>
          <p:nvPr>
            <p:ph type="dt" sz="half" idx="10"/>
          </p:nvPr>
        </p:nvSpPr>
        <p:spPr/>
        <p:txBody>
          <a:bodyPr/>
          <a:lstStyle/>
          <a:p>
            <a:fld id="{EEED0599-1796-4C11-B87F-94E49020C357}" type="datetime1">
              <a:rPr lang="en-IN" smtClean="0"/>
              <a:pPr/>
              <a:t>22/07/24</a:t>
            </a:fld>
            <a:endParaRPr lang="en-IN"/>
          </a:p>
        </p:txBody>
      </p:sp>
      <p:sp>
        <p:nvSpPr>
          <p:cNvPr id="4" name="Footer Placeholder 3">
            <a:extLst>
              <a:ext uri="{FF2B5EF4-FFF2-40B4-BE49-F238E27FC236}">
                <a16:creationId xmlns:a16="http://schemas.microsoft.com/office/drawing/2014/main" id="{E44F48C4-BECB-898B-67D6-3E68F247F1CE}"/>
              </a:ext>
            </a:extLst>
          </p:cNvPr>
          <p:cNvSpPr>
            <a:spLocks noGrp="1"/>
          </p:cNvSpPr>
          <p:nvPr>
            <p:ph type="ftr" sz="quarter" idx="11"/>
          </p:nvPr>
        </p:nvSpPr>
        <p:spPr/>
        <p:txBody>
          <a:bodyPr/>
          <a:lstStyle/>
          <a:p>
            <a:r>
              <a:rPr lang="en-IN" dirty="0"/>
              <a:t>SCEM-Mechanical Engineering</a:t>
            </a:r>
          </a:p>
        </p:txBody>
      </p:sp>
      <p:sp>
        <p:nvSpPr>
          <p:cNvPr id="5" name="Slide Number Placeholder 4">
            <a:extLst>
              <a:ext uri="{FF2B5EF4-FFF2-40B4-BE49-F238E27FC236}">
                <a16:creationId xmlns:a16="http://schemas.microsoft.com/office/drawing/2014/main" id="{C97A80E6-9E05-BE96-668C-769A674D6A9A}"/>
              </a:ext>
            </a:extLst>
          </p:cNvPr>
          <p:cNvSpPr>
            <a:spLocks noGrp="1"/>
          </p:cNvSpPr>
          <p:nvPr>
            <p:ph type="sldNum" sz="quarter" idx="12"/>
          </p:nvPr>
        </p:nvSpPr>
        <p:spPr/>
        <p:txBody>
          <a:bodyPr/>
          <a:lstStyle/>
          <a:p>
            <a:fld id="{7CF19915-5E6F-44BE-B696-B3D9D1BEB00F}" type="slidenum">
              <a:rPr lang="en-IN" smtClean="0"/>
              <a:pPr/>
              <a:t>11</a:t>
            </a:fld>
            <a:endParaRPr lang="en-IN"/>
          </a:p>
        </p:txBody>
      </p:sp>
      <p:sp>
        <p:nvSpPr>
          <p:cNvPr id="8" name="Content Placeholder 7">
            <a:extLst>
              <a:ext uri="{FF2B5EF4-FFF2-40B4-BE49-F238E27FC236}">
                <a16:creationId xmlns:a16="http://schemas.microsoft.com/office/drawing/2014/main" id="{42C83F6F-F50F-F38A-4D28-D9F7C6E7BCA0}"/>
              </a:ext>
            </a:extLst>
          </p:cNvPr>
          <p:cNvSpPr>
            <a:spLocks noGrp="1"/>
          </p:cNvSpPr>
          <p:nvPr>
            <p:ph sz="quarter" idx="1"/>
          </p:nvPr>
        </p:nvSpPr>
        <p:spPr>
          <a:xfrm>
            <a:off x="634677" y="1410566"/>
            <a:ext cx="7772400" cy="4575464"/>
          </a:xfrm>
        </p:spPr>
        <p:txBody>
          <a:bodyPr/>
          <a:lstStyle/>
          <a:p>
            <a:r>
              <a:rPr lang="en-US" dirty="0"/>
              <a:t>Design and calculation</a:t>
            </a:r>
          </a:p>
          <a:p>
            <a:endParaRPr lang="en-IN" dirty="0"/>
          </a:p>
        </p:txBody>
      </p:sp>
      <p:pic>
        <p:nvPicPr>
          <p:cNvPr id="11" name="Picture 10">
            <a:extLst>
              <a:ext uri="{FF2B5EF4-FFF2-40B4-BE49-F238E27FC236}">
                <a16:creationId xmlns:a16="http://schemas.microsoft.com/office/drawing/2014/main" id="{88A15996-93D0-8209-3D21-22399E20ED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010" y="1962150"/>
            <a:ext cx="7687733" cy="4324349"/>
          </a:xfrm>
          <a:prstGeom prst="rect">
            <a:avLst/>
          </a:prstGeom>
        </p:spPr>
      </p:pic>
    </p:spTree>
    <p:extLst>
      <p:ext uri="{BB962C8B-B14F-4D97-AF65-F5344CB8AC3E}">
        <p14:creationId xmlns:p14="http://schemas.microsoft.com/office/powerpoint/2010/main" val="2019968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AD77-E017-ABFF-DF5B-233F5438E716}"/>
              </a:ext>
            </a:extLst>
          </p:cNvPr>
          <p:cNvSpPr>
            <a:spLocks noGrp="1"/>
          </p:cNvSpPr>
          <p:nvPr>
            <p:ph type="title"/>
          </p:nvPr>
        </p:nvSpPr>
        <p:spPr>
          <a:xfrm>
            <a:off x="914400" y="274638"/>
            <a:ext cx="7772400" cy="754062"/>
          </a:xfrm>
        </p:spPr>
        <p:txBody>
          <a:bodyPr/>
          <a:lstStyle/>
          <a:p>
            <a:r>
              <a:rPr lang="en-US" dirty="0"/>
              <a:t>             </a:t>
            </a:r>
            <a:r>
              <a:rPr lang="en-US" b="1" dirty="0">
                <a:solidFill>
                  <a:schemeClr val="tx1"/>
                </a:solidFill>
                <a:latin typeface="+mn-lt"/>
              </a:rPr>
              <a:t>Progress Achieved</a:t>
            </a:r>
            <a:endParaRPr lang="en-IN" b="1" dirty="0">
              <a:solidFill>
                <a:schemeClr val="tx1"/>
              </a:solidFill>
              <a:latin typeface="+mn-lt"/>
            </a:endParaRPr>
          </a:p>
        </p:txBody>
      </p:sp>
      <p:sp>
        <p:nvSpPr>
          <p:cNvPr id="3" name="Date Placeholder 2">
            <a:extLst>
              <a:ext uri="{FF2B5EF4-FFF2-40B4-BE49-F238E27FC236}">
                <a16:creationId xmlns:a16="http://schemas.microsoft.com/office/drawing/2014/main" id="{FAAEED2A-9AA8-5469-41F0-18529C2C7ADC}"/>
              </a:ext>
            </a:extLst>
          </p:cNvPr>
          <p:cNvSpPr>
            <a:spLocks noGrp="1"/>
          </p:cNvSpPr>
          <p:nvPr>
            <p:ph type="dt" sz="half" idx="10"/>
          </p:nvPr>
        </p:nvSpPr>
        <p:spPr/>
        <p:txBody>
          <a:bodyPr/>
          <a:lstStyle/>
          <a:p>
            <a:fld id="{EEED0599-1796-4C11-B87F-94E49020C357}" type="datetime1">
              <a:rPr lang="en-IN" smtClean="0"/>
              <a:pPr/>
              <a:t>22/07/24</a:t>
            </a:fld>
            <a:endParaRPr lang="en-IN" dirty="0"/>
          </a:p>
        </p:txBody>
      </p:sp>
      <p:sp>
        <p:nvSpPr>
          <p:cNvPr id="4" name="Footer Placeholder 3">
            <a:extLst>
              <a:ext uri="{FF2B5EF4-FFF2-40B4-BE49-F238E27FC236}">
                <a16:creationId xmlns:a16="http://schemas.microsoft.com/office/drawing/2014/main" id="{15F64BB8-F0B8-4B25-9ECF-3448341F9EC0}"/>
              </a:ext>
            </a:extLst>
          </p:cNvPr>
          <p:cNvSpPr>
            <a:spLocks noGrp="1"/>
          </p:cNvSpPr>
          <p:nvPr>
            <p:ph type="ftr" sz="quarter" idx="11"/>
          </p:nvPr>
        </p:nvSpPr>
        <p:spPr/>
        <p:txBody>
          <a:bodyPr/>
          <a:lstStyle/>
          <a:p>
            <a:r>
              <a:rPr lang="en-IN"/>
              <a:t>SCEM-Mechanical Engineering</a:t>
            </a:r>
          </a:p>
        </p:txBody>
      </p:sp>
      <p:sp>
        <p:nvSpPr>
          <p:cNvPr id="5" name="Slide Number Placeholder 4">
            <a:extLst>
              <a:ext uri="{FF2B5EF4-FFF2-40B4-BE49-F238E27FC236}">
                <a16:creationId xmlns:a16="http://schemas.microsoft.com/office/drawing/2014/main" id="{7CB16A3A-91F7-DCF2-C691-534DA3F282DC}"/>
              </a:ext>
            </a:extLst>
          </p:cNvPr>
          <p:cNvSpPr>
            <a:spLocks noGrp="1"/>
          </p:cNvSpPr>
          <p:nvPr>
            <p:ph type="sldNum" sz="quarter" idx="12"/>
          </p:nvPr>
        </p:nvSpPr>
        <p:spPr/>
        <p:txBody>
          <a:bodyPr/>
          <a:lstStyle/>
          <a:p>
            <a:fld id="{7CF19915-5E6F-44BE-B696-B3D9D1BEB00F}" type="slidenum">
              <a:rPr lang="en-IN" smtClean="0"/>
              <a:pPr/>
              <a:t>12</a:t>
            </a:fld>
            <a:endParaRPr lang="en-IN"/>
          </a:p>
        </p:txBody>
      </p:sp>
      <p:pic>
        <p:nvPicPr>
          <p:cNvPr id="8" name="Content Placeholder 7">
            <a:extLst>
              <a:ext uri="{FF2B5EF4-FFF2-40B4-BE49-F238E27FC236}">
                <a16:creationId xmlns:a16="http://schemas.microsoft.com/office/drawing/2014/main" id="{FCC28E12-3F31-D2D4-F8DE-255FEA320D81}"/>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720832" y="1709304"/>
            <a:ext cx="3042928" cy="3439391"/>
          </a:xfrm>
        </p:spPr>
      </p:pic>
      <p:pic>
        <p:nvPicPr>
          <p:cNvPr id="10" name="Picture 9">
            <a:extLst>
              <a:ext uri="{FF2B5EF4-FFF2-40B4-BE49-F238E27FC236}">
                <a16:creationId xmlns:a16="http://schemas.microsoft.com/office/drawing/2014/main" id="{4FE2C50E-F647-F279-5402-03539CE146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4420620"/>
            <a:ext cx="2112818" cy="2246880"/>
          </a:xfrm>
          <a:prstGeom prst="rect">
            <a:avLst/>
          </a:prstGeom>
        </p:spPr>
      </p:pic>
      <p:pic>
        <p:nvPicPr>
          <p:cNvPr id="12" name="Picture 11">
            <a:extLst>
              <a:ext uri="{FF2B5EF4-FFF2-40B4-BE49-F238E27FC236}">
                <a16:creationId xmlns:a16="http://schemas.microsoft.com/office/drawing/2014/main" id="{5B8641B2-2D26-88B8-8159-DD5FD328F3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9850" y="4251879"/>
            <a:ext cx="2112818" cy="2377521"/>
          </a:xfrm>
          <a:prstGeom prst="rect">
            <a:avLst/>
          </a:prstGeom>
        </p:spPr>
      </p:pic>
      <p:pic>
        <p:nvPicPr>
          <p:cNvPr id="14" name="Picture 13">
            <a:extLst>
              <a:ext uri="{FF2B5EF4-FFF2-40B4-BE49-F238E27FC236}">
                <a16:creationId xmlns:a16="http://schemas.microsoft.com/office/drawing/2014/main" id="{5F95772A-4E6E-D08C-8B25-7F259F22B8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0959" y="1467992"/>
            <a:ext cx="4269619" cy="2798364"/>
          </a:xfrm>
          <a:prstGeom prst="rect">
            <a:avLst/>
          </a:prstGeom>
        </p:spPr>
      </p:pic>
    </p:spTree>
    <p:extLst>
      <p:ext uri="{BB962C8B-B14F-4D97-AF65-F5344CB8AC3E}">
        <p14:creationId xmlns:p14="http://schemas.microsoft.com/office/powerpoint/2010/main" val="2938990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74613-57FC-6653-D3D0-DF4470BF69C3}"/>
              </a:ext>
            </a:extLst>
          </p:cNvPr>
          <p:cNvSpPr>
            <a:spLocks noGrp="1"/>
          </p:cNvSpPr>
          <p:nvPr>
            <p:ph type="title"/>
          </p:nvPr>
        </p:nvSpPr>
        <p:spPr>
          <a:xfrm>
            <a:off x="914400" y="274638"/>
            <a:ext cx="7772400" cy="816407"/>
          </a:xfrm>
        </p:spPr>
        <p:txBody>
          <a:bodyPr/>
          <a:lstStyle/>
          <a:p>
            <a:r>
              <a:rPr lang="en-US" dirty="0">
                <a:solidFill>
                  <a:schemeClr val="tx1"/>
                </a:solidFill>
              </a:rPr>
              <a:t>              </a:t>
            </a:r>
            <a:r>
              <a:rPr lang="en-US" sz="3600" b="1" dirty="0">
                <a:solidFill>
                  <a:schemeClr val="tx1"/>
                </a:solidFill>
                <a:latin typeface="+mn-lt"/>
              </a:rPr>
              <a:t>Progress Achieved</a:t>
            </a:r>
            <a:endParaRPr lang="en-IN" sz="3600" b="1" dirty="0">
              <a:solidFill>
                <a:schemeClr val="tx1"/>
              </a:solidFill>
              <a:latin typeface="+mn-lt"/>
            </a:endParaRPr>
          </a:p>
        </p:txBody>
      </p:sp>
      <p:sp>
        <p:nvSpPr>
          <p:cNvPr id="3" name="Date Placeholder 2">
            <a:extLst>
              <a:ext uri="{FF2B5EF4-FFF2-40B4-BE49-F238E27FC236}">
                <a16:creationId xmlns:a16="http://schemas.microsoft.com/office/drawing/2014/main" id="{8B789F22-7EE2-6A0D-A05C-C4660B190049}"/>
              </a:ext>
            </a:extLst>
          </p:cNvPr>
          <p:cNvSpPr>
            <a:spLocks noGrp="1"/>
          </p:cNvSpPr>
          <p:nvPr>
            <p:ph type="dt" sz="half" idx="10"/>
          </p:nvPr>
        </p:nvSpPr>
        <p:spPr/>
        <p:txBody>
          <a:bodyPr/>
          <a:lstStyle/>
          <a:p>
            <a:fld id="{EEED0599-1796-4C11-B87F-94E49020C357}" type="datetime1">
              <a:rPr lang="en-IN" smtClean="0"/>
              <a:pPr/>
              <a:t>22/07/24</a:t>
            </a:fld>
            <a:endParaRPr lang="en-IN"/>
          </a:p>
        </p:txBody>
      </p:sp>
      <p:sp>
        <p:nvSpPr>
          <p:cNvPr id="4" name="Footer Placeholder 3">
            <a:extLst>
              <a:ext uri="{FF2B5EF4-FFF2-40B4-BE49-F238E27FC236}">
                <a16:creationId xmlns:a16="http://schemas.microsoft.com/office/drawing/2014/main" id="{46CB085A-8FED-83B8-63F0-0FC23B2B7402}"/>
              </a:ext>
            </a:extLst>
          </p:cNvPr>
          <p:cNvSpPr>
            <a:spLocks noGrp="1"/>
          </p:cNvSpPr>
          <p:nvPr>
            <p:ph type="ftr" sz="quarter" idx="11"/>
          </p:nvPr>
        </p:nvSpPr>
        <p:spPr/>
        <p:txBody>
          <a:bodyPr/>
          <a:lstStyle/>
          <a:p>
            <a:r>
              <a:rPr lang="en-IN" dirty="0"/>
              <a:t>SCEM-Electronic and Communication Engineering</a:t>
            </a:r>
          </a:p>
        </p:txBody>
      </p:sp>
      <p:sp>
        <p:nvSpPr>
          <p:cNvPr id="5" name="Slide Number Placeholder 4">
            <a:extLst>
              <a:ext uri="{FF2B5EF4-FFF2-40B4-BE49-F238E27FC236}">
                <a16:creationId xmlns:a16="http://schemas.microsoft.com/office/drawing/2014/main" id="{3EF4AE49-8735-5D56-DC08-D5631C796AC5}"/>
              </a:ext>
            </a:extLst>
          </p:cNvPr>
          <p:cNvSpPr>
            <a:spLocks noGrp="1"/>
          </p:cNvSpPr>
          <p:nvPr>
            <p:ph type="sldNum" sz="quarter" idx="12"/>
          </p:nvPr>
        </p:nvSpPr>
        <p:spPr/>
        <p:txBody>
          <a:bodyPr/>
          <a:lstStyle/>
          <a:p>
            <a:fld id="{7CF19915-5E6F-44BE-B696-B3D9D1BEB00F}" type="slidenum">
              <a:rPr lang="en-IN" smtClean="0"/>
              <a:pPr/>
              <a:t>13</a:t>
            </a:fld>
            <a:endParaRPr lang="en-IN"/>
          </a:p>
        </p:txBody>
      </p:sp>
      <p:sp>
        <p:nvSpPr>
          <p:cNvPr id="6" name="Content Placeholder 5">
            <a:extLst>
              <a:ext uri="{FF2B5EF4-FFF2-40B4-BE49-F238E27FC236}">
                <a16:creationId xmlns:a16="http://schemas.microsoft.com/office/drawing/2014/main" id="{38C053F2-D9CC-EB56-342C-A0F8F6BA3433}"/>
              </a:ext>
            </a:extLst>
          </p:cNvPr>
          <p:cNvSpPr>
            <a:spLocks noGrp="1"/>
          </p:cNvSpPr>
          <p:nvPr>
            <p:ph sz="quarter" idx="1"/>
          </p:nvPr>
        </p:nvSpPr>
        <p:spPr/>
        <p:txBody>
          <a:bodyPr/>
          <a:lstStyle/>
          <a:p>
            <a:r>
              <a:rPr lang="en-US" dirty="0"/>
              <a:t>Sensor Integration</a:t>
            </a:r>
          </a:p>
          <a:p>
            <a:pPr marL="0" indent="0">
              <a:buNone/>
            </a:pPr>
            <a:r>
              <a:rPr lang="en-US" dirty="0"/>
              <a:t>   [turbidity, flow, temperature, PH]</a:t>
            </a:r>
            <a:endParaRPr lang="en-IN" dirty="0"/>
          </a:p>
        </p:txBody>
      </p:sp>
      <p:pic>
        <p:nvPicPr>
          <p:cNvPr id="8" name="Picture 7">
            <a:extLst>
              <a:ext uri="{FF2B5EF4-FFF2-40B4-BE49-F238E27FC236}">
                <a16:creationId xmlns:a16="http://schemas.microsoft.com/office/drawing/2014/main" id="{E7A852C8-8DEB-E949-38AF-247C8D9A73C7}"/>
              </a:ext>
            </a:extLst>
          </p:cNvPr>
          <p:cNvPicPr>
            <a:picLocks noChangeAspect="1"/>
          </p:cNvPicPr>
          <p:nvPr/>
        </p:nvPicPr>
        <p:blipFill rotWithShape="1">
          <a:blip r:embed="rId2">
            <a:extLst>
              <a:ext uri="{28A0092B-C50C-407E-A947-70E740481C1C}">
                <a14:useLocalDpi xmlns:a14="http://schemas.microsoft.com/office/drawing/2010/main" val="0"/>
              </a:ext>
            </a:extLst>
          </a:blip>
          <a:srcRect t="6448"/>
          <a:stretch/>
        </p:blipFill>
        <p:spPr>
          <a:xfrm>
            <a:off x="419622" y="2517731"/>
            <a:ext cx="8114754" cy="3201444"/>
          </a:xfrm>
          <a:prstGeom prst="rect">
            <a:avLst/>
          </a:prstGeom>
        </p:spPr>
      </p:pic>
    </p:spTree>
    <p:extLst>
      <p:ext uri="{BB962C8B-B14F-4D97-AF65-F5344CB8AC3E}">
        <p14:creationId xmlns:p14="http://schemas.microsoft.com/office/powerpoint/2010/main" val="481408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1469070-1E3E-06DC-71FB-66E8E0B09B6D}"/>
              </a:ext>
            </a:extLst>
          </p:cNvPr>
          <p:cNvSpPr>
            <a:spLocks noGrp="1"/>
          </p:cNvSpPr>
          <p:nvPr>
            <p:ph type="dt" sz="half" idx="10"/>
          </p:nvPr>
        </p:nvSpPr>
        <p:spPr/>
        <p:txBody>
          <a:bodyPr/>
          <a:lstStyle/>
          <a:p>
            <a:fld id="{EEED0599-1796-4C11-B87F-94E49020C357}" type="datetime1">
              <a:rPr lang="en-IN" smtClean="0"/>
              <a:pPr/>
              <a:t>22/07/24</a:t>
            </a:fld>
            <a:endParaRPr lang="en-IN"/>
          </a:p>
        </p:txBody>
      </p:sp>
      <p:sp>
        <p:nvSpPr>
          <p:cNvPr id="4" name="Footer Placeholder 3">
            <a:extLst>
              <a:ext uri="{FF2B5EF4-FFF2-40B4-BE49-F238E27FC236}">
                <a16:creationId xmlns:a16="http://schemas.microsoft.com/office/drawing/2014/main" id="{B2DD1940-CF81-5789-AEA6-751EDFA95FF1}"/>
              </a:ext>
            </a:extLst>
          </p:cNvPr>
          <p:cNvSpPr>
            <a:spLocks noGrp="1"/>
          </p:cNvSpPr>
          <p:nvPr>
            <p:ph type="ftr" sz="quarter" idx="11"/>
          </p:nvPr>
        </p:nvSpPr>
        <p:spPr/>
        <p:txBody>
          <a:bodyPr lIns="91440" tIns="45720" rIns="91440" bIns="45720" anchor="ctr" anchorCtr="0"/>
          <a:lstStyle/>
          <a:p>
            <a:r>
              <a:rPr lang="en-IN"/>
              <a:t>SCEM-Electronic and Communication Engineering</a:t>
            </a:r>
          </a:p>
        </p:txBody>
      </p:sp>
      <p:sp>
        <p:nvSpPr>
          <p:cNvPr id="5" name="Slide Number Placeholder 4">
            <a:extLst>
              <a:ext uri="{FF2B5EF4-FFF2-40B4-BE49-F238E27FC236}">
                <a16:creationId xmlns:a16="http://schemas.microsoft.com/office/drawing/2014/main" id="{CEDC0426-7B31-E8C7-0F36-7472BE2FF15F}"/>
              </a:ext>
            </a:extLst>
          </p:cNvPr>
          <p:cNvSpPr>
            <a:spLocks noGrp="1"/>
          </p:cNvSpPr>
          <p:nvPr>
            <p:ph type="sldNum" sz="quarter" idx="12"/>
          </p:nvPr>
        </p:nvSpPr>
        <p:spPr/>
        <p:txBody>
          <a:bodyPr/>
          <a:lstStyle/>
          <a:p>
            <a:fld id="{7CF19915-5E6F-44BE-B696-B3D9D1BEB00F}" type="slidenum">
              <a:rPr lang="en-IN" smtClean="0"/>
              <a:pPr/>
              <a:t>14</a:t>
            </a:fld>
            <a:endParaRPr lang="en-IN"/>
          </a:p>
        </p:txBody>
      </p:sp>
      <p:sp>
        <p:nvSpPr>
          <p:cNvPr id="17" name="Title 1">
            <a:extLst>
              <a:ext uri="{FF2B5EF4-FFF2-40B4-BE49-F238E27FC236}">
                <a16:creationId xmlns:a16="http://schemas.microsoft.com/office/drawing/2014/main" id="{5C79E480-B9AF-701D-5FBE-8FA3D3FC57A3}"/>
              </a:ext>
            </a:extLst>
          </p:cNvPr>
          <p:cNvSpPr>
            <a:spLocks noGrp="1"/>
          </p:cNvSpPr>
          <p:nvPr>
            <p:ph type="title"/>
          </p:nvPr>
        </p:nvSpPr>
        <p:spPr>
          <a:xfrm>
            <a:off x="2451887" y="133027"/>
            <a:ext cx="4324478" cy="594937"/>
          </a:xfrm>
        </p:spPr>
        <p:txBody>
          <a:bodyPr lIns="91440" tIns="45720" rIns="91440" bIns="91440" anchor="b" anchorCtr="0">
            <a:normAutofit fontScale="90000"/>
          </a:bodyPr>
          <a:lstStyle/>
          <a:p>
            <a:r>
              <a:rPr lang="en-US" b="1" dirty="0">
                <a:solidFill>
                  <a:schemeClr val="tx1"/>
                </a:solidFill>
                <a:latin typeface="Times New Roman"/>
                <a:cs typeface="Times New Roman"/>
              </a:rPr>
              <a:t>Literature Review</a:t>
            </a:r>
            <a:endParaRPr lang="en-IN" dirty="0">
              <a:solidFill>
                <a:schemeClr val="tx1"/>
              </a:solidFill>
              <a:latin typeface="Franklin Gothic Book"/>
              <a:cs typeface="Times New Roman"/>
            </a:endParaRPr>
          </a:p>
        </p:txBody>
      </p:sp>
      <p:sp>
        <p:nvSpPr>
          <p:cNvPr id="18" name="TextBox 17">
            <a:extLst>
              <a:ext uri="{FF2B5EF4-FFF2-40B4-BE49-F238E27FC236}">
                <a16:creationId xmlns:a16="http://schemas.microsoft.com/office/drawing/2014/main" id="{C7769C28-A620-189C-8B27-7CA661893775}"/>
              </a:ext>
            </a:extLst>
          </p:cNvPr>
          <p:cNvSpPr txBox="1"/>
          <p:nvPr/>
        </p:nvSpPr>
        <p:spPr>
          <a:xfrm>
            <a:off x="6785" y="632495"/>
            <a:ext cx="8742399" cy="70173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pitchFamily="2" charset="2"/>
              <a:buChar char="Ø"/>
            </a:pPr>
            <a:r>
              <a:rPr lang="en-US" sz="2000" dirty="0">
                <a:solidFill>
                  <a:srgbClr val="464646"/>
                </a:solidFill>
                <a:latin typeface="Times" pitchFamily="2" charset="0"/>
                <a:cs typeface="Times New Roman"/>
              </a:rPr>
              <a:t>Design of a semi-autonomous boat for measurements of coastal sedimentation and erosion-</a:t>
            </a:r>
            <a:r>
              <a:rPr lang="en-US" sz="2000" dirty="0">
                <a:solidFill>
                  <a:srgbClr val="464646"/>
                </a:solidFill>
                <a:latin typeface="Times" pitchFamily="2" charset="0"/>
                <a:ea typeface="+mn-lt"/>
                <a:cs typeface="+mn-lt"/>
              </a:rPr>
              <a:t>D. Smith, L. Cross(2021)</a:t>
            </a:r>
          </a:p>
          <a:p>
            <a:pPr lvl="1" algn="just"/>
            <a:r>
              <a:rPr lang="en-US" sz="2000" b="0" i="0" u="none" strike="noStrike" dirty="0">
                <a:solidFill>
                  <a:srgbClr val="000000"/>
                </a:solidFill>
                <a:effectLst/>
                <a:latin typeface="Times" pitchFamily="2" charset="0"/>
              </a:rPr>
              <a:t>Smith and Cross designed a semi-autonomous boat integrating sonar and GPS to measure coastal sedimentation and erosion, emphasizing precise GPS for accurate positioning and sonar for detailed sediment mapping. Their study highlights the challenges of environmental conditions on data accuracy and the need for robust systems in diverse coastal environments. The boat's semi-autonomous nature allows human intervention, enhancing operational flexibility.</a:t>
            </a:r>
            <a:endParaRPr lang="en-US" sz="2000" dirty="0">
              <a:solidFill>
                <a:srgbClr val="464646"/>
              </a:solidFill>
              <a:latin typeface="Times" pitchFamily="2" charset="0"/>
              <a:ea typeface="+mn-lt"/>
              <a:cs typeface="+mn-lt"/>
            </a:endParaRPr>
          </a:p>
          <a:p>
            <a:pPr lvl="1" algn="just"/>
            <a:endParaRPr lang="en-US" sz="2000" dirty="0">
              <a:solidFill>
                <a:srgbClr val="464646"/>
              </a:solidFill>
              <a:latin typeface="Times" pitchFamily="2" charset="0"/>
              <a:cs typeface="Times New Roman"/>
            </a:endParaRPr>
          </a:p>
          <a:p>
            <a:pPr marL="342900" indent="-342900" algn="just">
              <a:buFont typeface="Wingdings" pitchFamily="2" charset="2"/>
              <a:buChar char="Ø"/>
            </a:pPr>
            <a:r>
              <a:rPr lang="en-US" sz="2000" dirty="0">
                <a:solidFill>
                  <a:srgbClr val="555555"/>
                </a:solidFill>
                <a:latin typeface="Times New Roman" panose="02020603050405020304" pitchFamily="18" charset="0"/>
                <a:cs typeface="Times New Roman" panose="02020603050405020304" pitchFamily="18" charset="0"/>
              </a:rPr>
              <a:t> Autonomous Real-Time Water Quality Monitoring System(2021)-</a:t>
            </a:r>
            <a:r>
              <a:rPr lang="en-US" sz="2000" dirty="0" err="1">
                <a:solidFill>
                  <a:srgbClr val="555555"/>
                </a:solidFill>
                <a:latin typeface="Times New Roman" panose="02020603050405020304" pitchFamily="18" charset="0"/>
                <a:ea typeface="+mn-lt"/>
                <a:cs typeface="Times New Roman" panose="02020603050405020304" pitchFamily="18" charset="0"/>
              </a:rPr>
              <a:t>Salalila</a:t>
            </a:r>
            <a:r>
              <a:rPr lang="en-US" sz="2000" dirty="0">
                <a:solidFill>
                  <a:srgbClr val="555555"/>
                </a:solidFill>
                <a:latin typeface="Times New Roman" panose="02020603050405020304" pitchFamily="18" charset="0"/>
                <a:ea typeface="+mn-lt"/>
                <a:cs typeface="Times New Roman" panose="02020603050405020304" pitchFamily="18" charset="0"/>
              </a:rPr>
              <a:t>,      </a:t>
            </a:r>
            <a:r>
              <a:rPr lang="en-US" sz="2000" dirty="0" err="1">
                <a:solidFill>
                  <a:srgbClr val="555555"/>
                </a:solidFill>
                <a:latin typeface="Times New Roman" panose="02020603050405020304" pitchFamily="18" charset="0"/>
                <a:ea typeface="+mn-lt"/>
                <a:cs typeface="Times New Roman" panose="02020603050405020304" pitchFamily="18" charset="0"/>
              </a:rPr>
              <a:t>Aljon</a:t>
            </a:r>
            <a:endParaRPr lang="en-US" sz="2000" dirty="0">
              <a:solidFill>
                <a:srgbClr val="555555"/>
              </a:solidFill>
              <a:latin typeface="Times New Roman" panose="02020603050405020304" pitchFamily="18" charset="0"/>
              <a:ea typeface="+mn-lt"/>
              <a:cs typeface="Times New Roman" panose="02020603050405020304" pitchFamily="18" charset="0"/>
            </a:endParaRPr>
          </a:p>
          <a:p>
            <a:pPr lvl="1" algn="just"/>
            <a:r>
              <a:rPr lang="en-US" sz="2000" dirty="0" err="1">
                <a:solidFill>
                  <a:srgbClr val="555555"/>
                </a:solidFill>
                <a:latin typeface="Times New Roman" panose="02020603050405020304" pitchFamily="18" charset="0"/>
                <a:cs typeface="Times New Roman" panose="02020603050405020304" pitchFamily="18" charset="0"/>
              </a:rPr>
              <a:t>Salalila</a:t>
            </a:r>
            <a:r>
              <a:rPr lang="en-US" sz="2000" dirty="0">
                <a:solidFill>
                  <a:srgbClr val="555555"/>
                </a:solidFill>
                <a:latin typeface="Times New Roman" panose="02020603050405020304" pitchFamily="18" charset="0"/>
                <a:cs typeface="Times New Roman" panose="02020603050405020304" pitchFamily="18" charset="0"/>
              </a:rPr>
              <a:t> developed a system for real-time water quality monitoring with manual operation, integrating sensors for pH, turbidity, temperature, and dissolved oxygen, with data processed by an onboard microcontroller and transmitted wirelessly. The study highlights effective real-time data collection, sensor calibration, and maintenance for long-term accuracy and reliability in environmental monitoring.</a:t>
            </a:r>
          </a:p>
          <a:p>
            <a:pPr marL="800100" lvl="1" indent="-342900" algn="just">
              <a:buAutoNum type="arabicPeriod"/>
            </a:pPr>
            <a:endParaRPr lang="en-US" dirty="0">
              <a:solidFill>
                <a:srgbClr val="555555"/>
              </a:solidFill>
              <a:latin typeface="Times" pitchFamily="2" charset="0"/>
            </a:endParaRPr>
          </a:p>
          <a:p>
            <a:pPr marL="342900" indent="-342900">
              <a:buAutoNum type="arabicPeriod"/>
            </a:pPr>
            <a:endParaRPr lang="en-US" dirty="0">
              <a:solidFill>
                <a:srgbClr val="464646"/>
              </a:solidFill>
            </a:endParaRPr>
          </a:p>
          <a:p>
            <a:pPr marL="342900" indent="-342900">
              <a:buAutoNum type="arabicPeriod"/>
            </a:pPr>
            <a:endParaRPr lang="en-US" dirty="0">
              <a:solidFill>
                <a:srgbClr val="464646"/>
              </a:solidFill>
            </a:endParaRPr>
          </a:p>
          <a:p>
            <a:endParaRPr lang="en-US" dirty="0">
              <a:solidFill>
                <a:srgbClr val="464646"/>
              </a:solidFill>
            </a:endParaRPr>
          </a:p>
          <a:p>
            <a:endParaRPr lang="en-US" dirty="0">
              <a:solidFill>
                <a:srgbClr val="000000"/>
              </a:solidFill>
            </a:endParaRPr>
          </a:p>
        </p:txBody>
      </p:sp>
    </p:spTree>
    <p:extLst>
      <p:ext uri="{BB962C8B-B14F-4D97-AF65-F5344CB8AC3E}">
        <p14:creationId xmlns:p14="http://schemas.microsoft.com/office/powerpoint/2010/main" val="3240107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1469070-1E3E-06DC-71FB-66E8E0B09B6D}"/>
              </a:ext>
            </a:extLst>
          </p:cNvPr>
          <p:cNvSpPr>
            <a:spLocks noGrp="1"/>
          </p:cNvSpPr>
          <p:nvPr>
            <p:ph type="dt" sz="half" idx="10"/>
          </p:nvPr>
        </p:nvSpPr>
        <p:spPr/>
        <p:txBody>
          <a:bodyPr/>
          <a:lstStyle/>
          <a:p>
            <a:fld id="{EEED0599-1796-4C11-B87F-94E49020C357}" type="datetime1">
              <a:rPr lang="en-IN" smtClean="0"/>
              <a:pPr/>
              <a:t>22/07/24</a:t>
            </a:fld>
            <a:endParaRPr lang="en-IN"/>
          </a:p>
        </p:txBody>
      </p:sp>
      <p:sp>
        <p:nvSpPr>
          <p:cNvPr id="4" name="Footer Placeholder 3">
            <a:extLst>
              <a:ext uri="{FF2B5EF4-FFF2-40B4-BE49-F238E27FC236}">
                <a16:creationId xmlns:a16="http://schemas.microsoft.com/office/drawing/2014/main" id="{B2DD1940-CF81-5789-AEA6-751EDFA95FF1}"/>
              </a:ext>
            </a:extLst>
          </p:cNvPr>
          <p:cNvSpPr>
            <a:spLocks noGrp="1"/>
          </p:cNvSpPr>
          <p:nvPr>
            <p:ph type="ftr" sz="quarter" idx="11"/>
          </p:nvPr>
        </p:nvSpPr>
        <p:spPr/>
        <p:txBody>
          <a:bodyPr lIns="91440" tIns="45720" rIns="91440" bIns="45720" anchor="ctr" anchorCtr="0"/>
          <a:lstStyle/>
          <a:p>
            <a:r>
              <a:rPr lang="en-IN"/>
              <a:t>SCEM-Electronic and Communication Engineering</a:t>
            </a:r>
          </a:p>
        </p:txBody>
      </p:sp>
      <p:sp>
        <p:nvSpPr>
          <p:cNvPr id="5" name="Slide Number Placeholder 4">
            <a:extLst>
              <a:ext uri="{FF2B5EF4-FFF2-40B4-BE49-F238E27FC236}">
                <a16:creationId xmlns:a16="http://schemas.microsoft.com/office/drawing/2014/main" id="{CEDC0426-7B31-E8C7-0F36-7472BE2FF15F}"/>
              </a:ext>
            </a:extLst>
          </p:cNvPr>
          <p:cNvSpPr>
            <a:spLocks noGrp="1"/>
          </p:cNvSpPr>
          <p:nvPr>
            <p:ph type="sldNum" sz="quarter" idx="12"/>
          </p:nvPr>
        </p:nvSpPr>
        <p:spPr/>
        <p:txBody>
          <a:bodyPr/>
          <a:lstStyle/>
          <a:p>
            <a:fld id="{7CF19915-5E6F-44BE-B696-B3D9D1BEB00F}" type="slidenum">
              <a:rPr lang="en-IN" smtClean="0"/>
              <a:pPr/>
              <a:t>15</a:t>
            </a:fld>
            <a:endParaRPr lang="en-IN"/>
          </a:p>
        </p:txBody>
      </p:sp>
      <p:sp>
        <p:nvSpPr>
          <p:cNvPr id="17" name="Title 1">
            <a:extLst>
              <a:ext uri="{FF2B5EF4-FFF2-40B4-BE49-F238E27FC236}">
                <a16:creationId xmlns:a16="http://schemas.microsoft.com/office/drawing/2014/main" id="{5C79E480-B9AF-701D-5FBE-8FA3D3FC57A3}"/>
              </a:ext>
            </a:extLst>
          </p:cNvPr>
          <p:cNvSpPr>
            <a:spLocks noGrp="1"/>
          </p:cNvSpPr>
          <p:nvPr>
            <p:ph type="title"/>
          </p:nvPr>
        </p:nvSpPr>
        <p:spPr>
          <a:xfrm>
            <a:off x="2451887" y="133027"/>
            <a:ext cx="4324478" cy="594937"/>
          </a:xfrm>
        </p:spPr>
        <p:txBody>
          <a:bodyPr lIns="91440" tIns="45720" rIns="91440" bIns="91440" anchor="b" anchorCtr="0">
            <a:normAutofit fontScale="90000"/>
          </a:bodyPr>
          <a:lstStyle/>
          <a:p>
            <a:r>
              <a:rPr lang="en-US" b="1" dirty="0">
                <a:solidFill>
                  <a:schemeClr val="tx1"/>
                </a:solidFill>
                <a:latin typeface="Times New Roman"/>
                <a:cs typeface="Times New Roman"/>
              </a:rPr>
              <a:t>Literature Review</a:t>
            </a:r>
            <a:endParaRPr lang="en-IN" dirty="0">
              <a:solidFill>
                <a:schemeClr val="tx1"/>
              </a:solidFill>
              <a:latin typeface="Franklin Gothic Book"/>
              <a:cs typeface="Times New Roman"/>
            </a:endParaRPr>
          </a:p>
        </p:txBody>
      </p:sp>
      <p:sp>
        <p:nvSpPr>
          <p:cNvPr id="18" name="TextBox 17">
            <a:extLst>
              <a:ext uri="{FF2B5EF4-FFF2-40B4-BE49-F238E27FC236}">
                <a16:creationId xmlns:a16="http://schemas.microsoft.com/office/drawing/2014/main" id="{C7769C28-A620-189C-8B27-7CA661893775}"/>
              </a:ext>
            </a:extLst>
          </p:cNvPr>
          <p:cNvSpPr txBox="1"/>
          <p:nvPr/>
        </p:nvSpPr>
        <p:spPr>
          <a:xfrm>
            <a:off x="6785" y="632495"/>
            <a:ext cx="8742399"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pitchFamily="2" charset="2"/>
              <a:buChar char="Ø"/>
            </a:pPr>
            <a:r>
              <a:rPr lang="en-US" sz="2000" dirty="0">
                <a:solidFill>
                  <a:srgbClr val="555555"/>
                </a:solidFill>
                <a:latin typeface="Times New Roman"/>
                <a:cs typeface="Arial"/>
              </a:rPr>
              <a:t>An Unmanned Surface Vehicle (USV): Development of an Manual Boat with a Sensor Integration System for Bathymetric Surveys -Fernando Sotelo-Torres(2023)</a:t>
            </a:r>
          </a:p>
          <a:p>
            <a:pPr lvl="1" algn="just"/>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Salalila</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developed a system for real-time water quality monitoring with manual operation, integrating sensors for pH, turbidity, temperature, and dissolved oxygen, with data processed by an onboard microcontroller and transmitted wirelessly. The study highlights effective real-time data collection, sensor calibration, and maintenance for long-term accuracy and reliability in environmental monitoring</a:t>
            </a:r>
            <a:r>
              <a:rPr lang="en-US" sz="2000" b="0" i="0" u="none" strike="noStrike" dirty="0">
                <a:solidFill>
                  <a:srgbClr val="000000"/>
                </a:solidFill>
                <a:effectLst/>
                <a:latin typeface="Times" pitchFamily="2" charset="0"/>
              </a:rPr>
              <a:t>.</a:t>
            </a:r>
          </a:p>
          <a:p>
            <a:pPr lvl="1" algn="just"/>
            <a:endParaRPr lang="en-US" sz="2000" dirty="0">
              <a:solidFill>
                <a:srgbClr val="464646"/>
              </a:solidFill>
              <a:latin typeface="Times" pitchFamily="2" charset="0"/>
              <a:cs typeface="Times New Roman"/>
            </a:endParaRPr>
          </a:p>
          <a:p>
            <a:pPr marL="342900" indent="-342900" algn="just">
              <a:buFont typeface="Wingdings" pitchFamily="2" charset="2"/>
              <a:buChar char="Ø"/>
            </a:pPr>
            <a:r>
              <a:rPr lang="en-US" sz="2000" dirty="0">
                <a:solidFill>
                  <a:srgbClr val="555555"/>
                </a:solidFill>
                <a:latin typeface="Times New Roman"/>
                <a:cs typeface="Arial"/>
              </a:rPr>
              <a:t>Development of an Autonomous Boat with a Sensor Integration System for Bathymetric Surveys </a:t>
            </a:r>
          </a:p>
          <a:p>
            <a:pPr lvl="1" algn="just"/>
            <a:r>
              <a:rPr lang="en-US" sz="2000" dirty="0">
                <a:solidFill>
                  <a:srgbClr val="555555"/>
                </a:solidFill>
                <a:latin typeface="Times New Roman" panose="02020603050405020304" pitchFamily="18" charset="0"/>
                <a:cs typeface="Times New Roman" panose="02020603050405020304" pitchFamily="18" charset="0"/>
              </a:rPr>
              <a:t>Sotelo-Torres developed an Unmanned Surface Vehicle (USV) for bathymetric surveys, integrating advanced sensors like multi-beam sonar and GPS for detailed underwater maps. The study highlights advancements in sensor technology, addressing challenges in integration, data processing, and real-time communication, resulting in improved survey efficiency and data accuracy compared to traditional methods.</a:t>
            </a:r>
            <a:endParaRPr lang="en-US" dirty="0">
              <a:solidFill>
                <a:srgbClr val="555555"/>
              </a:solidFill>
              <a:latin typeface="Times New Roman" panose="02020603050405020304" pitchFamily="18" charset="0"/>
              <a:cs typeface="Times New Roman" panose="02020603050405020304" pitchFamily="18" charset="0"/>
            </a:endParaRPr>
          </a:p>
          <a:p>
            <a:pPr marL="342900" indent="-342900">
              <a:buAutoNum type="arabicPeriod"/>
            </a:pPr>
            <a:endParaRPr lang="en-US" dirty="0">
              <a:solidFill>
                <a:srgbClr val="464646"/>
              </a:solidFill>
            </a:endParaRPr>
          </a:p>
          <a:p>
            <a:pPr marL="342900" indent="-342900">
              <a:buAutoNum type="arabicPeriod"/>
            </a:pPr>
            <a:endParaRPr lang="en-US" dirty="0">
              <a:solidFill>
                <a:srgbClr val="464646"/>
              </a:solidFill>
            </a:endParaRPr>
          </a:p>
          <a:p>
            <a:endParaRPr lang="en-US" dirty="0">
              <a:solidFill>
                <a:srgbClr val="464646"/>
              </a:solidFill>
            </a:endParaRPr>
          </a:p>
          <a:p>
            <a:endParaRPr lang="en-US" dirty="0">
              <a:solidFill>
                <a:srgbClr val="000000"/>
              </a:solidFill>
            </a:endParaRPr>
          </a:p>
        </p:txBody>
      </p:sp>
    </p:spTree>
    <p:extLst>
      <p:ext uri="{BB962C8B-B14F-4D97-AF65-F5344CB8AC3E}">
        <p14:creationId xmlns:p14="http://schemas.microsoft.com/office/powerpoint/2010/main" val="2642584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IN" dirty="0"/>
          </a:p>
        </p:txBody>
      </p:sp>
      <p:sp>
        <p:nvSpPr>
          <p:cNvPr id="5" name="Slide Number Placeholder 4"/>
          <p:cNvSpPr>
            <a:spLocks noGrp="1"/>
          </p:cNvSpPr>
          <p:nvPr>
            <p:ph type="sldNum" sz="quarter" idx="12"/>
          </p:nvPr>
        </p:nvSpPr>
        <p:spPr/>
        <p:txBody>
          <a:bodyPr/>
          <a:lstStyle/>
          <a:p>
            <a:fld id="{7CF19915-5E6F-44BE-B696-B3D9D1BEB00F}" type="slidenum">
              <a:rPr lang="en-IN" smtClean="0"/>
              <a:pPr/>
              <a:t>16</a:t>
            </a:fld>
            <a:endParaRPr lang="en-IN"/>
          </a:p>
        </p:txBody>
      </p:sp>
      <p:sp>
        <p:nvSpPr>
          <p:cNvPr id="6" name="Content Placeholder 5"/>
          <p:cNvSpPr>
            <a:spLocks noGrp="1"/>
          </p:cNvSpPr>
          <p:nvPr>
            <p:ph sz="quarter" idx="1"/>
          </p:nvPr>
        </p:nvSpPr>
        <p:spPr>
          <a:xfrm>
            <a:off x="373835" y="265881"/>
            <a:ext cx="8630456" cy="5630582"/>
          </a:xfrm>
        </p:spPr>
        <p:txBody>
          <a:bodyPr vert="horz" lIns="91440" tIns="45720" rIns="91440" bIns="45720" anchor="t">
            <a:normAutofit/>
          </a:bodyPr>
          <a:lstStyle/>
          <a:p>
            <a:pPr marL="0" indent="0">
              <a:buNone/>
            </a:pPr>
            <a:r>
              <a:rPr lang="en-US" sz="2800" b="1" dirty="0">
                <a:latin typeface="Times New Roman"/>
                <a:cs typeface="Times New Roman"/>
              </a:rPr>
              <a:t>References</a:t>
            </a:r>
            <a:r>
              <a:rPr lang="en-US" dirty="0"/>
              <a:t> </a:t>
            </a:r>
          </a:p>
          <a:p>
            <a:pPr marL="342900" indent="-342900" algn="just">
              <a:buAutoNum type="arabicPeriod"/>
            </a:pPr>
            <a:r>
              <a:rPr lang="en-US" sz="1600" dirty="0">
                <a:solidFill>
                  <a:srgbClr val="000000"/>
                </a:solidFill>
                <a:latin typeface="Times New Roman"/>
                <a:ea typeface="+mn-lt"/>
                <a:cs typeface="Arial"/>
              </a:rPr>
              <a:t>Smith, D. A. N. I. E. L., L. I. N. D. A. Cross, J. A. R. E. D. Rivet, and S. T. E. V. E. N. Hall. "Design of a semi-autonomous boat for measurements of coastal sedimentation and erosion." Proceedings of the International Association of Hydrological Sciences 367 (2015): 447-454.</a:t>
            </a:r>
            <a:endParaRPr lang="en-US" dirty="0">
              <a:solidFill>
                <a:srgbClr val="000000"/>
              </a:solidFill>
              <a:latin typeface="Times New Roman"/>
              <a:cs typeface="Times New Roman"/>
            </a:endParaRPr>
          </a:p>
          <a:p>
            <a:pPr marL="342900" indent="-342900" algn="just">
              <a:buAutoNum type="arabicPeriod"/>
            </a:pPr>
            <a:r>
              <a:rPr lang="en-US" sz="1600" dirty="0" err="1">
                <a:solidFill>
                  <a:srgbClr val="000000"/>
                </a:solidFill>
                <a:latin typeface="Times New Roman"/>
                <a:cs typeface="Arial"/>
              </a:rPr>
              <a:t>Salalila</a:t>
            </a:r>
            <a:r>
              <a:rPr lang="en-US" sz="1600" dirty="0">
                <a:solidFill>
                  <a:srgbClr val="000000"/>
                </a:solidFill>
                <a:latin typeface="Times New Roman"/>
                <a:cs typeface="Arial"/>
              </a:rPr>
              <a:t>, </a:t>
            </a:r>
            <a:r>
              <a:rPr lang="en-US" sz="1600" dirty="0" err="1">
                <a:solidFill>
                  <a:srgbClr val="000000"/>
                </a:solidFill>
                <a:latin typeface="Times New Roman"/>
                <a:cs typeface="Arial"/>
              </a:rPr>
              <a:t>Aljon</a:t>
            </a:r>
            <a:r>
              <a:rPr lang="en-US" sz="1600" dirty="0">
                <a:solidFill>
                  <a:srgbClr val="000000"/>
                </a:solidFill>
                <a:latin typeface="Times New Roman"/>
                <a:cs typeface="Arial"/>
              </a:rPr>
              <a:t>. Autonomous Real-Time Water Quality Monitoring System. Washington State University, 2021.</a:t>
            </a:r>
          </a:p>
          <a:p>
            <a:pPr marL="342900" indent="-342900" algn="just">
              <a:buAutoNum type="arabicPeriod"/>
            </a:pPr>
            <a:r>
              <a:rPr lang="en-US" sz="1600" dirty="0" err="1">
                <a:solidFill>
                  <a:srgbClr val="000000"/>
                </a:solidFill>
                <a:latin typeface="Times New Roman"/>
                <a:cs typeface="Arial"/>
              </a:rPr>
              <a:t>Salalila</a:t>
            </a:r>
            <a:r>
              <a:rPr lang="en-US" sz="1600" dirty="0">
                <a:solidFill>
                  <a:srgbClr val="000000"/>
                </a:solidFill>
                <a:latin typeface="Times New Roman"/>
                <a:cs typeface="Arial"/>
              </a:rPr>
              <a:t>, </a:t>
            </a:r>
            <a:r>
              <a:rPr lang="en-US" sz="1600" dirty="0" err="1">
                <a:solidFill>
                  <a:srgbClr val="000000"/>
                </a:solidFill>
                <a:latin typeface="Times New Roman"/>
                <a:cs typeface="Arial"/>
              </a:rPr>
              <a:t>Aljon</a:t>
            </a:r>
            <a:r>
              <a:rPr lang="en-US" sz="1600" dirty="0">
                <a:solidFill>
                  <a:srgbClr val="000000"/>
                </a:solidFill>
                <a:latin typeface="Times New Roman"/>
                <a:cs typeface="Arial"/>
              </a:rPr>
              <a:t>. Autonomous Real-Time Water Quality Monitoring System. Washington State University, 2021.</a:t>
            </a:r>
          </a:p>
          <a:p>
            <a:pPr marL="342900" indent="-342900" algn="just">
              <a:buAutoNum type="arabicPeriod"/>
            </a:pPr>
            <a:r>
              <a:rPr lang="en-US" sz="1600" dirty="0" err="1">
                <a:solidFill>
                  <a:srgbClr val="000000"/>
                </a:solidFill>
                <a:latin typeface="Times New Roman"/>
                <a:cs typeface="Arial"/>
              </a:rPr>
              <a:t>Meuzelaar</a:t>
            </a:r>
            <a:r>
              <a:rPr lang="en-US" sz="1600" dirty="0">
                <a:solidFill>
                  <a:srgbClr val="000000"/>
                </a:solidFill>
                <a:latin typeface="Times New Roman"/>
                <a:cs typeface="Arial"/>
              </a:rPr>
              <a:t>, Tom, Shannon D. </a:t>
            </a:r>
            <a:r>
              <a:rPr lang="en-US" sz="1600" dirty="0" err="1">
                <a:solidFill>
                  <a:srgbClr val="000000"/>
                </a:solidFill>
                <a:latin typeface="Times New Roman"/>
                <a:cs typeface="Arial"/>
              </a:rPr>
              <a:t>Zahuranec</a:t>
            </a:r>
            <a:r>
              <a:rPr lang="en-US" sz="1600" dirty="0">
                <a:solidFill>
                  <a:srgbClr val="000000"/>
                </a:solidFill>
                <a:latin typeface="Times New Roman"/>
                <a:cs typeface="Arial"/>
              </a:rPr>
              <a:t>, and James P. Jonas. "Innovative data collection and management strategies for improved water treatment efficiency."</a:t>
            </a:r>
          </a:p>
          <a:p>
            <a:pPr marL="342900" indent="-342900" algn="just">
              <a:buAutoNum type="arabicPeriod"/>
            </a:pPr>
            <a:r>
              <a:rPr lang="en-US" sz="1600" dirty="0" err="1">
                <a:solidFill>
                  <a:srgbClr val="000000"/>
                </a:solidFill>
                <a:latin typeface="Times New Roman"/>
                <a:cs typeface="Arial"/>
              </a:rPr>
              <a:t>Meuzelaar</a:t>
            </a:r>
            <a:r>
              <a:rPr lang="en-US" sz="1600" dirty="0">
                <a:solidFill>
                  <a:srgbClr val="000000"/>
                </a:solidFill>
                <a:latin typeface="Times New Roman"/>
                <a:cs typeface="Arial"/>
              </a:rPr>
              <a:t>, Tom, Shannon D. </a:t>
            </a:r>
            <a:r>
              <a:rPr lang="en-US" sz="1600" dirty="0" err="1">
                <a:solidFill>
                  <a:srgbClr val="000000"/>
                </a:solidFill>
                <a:latin typeface="Times New Roman"/>
                <a:cs typeface="Arial"/>
              </a:rPr>
              <a:t>Zahuranec</a:t>
            </a:r>
            <a:r>
              <a:rPr lang="en-US" sz="1600" dirty="0">
                <a:solidFill>
                  <a:srgbClr val="000000"/>
                </a:solidFill>
                <a:latin typeface="Times New Roman"/>
                <a:cs typeface="Arial"/>
              </a:rPr>
              <a:t>, and James P. Jonas. "Innovative data collection and management strategies for improved water treatment efficiency."</a:t>
            </a:r>
          </a:p>
          <a:p>
            <a:pPr marL="342900" indent="-342900" algn="just">
              <a:buAutoNum type="arabicPeriod"/>
            </a:pPr>
            <a:r>
              <a:rPr lang="en-US" sz="1600" dirty="0">
                <a:solidFill>
                  <a:srgbClr val="000000"/>
                </a:solidFill>
                <a:latin typeface="Times New Roman"/>
                <a:cs typeface="Arial"/>
              </a:rPr>
              <a:t>Campbell, M. D., R. </a:t>
            </a:r>
            <a:r>
              <a:rPr lang="en-US" sz="1600" dirty="0" err="1">
                <a:solidFill>
                  <a:srgbClr val="000000"/>
                </a:solidFill>
                <a:latin typeface="Times New Roman"/>
                <a:cs typeface="Arial"/>
              </a:rPr>
              <a:t>Schalla</a:t>
            </a:r>
            <a:r>
              <a:rPr lang="en-US" sz="1600" dirty="0">
                <a:solidFill>
                  <a:srgbClr val="000000"/>
                </a:solidFill>
                <a:latin typeface="Times New Roman"/>
                <a:cs typeface="Arial"/>
              </a:rPr>
              <a:t>, and D. R. Newcomer. Accuracy and cost effectiveness of manual and automated water-level monitoring technology. No. PNL-7566. Pacific Northwest National Lab.(PNNL), Richland, WA (United States), 1991.</a:t>
            </a:r>
          </a:p>
          <a:p>
            <a:pPr marL="342900" indent="-342900" algn="just">
              <a:buAutoNum type="arabicPeriod"/>
            </a:pPr>
            <a:r>
              <a:rPr lang="en-US" sz="1600" dirty="0">
                <a:solidFill>
                  <a:srgbClr val="000000"/>
                </a:solidFill>
                <a:latin typeface="Times New Roman"/>
                <a:cs typeface="Arial"/>
              </a:rPr>
              <a:t>Saleh, Thomas, and Madeline Stanley. "Real-Time Water Quality Monitoring." (2023).</a:t>
            </a:r>
          </a:p>
          <a:p>
            <a:pPr marL="342900" indent="-342900">
              <a:buAutoNum type="arabicPeriod"/>
            </a:pPr>
            <a:endParaRPr lang="en-US" sz="1600" dirty="0">
              <a:latin typeface="Times New Roman"/>
              <a:cs typeface="Arial"/>
            </a:endParaRPr>
          </a:p>
          <a:p>
            <a:pPr marL="342900" indent="-342900">
              <a:buAutoNum type="arabicPeriod"/>
            </a:pPr>
            <a:endParaRPr lang="en-US" sz="1600" dirty="0">
              <a:latin typeface="Times New Roman"/>
              <a:cs typeface="Arial"/>
            </a:endParaRPr>
          </a:p>
          <a:p>
            <a:pPr marL="342900" indent="-342900">
              <a:buAutoNum type="arabicPeriod"/>
            </a:pPr>
            <a:endParaRPr lang="en-US" sz="1600" dirty="0">
              <a:latin typeface="Times New Roman"/>
              <a:cs typeface="Arial"/>
            </a:endParaRPr>
          </a:p>
          <a:p>
            <a:pPr marL="0" indent="0">
              <a:buNone/>
            </a:pPr>
            <a:endParaRPr lang="en-US" sz="1400" dirty="0">
              <a:latin typeface="Perpetua"/>
              <a:cs typeface="Arial"/>
            </a:endParaRPr>
          </a:p>
        </p:txBody>
      </p:sp>
      <p:sp>
        <p:nvSpPr>
          <p:cNvPr id="11" name="Footer Placeholder 3">
            <a:extLst>
              <a:ext uri="{FF2B5EF4-FFF2-40B4-BE49-F238E27FC236}">
                <a16:creationId xmlns:a16="http://schemas.microsoft.com/office/drawing/2014/main" id="{0F917B7E-26B0-E4EE-18D2-6D6C8BC87981}"/>
              </a:ext>
            </a:extLst>
          </p:cNvPr>
          <p:cNvSpPr>
            <a:spLocks noGrp="1"/>
          </p:cNvSpPr>
          <p:nvPr>
            <p:ph type="ftr" sz="quarter" idx="11"/>
          </p:nvPr>
        </p:nvSpPr>
        <p:spPr>
          <a:xfrm>
            <a:off x="914400" y="6172200"/>
            <a:ext cx="3962400" cy="457200"/>
          </a:xfrm>
        </p:spPr>
        <p:txBody>
          <a:bodyPr lIns="91440" tIns="45720" rIns="91440" bIns="45720" anchor="ctr" anchorCtr="0"/>
          <a:lstStyle/>
          <a:p>
            <a:r>
              <a:rPr lang="en-IN"/>
              <a:t>SCEM-Electronic and Communication Engineering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dirty="0"/>
              <a:t>22-07-24</a:t>
            </a:r>
          </a:p>
        </p:txBody>
      </p:sp>
      <p:sp>
        <p:nvSpPr>
          <p:cNvPr id="7" name="Slide Number Placeholder 6"/>
          <p:cNvSpPr>
            <a:spLocks noGrp="1"/>
          </p:cNvSpPr>
          <p:nvPr>
            <p:ph type="sldNum" sz="quarter" idx="12"/>
          </p:nvPr>
        </p:nvSpPr>
        <p:spPr/>
        <p:txBody>
          <a:bodyPr/>
          <a:lstStyle/>
          <a:p>
            <a:fld id="{7CF19915-5E6F-44BE-B696-B3D9D1BEB00F}" type="slidenum">
              <a:rPr lang="en-IN" smtClean="0">
                <a:latin typeface="Times New Roman" pitchFamily="18" charset="0"/>
                <a:cs typeface="Times New Roman" pitchFamily="18" charset="0"/>
              </a:rPr>
              <a:pPr/>
              <a:t>17</a:t>
            </a:fld>
            <a:endParaRPr lang="en-IN">
              <a:latin typeface="Times New Roman" pitchFamily="18" charset="0"/>
              <a:cs typeface="Times New Roman" pitchFamily="18" charset="0"/>
            </a:endParaRPr>
          </a:p>
        </p:txBody>
      </p:sp>
      <p:grpSp>
        <p:nvGrpSpPr>
          <p:cNvPr id="15" name="Group 14"/>
          <p:cNvGrpSpPr/>
          <p:nvPr/>
        </p:nvGrpSpPr>
        <p:grpSpPr>
          <a:xfrm>
            <a:off x="0" y="148251"/>
            <a:ext cx="9144001" cy="817579"/>
            <a:chOff x="0" y="148251"/>
            <a:chExt cx="9144001" cy="817579"/>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68" y="148251"/>
              <a:ext cx="899592" cy="746157"/>
            </a:xfrm>
            <a:prstGeom prst="rect">
              <a:avLst/>
            </a:prstGeom>
          </p:spPr>
        </p:pic>
        <p:cxnSp>
          <p:nvCxnSpPr>
            <p:cNvPr id="17" name="Straight Connector 16"/>
            <p:cNvCxnSpPr/>
            <p:nvPr/>
          </p:nvCxnSpPr>
          <p:spPr>
            <a:xfrm flipV="1">
              <a:off x="0" y="965829"/>
              <a:ext cx="9144001" cy="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500298" y="2928934"/>
            <a:ext cx="4177554" cy="1107996"/>
          </a:xfrm>
          <a:prstGeom prst="rect">
            <a:avLst/>
          </a:prstGeom>
          <a:noFill/>
        </p:spPr>
        <p:txBody>
          <a:bodyPr wrap="none" rtlCol="0">
            <a:spAutoFit/>
          </a:bodyPr>
          <a:lstStyle/>
          <a:p>
            <a:r>
              <a:rPr lang="en-US" sz="6600" b="1" dirty="0">
                <a:latin typeface="Times New Roman" pitchFamily="18" charset="0"/>
                <a:cs typeface="Times New Roman" pitchFamily="18" charset="0"/>
              </a:rPr>
              <a:t>Thank You</a:t>
            </a:r>
          </a:p>
        </p:txBody>
      </p:sp>
      <p:sp>
        <p:nvSpPr>
          <p:cNvPr id="5" name="Footer Placeholder 3">
            <a:extLst>
              <a:ext uri="{FF2B5EF4-FFF2-40B4-BE49-F238E27FC236}">
                <a16:creationId xmlns:a16="http://schemas.microsoft.com/office/drawing/2014/main" id="{79236507-4AC9-FA1E-F632-B4EBA7FF5508}"/>
              </a:ext>
            </a:extLst>
          </p:cNvPr>
          <p:cNvSpPr>
            <a:spLocks noGrp="1"/>
          </p:cNvSpPr>
          <p:nvPr>
            <p:ph type="ftr" sz="quarter" idx="11"/>
          </p:nvPr>
        </p:nvSpPr>
        <p:spPr>
          <a:xfrm>
            <a:off x="914400" y="6172200"/>
            <a:ext cx="3962400" cy="457200"/>
          </a:xfrm>
        </p:spPr>
        <p:txBody>
          <a:bodyPr lIns="91440" tIns="45720" rIns="91440" bIns="45720" anchor="ctr" anchorCtr="0"/>
          <a:lstStyle/>
          <a:p>
            <a:r>
              <a:rPr lang="en-IN"/>
              <a:t>SCEM-Electronic and Communication Engineering</a:t>
            </a:r>
          </a:p>
        </p:txBody>
      </p:sp>
    </p:spTree>
    <p:extLst>
      <p:ext uri="{BB962C8B-B14F-4D97-AF65-F5344CB8AC3E}">
        <p14:creationId xmlns:p14="http://schemas.microsoft.com/office/powerpoint/2010/main" val="1843246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DBBD1D-8047-1868-DFEF-7BE3DC63CA1D}"/>
              </a:ext>
            </a:extLst>
          </p:cNvPr>
          <p:cNvSpPr>
            <a:spLocks noGrp="1"/>
          </p:cNvSpPr>
          <p:nvPr>
            <p:ph type="title"/>
          </p:nvPr>
        </p:nvSpPr>
        <p:spPr>
          <a:xfrm>
            <a:off x="914400" y="384366"/>
            <a:ext cx="7772400" cy="723900"/>
          </a:xfrm>
        </p:spPr>
        <p:txBody>
          <a:bodyPr>
            <a:normAutofit fontScale="90000"/>
          </a:bodyPr>
          <a:lstStyle/>
          <a:p>
            <a:r>
              <a:rPr lang="en-US" dirty="0">
                <a:solidFill>
                  <a:schemeClr val="tx1"/>
                </a:solidFill>
              </a:rPr>
              <a:t>                    </a:t>
            </a:r>
            <a:r>
              <a:rPr lang="en-US" b="1" dirty="0">
                <a:solidFill>
                  <a:schemeClr val="tx1"/>
                </a:solidFill>
                <a:latin typeface="+mn-lt"/>
              </a:rPr>
              <a:t>Introduction</a:t>
            </a:r>
            <a:endParaRPr lang="en-IN" b="1" dirty="0">
              <a:solidFill>
                <a:schemeClr val="tx1"/>
              </a:solidFill>
              <a:latin typeface="+mn-lt"/>
            </a:endParaRPr>
          </a:p>
        </p:txBody>
      </p:sp>
      <p:sp>
        <p:nvSpPr>
          <p:cNvPr id="2" name="Date Placeholder 1">
            <a:extLst>
              <a:ext uri="{FF2B5EF4-FFF2-40B4-BE49-F238E27FC236}">
                <a16:creationId xmlns:a16="http://schemas.microsoft.com/office/drawing/2014/main" id="{E6364E60-D8CE-9200-EB2A-B5B3B801EE4B}"/>
              </a:ext>
            </a:extLst>
          </p:cNvPr>
          <p:cNvSpPr>
            <a:spLocks noGrp="1"/>
          </p:cNvSpPr>
          <p:nvPr>
            <p:ph type="dt" sz="half" idx="10"/>
          </p:nvPr>
        </p:nvSpPr>
        <p:spPr/>
        <p:txBody>
          <a:bodyPr/>
          <a:lstStyle/>
          <a:p>
            <a:fld id="{EEED0599-1796-4C11-B87F-94E49020C357}" type="datetime1">
              <a:rPr lang="en-IN" smtClean="0"/>
              <a:pPr/>
              <a:t>22/07/24</a:t>
            </a:fld>
            <a:endParaRPr lang="en-IN" dirty="0"/>
          </a:p>
        </p:txBody>
      </p:sp>
      <p:sp>
        <p:nvSpPr>
          <p:cNvPr id="3" name="Footer Placeholder 2">
            <a:extLst>
              <a:ext uri="{FF2B5EF4-FFF2-40B4-BE49-F238E27FC236}">
                <a16:creationId xmlns:a16="http://schemas.microsoft.com/office/drawing/2014/main" id="{75BC30A1-762E-7D93-B1F3-CC4461F8B085}"/>
              </a:ext>
            </a:extLst>
          </p:cNvPr>
          <p:cNvSpPr>
            <a:spLocks noGrp="1"/>
          </p:cNvSpPr>
          <p:nvPr>
            <p:ph type="ftr" sz="quarter" idx="11"/>
          </p:nvPr>
        </p:nvSpPr>
        <p:spPr/>
        <p:txBody>
          <a:bodyPr/>
          <a:lstStyle/>
          <a:p>
            <a:r>
              <a:rPr lang="en-IN" dirty="0"/>
              <a:t>SCEM-Electronic and Communication Engineering</a:t>
            </a:r>
          </a:p>
        </p:txBody>
      </p:sp>
      <p:sp>
        <p:nvSpPr>
          <p:cNvPr id="4" name="Slide Number Placeholder 3">
            <a:extLst>
              <a:ext uri="{FF2B5EF4-FFF2-40B4-BE49-F238E27FC236}">
                <a16:creationId xmlns:a16="http://schemas.microsoft.com/office/drawing/2014/main" id="{37333078-E79D-8A59-CAB2-8C48767B930B}"/>
              </a:ext>
            </a:extLst>
          </p:cNvPr>
          <p:cNvSpPr>
            <a:spLocks noGrp="1"/>
          </p:cNvSpPr>
          <p:nvPr>
            <p:ph type="sldNum" sz="quarter" idx="12"/>
          </p:nvPr>
        </p:nvSpPr>
        <p:spPr/>
        <p:txBody>
          <a:bodyPr/>
          <a:lstStyle/>
          <a:p>
            <a:fld id="{7CF19915-5E6F-44BE-B696-B3D9D1BEB00F}" type="slidenum">
              <a:rPr lang="en-IN" smtClean="0"/>
              <a:pPr/>
              <a:t>2</a:t>
            </a:fld>
            <a:endParaRPr lang="en-IN"/>
          </a:p>
        </p:txBody>
      </p:sp>
      <p:sp>
        <p:nvSpPr>
          <p:cNvPr id="6" name="Content Placeholder 5">
            <a:extLst>
              <a:ext uri="{FF2B5EF4-FFF2-40B4-BE49-F238E27FC236}">
                <a16:creationId xmlns:a16="http://schemas.microsoft.com/office/drawing/2014/main" id="{FF738EDE-6A05-1256-DEDA-6C5C96593784}"/>
              </a:ext>
            </a:extLst>
          </p:cNvPr>
          <p:cNvSpPr>
            <a:spLocks noGrp="1"/>
          </p:cNvSpPr>
          <p:nvPr>
            <p:ph sz="quarter" idx="1"/>
          </p:nvPr>
        </p:nvSpPr>
        <p:spPr>
          <a:xfrm>
            <a:off x="603504" y="1417638"/>
            <a:ext cx="8260080" cy="4792662"/>
          </a:xfrm>
        </p:spPr>
        <p:txBody>
          <a:bodyPr/>
          <a:lstStyle/>
          <a:p>
            <a:pPr marL="0" indent="0">
              <a:buNone/>
            </a:pPr>
            <a:r>
              <a:rPr lang="en-US" dirty="0"/>
              <a:t>Water survey teams face challenges such as labor-intensive methods, difficult access to remote areas, and inconsistent data quality. Traditional methods often miss trends and can disturb ecosystems. Limited resources and the need for advanced technology expertise add to the difficulties. Autonomous systems can significantly improve efficiency and accuracy in water resource management</a:t>
            </a:r>
          </a:p>
          <a:p>
            <a:pPr marL="0" indent="0">
              <a:buNone/>
            </a:pPr>
            <a:endParaRPr lang="en-IN" dirty="0"/>
          </a:p>
        </p:txBody>
      </p:sp>
    </p:spTree>
    <p:extLst>
      <p:ext uri="{BB962C8B-B14F-4D97-AF65-F5344CB8AC3E}">
        <p14:creationId xmlns:p14="http://schemas.microsoft.com/office/powerpoint/2010/main" val="1571638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4737D-E1A8-84A3-2050-EF7CF9AAC3EF}"/>
              </a:ext>
            </a:extLst>
          </p:cNvPr>
          <p:cNvSpPr>
            <a:spLocks noGrp="1"/>
          </p:cNvSpPr>
          <p:nvPr>
            <p:ph type="title"/>
          </p:nvPr>
        </p:nvSpPr>
        <p:spPr>
          <a:xfrm>
            <a:off x="415724" y="133027"/>
            <a:ext cx="6288528" cy="1143000"/>
          </a:xfrm>
        </p:spPr>
        <p:txBody>
          <a:bodyPr>
            <a:normAutofit/>
          </a:bodyPr>
          <a:lstStyle/>
          <a:p>
            <a:r>
              <a:rPr lang="en-US" b="1" dirty="0">
                <a:solidFill>
                  <a:schemeClr val="tx1"/>
                </a:solidFill>
                <a:latin typeface="+mn-lt"/>
              </a:rPr>
              <a:t>Problem Statement</a:t>
            </a:r>
            <a:endParaRPr lang="en-IN" b="1" dirty="0">
              <a:solidFill>
                <a:schemeClr val="tx1"/>
              </a:solidFill>
              <a:latin typeface="+mn-lt"/>
            </a:endParaRPr>
          </a:p>
        </p:txBody>
      </p:sp>
      <p:sp>
        <p:nvSpPr>
          <p:cNvPr id="3" name="Date Placeholder 2">
            <a:extLst>
              <a:ext uri="{FF2B5EF4-FFF2-40B4-BE49-F238E27FC236}">
                <a16:creationId xmlns:a16="http://schemas.microsoft.com/office/drawing/2014/main" id="{11469070-1E3E-06DC-71FB-66E8E0B09B6D}"/>
              </a:ext>
            </a:extLst>
          </p:cNvPr>
          <p:cNvSpPr>
            <a:spLocks noGrp="1"/>
          </p:cNvSpPr>
          <p:nvPr>
            <p:ph type="dt" sz="half" idx="10"/>
          </p:nvPr>
        </p:nvSpPr>
        <p:spPr/>
        <p:txBody>
          <a:bodyPr/>
          <a:lstStyle/>
          <a:p>
            <a:fld id="{EEED0599-1796-4C11-B87F-94E49020C357}" type="datetime1">
              <a:rPr lang="en-IN" smtClean="0"/>
              <a:pPr/>
              <a:t>22/07/24</a:t>
            </a:fld>
            <a:endParaRPr lang="en-IN"/>
          </a:p>
        </p:txBody>
      </p:sp>
      <p:sp>
        <p:nvSpPr>
          <p:cNvPr id="4" name="Footer Placeholder 3">
            <a:extLst>
              <a:ext uri="{FF2B5EF4-FFF2-40B4-BE49-F238E27FC236}">
                <a16:creationId xmlns:a16="http://schemas.microsoft.com/office/drawing/2014/main" id="{B2DD1940-CF81-5789-AEA6-751EDFA95FF1}"/>
              </a:ext>
            </a:extLst>
          </p:cNvPr>
          <p:cNvSpPr>
            <a:spLocks noGrp="1"/>
          </p:cNvSpPr>
          <p:nvPr>
            <p:ph type="ftr" sz="quarter" idx="11"/>
          </p:nvPr>
        </p:nvSpPr>
        <p:spPr/>
        <p:txBody>
          <a:bodyPr lIns="91440" tIns="45720" rIns="91440" bIns="45720" anchor="ctr" anchorCtr="0"/>
          <a:lstStyle/>
          <a:p>
            <a:r>
              <a:rPr lang="en-IN"/>
              <a:t>SCEM-Electronic and Communication Engineering</a:t>
            </a:r>
          </a:p>
        </p:txBody>
      </p:sp>
      <p:sp>
        <p:nvSpPr>
          <p:cNvPr id="5" name="Slide Number Placeholder 4">
            <a:extLst>
              <a:ext uri="{FF2B5EF4-FFF2-40B4-BE49-F238E27FC236}">
                <a16:creationId xmlns:a16="http://schemas.microsoft.com/office/drawing/2014/main" id="{CEDC0426-7B31-E8C7-0F36-7472BE2FF15F}"/>
              </a:ext>
            </a:extLst>
          </p:cNvPr>
          <p:cNvSpPr>
            <a:spLocks noGrp="1"/>
          </p:cNvSpPr>
          <p:nvPr>
            <p:ph type="sldNum" sz="quarter" idx="12"/>
          </p:nvPr>
        </p:nvSpPr>
        <p:spPr/>
        <p:txBody>
          <a:bodyPr/>
          <a:lstStyle/>
          <a:p>
            <a:fld id="{7CF19915-5E6F-44BE-B696-B3D9D1BEB00F}" type="slidenum">
              <a:rPr lang="en-IN" smtClean="0"/>
              <a:pPr/>
              <a:t>3</a:t>
            </a:fld>
            <a:endParaRPr lang="en-IN"/>
          </a:p>
        </p:txBody>
      </p:sp>
      <p:sp>
        <p:nvSpPr>
          <p:cNvPr id="6" name="Content Placeholder 5">
            <a:extLst>
              <a:ext uri="{FF2B5EF4-FFF2-40B4-BE49-F238E27FC236}">
                <a16:creationId xmlns:a16="http://schemas.microsoft.com/office/drawing/2014/main" id="{F16AA7DC-BBE4-7E31-C630-D8C66C730AD3}"/>
              </a:ext>
            </a:extLst>
          </p:cNvPr>
          <p:cNvSpPr>
            <a:spLocks noGrp="1"/>
          </p:cNvSpPr>
          <p:nvPr>
            <p:ph sz="quarter" idx="1"/>
          </p:nvPr>
        </p:nvSpPr>
        <p:spPr>
          <a:xfrm>
            <a:off x="408648" y="1414084"/>
            <a:ext cx="8332099" cy="4585486"/>
          </a:xfrm>
        </p:spPr>
        <p:txBody>
          <a:bodyPr vert="horz" lIns="91440" tIns="45720" rIns="91440" bIns="45720" anchor="t">
            <a:normAutofit/>
          </a:bodyPr>
          <a:lstStyle/>
          <a:p>
            <a:pPr marL="0" indent="0">
              <a:buNone/>
            </a:pPr>
            <a:r>
              <a:rPr lang="en-IN" dirty="0">
                <a:ea typeface="+mn-lt"/>
                <a:cs typeface="+mn-lt"/>
              </a:rPr>
              <a:t>Accurate and detailed information about water bodies is crucial for various applications, including environmental monitoring, hydrographic surveys, aquaculture management, and recreational activities. Traditional methods of gathering water depth and quality data can be labour-intensive, time-consuming, and limited in scope. Autonomous systems offer a promising solution to these challenges by enabling continuous, high-resolution data collection with minimal human intervention.</a:t>
            </a:r>
            <a:endParaRPr lang="en-IN" dirty="0"/>
          </a:p>
        </p:txBody>
      </p:sp>
    </p:spTree>
    <p:extLst>
      <p:ext uri="{BB962C8B-B14F-4D97-AF65-F5344CB8AC3E}">
        <p14:creationId xmlns:p14="http://schemas.microsoft.com/office/powerpoint/2010/main" val="3820711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142852"/>
            <a:ext cx="5157216" cy="785818"/>
          </a:xfrm>
        </p:spPr>
        <p:txBody>
          <a:bodyPr lIns="91440" tIns="45720" rIns="91440" bIns="91440" anchor="b" anchorCtr="0">
            <a:noAutofit/>
          </a:bodyPr>
          <a:lstStyle/>
          <a:p>
            <a:r>
              <a:rPr lang="en-IN" sz="3600" b="1" dirty="0">
                <a:solidFill>
                  <a:schemeClr val="tx1"/>
                </a:solidFill>
                <a:latin typeface="Times New Roman"/>
                <a:cs typeface="Times New Roman"/>
              </a:rPr>
              <a:t>Current method</a:t>
            </a:r>
            <a:endParaRPr lang="en-IN" sz="3600" b="1"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a:xfrm>
            <a:off x="6361844" y="6238898"/>
            <a:ext cx="2496870" cy="476250"/>
          </a:xfrm>
        </p:spPr>
        <p:txBody>
          <a:bodyPr/>
          <a:lstStyle/>
          <a:p>
            <a:fld id="{EEED0599-1796-4C11-B87F-94E49020C357}" type="datetime1">
              <a:rPr lang="en-IN" smtClean="0"/>
              <a:pPr/>
              <a:t>22/07/24</a:t>
            </a:fld>
            <a:endParaRPr lang="en-IN" dirty="0"/>
          </a:p>
        </p:txBody>
      </p:sp>
      <p:sp>
        <p:nvSpPr>
          <p:cNvPr id="6" name="Slide Number Placeholder 5"/>
          <p:cNvSpPr>
            <a:spLocks noGrp="1"/>
          </p:cNvSpPr>
          <p:nvPr>
            <p:ph type="sldNum" sz="quarter" idx="12"/>
          </p:nvPr>
        </p:nvSpPr>
        <p:spPr/>
        <p:txBody>
          <a:bodyPr/>
          <a:lstStyle/>
          <a:p>
            <a:fld id="{7CF19915-5E6F-44BE-B696-B3D9D1BEB00F}" type="slidenum">
              <a:rPr lang="en-IN" smtClean="0"/>
              <a:pPr/>
              <a:t>4</a:t>
            </a:fld>
            <a:endParaRPr lang="en-IN"/>
          </a:p>
        </p:txBody>
      </p:sp>
      <p:sp>
        <p:nvSpPr>
          <p:cNvPr id="9" name="Content Placeholder 8"/>
          <p:cNvSpPr>
            <a:spLocks noGrp="1"/>
          </p:cNvSpPr>
          <p:nvPr>
            <p:ph sz="quarter" idx="1"/>
          </p:nvPr>
        </p:nvSpPr>
        <p:spPr>
          <a:xfrm>
            <a:off x="871566" y="1398925"/>
            <a:ext cx="7772400" cy="4572000"/>
          </a:xfrm>
        </p:spPr>
        <p:txBody>
          <a:bodyPr/>
          <a:lstStyle/>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sz="280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68" y="148251"/>
            <a:ext cx="899592" cy="746157"/>
          </a:xfrm>
          <a:prstGeom prst="rect">
            <a:avLst/>
          </a:prstGeom>
        </p:spPr>
      </p:pic>
      <p:sp>
        <p:nvSpPr>
          <p:cNvPr id="12" name="Content Placeholder 2"/>
          <p:cNvSpPr txBox="1">
            <a:spLocks/>
          </p:cNvSpPr>
          <p:nvPr/>
        </p:nvSpPr>
        <p:spPr>
          <a:xfrm>
            <a:off x="370637" y="1014037"/>
            <a:ext cx="8128959" cy="5170562"/>
          </a:xfrm>
          <a:prstGeom prst="rect">
            <a:avLst/>
          </a:prstGeom>
        </p:spPr>
        <p:txBody>
          <a:bodyPr vert="horz" lIns="91440" tIns="45720" rIns="91440" bIns="45720" rtlCol="0" anchor="t">
            <a:norm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Ø"/>
              <a:tabLst/>
              <a:defRPr/>
            </a:pPr>
            <a:endParaRPr lang="en-US" sz="2100" dirty="0"/>
          </a:p>
          <a:p>
            <a:pPr marR="0" lvl="0" algn="just" defTabSz="914400" rtl="0" eaLnBrk="1" fontAlgn="auto" latinLnBrk="0" hangingPunct="1">
              <a:lnSpc>
                <a:spcPct val="100000"/>
              </a:lnSpc>
              <a:spcBef>
                <a:spcPct val="20000"/>
              </a:spcBef>
              <a:spcAft>
                <a:spcPts val="0"/>
              </a:spcAft>
              <a:buClrTx/>
              <a:buSzTx/>
              <a:tabLst/>
              <a:defRPr/>
            </a:pPr>
            <a:endParaRPr lang="en-US" sz="2400" dirty="0"/>
          </a:p>
          <a:p>
            <a:pPr marL="342900" indent="-342900" algn="just">
              <a:spcBef>
                <a:spcPct val="20000"/>
              </a:spcBef>
              <a:buFont typeface="Wingdings" panose="05000000000000000000" pitchFamily="2" charset="2"/>
              <a:buChar char="Ø"/>
              <a:defRPr/>
            </a:pPr>
            <a:r>
              <a:rPr lang="en-US" sz="2400" dirty="0"/>
              <a:t>Traditional method is used where a team of researchers go to targeted spot and collect water sample for testing.</a:t>
            </a:r>
          </a:p>
          <a:p>
            <a:pPr marL="342900" indent="-342900" algn="just">
              <a:spcBef>
                <a:spcPct val="20000"/>
              </a:spcBef>
              <a:buFont typeface="Wingdings" panose="05000000000000000000" pitchFamily="2" charset="2"/>
              <a:buChar char="Ø"/>
              <a:defRPr/>
            </a:pPr>
            <a:r>
              <a:rPr lang="en-US" sz="2400" dirty="0"/>
              <a:t>Uses high end boats for under water survey in oceans but it is not applicable for small water bodies like river , lake etc.</a:t>
            </a:r>
          </a:p>
          <a:p>
            <a:pPr marL="342900" indent="-342900" algn="just">
              <a:spcBef>
                <a:spcPct val="20000"/>
              </a:spcBef>
              <a:buFont typeface="Wingdings" panose="05000000000000000000" pitchFamily="2" charset="2"/>
              <a:buChar char="Ø"/>
              <a:defRPr/>
            </a:pPr>
            <a:r>
              <a:rPr lang="en-US" sz="2400" dirty="0"/>
              <a:t>Professional team of divers has been used for bathymetric survey.</a:t>
            </a:r>
          </a:p>
          <a:p>
            <a:pPr marL="342900" indent="-342900" algn="just">
              <a:spcBef>
                <a:spcPct val="20000"/>
              </a:spcBef>
              <a:buFont typeface="Wingdings" panose="05000000000000000000" pitchFamily="2" charset="2"/>
              <a:buChar char="Ø"/>
              <a:defRPr/>
            </a:pPr>
            <a:r>
              <a:rPr lang="en-US" sz="2400" dirty="0"/>
              <a:t>Time consuming and investment.</a:t>
            </a:r>
          </a:p>
          <a:p>
            <a:pPr marL="342900" marR="0" lvl="0" indent="-342900" algn="just" defTabSz="914400">
              <a:lnSpc>
                <a:spcPct val="100000"/>
              </a:lnSpc>
              <a:spcBef>
                <a:spcPct val="20000"/>
              </a:spcBef>
              <a:spcAft>
                <a:spcPts val="0"/>
              </a:spcAft>
              <a:buClrTx/>
              <a:buSzTx/>
              <a:buFont typeface="Wingdings" panose="05000000000000000000" pitchFamily="2" charset="2"/>
              <a:buChar char="Ø"/>
              <a:tabLst/>
              <a:defRPr/>
            </a:pPr>
            <a:endParaRPr lang="en-US" sz="2400" dirty="0"/>
          </a:p>
          <a:p>
            <a:pPr algn="just">
              <a:spcBef>
                <a:spcPct val="20000"/>
              </a:spcBef>
              <a:defRPr/>
            </a:pPr>
            <a:endParaRPr lang="en-US" sz="2400" dirty="0"/>
          </a:p>
          <a:p>
            <a:pPr marL="342900" indent="-342900" algn="just">
              <a:spcBef>
                <a:spcPct val="20000"/>
              </a:spcBef>
              <a:buFont typeface="Wingdings" panose="05000000000000000000" pitchFamily="2" charset="2"/>
              <a:buChar char="Ø"/>
              <a:defRPr/>
            </a:pPr>
            <a:endParaRPr lang="en-US" sz="2100" dirty="0"/>
          </a:p>
        </p:txBody>
      </p:sp>
      <p:cxnSp>
        <p:nvCxnSpPr>
          <p:cNvPr id="10" name="Straight Connector 9"/>
          <p:cNvCxnSpPr/>
          <p:nvPr/>
        </p:nvCxnSpPr>
        <p:spPr>
          <a:xfrm flipV="1">
            <a:off x="0" y="965829"/>
            <a:ext cx="9144001" cy="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Footer Placeholder 3">
            <a:extLst>
              <a:ext uri="{FF2B5EF4-FFF2-40B4-BE49-F238E27FC236}">
                <a16:creationId xmlns:a16="http://schemas.microsoft.com/office/drawing/2014/main" id="{8415353A-707B-38DC-F7FB-22F79AD78B6F}"/>
              </a:ext>
            </a:extLst>
          </p:cNvPr>
          <p:cNvSpPr>
            <a:spLocks noGrp="1"/>
          </p:cNvSpPr>
          <p:nvPr>
            <p:ph type="ftr" sz="quarter" idx="11"/>
          </p:nvPr>
        </p:nvSpPr>
        <p:spPr>
          <a:xfrm>
            <a:off x="914400" y="6172200"/>
            <a:ext cx="3962400" cy="457200"/>
          </a:xfrm>
        </p:spPr>
        <p:txBody>
          <a:bodyPr lIns="91440" tIns="45720" rIns="91440" bIns="45720" anchor="ctr" anchorCtr="0"/>
          <a:lstStyle/>
          <a:p>
            <a:r>
              <a:rPr lang="en-IN"/>
              <a:t>SCEM-Electronic and Communication Engineering</a:t>
            </a:r>
          </a:p>
        </p:txBody>
      </p:sp>
    </p:spTree>
    <p:extLst>
      <p:ext uri="{BB962C8B-B14F-4D97-AF65-F5344CB8AC3E}">
        <p14:creationId xmlns:p14="http://schemas.microsoft.com/office/powerpoint/2010/main" val="1553638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142852"/>
            <a:ext cx="5157216" cy="785818"/>
          </a:xfrm>
        </p:spPr>
        <p:txBody>
          <a:bodyPr>
            <a:noAutofit/>
          </a:bodyPr>
          <a:lstStyle/>
          <a:p>
            <a:r>
              <a:rPr lang="en-US" sz="3600" b="1" dirty="0">
                <a:solidFill>
                  <a:schemeClr val="tx1"/>
                </a:solidFill>
                <a:latin typeface="+mn-lt"/>
                <a:cs typeface="Times New Roman" pitchFamily="18" charset="0"/>
              </a:rPr>
              <a:t>P</a:t>
            </a:r>
            <a:r>
              <a:rPr lang="en-IN" sz="3600" b="1" dirty="0" err="1">
                <a:solidFill>
                  <a:schemeClr val="tx1"/>
                </a:solidFill>
                <a:latin typeface="+mn-lt"/>
                <a:cs typeface="Times New Roman" pitchFamily="18" charset="0"/>
              </a:rPr>
              <a:t>roject</a:t>
            </a:r>
            <a:r>
              <a:rPr lang="en-IN" sz="3600" b="1" dirty="0">
                <a:solidFill>
                  <a:schemeClr val="tx1"/>
                </a:solidFill>
                <a:latin typeface="+mn-lt"/>
                <a:cs typeface="Times New Roman" pitchFamily="18" charset="0"/>
              </a:rPr>
              <a:t> Objectives </a:t>
            </a:r>
          </a:p>
        </p:txBody>
      </p:sp>
      <p:sp>
        <p:nvSpPr>
          <p:cNvPr id="4" name="Date Placeholder 3"/>
          <p:cNvSpPr>
            <a:spLocks noGrp="1"/>
          </p:cNvSpPr>
          <p:nvPr>
            <p:ph type="dt" sz="half" idx="10"/>
          </p:nvPr>
        </p:nvSpPr>
        <p:spPr>
          <a:xfrm>
            <a:off x="6500826" y="6215082"/>
            <a:ext cx="2476500" cy="476250"/>
          </a:xfrm>
        </p:spPr>
        <p:txBody>
          <a:bodyPr/>
          <a:lstStyle/>
          <a:p>
            <a:fld id="{EEED0599-1796-4C11-B87F-94E49020C357}" type="datetime1">
              <a:rPr lang="en-IN" smtClean="0"/>
              <a:pPr/>
              <a:t>22/07/24</a:t>
            </a:fld>
            <a:endParaRPr lang="en-IN" dirty="0"/>
          </a:p>
        </p:txBody>
      </p:sp>
      <p:sp>
        <p:nvSpPr>
          <p:cNvPr id="6" name="Slide Number Placeholder 5"/>
          <p:cNvSpPr>
            <a:spLocks noGrp="1"/>
          </p:cNvSpPr>
          <p:nvPr>
            <p:ph type="sldNum" sz="quarter" idx="12"/>
          </p:nvPr>
        </p:nvSpPr>
        <p:spPr/>
        <p:txBody>
          <a:bodyPr/>
          <a:lstStyle/>
          <a:p>
            <a:fld id="{7CF19915-5E6F-44BE-B696-B3D9D1BEB00F}" type="slidenum">
              <a:rPr lang="en-IN" smtClean="0"/>
              <a:pPr/>
              <a:t>5</a:t>
            </a:fld>
            <a:endParaRPr lang="en-IN"/>
          </a:p>
        </p:txBody>
      </p:sp>
      <p:sp>
        <p:nvSpPr>
          <p:cNvPr id="9" name="Content Placeholder 8"/>
          <p:cNvSpPr>
            <a:spLocks noGrp="1"/>
          </p:cNvSpPr>
          <p:nvPr>
            <p:ph sz="quarter" idx="1"/>
          </p:nvPr>
        </p:nvSpPr>
        <p:spPr>
          <a:xfrm>
            <a:off x="871566" y="1398925"/>
            <a:ext cx="7772400" cy="4572000"/>
          </a:xfrm>
        </p:spPr>
        <p:txBody>
          <a:bodyPr/>
          <a:lstStyle/>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sz="280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68" y="148251"/>
            <a:ext cx="899592" cy="746157"/>
          </a:xfrm>
          <a:prstGeom prst="rect">
            <a:avLst/>
          </a:prstGeom>
        </p:spPr>
      </p:pic>
      <p:sp>
        <p:nvSpPr>
          <p:cNvPr id="12" name="Content Placeholder 2"/>
          <p:cNvSpPr txBox="1">
            <a:spLocks/>
          </p:cNvSpPr>
          <p:nvPr/>
        </p:nvSpPr>
        <p:spPr>
          <a:xfrm>
            <a:off x="500034" y="1071546"/>
            <a:ext cx="8229600" cy="5400600"/>
          </a:xfrm>
          <a:prstGeom prst="rect">
            <a:avLst/>
          </a:prstGeom>
        </p:spPr>
        <p:txBody>
          <a:bodyPr vert="horz" lIns="91440" tIns="45720" rIns="91440" bIns="45720" rtlCol="0" anchor="t">
            <a:norm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Ø"/>
              <a:tabLst/>
              <a:defRPr/>
            </a:pPr>
            <a:endParaRPr lang="en-US" sz="2100" dirty="0"/>
          </a:p>
          <a:p>
            <a:pPr marR="0" lvl="0" algn="just" defTabSz="914400" rtl="0" eaLnBrk="1" fontAlgn="auto" latinLnBrk="0" hangingPunct="1">
              <a:lnSpc>
                <a:spcPct val="100000"/>
              </a:lnSpc>
              <a:spcBef>
                <a:spcPct val="20000"/>
              </a:spcBef>
              <a:spcAft>
                <a:spcPts val="0"/>
              </a:spcAft>
              <a:buClrTx/>
              <a:buSzTx/>
              <a:tabLst/>
              <a:defRPr/>
            </a:pPr>
            <a:endParaRPr lang="en-US" sz="2400" dirty="0"/>
          </a:p>
          <a:p>
            <a:pPr marL="342900" indent="-342900" algn="just">
              <a:spcBef>
                <a:spcPct val="20000"/>
              </a:spcBef>
              <a:buFont typeface="Wingdings" panose="05000000000000000000" pitchFamily="2" charset="2"/>
              <a:buChar char="Ø"/>
              <a:defRPr/>
            </a:pPr>
            <a:r>
              <a:rPr lang="en-US" sz="2400" dirty="0"/>
              <a:t>Autonomous navigation system.</a:t>
            </a:r>
          </a:p>
          <a:p>
            <a:pPr marL="342900" indent="-342900" algn="just">
              <a:spcBef>
                <a:spcPct val="20000"/>
              </a:spcBef>
              <a:buFont typeface="Wingdings" panose="05000000000000000000" pitchFamily="2" charset="2"/>
              <a:buChar char="Ø"/>
              <a:defRPr/>
            </a:pPr>
            <a:r>
              <a:rPr lang="en-US" sz="2400" dirty="0"/>
              <a:t>Accurate under water bathymetry, Provide accurate 3d mapping of underwater structures.</a:t>
            </a:r>
            <a:endParaRPr lang="en-US" sz="1200" dirty="0">
              <a:solidFill>
                <a:srgbClr val="BFBFBF"/>
              </a:solidFill>
              <a:ea typeface="+mn-lt"/>
              <a:cs typeface="+mn-lt"/>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lang="en-US" sz="2400" dirty="0"/>
              <a:t>The system should be able to sustain the high currents.</a:t>
            </a:r>
          </a:p>
          <a:p>
            <a:pPr marL="342900" indent="-342900" algn="just">
              <a:spcBef>
                <a:spcPct val="20000"/>
              </a:spcBef>
              <a:buFont typeface="Wingdings" panose="05000000000000000000" pitchFamily="2" charset="2"/>
              <a:buChar char="Ø"/>
              <a:defRPr/>
            </a:pPr>
            <a:r>
              <a:rPr lang="en-US" sz="2400" dirty="0"/>
              <a:t>Accurate data analysis of water quality,</a:t>
            </a:r>
          </a:p>
          <a:p>
            <a:pPr marL="342900" indent="-342900" algn="just">
              <a:spcBef>
                <a:spcPct val="20000"/>
              </a:spcBef>
              <a:buFont typeface="Wingdings" panose="05000000000000000000" pitchFamily="2" charset="2"/>
              <a:buChar char="Ø"/>
              <a:defRPr/>
            </a:pPr>
            <a:r>
              <a:rPr lang="en-US" sz="2400" dirty="0"/>
              <a:t> No manual interference and multipurpose usability.</a:t>
            </a:r>
          </a:p>
          <a:p>
            <a:pPr algn="just">
              <a:spcBef>
                <a:spcPct val="20000"/>
              </a:spcBef>
              <a:defRPr/>
            </a:pPr>
            <a:endParaRPr lang="en-US" sz="2400" dirty="0"/>
          </a:p>
          <a:p>
            <a:pPr marL="342900" indent="-342900" algn="just">
              <a:spcBef>
                <a:spcPct val="20000"/>
              </a:spcBef>
              <a:buFont typeface="Wingdings" panose="05000000000000000000" pitchFamily="2" charset="2"/>
              <a:buChar char="Ø"/>
              <a:defRPr/>
            </a:pPr>
            <a:endParaRPr lang="en-US" sz="2100" dirty="0"/>
          </a:p>
        </p:txBody>
      </p:sp>
      <p:cxnSp>
        <p:nvCxnSpPr>
          <p:cNvPr id="10" name="Straight Connector 9"/>
          <p:cNvCxnSpPr/>
          <p:nvPr/>
        </p:nvCxnSpPr>
        <p:spPr>
          <a:xfrm flipV="1">
            <a:off x="0" y="965829"/>
            <a:ext cx="9144001" cy="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Footer Placeholder 3">
            <a:extLst>
              <a:ext uri="{FF2B5EF4-FFF2-40B4-BE49-F238E27FC236}">
                <a16:creationId xmlns:a16="http://schemas.microsoft.com/office/drawing/2014/main" id="{8415353A-707B-38DC-F7FB-22F79AD78B6F}"/>
              </a:ext>
            </a:extLst>
          </p:cNvPr>
          <p:cNvSpPr>
            <a:spLocks noGrp="1"/>
          </p:cNvSpPr>
          <p:nvPr>
            <p:ph type="ftr" sz="quarter" idx="11"/>
          </p:nvPr>
        </p:nvSpPr>
        <p:spPr>
          <a:xfrm>
            <a:off x="914400" y="6172200"/>
            <a:ext cx="3962400" cy="457200"/>
          </a:xfrm>
        </p:spPr>
        <p:txBody>
          <a:bodyPr lIns="91440" tIns="45720" rIns="91440" bIns="45720" anchor="ctr" anchorCtr="0"/>
          <a:lstStyle/>
          <a:p>
            <a:r>
              <a:rPr lang="en-IN"/>
              <a:t>SCEM-Electronic and Communication Engineering</a:t>
            </a:r>
          </a:p>
        </p:txBody>
      </p:sp>
    </p:spTree>
    <p:extLst>
      <p:ext uri="{BB962C8B-B14F-4D97-AF65-F5344CB8AC3E}">
        <p14:creationId xmlns:p14="http://schemas.microsoft.com/office/powerpoint/2010/main" val="2877446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614A9-3414-E9C7-9C1F-D1F50D16971B}"/>
              </a:ext>
            </a:extLst>
          </p:cNvPr>
          <p:cNvSpPr>
            <a:spLocks noGrp="1"/>
          </p:cNvSpPr>
          <p:nvPr>
            <p:ph type="title"/>
          </p:nvPr>
        </p:nvSpPr>
        <p:spPr>
          <a:xfrm>
            <a:off x="494805" y="139637"/>
            <a:ext cx="7772400" cy="576943"/>
          </a:xfrm>
        </p:spPr>
        <p:txBody>
          <a:bodyPr lIns="91440" tIns="45720" rIns="91440" bIns="91440" anchor="b" anchorCtr="0">
            <a:normAutofit/>
          </a:bodyPr>
          <a:lstStyle/>
          <a:p>
            <a:r>
              <a:rPr lang="en-US" sz="2800" b="1" dirty="0">
                <a:solidFill>
                  <a:schemeClr val="tx1"/>
                </a:solidFill>
                <a:latin typeface="Times New Roman"/>
                <a:cs typeface="Times New Roman"/>
              </a:rPr>
              <a:t>METHODOLOGY</a:t>
            </a:r>
            <a:endParaRPr lang="en-US" sz="2800" dirty="0">
              <a:solidFill>
                <a:schemeClr val="tx1"/>
              </a:solidFill>
            </a:endParaRPr>
          </a:p>
        </p:txBody>
      </p:sp>
      <p:sp>
        <p:nvSpPr>
          <p:cNvPr id="3" name="Date Placeholder 2">
            <a:extLst>
              <a:ext uri="{FF2B5EF4-FFF2-40B4-BE49-F238E27FC236}">
                <a16:creationId xmlns:a16="http://schemas.microsoft.com/office/drawing/2014/main" id="{2DE1F4CC-CD53-E34A-A54C-FD9B19CC1D77}"/>
              </a:ext>
            </a:extLst>
          </p:cNvPr>
          <p:cNvSpPr>
            <a:spLocks noGrp="1"/>
          </p:cNvSpPr>
          <p:nvPr>
            <p:ph type="dt" sz="half" idx="10"/>
          </p:nvPr>
        </p:nvSpPr>
        <p:spPr/>
        <p:txBody>
          <a:bodyPr/>
          <a:lstStyle/>
          <a:p>
            <a:fld id="{EEED0599-1796-4C11-B87F-94E49020C357}" type="datetime1">
              <a:rPr lang="en-IN" smtClean="0"/>
              <a:pPr/>
              <a:t>22/07/24</a:t>
            </a:fld>
            <a:endParaRPr lang="en-IN"/>
          </a:p>
        </p:txBody>
      </p:sp>
      <p:sp>
        <p:nvSpPr>
          <p:cNvPr id="4" name="Footer Placeholder 3">
            <a:extLst>
              <a:ext uri="{FF2B5EF4-FFF2-40B4-BE49-F238E27FC236}">
                <a16:creationId xmlns:a16="http://schemas.microsoft.com/office/drawing/2014/main" id="{E7AB4F88-7386-8D11-A3B2-DAAC4B33C146}"/>
              </a:ext>
            </a:extLst>
          </p:cNvPr>
          <p:cNvSpPr>
            <a:spLocks noGrp="1"/>
          </p:cNvSpPr>
          <p:nvPr>
            <p:ph type="ftr" sz="quarter" idx="11"/>
          </p:nvPr>
        </p:nvSpPr>
        <p:spPr/>
        <p:txBody>
          <a:bodyPr/>
          <a:lstStyle/>
          <a:p>
            <a:r>
              <a:rPr lang="en-IN"/>
              <a:t>SCEM-Mechanical Engineering</a:t>
            </a:r>
          </a:p>
        </p:txBody>
      </p:sp>
      <p:sp>
        <p:nvSpPr>
          <p:cNvPr id="5" name="Slide Number Placeholder 4">
            <a:extLst>
              <a:ext uri="{FF2B5EF4-FFF2-40B4-BE49-F238E27FC236}">
                <a16:creationId xmlns:a16="http://schemas.microsoft.com/office/drawing/2014/main" id="{58CDD3A1-279B-DFD5-AA85-43E320B79F60}"/>
              </a:ext>
            </a:extLst>
          </p:cNvPr>
          <p:cNvSpPr>
            <a:spLocks noGrp="1"/>
          </p:cNvSpPr>
          <p:nvPr>
            <p:ph type="sldNum" sz="quarter" idx="12"/>
          </p:nvPr>
        </p:nvSpPr>
        <p:spPr/>
        <p:txBody>
          <a:bodyPr/>
          <a:lstStyle/>
          <a:p>
            <a:fld id="{7CF19915-5E6F-44BE-B696-B3D9D1BEB00F}" type="slidenum">
              <a:rPr lang="en-IN" smtClean="0"/>
              <a:pPr/>
              <a:t>6</a:t>
            </a:fld>
            <a:endParaRPr lang="en-IN"/>
          </a:p>
        </p:txBody>
      </p:sp>
      <p:pic>
        <p:nvPicPr>
          <p:cNvPr id="7" name="Content Placeholder 6" descr="A diagram of a boat&#10;&#10;Description automatically generated">
            <a:extLst>
              <a:ext uri="{FF2B5EF4-FFF2-40B4-BE49-F238E27FC236}">
                <a16:creationId xmlns:a16="http://schemas.microsoft.com/office/drawing/2014/main" id="{B4C402EF-0678-BA9C-EF3F-E45261BBA1F8}"/>
              </a:ext>
            </a:extLst>
          </p:cNvPr>
          <p:cNvPicPr>
            <a:picLocks noGrp="1" noChangeAspect="1"/>
          </p:cNvPicPr>
          <p:nvPr>
            <p:ph sz="quarter" idx="1"/>
          </p:nvPr>
        </p:nvPicPr>
        <p:blipFill rotWithShape="1">
          <a:blip r:embed="rId2"/>
          <a:srcRect l="-199" r="-7573" b="-94"/>
          <a:stretch/>
        </p:blipFill>
        <p:spPr>
          <a:xfrm>
            <a:off x="494804" y="716580"/>
            <a:ext cx="8649195" cy="5950920"/>
          </a:xfrm>
        </p:spPr>
      </p:pic>
    </p:spTree>
    <p:extLst>
      <p:ext uri="{BB962C8B-B14F-4D97-AF65-F5344CB8AC3E}">
        <p14:creationId xmlns:p14="http://schemas.microsoft.com/office/powerpoint/2010/main" val="2382835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042" y="142852"/>
            <a:ext cx="6457350" cy="714380"/>
          </a:xfrm>
        </p:spPr>
        <p:txBody>
          <a:bodyPr lIns="91440" tIns="45720" rIns="91440" bIns="91440" anchor="b" anchorCtr="0">
            <a:noAutofit/>
          </a:bodyPr>
          <a:lstStyle/>
          <a:p>
            <a:r>
              <a:rPr lang="en-US" sz="2800" b="1" dirty="0">
                <a:solidFill>
                  <a:schemeClr val="tx1"/>
                </a:solidFill>
                <a:latin typeface="Times New Roman"/>
                <a:cs typeface="Times New Roman"/>
              </a:rPr>
              <a:t>             METHODOLOGY</a:t>
            </a:r>
            <a:endParaRPr lang="en-US" sz="2800" b="1" dirty="0">
              <a:solidFill>
                <a:schemeClr val="tx1"/>
              </a:solidFill>
              <a:latin typeface="Times New Roman" pitchFamily="18" charset="0"/>
              <a:cs typeface="Times New Roman" pitchFamily="18" charset="0"/>
            </a:endParaRPr>
          </a:p>
        </p:txBody>
      </p:sp>
      <p:sp>
        <p:nvSpPr>
          <p:cNvPr id="15" name="Date Placeholder 14"/>
          <p:cNvSpPr>
            <a:spLocks noGrp="1"/>
          </p:cNvSpPr>
          <p:nvPr>
            <p:ph type="dt" sz="half" idx="10"/>
          </p:nvPr>
        </p:nvSpPr>
        <p:spPr>
          <a:xfrm>
            <a:off x="6429388" y="6215082"/>
            <a:ext cx="2428892" cy="642918"/>
          </a:xfrm>
        </p:spPr>
        <p:txBody>
          <a:bodyPr/>
          <a:lstStyle/>
          <a:p>
            <a:r>
              <a:rPr lang="en-IN"/>
              <a:t>27-06-24</a:t>
            </a:r>
          </a:p>
        </p:txBody>
      </p:sp>
      <p:sp>
        <p:nvSpPr>
          <p:cNvPr id="17" name="Slide Number Placeholder 16"/>
          <p:cNvSpPr>
            <a:spLocks noGrp="1"/>
          </p:cNvSpPr>
          <p:nvPr>
            <p:ph type="sldNum" sz="quarter" idx="12"/>
          </p:nvPr>
        </p:nvSpPr>
        <p:spPr/>
        <p:txBody>
          <a:bodyPr/>
          <a:lstStyle/>
          <a:p>
            <a:fld id="{7CF19915-5E6F-44BE-B696-B3D9D1BEB00F}" type="slidenum">
              <a:rPr lang="en-IN" smtClean="0"/>
              <a:pPr/>
              <a:t>7</a:t>
            </a:fld>
            <a:endParaRPr lang="en-IN"/>
          </a:p>
        </p:txBody>
      </p:sp>
      <p:grpSp>
        <p:nvGrpSpPr>
          <p:cNvPr id="12" name="Group 11"/>
          <p:cNvGrpSpPr/>
          <p:nvPr/>
        </p:nvGrpSpPr>
        <p:grpSpPr>
          <a:xfrm>
            <a:off x="0" y="148251"/>
            <a:ext cx="9144001" cy="817579"/>
            <a:chOff x="0" y="148251"/>
            <a:chExt cx="9144001" cy="817579"/>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68" y="148251"/>
              <a:ext cx="899592" cy="746157"/>
            </a:xfrm>
            <a:prstGeom prst="rect">
              <a:avLst/>
            </a:prstGeom>
          </p:spPr>
        </p:pic>
        <p:cxnSp>
          <p:nvCxnSpPr>
            <p:cNvPr id="14" name="Straight Connector 13"/>
            <p:cNvCxnSpPr/>
            <p:nvPr/>
          </p:nvCxnSpPr>
          <p:spPr>
            <a:xfrm flipV="1">
              <a:off x="0" y="965829"/>
              <a:ext cx="9144001" cy="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 name="Footer Placeholder 3">
            <a:extLst>
              <a:ext uri="{FF2B5EF4-FFF2-40B4-BE49-F238E27FC236}">
                <a16:creationId xmlns:a16="http://schemas.microsoft.com/office/drawing/2014/main" id="{C203A958-0CC5-AFFA-86C4-8B782636E1F7}"/>
              </a:ext>
            </a:extLst>
          </p:cNvPr>
          <p:cNvSpPr>
            <a:spLocks noGrp="1"/>
          </p:cNvSpPr>
          <p:nvPr>
            <p:ph type="ftr" sz="quarter" idx="11"/>
          </p:nvPr>
        </p:nvSpPr>
        <p:spPr>
          <a:xfrm>
            <a:off x="914400" y="6172200"/>
            <a:ext cx="3962400" cy="457200"/>
          </a:xfrm>
        </p:spPr>
        <p:txBody>
          <a:bodyPr lIns="91440" tIns="45720" rIns="91440" bIns="45720" anchor="ctr" anchorCtr="0"/>
          <a:lstStyle/>
          <a:p>
            <a:r>
              <a:rPr lang="en-IN" dirty="0"/>
              <a:t>SCEM-Electronic and Communication Engineering</a:t>
            </a:r>
          </a:p>
        </p:txBody>
      </p:sp>
      <p:pic>
        <p:nvPicPr>
          <p:cNvPr id="5" name="Picture 4" descr="A diagram of a cloud computing system&#10;&#10;Description automatically generated">
            <a:extLst>
              <a:ext uri="{FF2B5EF4-FFF2-40B4-BE49-F238E27FC236}">
                <a16:creationId xmlns:a16="http://schemas.microsoft.com/office/drawing/2014/main" id="{FED7C4C9-FF7C-9CED-C14D-E1D2823020E0}"/>
              </a:ext>
            </a:extLst>
          </p:cNvPr>
          <p:cNvPicPr>
            <a:picLocks noChangeAspect="1"/>
          </p:cNvPicPr>
          <p:nvPr/>
        </p:nvPicPr>
        <p:blipFill>
          <a:blip r:embed="rId3"/>
          <a:stretch>
            <a:fillRect/>
          </a:stretch>
        </p:blipFill>
        <p:spPr>
          <a:xfrm>
            <a:off x="375645" y="1358306"/>
            <a:ext cx="8392885" cy="4854315"/>
          </a:xfrm>
          <a:prstGeom prst="rect">
            <a:avLst/>
          </a:prstGeom>
        </p:spPr>
      </p:pic>
    </p:spTree>
    <p:extLst>
      <p:ext uri="{BB962C8B-B14F-4D97-AF65-F5344CB8AC3E}">
        <p14:creationId xmlns:p14="http://schemas.microsoft.com/office/powerpoint/2010/main" val="2252448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042" y="142852"/>
            <a:ext cx="6457350" cy="714380"/>
          </a:xfrm>
        </p:spPr>
        <p:txBody>
          <a:bodyPr lIns="91440" tIns="45720" rIns="91440" bIns="91440" anchor="b" anchorCtr="0">
            <a:noAutofit/>
          </a:bodyPr>
          <a:lstStyle/>
          <a:p>
            <a:r>
              <a:rPr lang="en-US" sz="2400" b="1" dirty="0">
                <a:solidFill>
                  <a:schemeClr val="tx1"/>
                </a:solidFill>
                <a:latin typeface="Times New Roman"/>
                <a:cs typeface="Times New Roman"/>
              </a:rPr>
              <a:t>BATHYMATRIC MAPPING PLOT</a:t>
            </a:r>
            <a:endParaRPr lang="en-US" sz="2400" b="1" dirty="0">
              <a:solidFill>
                <a:schemeClr val="tx1"/>
              </a:solidFill>
              <a:latin typeface="Times New Roman" pitchFamily="18" charset="0"/>
              <a:cs typeface="Times New Roman" pitchFamily="18" charset="0"/>
            </a:endParaRPr>
          </a:p>
        </p:txBody>
      </p:sp>
      <p:sp>
        <p:nvSpPr>
          <p:cNvPr id="15" name="Date Placeholder 14"/>
          <p:cNvSpPr>
            <a:spLocks noGrp="1"/>
          </p:cNvSpPr>
          <p:nvPr>
            <p:ph type="dt" sz="half" idx="10"/>
          </p:nvPr>
        </p:nvSpPr>
        <p:spPr>
          <a:xfrm>
            <a:off x="6429388" y="6215082"/>
            <a:ext cx="2428892" cy="642918"/>
          </a:xfrm>
        </p:spPr>
        <p:txBody>
          <a:bodyPr/>
          <a:lstStyle/>
          <a:p>
            <a:fld id="{EEED0599-1796-4C11-B87F-94E49020C357}" type="datetime1">
              <a:rPr lang="en-IN" smtClean="0"/>
              <a:pPr/>
              <a:t>22/07/24</a:t>
            </a:fld>
            <a:endParaRPr lang="en-IN" dirty="0"/>
          </a:p>
        </p:txBody>
      </p:sp>
      <p:sp>
        <p:nvSpPr>
          <p:cNvPr id="17" name="Slide Number Placeholder 16"/>
          <p:cNvSpPr>
            <a:spLocks noGrp="1"/>
          </p:cNvSpPr>
          <p:nvPr>
            <p:ph type="sldNum" sz="quarter" idx="12"/>
          </p:nvPr>
        </p:nvSpPr>
        <p:spPr/>
        <p:txBody>
          <a:bodyPr/>
          <a:lstStyle/>
          <a:p>
            <a:fld id="{7CF19915-5E6F-44BE-B696-B3D9D1BEB00F}" type="slidenum">
              <a:rPr lang="en-IN" smtClean="0"/>
              <a:pPr/>
              <a:t>8</a:t>
            </a:fld>
            <a:endParaRPr lang="en-IN"/>
          </a:p>
        </p:txBody>
      </p:sp>
      <p:sp>
        <p:nvSpPr>
          <p:cNvPr id="3" name="Content Placeholder 2"/>
          <p:cNvSpPr>
            <a:spLocks noGrp="1"/>
          </p:cNvSpPr>
          <p:nvPr>
            <p:ph sz="quarter" idx="1"/>
          </p:nvPr>
        </p:nvSpPr>
        <p:spPr>
          <a:xfrm>
            <a:off x="428596" y="928670"/>
            <a:ext cx="8229600" cy="5400600"/>
          </a:xfrm>
        </p:spPr>
        <p:txBody>
          <a:bodyPr vert="horz" lIns="91440" tIns="45720" rIns="91440" bIns="45720" anchor="t">
            <a:normAutofit/>
          </a:bodyPr>
          <a:lstStyle/>
          <a:p>
            <a:pPr algn="just">
              <a:buNone/>
            </a:pPr>
            <a:endParaRPr lang="en-IN" sz="2800" b="1" dirty="0"/>
          </a:p>
          <a:p>
            <a:pPr algn="just">
              <a:buFont typeface="Wingdings" panose="05000000000000000000" pitchFamily="2" charset="2"/>
              <a:buChar char="Ø"/>
            </a:pPr>
            <a:endParaRPr lang="en-US" sz="2000" dirty="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solidFill>
                <a:srgbClr val="FF0000"/>
              </a:solidFill>
              <a:latin typeface="Times New Roman" panose="02020603050405020304" pitchFamily="18" charset="0"/>
              <a:cs typeface="Times New Roman" panose="02020603050405020304" pitchFamily="18" charset="0"/>
            </a:endParaRPr>
          </a:p>
          <a:p>
            <a:pPr algn="just">
              <a:buNone/>
            </a:pPr>
            <a:endParaRPr lang="en-US" sz="2000" dirty="0">
              <a:solidFill>
                <a:srgbClr val="FF0000"/>
              </a:solidFill>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0" y="148251"/>
            <a:ext cx="9144001" cy="817579"/>
            <a:chOff x="0" y="148251"/>
            <a:chExt cx="9144001" cy="817579"/>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68" y="148251"/>
              <a:ext cx="899592" cy="746157"/>
            </a:xfrm>
            <a:prstGeom prst="rect">
              <a:avLst/>
            </a:prstGeom>
          </p:spPr>
        </p:pic>
        <p:cxnSp>
          <p:nvCxnSpPr>
            <p:cNvPr id="14" name="Straight Connector 13"/>
            <p:cNvCxnSpPr/>
            <p:nvPr/>
          </p:nvCxnSpPr>
          <p:spPr>
            <a:xfrm flipV="1">
              <a:off x="0" y="965829"/>
              <a:ext cx="9144001" cy="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 name="Footer Placeholder 3">
            <a:extLst>
              <a:ext uri="{FF2B5EF4-FFF2-40B4-BE49-F238E27FC236}">
                <a16:creationId xmlns:a16="http://schemas.microsoft.com/office/drawing/2014/main" id="{8F78291F-691D-2F85-85CC-49ECB962530B}"/>
              </a:ext>
            </a:extLst>
          </p:cNvPr>
          <p:cNvSpPr>
            <a:spLocks noGrp="1"/>
          </p:cNvSpPr>
          <p:nvPr>
            <p:ph type="ftr" sz="quarter" idx="11"/>
          </p:nvPr>
        </p:nvSpPr>
        <p:spPr>
          <a:xfrm>
            <a:off x="914400" y="6172200"/>
            <a:ext cx="3962400" cy="457200"/>
          </a:xfrm>
        </p:spPr>
        <p:txBody>
          <a:bodyPr lIns="91440" tIns="45720" rIns="91440" bIns="45720" anchor="ctr" anchorCtr="0"/>
          <a:lstStyle/>
          <a:p>
            <a:r>
              <a:rPr lang="en-IN"/>
              <a:t>SCEM-Electronic and Communication Engineering</a:t>
            </a:r>
          </a:p>
        </p:txBody>
      </p:sp>
      <p:pic>
        <p:nvPicPr>
          <p:cNvPr id="8" name="Picture 7" descr="A topographical map of a mountain range&#10;&#10;Description automatically generated">
            <a:extLst>
              <a:ext uri="{FF2B5EF4-FFF2-40B4-BE49-F238E27FC236}">
                <a16:creationId xmlns:a16="http://schemas.microsoft.com/office/drawing/2014/main" id="{5EC3F8BC-8211-E2A5-03F9-47D3DD93F3B3}"/>
              </a:ext>
            </a:extLst>
          </p:cNvPr>
          <p:cNvPicPr>
            <a:picLocks noChangeAspect="1"/>
          </p:cNvPicPr>
          <p:nvPr/>
        </p:nvPicPr>
        <p:blipFill>
          <a:blip r:embed="rId3"/>
          <a:stretch>
            <a:fillRect/>
          </a:stretch>
        </p:blipFill>
        <p:spPr>
          <a:xfrm>
            <a:off x="3675997" y="3622039"/>
            <a:ext cx="4180678" cy="2313829"/>
          </a:xfrm>
          <a:prstGeom prst="rect">
            <a:avLst/>
          </a:prstGeom>
        </p:spPr>
      </p:pic>
      <p:pic>
        <p:nvPicPr>
          <p:cNvPr id="9" name="Picture 8" descr="A boat in the ocean&#10;&#10;Description automatically generated">
            <a:extLst>
              <a:ext uri="{FF2B5EF4-FFF2-40B4-BE49-F238E27FC236}">
                <a16:creationId xmlns:a16="http://schemas.microsoft.com/office/drawing/2014/main" id="{8359C481-59EC-75C3-0C71-123A3DD6AAC2}"/>
              </a:ext>
            </a:extLst>
          </p:cNvPr>
          <p:cNvPicPr>
            <a:picLocks noChangeAspect="1"/>
          </p:cNvPicPr>
          <p:nvPr/>
        </p:nvPicPr>
        <p:blipFill>
          <a:blip r:embed="rId4"/>
          <a:stretch>
            <a:fillRect/>
          </a:stretch>
        </p:blipFill>
        <p:spPr>
          <a:xfrm>
            <a:off x="599607" y="1102401"/>
            <a:ext cx="4105275" cy="2314575"/>
          </a:xfrm>
          <a:prstGeom prst="rect">
            <a:avLst/>
          </a:prstGeom>
        </p:spPr>
      </p:pic>
    </p:spTree>
    <p:extLst>
      <p:ext uri="{BB962C8B-B14F-4D97-AF65-F5344CB8AC3E}">
        <p14:creationId xmlns:p14="http://schemas.microsoft.com/office/powerpoint/2010/main" val="1312766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042" y="142852"/>
            <a:ext cx="6457350" cy="714380"/>
          </a:xfrm>
        </p:spPr>
        <p:txBody>
          <a:bodyPr lIns="91440" tIns="45720" rIns="91440" bIns="91440" anchor="b" anchorCtr="0">
            <a:noAutofit/>
          </a:bodyPr>
          <a:lstStyle/>
          <a:p>
            <a:r>
              <a:rPr lang="en-US" sz="2000" b="1" dirty="0">
                <a:solidFill>
                  <a:schemeClr val="tx1"/>
                </a:solidFill>
                <a:latin typeface="Times New Roman"/>
                <a:cs typeface="Times New Roman"/>
              </a:rPr>
              <a:t>EXPECTED OUTCOMES OF WATER QUALITY</a:t>
            </a:r>
            <a:endParaRPr lang="en-US" sz="2000" b="1" dirty="0">
              <a:solidFill>
                <a:schemeClr val="tx1"/>
              </a:solidFill>
              <a:latin typeface="Times New Roman" pitchFamily="18" charset="0"/>
              <a:cs typeface="Times New Roman" pitchFamily="18" charset="0"/>
            </a:endParaRPr>
          </a:p>
        </p:txBody>
      </p:sp>
      <p:sp>
        <p:nvSpPr>
          <p:cNvPr id="15" name="Date Placeholder 14"/>
          <p:cNvSpPr>
            <a:spLocks noGrp="1"/>
          </p:cNvSpPr>
          <p:nvPr>
            <p:ph type="dt" sz="half" idx="10"/>
          </p:nvPr>
        </p:nvSpPr>
        <p:spPr>
          <a:xfrm>
            <a:off x="6429388" y="6215082"/>
            <a:ext cx="2428892" cy="642918"/>
          </a:xfrm>
        </p:spPr>
        <p:txBody>
          <a:bodyPr/>
          <a:lstStyle/>
          <a:p>
            <a:fld id="{EEED0599-1796-4C11-B87F-94E49020C357}" type="datetime1">
              <a:rPr lang="en-IN" smtClean="0"/>
              <a:pPr/>
              <a:t>22/07/24</a:t>
            </a:fld>
            <a:endParaRPr lang="en-IN" dirty="0"/>
          </a:p>
        </p:txBody>
      </p:sp>
      <p:sp>
        <p:nvSpPr>
          <p:cNvPr id="17" name="Slide Number Placeholder 16"/>
          <p:cNvSpPr>
            <a:spLocks noGrp="1"/>
          </p:cNvSpPr>
          <p:nvPr>
            <p:ph type="sldNum" sz="quarter" idx="12"/>
          </p:nvPr>
        </p:nvSpPr>
        <p:spPr/>
        <p:txBody>
          <a:bodyPr/>
          <a:lstStyle/>
          <a:p>
            <a:fld id="{7CF19915-5E6F-44BE-B696-B3D9D1BEB00F}" type="slidenum">
              <a:rPr lang="en-IN" smtClean="0"/>
              <a:pPr/>
              <a:t>9</a:t>
            </a:fld>
            <a:endParaRPr lang="en-IN"/>
          </a:p>
        </p:txBody>
      </p:sp>
      <p:pic>
        <p:nvPicPr>
          <p:cNvPr id="4" name="Content Placeholder 3" descr="A table with numbers and a green background&#10;&#10;Description automatically generated">
            <a:extLst>
              <a:ext uri="{FF2B5EF4-FFF2-40B4-BE49-F238E27FC236}">
                <a16:creationId xmlns:a16="http://schemas.microsoft.com/office/drawing/2014/main" id="{8BD44725-12DD-D4BC-B7BD-0A2D45E0B680}"/>
              </a:ext>
            </a:extLst>
          </p:cNvPr>
          <p:cNvPicPr>
            <a:picLocks noGrp="1" noChangeAspect="1"/>
          </p:cNvPicPr>
          <p:nvPr>
            <p:ph sz="quarter" idx="1"/>
          </p:nvPr>
        </p:nvPicPr>
        <p:blipFill>
          <a:blip r:embed="rId2"/>
          <a:stretch>
            <a:fillRect/>
          </a:stretch>
        </p:blipFill>
        <p:spPr>
          <a:xfrm>
            <a:off x="409081" y="1227741"/>
            <a:ext cx="4959245" cy="2455176"/>
          </a:xfrm>
        </p:spPr>
      </p:pic>
      <p:grpSp>
        <p:nvGrpSpPr>
          <p:cNvPr id="12" name="Group 11"/>
          <p:cNvGrpSpPr/>
          <p:nvPr/>
        </p:nvGrpSpPr>
        <p:grpSpPr>
          <a:xfrm>
            <a:off x="0" y="148251"/>
            <a:ext cx="9144001" cy="817579"/>
            <a:chOff x="0" y="148251"/>
            <a:chExt cx="9144001" cy="817579"/>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68" y="148251"/>
              <a:ext cx="899592" cy="746157"/>
            </a:xfrm>
            <a:prstGeom prst="rect">
              <a:avLst/>
            </a:prstGeom>
          </p:spPr>
        </p:pic>
        <p:cxnSp>
          <p:nvCxnSpPr>
            <p:cNvPr id="14" name="Straight Connector 13"/>
            <p:cNvCxnSpPr/>
            <p:nvPr/>
          </p:nvCxnSpPr>
          <p:spPr>
            <a:xfrm flipV="1">
              <a:off x="0" y="965829"/>
              <a:ext cx="9144001" cy="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7" name="Footer Placeholder 3">
            <a:extLst>
              <a:ext uri="{FF2B5EF4-FFF2-40B4-BE49-F238E27FC236}">
                <a16:creationId xmlns:a16="http://schemas.microsoft.com/office/drawing/2014/main" id="{8D6EC833-B6AC-E021-ED94-C41A7DB52E91}"/>
              </a:ext>
            </a:extLst>
          </p:cNvPr>
          <p:cNvSpPr>
            <a:spLocks noGrp="1"/>
          </p:cNvSpPr>
          <p:nvPr>
            <p:ph type="ftr" sz="quarter" idx="11"/>
          </p:nvPr>
        </p:nvSpPr>
        <p:spPr>
          <a:xfrm>
            <a:off x="914400" y="6172200"/>
            <a:ext cx="3962400" cy="457200"/>
          </a:xfrm>
        </p:spPr>
        <p:txBody>
          <a:bodyPr lIns="91440" tIns="45720" rIns="91440" bIns="45720" anchor="ctr" anchorCtr="0"/>
          <a:lstStyle/>
          <a:p>
            <a:r>
              <a:rPr lang="en-IN"/>
              <a:t>SCEM-Electronic and Communication Engineering</a:t>
            </a:r>
          </a:p>
        </p:txBody>
      </p:sp>
      <p:pic>
        <p:nvPicPr>
          <p:cNvPr id="5" name="Picture 4" descr="A screenshot of a computer&#10;&#10;Description automatically generated">
            <a:extLst>
              <a:ext uri="{FF2B5EF4-FFF2-40B4-BE49-F238E27FC236}">
                <a16:creationId xmlns:a16="http://schemas.microsoft.com/office/drawing/2014/main" id="{FE4AD717-69C8-A840-83F2-7F178210896C}"/>
              </a:ext>
            </a:extLst>
          </p:cNvPr>
          <p:cNvPicPr>
            <a:picLocks noChangeAspect="1"/>
          </p:cNvPicPr>
          <p:nvPr/>
        </p:nvPicPr>
        <p:blipFill>
          <a:blip r:embed="rId4"/>
          <a:stretch>
            <a:fillRect/>
          </a:stretch>
        </p:blipFill>
        <p:spPr>
          <a:xfrm>
            <a:off x="3719434" y="3946218"/>
            <a:ext cx="4572000" cy="2144965"/>
          </a:xfrm>
          <a:prstGeom prst="rect">
            <a:avLst/>
          </a:prstGeom>
        </p:spPr>
      </p:pic>
    </p:spTree>
    <p:extLst>
      <p:ext uri="{BB962C8B-B14F-4D97-AF65-F5344CB8AC3E}">
        <p14:creationId xmlns:p14="http://schemas.microsoft.com/office/powerpoint/2010/main" val="16454660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132</TotalTime>
  <Words>966</Words>
  <Application>Microsoft Macintosh PowerPoint</Application>
  <PresentationFormat>On-screen Show (4:3)</PresentationFormat>
  <Paragraphs>126</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Calibri</vt:lpstr>
      <vt:lpstr>Franklin Gothic Book</vt:lpstr>
      <vt:lpstr>Perpetua</vt:lpstr>
      <vt:lpstr>Times</vt:lpstr>
      <vt:lpstr>Times New Roman</vt:lpstr>
      <vt:lpstr>Wingdings</vt:lpstr>
      <vt:lpstr>Wingdings 2</vt:lpstr>
      <vt:lpstr>Equity</vt:lpstr>
      <vt:lpstr>PowerPoint Presentation</vt:lpstr>
      <vt:lpstr>                    Introduction</vt:lpstr>
      <vt:lpstr>Problem Statement</vt:lpstr>
      <vt:lpstr>Current method</vt:lpstr>
      <vt:lpstr>Project Objectives </vt:lpstr>
      <vt:lpstr>METHODOLOGY</vt:lpstr>
      <vt:lpstr>             METHODOLOGY</vt:lpstr>
      <vt:lpstr>BATHYMATRIC MAPPING PLOT</vt:lpstr>
      <vt:lpstr>EXPECTED OUTCOMES OF WATER QUALITY</vt:lpstr>
      <vt:lpstr>MAPPING</vt:lpstr>
      <vt:lpstr>Progress Achieved</vt:lpstr>
      <vt:lpstr>             Progress Achieved</vt:lpstr>
      <vt:lpstr>              Progress Achieved</vt:lpstr>
      <vt:lpstr>Literature Review</vt:lpstr>
      <vt:lpstr>Literature Review</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AJAY BIRVA</cp:lastModifiedBy>
  <cp:revision>5</cp:revision>
  <dcterms:created xsi:type="dcterms:W3CDTF">2020-03-25T11:41:19Z</dcterms:created>
  <dcterms:modified xsi:type="dcterms:W3CDTF">2024-07-22T05:06:31Z</dcterms:modified>
</cp:coreProperties>
</file>