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2401570" y="3581400"/>
            <a:ext cx="7388860" cy="912495"/>
          </a:xfrm>
        </p:spPr>
        <p:txBody>
          <a:bodyPr>
            <a:normAutofit fontScale="90000"/>
          </a:bodyPr>
          <a:p>
            <a:r>
              <a:rPr lang="en-US" altLang="en-GB" b="1">
                <a:latin typeface="Times New Roman" panose="02020603050405020304" charset="0"/>
                <a:cs typeface="Times New Roman" panose="02020603050405020304" charset="0"/>
              </a:rPr>
              <a:t>MULTIMODAL BIOMETRIC AUTHENTICATION USING ECG AND EEG </a:t>
            </a:r>
            <a:endParaRPr lang="en-US" altLang="en-GB" b="1">
              <a:latin typeface="Times New Roman" panose="02020603050405020304" charset="0"/>
              <a:cs typeface="Times New Roman" panose="02020603050405020304" charset="0"/>
            </a:endParaRPr>
          </a:p>
        </p:txBody>
      </p:sp>
      <p:sp>
        <p:nvSpPr>
          <p:cNvPr id="3" name="Subtitle 2"/>
          <p:cNvSpPr>
            <a:spLocks noGrp="1"/>
          </p:cNvSpPr>
          <p:nvPr>
            <p:ph type="subTitle" idx="1"/>
          </p:nvPr>
        </p:nvSpPr>
        <p:spPr>
          <a:xfrm flipH="1">
            <a:off x="-596265" y="284480"/>
            <a:ext cx="76200" cy="76200"/>
          </a:xfrm>
        </p:spPr>
        <p:txBody>
          <a:bodyPr/>
          <a:p>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pPr marL="571500" indent="-571500">
              <a:buFont typeface="Wingdings" panose="05000000000000000000" charset="0"/>
              <a:buChar char="v"/>
            </a:pPr>
            <a:r>
              <a:rPr lang="en-US" altLang="en-GB">
                <a:latin typeface="Times New Roman" panose="02020603050405020304" charset="0"/>
                <a:cs typeface="Times New Roman" panose="02020603050405020304" charset="0"/>
              </a:rPr>
              <a:t>ABSTRACT </a:t>
            </a:r>
            <a:endParaRPr lang="en-US" altLang="en-GB">
              <a:latin typeface="Times New Roman" panose="02020603050405020304" charset="0"/>
              <a:cs typeface="Times New Roman" panose="02020603050405020304" charset="0"/>
            </a:endParaRPr>
          </a:p>
        </p:txBody>
      </p:sp>
      <p:sp>
        <p:nvSpPr>
          <p:cNvPr id="3" name="Content Placeholder 2"/>
          <p:cNvSpPr>
            <a:spLocks noGrp="1"/>
          </p:cNvSpPr>
          <p:nvPr>
            <p:ph idx="1"/>
          </p:nvPr>
        </p:nvSpPr>
        <p:spPr/>
        <p:txBody>
          <a:bodyPr>
            <a:normAutofit/>
          </a:bodyPr>
          <a:p>
            <a:r>
              <a:rPr lang="en-US" altLang="en-GB" sz="1800">
                <a:latin typeface="Times New Roman" panose="02020603050405020304" charset="0"/>
                <a:cs typeface="Times New Roman" panose="02020603050405020304" charset="0"/>
              </a:rPr>
              <a:t>Biometric authentication using physiological signals has gained attention due to its robustness and uniqueness. This project proposes a multimodal authentication system that integrates Electrocardiogram (ECG) and Electroencephalogram (EEG) signals to enhance security. The system extracts distinct features from ECG (R-peaks, HRV, QRS complex) and EEG (brainwave patterns, frequency-domain features) to create a unique biometric signature for each user. By leveraging machine learning (ML) models, the system classifies users based on their physiological patterns. The proposed method provides higher accuracy, robustness against spoofing, and adaptability  as the features are varies from person to person and is applicable to real-world applications such as secure access control, wearable authentication, and IoT security.</a:t>
            </a:r>
            <a:endParaRPr lang="en-US" altLang="en-GB" sz="1800">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1446530" y="91440"/>
            <a:ext cx="10222865" cy="7397750"/>
          </a:xfrm>
          <a:prstGeom prst="rect">
            <a:avLst/>
          </a:prstGeom>
          <a:noFill/>
          <a:ln>
            <a:solidFill>
              <a:schemeClr val="tx1"/>
            </a:solidFill>
          </a:ln>
        </p:spPr>
        <p:txBody>
          <a:bodyPr wrap="square" rtlCol="0" anchor="t">
            <a:noAutofit/>
          </a:bodyPr>
          <a:p>
            <a:r>
              <a:rPr lang="en-US" altLang="en-GB"/>
              <a:t>               </a:t>
            </a:r>
            <a:endParaRPr lang="en-US" altLang="en-GB" sz="1200">
              <a:latin typeface="Times New Roman" panose="02020603050405020304" charset="0"/>
              <a:cs typeface="Times New Roman" panose="02020603050405020304" charset="0"/>
            </a:endParaRPr>
          </a:p>
        </p:txBody>
      </p:sp>
      <p:sp>
        <p:nvSpPr>
          <p:cNvPr id="6" name="Text Box 5"/>
          <p:cNvSpPr txBox="1"/>
          <p:nvPr/>
        </p:nvSpPr>
        <p:spPr>
          <a:xfrm>
            <a:off x="3997960" y="337185"/>
            <a:ext cx="3529965" cy="368300"/>
          </a:xfrm>
          <a:prstGeom prst="rect">
            <a:avLst/>
          </a:prstGeom>
          <a:noFill/>
          <a:ln>
            <a:solidFill>
              <a:schemeClr val="tx1"/>
            </a:solidFill>
          </a:ln>
          <a:extLst>
            <a:ext uri="{909E8E84-426E-40DD-AFC4-6F175D3DCCD1}">
              <a14:hiddenFill xmlns:a14="http://schemas.microsoft.com/office/drawing/2010/main">
                <a:solidFill>
                  <a:schemeClr val="tx1"/>
                </a:solidFill>
              </a14:hiddenFill>
            </a:ext>
          </a:extLst>
        </p:spPr>
        <p:txBody>
          <a:bodyPr wrap="square" rtlCol="0">
            <a:spAutoFit/>
          </a:bodyPr>
          <a:p>
            <a:r>
              <a:rPr lang="en-US" altLang="en-GB"/>
              <a:t>ECG &amp; EEG Authentication System</a:t>
            </a:r>
            <a:endParaRPr lang="en-US" altLang="en-GB"/>
          </a:p>
        </p:txBody>
      </p:sp>
      <p:sp>
        <p:nvSpPr>
          <p:cNvPr id="9" name="Text Box 8"/>
          <p:cNvSpPr txBox="1"/>
          <p:nvPr/>
        </p:nvSpPr>
        <p:spPr>
          <a:xfrm>
            <a:off x="4604385" y="1060450"/>
            <a:ext cx="2430145" cy="645160"/>
          </a:xfrm>
          <a:prstGeom prst="rect">
            <a:avLst/>
          </a:prstGeom>
          <a:noFill/>
          <a:ln>
            <a:solidFill>
              <a:schemeClr val="tx1"/>
            </a:solidFill>
          </a:ln>
        </p:spPr>
        <p:txBody>
          <a:bodyPr wrap="square" rtlCol="0">
            <a:spAutoFit/>
          </a:bodyPr>
          <a:p>
            <a:r>
              <a:rPr lang="en-US" altLang="en-GB"/>
              <a:t>     Data Acquisition</a:t>
            </a:r>
            <a:endParaRPr lang="en-US" altLang="en-GB"/>
          </a:p>
          <a:p>
            <a:r>
              <a:rPr lang="en-US" altLang="en-GB"/>
              <a:t>   (ECG &amp; EEG Signals)</a:t>
            </a:r>
            <a:endParaRPr lang="en-US" altLang="en-GB"/>
          </a:p>
        </p:txBody>
      </p:sp>
      <p:sp>
        <p:nvSpPr>
          <p:cNvPr id="10" name="Text Box 9"/>
          <p:cNvSpPr txBox="1"/>
          <p:nvPr/>
        </p:nvSpPr>
        <p:spPr>
          <a:xfrm>
            <a:off x="4672965" y="2083435"/>
            <a:ext cx="2334260" cy="645160"/>
          </a:xfrm>
          <a:prstGeom prst="rect">
            <a:avLst/>
          </a:prstGeom>
          <a:noFill/>
          <a:ln>
            <a:solidFill>
              <a:schemeClr val="tx1"/>
            </a:solidFill>
          </a:ln>
        </p:spPr>
        <p:txBody>
          <a:bodyPr wrap="square" rtlCol="0">
            <a:spAutoFit/>
          </a:bodyPr>
          <a:p>
            <a:r>
              <a:rPr lang="en-US" altLang="en-GB"/>
              <a:t>   Preprocessing Stage </a:t>
            </a:r>
            <a:endParaRPr lang="en-US" altLang="en-GB"/>
          </a:p>
          <a:p>
            <a:r>
              <a:rPr lang="en-US" altLang="en-GB"/>
              <a:t>  (Filtering, Denoising)</a:t>
            </a:r>
            <a:endParaRPr lang="en-US" altLang="en-GB"/>
          </a:p>
        </p:txBody>
      </p:sp>
      <p:sp>
        <p:nvSpPr>
          <p:cNvPr id="11" name="Text Box 10"/>
          <p:cNvSpPr txBox="1"/>
          <p:nvPr/>
        </p:nvSpPr>
        <p:spPr>
          <a:xfrm>
            <a:off x="3747135" y="3106420"/>
            <a:ext cx="4580890" cy="645160"/>
          </a:xfrm>
          <a:prstGeom prst="rect">
            <a:avLst/>
          </a:prstGeom>
          <a:noFill/>
          <a:ln>
            <a:solidFill>
              <a:schemeClr val="tx1"/>
            </a:solidFill>
          </a:ln>
        </p:spPr>
        <p:txBody>
          <a:bodyPr wrap="square" rtlCol="0">
            <a:spAutoFit/>
          </a:bodyPr>
          <a:p>
            <a:r>
              <a:rPr lang="en-US" altLang="en-GB"/>
              <a:t>                        Feature Extraction</a:t>
            </a:r>
            <a:endParaRPr lang="en-US" altLang="en-GB"/>
          </a:p>
          <a:p>
            <a:r>
              <a:rPr lang="en-US" altLang="en-GB"/>
              <a:t> ECG: R-peaks, HRV || EEG: Alpha, Beta Gamma </a:t>
            </a:r>
            <a:endParaRPr lang="en-US" altLang="en-GB"/>
          </a:p>
        </p:txBody>
      </p:sp>
      <p:sp>
        <p:nvSpPr>
          <p:cNvPr id="12" name="Text Box 11"/>
          <p:cNvSpPr txBox="1"/>
          <p:nvPr/>
        </p:nvSpPr>
        <p:spPr>
          <a:xfrm>
            <a:off x="4604385" y="4129405"/>
            <a:ext cx="2776220" cy="645160"/>
          </a:xfrm>
          <a:prstGeom prst="rect">
            <a:avLst/>
          </a:prstGeom>
          <a:noFill/>
          <a:ln>
            <a:solidFill>
              <a:schemeClr val="tx1"/>
            </a:solidFill>
          </a:ln>
        </p:spPr>
        <p:txBody>
          <a:bodyPr wrap="square" rtlCol="0">
            <a:spAutoFit/>
          </a:bodyPr>
          <a:p>
            <a:r>
              <a:rPr lang="en-US" altLang="en-GB"/>
              <a:t>Feature Selection &amp; Fusion</a:t>
            </a:r>
            <a:endParaRPr lang="en-US" altLang="en-GB"/>
          </a:p>
          <a:p>
            <a:r>
              <a:rPr lang="en-US" altLang="en-GB"/>
              <a:t>  (PCA, Statistical Methods)  </a:t>
            </a:r>
            <a:endParaRPr lang="en-US" altLang="en-GB"/>
          </a:p>
        </p:txBody>
      </p:sp>
      <p:sp>
        <p:nvSpPr>
          <p:cNvPr id="13" name="Text Box 12"/>
          <p:cNvSpPr txBox="1"/>
          <p:nvPr/>
        </p:nvSpPr>
        <p:spPr>
          <a:xfrm>
            <a:off x="4672965" y="5117465"/>
            <a:ext cx="2527300" cy="368300"/>
          </a:xfrm>
          <a:prstGeom prst="rect">
            <a:avLst/>
          </a:prstGeom>
          <a:noFill/>
          <a:ln>
            <a:solidFill>
              <a:schemeClr val="tx1"/>
            </a:solidFill>
          </a:ln>
        </p:spPr>
        <p:txBody>
          <a:bodyPr wrap="square" rtlCol="0">
            <a:spAutoFit/>
          </a:bodyPr>
          <a:p>
            <a:r>
              <a:rPr lang="en-US" altLang="en-GB"/>
              <a:t>Machine Learning Model</a:t>
            </a:r>
            <a:endParaRPr lang="en-US" altLang="en-GB"/>
          </a:p>
        </p:txBody>
      </p:sp>
      <p:sp>
        <p:nvSpPr>
          <p:cNvPr id="14" name="Text Box 13"/>
          <p:cNvSpPr txBox="1"/>
          <p:nvPr/>
        </p:nvSpPr>
        <p:spPr>
          <a:xfrm>
            <a:off x="4751070" y="5828665"/>
            <a:ext cx="2449195" cy="645160"/>
          </a:xfrm>
          <a:prstGeom prst="rect">
            <a:avLst/>
          </a:prstGeom>
          <a:noFill/>
          <a:ln>
            <a:solidFill>
              <a:schemeClr val="tx1"/>
            </a:solidFill>
          </a:ln>
        </p:spPr>
        <p:txBody>
          <a:bodyPr wrap="square" rtlCol="0">
            <a:spAutoFit/>
          </a:bodyPr>
          <a:p>
            <a:r>
              <a:rPr lang="en-US" altLang="en-GB"/>
              <a:t>Authentication Decision  </a:t>
            </a:r>
            <a:endParaRPr lang="en-US" altLang="en-GB"/>
          </a:p>
          <a:p>
            <a:r>
              <a:rPr lang="en-US" altLang="en-GB"/>
              <a:t>      (Accept / Reject) </a:t>
            </a:r>
            <a:endParaRPr lang="en-US" altLang="en-GB"/>
          </a:p>
        </p:txBody>
      </p:sp>
      <p:sp>
        <p:nvSpPr>
          <p:cNvPr id="16" name="Down Arrow 15"/>
          <p:cNvSpPr/>
          <p:nvPr/>
        </p:nvSpPr>
        <p:spPr>
          <a:xfrm>
            <a:off x="5666105" y="742315"/>
            <a:ext cx="372745" cy="3200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17" name="Down Arrow 16"/>
          <p:cNvSpPr/>
          <p:nvPr/>
        </p:nvSpPr>
        <p:spPr>
          <a:xfrm>
            <a:off x="5666105" y="1734185"/>
            <a:ext cx="372745" cy="3200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0" name="Down Arrow 19"/>
          <p:cNvSpPr/>
          <p:nvPr/>
        </p:nvSpPr>
        <p:spPr>
          <a:xfrm>
            <a:off x="5749925" y="2762885"/>
            <a:ext cx="372745" cy="3835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1" name="Down Arrow 20"/>
          <p:cNvSpPr/>
          <p:nvPr/>
        </p:nvSpPr>
        <p:spPr>
          <a:xfrm>
            <a:off x="5851525" y="4789170"/>
            <a:ext cx="372745" cy="3835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2" name="Down Arrow 21"/>
          <p:cNvSpPr/>
          <p:nvPr/>
        </p:nvSpPr>
        <p:spPr>
          <a:xfrm>
            <a:off x="5806440" y="3775710"/>
            <a:ext cx="372745" cy="3835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
        <p:nvSpPr>
          <p:cNvPr id="23" name="Down Arrow 22"/>
          <p:cNvSpPr/>
          <p:nvPr/>
        </p:nvSpPr>
        <p:spPr>
          <a:xfrm>
            <a:off x="5909945" y="5485765"/>
            <a:ext cx="372745" cy="383540"/>
          </a:xfrm>
          <a:prstGeom prst="downArrow">
            <a:avLst/>
          </a:prstGeom>
          <a:noFill/>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GB"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1238</Words>
  <Application>WPS Presentation</Application>
  <PresentationFormat>Widescreen</PresentationFormat>
  <Paragraphs>27</Paragraphs>
  <Slides>3</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vt:i4>
      </vt:variant>
    </vt:vector>
  </HeadingPairs>
  <TitlesOfParts>
    <vt:vector size="13" baseType="lpstr">
      <vt:lpstr>Arial</vt:lpstr>
      <vt:lpstr>SimSun</vt:lpstr>
      <vt:lpstr>Wingdings</vt:lpstr>
      <vt:lpstr>Arial Unicode MS</vt:lpstr>
      <vt:lpstr>Calibri Light</vt:lpstr>
      <vt:lpstr>Calibri</vt:lpstr>
      <vt:lpstr>Microsoft YaHei</vt:lpstr>
      <vt:lpstr>Times New Roman</vt:lpstr>
      <vt:lpstr>Wingdings</vt:lpstr>
      <vt:lpstr>Office Theme</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MULTIMODAL BIOMETRIC AUTHENTICATION USING ECG AND EEG </dc:title>
  <dc:creator>jaanu</dc:creator>
  <cp:lastModifiedBy>jaanu</cp:lastModifiedBy>
  <cp:revision>1</cp:revision>
  <dcterms:created xsi:type="dcterms:W3CDTF">2025-02-07T01:01:12Z</dcterms:created>
  <dcterms:modified xsi:type="dcterms:W3CDTF">2025-02-07T01:01:12Z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42BB803B903F4CB9876369AD82AA161A_11</vt:lpwstr>
  </property>
  <property fmtid="{D5CDD505-2E9C-101B-9397-08002B2CF9AE}" pid="3" name="KSOProductBuildVer">
    <vt:lpwstr>2057-12.2.0.19821</vt:lpwstr>
  </property>
</Properties>
</file>