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8"/>
  </p:notesMasterIdLst>
  <p:sldIdLst>
    <p:sldId id="274" r:id="rId2"/>
    <p:sldId id="275" r:id="rId3"/>
    <p:sldId id="276" r:id="rId4"/>
    <p:sldId id="277" r:id="rId5"/>
    <p:sldId id="260" r:id="rId6"/>
    <p:sldId id="261" r:id="rId7"/>
    <p:sldId id="262" r:id="rId8"/>
    <p:sldId id="264" r:id="rId9"/>
    <p:sldId id="266" r:id="rId10"/>
    <p:sldId id="279" r:id="rId11"/>
    <p:sldId id="281" r:id="rId12"/>
    <p:sldId id="268" r:id="rId13"/>
    <p:sldId id="284" r:id="rId14"/>
    <p:sldId id="283" r:id="rId15"/>
    <p:sldId id="285" r:id="rId16"/>
    <p:sldId id="273" r:id="rId17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>
      <p:cViewPr varScale="1">
        <p:scale>
          <a:sx n="132" d="100"/>
          <a:sy n="132" d="100"/>
        </p:scale>
        <p:origin x="50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" pitchFamily="2" charset="77"/>
              </a:defRPr>
            </a:lvl1pPr>
          </a:lstStyle>
          <a:p>
            <a:fld id="{AA38215D-0FF5-B946-9F62-101075C7DAE4}" type="datetimeFigureOut">
              <a:rPr lang="en-US" smtClean="0"/>
              <a:pPr/>
              <a:t>9/30/24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" pitchFamily="2" charset="77"/>
              </a:defRPr>
            </a:lvl1pPr>
          </a:lstStyle>
          <a:p>
            <a:fld id="{358B51AB-4963-3148-8884-D974FE623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6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A5000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6098378" y="-10925"/>
            <a:ext cx="3045633" cy="2041500"/>
            <a:chOff x="6098378" y="-10925"/>
            <a:chExt cx="3045633" cy="2041500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7102211" y="-10925"/>
              <a:ext cx="2041800" cy="2041500"/>
            </a:xfrm>
            <a:prstGeom prst="rtTriangle">
              <a:avLst/>
            </a:prstGeom>
            <a:solidFill>
              <a:srgbClr val="C0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1050" y="4490500"/>
            <a:ext cx="409649" cy="4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5;p16">
            <a:extLst>
              <a:ext uri="{FF2B5EF4-FFF2-40B4-BE49-F238E27FC236}">
                <a16:creationId xmlns:a16="http://schemas.microsoft.com/office/drawing/2014/main" id="{94D0B120-4623-2AA5-C4E2-DF4800B805E4}"/>
              </a:ext>
            </a:extLst>
          </p:cNvPr>
          <p:cNvSpPr txBox="1"/>
          <p:nvPr/>
        </p:nvSpPr>
        <p:spPr>
          <a:xfrm>
            <a:off x="-4762" y="4852987"/>
            <a:ext cx="23876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D9D9D9"/>
                </a:solidFill>
                <a:latin typeface="Raleway" pitchFamily="2" charset="77"/>
                <a:ea typeface="Arial"/>
                <a:cs typeface="Arial"/>
                <a:sym typeface="Arial"/>
              </a:rPr>
              <a:t> © Bradley University</a:t>
            </a:r>
            <a:endParaRPr sz="1400" b="0" i="0" u="none" strike="noStrike" cap="none" dirty="0">
              <a:solidFill>
                <a:srgbClr val="000000"/>
              </a:solidFill>
              <a:latin typeface="Raleway" pitchFamily="2" charset="77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56;p16">
            <a:extLst>
              <a:ext uri="{FF2B5EF4-FFF2-40B4-BE49-F238E27FC236}">
                <a16:creationId xmlns:a16="http://schemas.microsoft.com/office/drawing/2014/main" id="{E2CFDF77-FD53-C97C-D6E9-8EF533ED41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800" y="683725"/>
            <a:ext cx="4338673" cy="540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52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3" name="Google Shape;2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CE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20753" y="183504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None/>
              <a:defRPr b="1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6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1900" y="4045650"/>
            <a:ext cx="548699" cy="656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3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3" name="Google Shape;2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CE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None/>
              <a:defRPr b="1"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11700" y="1229874"/>
            <a:ext cx="5568406" cy="347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1900" y="4045650"/>
            <a:ext cx="548699" cy="656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46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A5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6098378" y="-10925"/>
            <a:ext cx="3045633" cy="2041500"/>
            <a:chOff x="6098378" y="-10925"/>
            <a:chExt cx="3045633" cy="2041500"/>
          </a:xfrm>
        </p:grpSpPr>
        <p:sp>
          <p:nvSpPr>
            <p:cNvPr id="137" name="Google Shape;137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10800000">
              <a:off x="7102211" y="-10925"/>
              <a:ext cx="2041800" cy="2041500"/>
            </a:xfrm>
            <a:prstGeom prst="rtTriangle">
              <a:avLst/>
            </a:prstGeom>
            <a:solidFill>
              <a:srgbClr val="C0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1050" y="4490500"/>
            <a:ext cx="409649" cy="49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15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 b="0" i="0">
                <a:solidFill>
                  <a:schemeClr val="tx1">
                    <a:tint val="75000"/>
                  </a:schemeClr>
                </a:solidFill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 b="0" i="0">
                <a:solidFill>
                  <a:schemeClr val="tx1">
                    <a:tint val="75000"/>
                  </a:schemeClr>
                </a:solidFill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2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Raleway" pitchFamily="2" charset="77"/>
                <a:cs typeface="Robot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 b="0" i="0">
                <a:solidFill>
                  <a:schemeClr val="tx1">
                    <a:tint val="75000"/>
                  </a:schemeClr>
                </a:solidFill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 b="0" i="0">
                <a:solidFill>
                  <a:schemeClr val="tx1">
                    <a:tint val="75000"/>
                  </a:schemeClr>
                </a:solidFill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Font typeface="Raleway"/>
              <a:buNone/>
              <a:defRPr sz="3000" i="0" u="none" strike="noStrike" cap="none">
                <a:solidFill>
                  <a:srgbClr val="A5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81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fusion_matrix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10C4-BDCD-4C2C-A34E-FCA77ECB7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280" y="1478639"/>
            <a:ext cx="5682120" cy="128308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7C9F-8555-0585-58FC-017E45A99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835" y="2845021"/>
            <a:ext cx="4124798" cy="707540"/>
          </a:xfrm>
        </p:spPr>
        <p:txBody>
          <a:bodyPr>
            <a:noAutofit/>
          </a:bodyPr>
          <a:lstStyle/>
          <a:p>
            <a:pPr algn="l"/>
            <a:r>
              <a:rPr lang="en-US" sz="1500" b="1" u="sng" dirty="0"/>
              <a:t>By:</a:t>
            </a:r>
          </a:p>
          <a:p>
            <a:pPr algn="l"/>
            <a:r>
              <a:rPr lang="en-US" sz="1500" dirty="0"/>
              <a:t>Dr. G G Md Nawaz Ali</a:t>
            </a:r>
          </a:p>
          <a:p>
            <a:pPr algn="l"/>
            <a:r>
              <a:rPr lang="en-US" sz="1500" dirty="0"/>
              <a:t>E-mail: </a:t>
            </a:r>
            <a:r>
              <a:rPr lang="en-US" sz="1500" dirty="0" err="1"/>
              <a:t>nali@fsmail.bradley.edu</a:t>
            </a:r>
            <a:endParaRPr lang="en-US" sz="1500" dirty="0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4C70C2F9-5060-D024-60A4-B946F1D19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9" r="23289" b="-1"/>
          <a:stretch/>
        </p:blipFill>
        <p:spPr>
          <a:xfrm>
            <a:off x="-1930" y="8"/>
            <a:ext cx="2668930" cy="5143491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0D23B-CA82-3D25-24D8-DB68703E2793}"/>
              </a:ext>
            </a:extLst>
          </p:cNvPr>
          <p:cNvSpPr txBox="1"/>
          <p:nvPr/>
        </p:nvSpPr>
        <p:spPr>
          <a:xfrm>
            <a:off x="2768358" y="4262212"/>
            <a:ext cx="1803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Raleway" pitchFamily="2" charset="77"/>
              </a:rPr>
              <a:t>Slide courtesy: </a:t>
            </a:r>
          </a:p>
          <a:p>
            <a:pPr marL="257175" indent="-257175">
              <a:buAutoNum type="arabicPeriod"/>
            </a:pPr>
            <a:r>
              <a:rPr lang="en-US" sz="1050" dirty="0">
                <a:solidFill>
                  <a:schemeClr val="bg1"/>
                </a:solidFill>
                <a:latin typeface="Raleway" pitchFamily="2" charset="77"/>
              </a:rPr>
              <a:t>Dr. Babu K. Baniya </a:t>
            </a:r>
          </a:p>
          <a:p>
            <a:pPr marL="257175" indent="-257175"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Raleway" pitchFamily="2" charset="77"/>
              </a:rPr>
              <a:t>Pierian</a:t>
            </a:r>
            <a:r>
              <a:rPr lang="en-US" sz="1050" dirty="0">
                <a:solidFill>
                  <a:schemeClr val="bg1"/>
                </a:solidFill>
                <a:latin typeface="Raleway" pitchFamily="2" charset="77"/>
              </a:rPr>
              <a:t>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DA287-5C38-B14A-100B-970C19A2EA21}"/>
              </a:ext>
            </a:extLst>
          </p:cNvPr>
          <p:cNvSpPr txBox="1"/>
          <p:nvPr/>
        </p:nvSpPr>
        <p:spPr>
          <a:xfrm>
            <a:off x="4855140" y="4262211"/>
            <a:ext cx="31458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Raleway" pitchFamily="2" charset="77"/>
              </a:rPr>
              <a:t>Ref: </a:t>
            </a:r>
          </a:p>
          <a:p>
            <a:r>
              <a:rPr lang="en-US" sz="1050" dirty="0">
                <a:solidFill>
                  <a:schemeClr val="bg1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Introduction to Statistical learning by Gareth James </a:t>
            </a:r>
            <a:endParaRPr lang="en-US" sz="1050" dirty="0"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49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2FB1-BD0B-43E3-BA3C-DA017BA1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Example (iris dataset)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D1C29A-2278-4285-9C1B-980488C13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62665"/>
              </p:ext>
            </p:extLst>
          </p:nvPr>
        </p:nvGraphicFramePr>
        <p:xfrm>
          <a:off x="1600200" y="1123053"/>
          <a:ext cx="4108450" cy="25733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575126814"/>
                    </a:ext>
                  </a:extLst>
                </a:gridCol>
                <a:gridCol w="742670">
                  <a:extLst>
                    <a:ext uri="{9D8B030D-6E8A-4147-A177-3AD203B41FA5}">
                      <a16:colId xmlns:a16="http://schemas.microsoft.com/office/drawing/2014/main" val="3644964363"/>
                    </a:ext>
                  </a:extLst>
                </a:gridCol>
                <a:gridCol w="798531">
                  <a:extLst>
                    <a:ext uri="{9D8B030D-6E8A-4147-A177-3AD203B41FA5}">
                      <a16:colId xmlns:a16="http://schemas.microsoft.com/office/drawing/2014/main" val="2655650250"/>
                    </a:ext>
                  </a:extLst>
                </a:gridCol>
                <a:gridCol w="857926">
                  <a:extLst>
                    <a:ext uri="{9D8B030D-6E8A-4147-A177-3AD203B41FA5}">
                      <a16:colId xmlns:a16="http://schemas.microsoft.com/office/drawing/2014/main" val="3146204545"/>
                    </a:ext>
                  </a:extLst>
                </a:gridCol>
                <a:gridCol w="871123">
                  <a:extLst>
                    <a:ext uri="{9D8B030D-6E8A-4147-A177-3AD203B41FA5}">
                      <a16:colId xmlns:a16="http://schemas.microsoft.com/office/drawing/2014/main" val="1988256906"/>
                    </a:ext>
                  </a:extLst>
                </a:gridCol>
              </a:tblGrid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sepallength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sepalwidth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petallength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petalwidth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68053419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89726008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743085884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41108894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21227520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012480146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5.4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3.9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21369779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600863879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11656519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4.4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25565751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19295146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5.4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85407997"/>
                  </a:ext>
                </a:extLst>
              </a:tr>
              <a:tr h="19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Raleway" pitchFamily="2" charset="7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882927669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CBA39AA0-C2B6-4D2F-8BE6-E6823834BD41}"/>
              </a:ext>
            </a:extLst>
          </p:cNvPr>
          <p:cNvSpPr/>
          <p:nvPr/>
        </p:nvSpPr>
        <p:spPr>
          <a:xfrm rot="16200000">
            <a:off x="3114675" y="2487110"/>
            <a:ext cx="419100" cy="2990850"/>
          </a:xfrm>
          <a:prstGeom prst="leftBrace">
            <a:avLst/>
          </a:prstGeom>
          <a:ln w="15875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aleway" pitchFamily="2" charset="77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3A2BF88-93C6-4D35-934B-0EC8E506E7FB}"/>
              </a:ext>
            </a:extLst>
          </p:cNvPr>
          <p:cNvSpPr/>
          <p:nvPr/>
        </p:nvSpPr>
        <p:spPr>
          <a:xfrm rot="16200000">
            <a:off x="5094143" y="3583930"/>
            <a:ext cx="419100" cy="809913"/>
          </a:xfrm>
          <a:prstGeom prst="leftBrace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aleway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237A8-A68B-44A5-B104-EBB316C7AE98}"/>
              </a:ext>
            </a:extLst>
          </p:cNvPr>
          <p:cNvSpPr txBox="1"/>
          <p:nvPr/>
        </p:nvSpPr>
        <p:spPr>
          <a:xfrm>
            <a:off x="2270992" y="4192086"/>
            <a:ext cx="19742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0000CC"/>
                </a:solidFill>
                <a:latin typeface="Raleway" pitchFamily="2" charset="77"/>
                <a:cs typeface="Times New Roman" panose="02020603050405020304" pitchFamily="18" charset="0"/>
              </a:rPr>
              <a:t>Independent Variable</a:t>
            </a:r>
          </a:p>
          <a:p>
            <a:pPr algn="ctr"/>
            <a:r>
              <a:rPr lang="en-US" sz="1350" dirty="0">
                <a:solidFill>
                  <a:srgbClr val="0000CC"/>
                </a:solidFill>
                <a:latin typeface="Raleway" pitchFamily="2" charset="77"/>
                <a:cs typeface="Times New Roman" panose="02020603050405020304" pitchFamily="18" charset="0"/>
              </a:rPr>
              <a:t>(on the basis of which we want to predict)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94E83-2FC0-4A47-BD02-13D0CD650304}"/>
              </a:ext>
            </a:extLst>
          </p:cNvPr>
          <p:cNvSpPr txBox="1"/>
          <p:nvPr/>
        </p:nvSpPr>
        <p:spPr>
          <a:xfrm>
            <a:off x="4316556" y="4192085"/>
            <a:ext cx="19742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Dependent Variable (what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80672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E621-848A-F4A8-A4D3-769F3394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980193"/>
            <a:ext cx="5089447" cy="6078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72292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3" y="183504"/>
            <a:ext cx="852060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Model</a:t>
            </a:r>
            <a:r>
              <a:rPr sz="4000" b="0" spc="-5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 </a:t>
            </a:r>
            <a:r>
              <a:rPr sz="4000" b="0" spc="-1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Evaluation</a:t>
            </a:r>
            <a:endParaRPr sz="4000" b="0" dirty="0">
              <a:solidFill>
                <a:srgbClr val="FF0000"/>
              </a:solidFill>
              <a:latin typeface="Raleway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95" y="1291819"/>
            <a:ext cx="7739380" cy="23596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09575" marR="5080" indent="-397510">
              <a:lnSpc>
                <a:spcPts val="2620"/>
              </a:lnSpc>
              <a:spcBef>
                <a:spcPts val="20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After you train </a:t>
            </a:r>
            <a:r>
              <a:rPr sz="2200" dirty="0">
                <a:solidFill>
                  <a:srgbClr val="313131"/>
                </a:solidFill>
                <a:latin typeface="Raleway" pitchFamily="2" charset="77"/>
                <a:cs typeface="Roboto"/>
              </a:rPr>
              <a:t>a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logistic regression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model on some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training 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data, you </a:t>
            </a: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want to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 evaluate your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model’s performance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on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some 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test</a:t>
            </a:r>
            <a:r>
              <a:rPr sz="2200" spc="-15" dirty="0">
                <a:solidFill>
                  <a:srgbClr val="313131"/>
                </a:solidFill>
                <a:latin typeface="Raleway" pitchFamily="2" charset="77"/>
                <a:cs typeface="Roboto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data.</a:t>
            </a:r>
            <a:endParaRPr sz="2200" dirty="0">
              <a:latin typeface="Raleway" pitchFamily="2" charset="77"/>
              <a:cs typeface="Roboto"/>
            </a:endParaRPr>
          </a:p>
          <a:p>
            <a:pPr marL="409575" marR="268605" indent="-397510">
              <a:lnSpc>
                <a:spcPts val="2620"/>
              </a:lnSpc>
              <a:spcBef>
                <a:spcPts val="1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You can use </a:t>
            </a:r>
            <a:r>
              <a:rPr sz="2200" dirty="0">
                <a:solidFill>
                  <a:srgbClr val="313131"/>
                </a:solidFill>
                <a:latin typeface="Raleway" pitchFamily="2" charset="77"/>
                <a:cs typeface="Roboto"/>
              </a:rPr>
              <a:t>a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confusion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matrix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to evaluate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classification  models.</a:t>
            </a:r>
            <a:endParaRPr lang="en-US" sz="2200" spc="-10" dirty="0">
              <a:solidFill>
                <a:srgbClr val="313131"/>
              </a:solidFill>
              <a:latin typeface="Raleway" pitchFamily="2" charset="77"/>
              <a:cs typeface="Roboto"/>
            </a:endParaRPr>
          </a:p>
          <a:p>
            <a:pPr marL="409575" marR="268605" indent="-397510">
              <a:lnSpc>
                <a:spcPts val="2620"/>
              </a:lnSpc>
              <a:spcBef>
                <a:spcPts val="1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lang="en-US"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You can also use some other performance metrices such as Accuracy, Precision, Recall and F1-score</a:t>
            </a:r>
            <a:endParaRPr sz="2200" dirty="0">
              <a:latin typeface="Raleway" pitchFamily="2" charset="77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77"/>
                <a:cs typeface="Times New Roman" panose="02020603050405020304" pitchFamily="18" charset="0"/>
              </a:rPr>
              <a:t>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2647" y="705986"/>
            <a:ext cx="8520600" cy="26037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True Positive </a:t>
            </a:r>
            <a:r>
              <a:rPr lang="en-US" sz="1800" dirty="0">
                <a:cs typeface="Times New Roman" panose="02020603050405020304" pitchFamily="18" charset="0"/>
              </a:rPr>
              <a:t>(TP) - test result is one that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detects the risk </a:t>
            </a:r>
            <a:r>
              <a:rPr lang="en-US" sz="1800" dirty="0">
                <a:cs typeface="Times New Roman" panose="02020603050405020304" pitchFamily="18" charset="0"/>
              </a:rPr>
              <a:t>when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the risk is present</a:t>
            </a:r>
            <a:r>
              <a:rPr lang="en-US" sz="18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True Negative </a:t>
            </a:r>
            <a:r>
              <a:rPr lang="en-US" sz="1800" dirty="0">
                <a:cs typeface="Times New Roman" panose="02020603050405020304" pitchFamily="18" charset="0"/>
              </a:rPr>
              <a:t>(TN) - test result is one that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does not detect the risk</a:t>
            </a:r>
            <a:r>
              <a:rPr lang="en-US" sz="1800" dirty="0">
                <a:cs typeface="Times New Roman" panose="02020603050405020304" pitchFamily="18" charset="0"/>
              </a:rPr>
              <a:t> when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the risk is absent</a:t>
            </a:r>
            <a:r>
              <a:rPr lang="en-US" sz="18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False Positive </a:t>
            </a:r>
            <a:r>
              <a:rPr lang="en-US" sz="1800" dirty="0">
                <a:cs typeface="Times New Roman" panose="02020603050405020304" pitchFamily="18" charset="0"/>
              </a:rPr>
              <a:t>(FP) - test result is one that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detects the risk</a:t>
            </a:r>
            <a:r>
              <a:rPr lang="en-US" sz="1800" dirty="0">
                <a:cs typeface="Times New Roman" panose="02020603050405020304" pitchFamily="18" charset="0"/>
              </a:rPr>
              <a:t> when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the risk is absent</a:t>
            </a:r>
            <a:r>
              <a:rPr lang="en-US" sz="18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False Negative </a:t>
            </a:r>
            <a:r>
              <a:rPr lang="en-US" sz="1800" dirty="0">
                <a:cs typeface="Times New Roman" panose="02020603050405020304" pitchFamily="18" charset="0"/>
              </a:rPr>
              <a:t>(FN) - test result is one that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does not detect the risk </a:t>
            </a:r>
            <a:r>
              <a:rPr lang="en-US" sz="1800" dirty="0">
                <a:cs typeface="Times New Roman" panose="02020603050405020304" pitchFamily="18" charset="0"/>
              </a:rPr>
              <a:t>when </a:t>
            </a:r>
            <a:r>
              <a:rPr 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the risk is present</a:t>
            </a:r>
            <a:r>
              <a:rPr lang="en-US" sz="1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251BE66-0F1B-F65D-EA82-551536F21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38660"/>
              </p:ext>
            </p:extLst>
          </p:nvPr>
        </p:nvGraphicFramePr>
        <p:xfrm>
          <a:off x="3276600" y="3409950"/>
          <a:ext cx="3098800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10388604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00724217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rgbClr val="0000CC"/>
                        </a:solidFill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rgbClr val="FF0000"/>
                        </a:solidFill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4522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rgbClr val="FF0000"/>
                        </a:solidFill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rgbClr val="0000CC"/>
                        </a:solidFill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33985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15797CA-1AC0-E8A4-DBEF-14DE613A10FD}"/>
              </a:ext>
            </a:extLst>
          </p:cNvPr>
          <p:cNvSpPr txBox="1"/>
          <p:nvPr/>
        </p:nvSpPr>
        <p:spPr>
          <a:xfrm rot="16200000">
            <a:off x="2733957" y="3486886"/>
            <a:ext cx="76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Positive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C236A7-3C16-B0D6-F2E3-456533D279BB}"/>
              </a:ext>
            </a:extLst>
          </p:cNvPr>
          <p:cNvSpPr txBox="1"/>
          <p:nvPr/>
        </p:nvSpPr>
        <p:spPr>
          <a:xfrm rot="16200000">
            <a:off x="2700912" y="4303728"/>
            <a:ext cx="83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33543-F1B2-DD67-9E33-EFC41D2E01B2}"/>
              </a:ext>
            </a:extLst>
          </p:cNvPr>
          <p:cNvSpPr txBox="1"/>
          <p:nvPr/>
        </p:nvSpPr>
        <p:spPr>
          <a:xfrm>
            <a:off x="4038600" y="2919742"/>
            <a:ext cx="13762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CC"/>
                </a:solidFill>
                <a:latin typeface="Raleway" pitchFamily="2" charset="77"/>
                <a:cs typeface="Times New Roman" panose="02020603050405020304" pitchFamily="18" charset="0"/>
              </a:rPr>
              <a:t>True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2131A-A27F-6FD3-F70D-0CA99EA335C5}"/>
              </a:ext>
            </a:extLst>
          </p:cNvPr>
          <p:cNvSpPr txBox="1"/>
          <p:nvPr/>
        </p:nvSpPr>
        <p:spPr>
          <a:xfrm rot="16200000">
            <a:off x="1838906" y="3674299"/>
            <a:ext cx="19115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CC"/>
                </a:solidFill>
                <a:latin typeface="Raleway" pitchFamily="2" charset="77"/>
                <a:cs typeface="Times New Roman" panose="02020603050405020304" pitchFamily="18" charset="0"/>
              </a:rPr>
              <a:t>Predicated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401A5-6481-8CBE-AA16-CAA26C9F0294}"/>
              </a:ext>
            </a:extLst>
          </p:cNvPr>
          <p:cNvSpPr txBox="1"/>
          <p:nvPr/>
        </p:nvSpPr>
        <p:spPr>
          <a:xfrm>
            <a:off x="3410769" y="3104407"/>
            <a:ext cx="76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906DC-39EA-F6D8-0DE7-54F68B081641}"/>
              </a:ext>
            </a:extLst>
          </p:cNvPr>
          <p:cNvSpPr txBox="1"/>
          <p:nvPr/>
        </p:nvSpPr>
        <p:spPr>
          <a:xfrm>
            <a:off x="5071076" y="3104675"/>
            <a:ext cx="83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0C1A03-2673-133F-692A-804D4B3DC6DB}"/>
              </a:ext>
            </a:extLst>
          </p:cNvPr>
          <p:cNvSpPr/>
          <p:nvPr/>
        </p:nvSpPr>
        <p:spPr>
          <a:xfrm>
            <a:off x="3410770" y="3504978"/>
            <a:ext cx="1219200" cy="4456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8D24C1-F2F6-919C-C6F9-CC024FE93D1E}"/>
              </a:ext>
            </a:extLst>
          </p:cNvPr>
          <p:cNvSpPr/>
          <p:nvPr/>
        </p:nvSpPr>
        <p:spPr>
          <a:xfrm>
            <a:off x="4953000" y="4208914"/>
            <a:ext cx="12954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1396FD-6563-A5C1-D2AE-6F89B01181D4}"/>
              </a:ext>
            </a:extLst>
          </p:cNvPr>
          <p:cNvSpPr/>
          <p:nvPr/>
        </p:nvSpPr>
        <p:spPr>
          <a:xfrm>
            <a:off x="4953000" y="3486150"/>
            <a:ext cx="1219200" cy="50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B77CCDE-7C8C-28E1-DBDB-221C7A025286}"/>
              </a:ext>
            </a:extLst>
          </p:cNvPr>
          <p:cNvSpPr/>
          <p:nvPr/>
        </p:nvSpPr>
        <p:spPr>
          <a:xfrm>
            <a:off x="3410769" y="4148545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3A1FE-BDB4-C1B3-13DF-52DCD469C1D6}"/>
              </a:ext>
            </a:extLst>
          </p:cNvPr>
          <p:cNvSpPr txBox="1"/>
          <p:nvPr/>
        </p:nvSpPr>
        <p:spPr>
          <a:xfrm>
            <a:off x="6533933" y="3497226"/>
            <a:ext cx="1219200" cy="313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I error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EA93A-02AB-8B14-35E7-78EB90E7731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72200" y="3653861"/>
            <a:ext cx="361733" cy="60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4C54A9-6F68-FF29-AC84-D2A3F186533A}"/>
              </a:ext>
            </a:extLst>
          </p:cNvPr>
          <p:cNvSpPr txBox="1"/>
          <p:nvPr/>
        </p:nvSpPr>
        <p:spPr>
          <a:xfrm>
            <a:off x="1333500" y="4280879"/>
            <a:ext cx="1219200" cy="313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 II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49E50E-25B3-0B69-9F2A-DBEE69FFDD5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534567" y="4377145"/>
            <a:ext cx="876202" cy="960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1271-2CAD-4272-B945-529B1007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Performance Metrices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B53EC-4A26-D589-87CA-90B86A6997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350591" y="4381079"/>
            <a:ext cx="3505200" cy="169863"/>
          </a:xfrm>
        </p:spPr>
        <p:txBody>
          <a:bodyPr/>
          <a:lstStyle/>
          <a:p>
            <a:endParaRPr lang="en-US" sz="1100" dirty="0">
              <a:latin typeface="Raleway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9DEE8-3ACD-4AC6-8C44-D699AFED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8" y="927157"/>
            <a:ext cx="2093119" cy="307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855EE6-30F4-4FB5-BBE1-B34C83EC55D9}"/>
                  </a:ext>
                </a:extLst>
              </p:cNvPr>
              <p:cNvSpPr txBox="1"/>
              <p:nvPr/>
            </p:nvSpPr>
            <p:spPr>
              <a:xfrm>
                <a:off x="1499588" y="1967594"/>
                <a:ext cx="1643270" cy="392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3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35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855EE6-30F4-4FB5-BBE1-B34C83EC5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88" y="1967594"/>
                <a:ext cx="1643270" cy="392415"/>
              </a:xfrm>
              <a:prstGeom prst="rect">
                <a:avLst/>
              </a:prstGeom>
              <a:blipFill>
                <a:blip r:embed="rId3"/>
                <a:stretch>
                  <a:fillRect l="-2308" t="-3226" r="-153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67E1DE-E79E-48A7-886B-4F12D8287AEE}"/>
                  </a:ext>
                </a:extLst>
              </p:cNvPr>
              <p:cNvSpPr txBox="1"/>
              <p:nvPr/>
            </p:nvSpPr>
            <p:spPr>
              <a:xfrm>
                <a:off x="1499588" y="2872884"/>
                <a:ext cx="1410194" cy="392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3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35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67E1DE-E79E-48A7-886B-4F12D828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88" y="2872884"/>
                <a:ext cx="1410194" cy="392415"/>
              </a:xfrm>
              <a:prstGeom prst="rect">
                <a:avLst/>
              </a:prstGeom>
              <a:blipFill>
                <a:blip r:embed="rId4"/>
                <a:stretch>
                  <a:fillRect l="-2703" t="-3125" r="-270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5C9979-6778-4A9F-BF97-B47A3CE16A9F}"/>
              </a:ext>
            </a:extLst>
          </p:cNvPr>
          <p:cNvSpPr txBox="1"/>
          <p:nvPr/>
        </p:nvSpPr>
        <p:spPr>
          <a:xfrm>
            <a:off x="181691" y="1581150"/>
            <a:ext cx="7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Raleway" pitchFamily="2" charset="77"/>
                <a:cs typeface="Times New Roman" panose="02020603050405020304" pitchFamily="18" charset="0"/>
              </a:rPr>
              <a:t>Precision (also called positive predictive value) is the fraction of relevant instances among the retrieved instances.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04B4D-89DA-4379-B4BE-0C473BF9AF73}"/>
              </a:ext>
            </a:extLst>
          </p:cNvPr>
          <p:cNvSpPr txBox="1"/>
          <p:nvPr/>
        </p:nvSpPr>
        <p:spPr>
          <a:xfrm>
            <a:off x="280115" y="2498005"/>
            <a:ext cx="71755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Raleway" pitchFamily="2" charset="77"/>
                <a:cs typeface="Times New Roman" panose="02020603050405020304" pitchFamily="18" charset="0"/>
              </a:rPr>
              <a:t>Recall (also known as sensitivity) is the fraction of relevant instances that were retrieved.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56B7B-AFDD-4621-9D2E-6583C2814870}"/>
              </a:ext>
            </a:extLst>
          </p:cNvPr>
          <p:cNvSpPr txBox="1"/>
          <p:nvPr/>
        </p:nvSpPr>
        <p:spPr>
          <a:xfrm>
            <a:off x="340441" y="3395854"/>
            <a:ext cx="70548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Raleway" pitchFamily="2" charset="77"/>
                <a:cs typeface="Times New Roman" panose="02020603050405020304" pitchFamily="18" charset="0"/>
              </a:rPr>
              <a:t>F1-Score: A measure that combines precision and recall is the harmonic mean of precision and recall, the traditional F-measure or balanced F-score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CB3D55-EDE6-4CD3-9024-7C30AF8CB489}"/>
                  </a:ext>
                </a:extLst>
              </p:cNvPr>
              <p:cNvSpPr txBox="1"/>
              <p:nvPr/>
            </p:nvSpPr>
            <p:spPr>
              <a:xfrm>
                <a:off x="1442438" y="3952384"/>
                <a:ext cx="2028569" cy="429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350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135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135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CB3D55-EDE6-4CD3-9024-7C30AF8CB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38" y="3952384"/>
                <a:ext cx="2028569" cy="429413"/>
              </a:xfrm>
              <a:prstGeom prst="rect">
                <a:avLst/>
              </a:prstGeom>
              <a:blipFill>
                <a:blip r:embed="rId5"/>
                <a:stretch>
                  <a:fillRect l="-1863" t="-2857" r="-1242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18D16F9-D944-4619-83AE-DD196F9015C6}"/>
              </a:ext>
            </a:extLst>
          </p:cNvPr>
          <p:cNvSpPr txBox="1"/>
          <p:nvPr/>
        </p:nvSpPr>
        <p:spPr>
          <a:xfrm>
            <a:off x="3533932" y="2025277"/>
            <a:ext cx="3779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00CC"/>
                </a:solidFill>
                <a:latin typeface="Raleway" pitchFamily="2" charset="77"/>
                <a:cs typeface="Times New Roman" panose="02020603050405020304" pitchFamily="18" charset="0"/>
              </a:rPr>
              <a:t>Goal: to minimize mistakes in guessing positive labels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3DBC0-D568-4A57-845A-0FFEE594C97A}"/>
              </a:ext>
            </a:extLst>
          </p:cNvPr>
          <p:cNvSpPr txBox="1"/>
          <p:nvPr/>
        </p:nvSpPr>
        <p:spPr>
          <a:xfrm>
            <a:off x="3533932" y="2872883"/>
            <a:ext cx="3779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00CC"/>
                </a:solidFill>
                <a:latin typeface="Raleway" pitchFamily="2" charset="77"/>
                <a:cs typeface="Times New Roman" panose="02020603050405020304" pitchFamily="18" charset="0"/>
              </a:rPr>
              <a:t>Goal: to find a greater number of positive labels and minimize the false negative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E8D54-CAE6-5777-5DDB-0B44FC4C2A2F}"/>
              </a:ext>
            </a:extLst>
          </p:cNvPr>
          <p:cNvSpPr txBox="1"/>
          <p:nvPr/>
        </p:nvSpPr>
        <p:spPr>
          <a:xfrm>
            <a:off x="1371600" y="490667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Ref: </a:t>
            </a:r>
            <a:r>
              <a:rPr lang="en-US" sz="9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https://en.wikipedia.org/wiki/Confusion_matrix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9327-F2FC-42BD-AD7A-F31CA02C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77"/>
                <a:cs typeface="Times New Roman" panose="02020603050405020304" pitchFamily="18" charset="0"/>
              </a:rPr>
              <a:t>Confusion Matrix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EFC7D4-F943-4487-A464-9FC7CA4EC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3915"/>
              </p:ext>
            </p:extLst>
          </p:nvPr>
        </p:nvGraphicFramePr>
        <p:xfrm>
          <a:off x="1143000" y="1506726"/>
          <a:ext cx="2438400" cy="1085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1038860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07242174"/>
                    </a:ext>
                  </a:extLst>
                </a:gridCol>
              </a:tblGrid>
              <a:tr h="542628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rgbClr val="0000CC"/>
                          </a:solidFill>
                        </a:rPr>
                        <a:t>X</a:t>
                      </a:r>
                      <a:endParaRPr lang="en-US" sz="2100" b="0" i="0" dirty="0">
                        <a:solidFill>
                          <a:srgbClr val="0000CC"/>
                        </a:solidFill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W</a:t>
                      </a:r>
                      <a:endParaRPr lang="en-US" sz="2100" b="0" i="0" dirty="0"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93845221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Z</a:t>
                      </a:r>
                      <a:endParaRPr lang="en-US" sz="2100" b="0" i="0" dirty="0"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rgbClr val="0000CC"/>
                          </a:solidFill>
                        </a:rPr>
                        <a:t>Y</a:t>
                      </a:r>
                      <a:endParaRPr lang="en-US" sz="2100" b="0" i="0" dirty="0">
                        <a:solidFill>
                          <a:srgbClr val="0000CC"/>
                        </a:solidFill>
                        <a:latin typeface="Raleway" pitchFamily="2" charset="77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503398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51AED8-4885-4634-A777-F2BCF68551F8}"/>
              </a:ext>
            </a:extLst>
          </p:cNvPr>
          <p:cNvSpPr txBox="1"/>
          <p:nvPr/>
        </p:nvSpPr>
        <p:spPr>
          <a:xfrm>
            <a:off x="1325880" y="2551937"/>
            <a:ext cx="71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Class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60665-5FBF-4EBF-9AD7-DC378AECCBB1}"/>
              </a:ext>
            </a:extLst>
          </p:cNvPr>
          <p:cNvSpPr txBox="1"/>
          <p:nvPr/>
        </p:nvSpPr>
        <p:spPr>
          <a:xfrm>
            <a:off x="2590800" y="2566572"/>
            <a:ext cx="858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Class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F7BBF-CAC9-4126-A05A-785CD872945D}"/>
              </a:ext>
            </a:extLst>
          </p:cNvPr>
          <p:cNvSpPr txBox="1"/>
          <p:nvPr/>
        </p:nvSpPr>
        <p:spPr>
          <a:xfrm rot="16200000">
            <a:off x="677115" y="1509857"/>
            <a:ext cx="69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Class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14873-D5D7-40E9-A76B-F9E77FCA70DA}"/>
              </a:ext>
            </a:extLst>
          </p:cNvPr>
          <p:cNvSpPr txBox="1"/>
          <p:nvPr/>
        </p:nvSpPr>
        <p:spPr>
          <a:xfrm rot="16200000">
            <a:off x="716631" y="2204130"/>
            <a:ext cx="661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Class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AA57F-EB09-408A-A69C-2FD29986204C}"/>
              </a:ext>
            </a:extLst>
          </p:cNvPr>
          <p:cNvSpPr txBox="1"/>
          <p:nvPr/>
        </p:nvSpPr>
        <p:spPr>
          <a:xfrm>
            <a:off x="1830762" y="1144122"/>
            <a:ext cx="106287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CC"/>
                </a:solidFill>
                <a:latin typeface="Raleway" pitchFamily="2" charset="77"/>
                <a:cs typeface="Times New Roman" panose="02020603050405020304" pitchFamily="18" charset="0"/>
              </a:rPr>
              <a:t>True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A0237-D1DE-40F7-B561-ADB1A5474C09}"/>
              </a:ext>
            </a:extLst>
          </p:cNvPr>
          <p:cNvSpPr txBox="1"/>
          <p:nvPr/>
        </p:nvSpPr>
        <p:spPr>
          <a:xfrm rot="16200000">
            <a:off x="14784" y="1772202"/>
            <a:ext cx="152161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CC"/>
                </a:solidFill>
                <a:latin typeface="Raleway" pitchFamily="2" charset="77"/>
                <a:cs typeface="Times New Roman" panose="02020603050405020304" pitchFamily="18" charset="0"/>
              </a:rPr>
              <a:t>Predicated class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51A760-51D0-4053-996D-FB6402C28127}"/>
              </a:ext>
            </a:extLst>
          </p:cNvPr>
          <p:cNvSpPr/>
          <p:nvPr/>
        </p:nvSpPr>
        <p:spPr>
          <a:xfrm rot="1581154">
            <a:off x="1487400" y="1869588"/>
            <a:ext cx="1869302" cy="37309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Raleway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8F9E5-2787-4ED2-B68D-9C6238B82C3F}"/>
              </a:ext>
            </a:extLst>
          </p:cNvPr>
          <p:cNvSpPr txBox="1"/>
          <p:nvPr/>
        </p:nvSpPr>
        <p:spPr>
          <a:xfrm>
            <a:off x="4448719" y="1436907"/>
            <a:ext cx="4360239" cy="2031325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sz="1800" dirty="0">
                <a:latin typeface="Raleway" pitchFamily="2" charset="77"/>
                <a:cs typeface="Times New Roman" panose="02020603050405020304" pitchFamily="18" charset="0"/>
              </a:rPr>
              <a:t>The confusion matrix is an n x n matrix (square matrix).</a:t>
            </a:r>
          </a:p>
          <a:p>
            <a:pPr>
              <a:buClr>
                <a:srgbClr val="FF0000"/>
              </a:buClr>
              <a:buSzPct val="60000"/>
              <a:buFont typeface="Wingdings" pitchFamily="2" charset="2"/>
              <a:buChar char="u"/>
            </a:pPr>
            <a:endParaRPr lang="en-US" sz="1800" dirty="0">
              <a:latin typeface="Raleway" pitchFamily="2" charset="77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sz="1800" dirty="0">
                <a:latin typeface="Raleway" pitchFamily="2" charset="77"/>
                <a:cs typeface="Times New Roman" panose="02020603050405020304" pitchFamily="18" charset="0"/>
              </a:rPr>
              <a:t>The diagonal entries of the confusion matrix are the rates of correctly classified, while the off-diagonal entries correspond to misclassified</a:t>
            </a:r>
          </a:p>
        </p:txBody>
      </p:sp>
      <p:pic>
        <p:nvPicPr>
          <p:cNvPr id="1026" name="Picture 2" descr="Confusion matrix table">
            <a:extLst>
              <a:ext uri="{FF2B5EF4-FFF2-40B4-BE49-F238E27FC236}">
                <a16:creationId xmlns:a16="http://schemas.microsoft.com/office/drawing/2014/main" id="{D404AF10-92F7-B542-1513-C138C2A97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8519" r="12489" b="8519"/>
          <a:stretch/>
        </p:blipFill>
        <p:spPr bwMode="auto">
          <a:xfrm>
            <a:off x="251460" y="3028950"/>
            <a:ext cx="3581400" cy="20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63EA6D-BA45-B9BC-90CA-8525FDFE4B9C}"/>
              </a:ext>
            </a:extLst>
          </p:cNvPr>
          <p:cNvSpPr txBox="1"/>
          <p:nvPr/>
        </p:nvSpPr>
        <p:spPr>
          <a:xfrm>
            <a:off x="3962400" y="417195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alternative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555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30120" y="953248"/>
            <a:ext cx="4686290" cy="3514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Raleway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A339F-1D60-CCFD-A143-D2826848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FP &amp; FN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2551B7-3526-CC39-C576-A2674E90F17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490788" y="4857750"/>
            <a:ext cx="6653212" cy="184150"/>
          </a:xfrm>
        </p:spPr>
        <p:txBody>
          <a:bodyPr/>
          <a:lstStyle/>
          <a:p>
            <a:endParaRPr lang="en-US" sz="1200" dirty="0"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3F49-E26A-43A0-8E01-B80E6FBB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Logistic Regression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1F908-E92B-418B-9386-C995B24E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12" y="3021315"/>
            <a:ext cx="2122705" cy="1488754"/>
          </a:xfrm>
          <a:prstGeom prst="rect">
            <a:avLst/>
          </a:prstGeom>
        </p:spPr>
      </p:pic>
      <p:pic>
        <p:nvPicPr>
          <p:cNvPr id="1026" name="Picture 2" descr="inear Regression vs Logistic Regression">
            <a:extLst>
              <a:ext uri="{FF2B5EF4-FFF2-40B4-BE49-F238E27FC236}">
                <a16:creationId xmlns:a16="http://schemas.microsoft.com/office/drawing/2014/main" id="{5328C5AB-3F59-435F-9404-143F4F01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53" y="2583563"/>
            <a:ext cx="50006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2AD20-6858-47F3-9F3E-8828D5A25419}"/>
              </a:ext>
            </a:extLst>
          </p:cNvPr>
          <p:cNvSpPr txBox="1"/>
          <p:nvPr/>
        </p:nvSpPr>
        <p:spPr>
          <a:xfrm>
            <a:off x="6662816" y="2605817"/>
            <a:ext cx="12495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aleway" pitchFamily="2" charset="77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7487D-6567-621A-E911-94A21B227822}"/>
              </a:ext>
            </a:extLst>
          </p:cNvPr>
          <p:cNvSpPr txBox="1"/>
          <p:nvPr/>
        </p:nvSpPr>
        <p:spPr>
          <a:xfrm>
            <a:off x="609600" y="759343"/>
            <a:ext cx="7408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77"/>
              </a:rPr>
              <a:t>Logistic regression is a baseline supervised machine learning algorithm for performing classification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77"/>
              </a:rPr>
              <a:t>For binary classification: two variables (0 &amp; 1) can be predicated.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77"/>
              </a:rPr>
              <a:t>The probability of the occurrence of value 1 (=characteristic present) is estimated. </a:t>
            </a:r>
          </a:p>
        </p:txBody>
      </p:sp>
    </p:spTree>
    <p:extLst>
      <p:ext uri="{BB962C8B-B14F-4D97-AF65-F5344CB8AC3E}">
        <p14:creationId xmlns:p14="http://schemas.microsoft.com/office/powerpoint/2010/main" val="199676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3B70-59A9-46EA-958A-5B98EB7E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Logistic Regression (Example)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F449-75AF-4388-9E60-CDE9E262B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 frequent application is to find out which variables have an influence on a disease.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In this case, </a:t>
            </a:r>
            <a:r>
              <a:rPr lang="en-US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 could stand for “</a:t>
            </a:r>
            <a:r>
              <a:rPr lang="en-US" dirty="0">
                <a:solidFill>
                  <a:srgbClr val="0000CC"/>
                </a:solidFill>
                <a:effectLst/>
                <a:cs typeface="Times New Roman" panose="02020603050405020304" pitchFamily="18" charset="0"/>
              </a:rPr>
              <a:t>not disease</a:t>
            </a:r>
            <a:r>
              <a:rPr lang="en-US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” and </a:t>
            </a:r>
            <a:r>
              <a:rPr lang="en-US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 for “</a:t>
            </a:r>
            <a:r>
              <a:rPr lang="en-US" dirty="0">
                <a:solidFill>
                  <a:srgbClr val="0000CC"/>
                </a:solidFill>
                <a:effectLst/>
                <a:cs typeface="Times New Roman" panose="02020603050405020304" pitchFamily="18" charset="0"/>
              </a:rPr>
              <a:t>disease</a:t>
            </a:r>
            <a:r>
              <a:rPr lang="en-US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”. </a:t>
            </a:r>
            <a:endParaRPr lang="en-US" dirty="0">
              <a:solidFill>
                <a:srgbClr val="212529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he influence of age, gender and smoking status (smoker or not) on this disease could be examined.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3074" name="Picture 2" descr="Logistic Regression Example">
            <a:extLst>
              <a:ext uri="{FF2B5EF4-FFF2-40B4-BE49-F238E27FC236}">
                <a16:creationId xmlns:a16="http://schemas.microsoft.com/office/drawing/2014/main" id="{52391B51-5B04-4DF5-B490-9E5CF498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06" y="3154363"/>
            <a:ext cx="3334544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50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2AF2-A5AC-474D-8F93-90A75096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F18E-A528-4F94-9CBD-97C381E47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12529"/>
                </a:solidFill>
                <a:latin typeface="Raleway" pitchFamily="2" charset="77"/>
                <a:cs typeface="Times New Roman" panose="02020603050405020304" pitchFamily="18" charset="0"/>
              </a:rPr>
              <a:t> L</a:t>
            </a:r>
            <a:r>
              <a:rPr lang="en-US" dirty="0">
                <a:solidFill>
                  <a:srgbClr val="212529"/>
                </a:solidFill>
                <a:effectLst/>
                <a:latin typeface="Raleway" pitchFamily="2" charset="77"/>
                <a:cs typeface="Times New Roman" panose="02020603050405020304" pitchFamily="18" charset="0"/>
              </a:rPr>
              <a:t>inear regression equation (y=</a:t>
            </a:r>
            <a:r>
              <a:rPr lang="en-US" dirty="0" err="1">
                <a:solidFill>
                  <a:srgbClr val="212529"/>
                </a:solidFill>
                <a:effectLst/>
                <a:latin typeface="Raleway" pitchFamily="2" charset="77"/>
                <a:cs typeface="Times New Roman" panose="02020603050405020304" pitchFamily="18" charset="0"/>
              </a:rPr>
              <a:t>mx+c</a:t>
            </a:r>
            <a:r>
              <a:rPr lang="en-US" dirty="0">
                <a:solidFill>
                  <a:srgbClr val="212529"/>
                </a:solidFill>
                <a:latin typeface="Raleway" pitchFamily="2" charset="77"/>
                <a:cs typeface="Times New Roman" panose="02020603050405020304" pitchFamily="18" charset="0"/>
              </a:rPr>
              <a:t>)   #m is slope, c-intercept</a:t>
            </a:r>
            <a:endParaRPr lang="en-US" dirty="0">
              <a:latin typeface="Raleway" pitchFamily="2" charset="77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89BD8-E28B-48C5-B820-D0B38723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28" y="2571750"/>
            <a:ext cx="3664744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95" y="1291819"/>
            <a:ext cx="7343140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09575" marR="5080" indent="-397510">
              <a:lnSpc>
                <a:spcPts val="2620"/>
              </a:lnSpc>
              <a:spcBef>
                <a:spcPts val="20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We simply cannot use </a:t>
            </a:r>
            <a:r>
              <a:rPr sz="2200" dirty="0">
                <a:solidFill>
                  <a:srgbClr val="313131"/>
                </a:solidFill>
                <a:latin typeface="Raleway" pitchFamily="2" charset="77"/>
                <a:cs typeface="Roboto"/>
              </a:rPr>
              <a:t>a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normal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linear regression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model on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binary 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groups. It won’t lead to </a:t>
            </a:r>
            <a:r>
              <a:rPr sz="2200" dirty="0">
                <a:solidFill>
                  <a:srgbClr val="313131"/>
                </a:solidFill>
                <a:latin typeface="Raleway" pitchFamily="2" charset="77"/>
                <a:cs typeface="Roboto"/>
              </a:rPr>
              <a:t>a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good</a:t>
            </a:r>
            <a:r>
              <a:rPr sz="2200" spc="-40" dirty="0">
                <a:solidFill>
                  <a:srgbClr val="313131"/>
                </a:solidFill>
                <a:latin typeface="Raleway" pitchFamily="2" charset="77"/>
                <a:cs typeface="Roboto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fit:</a:t>
            </a:r>
            <a:endParaRPr sz="2200" dirty="0">
              <a:latin typeface="Raleway" pitchFamily="2" charset="77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3542" y="2290033"/>
            <a:ext cx="3427827" cy="251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Raleway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05827-7C5B-CA7F-D202-EC9B5A79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95" y="1291819"/>
            <a:ext cx="7700645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09575" marR="5080" indent="-397510">
              <a:lnSpc>
                <a:spcPts val="2620"/>
              </a:lnSpc>
              <a:spcBef>
                <a:spcPts val="20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However,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 we can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transform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our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linear regression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to </a:t>
            </a:r>
            <a:r>
              <a:rPr sz="2200" dirty="0">
                <a:solidFill>
                  <a:srgbClr val="313131"/>
                </a:solidFill>
                <a:latin typeface="Raleway" pitchFamily="2" charset="77"/>
                <a:cs typeface="Roboto"/>
              </a:rPr>
              <a:t>a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logistic  regression curve.</a:t>
            </a:r>
            <a:endParaRPr sz="2200" dirty="0">
              <a:latin typeface="Raleway" pitchFamily="2" charset="77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1470" y="2290033"/>
            <a:ext cx="6964815" cy="251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Raleway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38CF4-1636-44EE-E0F8-149F4E1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53" y="183504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Cont.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95" y="1291819"/>
            <a:ext cx="7680325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09575" marR="5080" indent="-397510">
              <a:lnSpc>
                <a:spcPts val="2620"/>
              </a:lnSpc>
              <a:spcBef>
                <a:spcPts val="20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The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Sigmoid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(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Logistic) </a:t>
            </a: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f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unction takes in any value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and  </a:t>
            </a: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converts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 it to </a:t>
            </a: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a value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between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0 and</a:t>
            </a:r>
            <a:r>
              <a:rPr sz="2200" spc="-25" dirty="0">
                <a:solidFill>
                  <a:srgbClr val="313131"/>
                </a:solidFill>
                <a:latin typeface="Raleway" pitchFamily="2" charset="77"/>
                <a:cs typeface="Roboto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1.</a:t>
            </a:r>
            <a:endParaRPr sz="2200" dirty="0">
              <a:latin typeface="Raleway" pitchFamily="2" charset="77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4269" y="2206696"/>
            <a:ext cx="4346967" cy="2865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Raleway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C097B-10C3-CF3B-7967-7573F0B4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7" y="168084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sz="3200" kern="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Logistic Regression: Sigmoid function</a:t>
            </a:r>
            <a:endParaRPr lang="en-US" sz="32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95" y="1291819"/>
            <a:ext cx="7797165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09575" marR="5080" indent="-397510">
              <a:lnSpc>
                <a:spcPts val="2620"/>
              </a:lnSpc>
              <a:spcBef>
                <a:spcPts val="20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W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e can take our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Linear Regression </a:t>
            </a: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equation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and 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place it into the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Sigmoid</a:t>
            </a:r>
            <a:r>
              <a:rPr sz="2200" spc="-25" dirty="0">
                <a:solidFill>
                  <a:srgbClr val="313131"/>
                </a:solidFill>
                <a:latin typeface="Raleway" pitchFamily="2" charset="77"/>
                <a:cs typeface="Roboto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Function.</a:t>
            </a:r>
            <a:endParaRPr sz="2200" dirty="0">
              <a:latin typeface="Raleway" pitchFamily="2" charset="77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4169" y="2449715"/>
            <a:ext cx="4660551" cy="2129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Raleway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24295A-9AD2-DCBF-E795-53C75AB0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7" y="168084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sz="3200" kern="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Logistic Regression: Sigmoid Function Cont.</a:t>
            </a:r>
            <a:endParaRPr lang="en-US" sz="320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95" y="1291819"/>
            <a:ext cx="7710170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09575" marR="5080" indent="-397510">
              <a:lnSpc>
                <a:spcPts val="2620"/>
              </a:lnSpc>
              <a:spcBef>
                <a:spcPts val="20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lang="en-US"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Then, w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e can set </a:t>
            </a:r>
            <a:r>
              <a:rPr sz="2200" dirty="0">
                <a:solidFill>
                  <a:srgbClr val="313131"/>
                </a:solidFill>
                <a:latin typeface="Raleway" pitchFamily="2" charset="77"/>
                <a:cs typeface="Roboto"/>
              </a:rPr>
              <a:t>a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cutoff point at 0.5, anything below it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results in  </a:t>
            </a:r>
            <a:r>
              <a:rPr sz="2200" spc="-5" dirty="0">
                <a:solidFill>
                  <a:srgbClr val="313131"/>
                </a:solidFill>
                <a:latin typeface="Raleway" pitchFamily="2" charset="77"/>
                <a:cs typeface="Roboto"/>
              </a:rPr>
              <a:t>class 0, anything above is class</a:t>
            </a:r>
            <a:r>
              <a:rPr sz="2200" spc="-30" dirty="0">
                <a:solidFill>
                  <a:srgbClr val="313131"/>
                </a:solidFill>
                <a:latin typeface="Raleway" pitchFamily="2" charset="77"/>
                <a:cs typeface="Roboto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Raleway" pitchFamily="2" charset="77"/>
                <a:cs typeface="Roboto"/>
              </a:rPr>
              <a:t>1.</a:t>
            </a:r>
            <a:endParaRPr sz="2200" dirty="0">
              <a:latin typeface="Raleway" pitchFamily="2" charset="77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4269" y="2206696"/>
            <a:ext cx="4347210" cy="2865755"/>
            <a:chOff x="2274269" y="2206696"/>
            <a:chExt cx="4347210" cy="2865755"/>
          </a:xfrm>
        </p:grpSpPr>
        <p:sp>
          <p:nvSpPr>
            <p:cNvPr id="5" name="object 5"/>
            <p:cNvSpPr/>
            <p:nvPr/>
          </p:nvSpPr>
          <p:spPr>
            <a:xfrm>
              <a:off x="2274269" y="2206696"/>
              <a:ext cx="4346967" cy="28656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Raleway" pitchFamily="2" charset="7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97819" y="3492868"/>
              <a:ext cx="3883025" cy="0"/>
            </a:xfrm>
            <a:custGeom>
              <a:avLst/>
              <a:gdLst/>
              <a:ahLst/>
              <a:cxnLst/>
              <a:rect l="l" t="t" r="r" b="b"/>
              <a:pathLst>
                <a:path w="3883025">
                  <a:moveTo>
                    <a:pt x="0" y="0"/>
                  </a:moveTo>
                  <a:lnTo>
                    <a:pt x="3882892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Raleway" pitchFamily="2" charset="77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637086F-A405-D672-8BA9-1E3E909E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7" y="168084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sz="3200" kern="0" dirty="0">
                <a:solidFill>
                  <a:srgbClr val="FF0000"/>
                </a:solidFill>
                <a:latin typeface="Raleway" pitchFamily="2" charset="77"/>
                <a:cs typeface="Times New Roman" panose="02020603050405020304" pitchFamily="18" charset="0"/>
              </a:rPr>
              <a:t>Logistic Regression: Sigmoid Function Cont.</a:t>
            </a:r>
            <a:endParaRPr lang="en-US" sz="3200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Geometric">
      <a:dk1>
        <a:srgbClr val="A50000"/>
      </a:dk1>
      <a:lt1>
        <a:srgbClr val="FFFFFF"/>
      </a:lt1>
      <a:dk2>
        <a:srgbClr val="434343"/>
      </a:dk2>
      <a:lt2>
        <a:srgbClr val="999999"/>
      </a:lt2>
      <a:accent1>
        <a:srgbClr val="CE202F"/>
      </a:accent1>
      <a:accent2>
        <a:srgbClr val="F32321"/>
      </a:accent2>
      <a:accent3>
        <a:srgbClr val="8C8985"/>
      </a:accent3>
      <a:accent4>
        <a:srgbClr val="C0B8B0"/>
      </a:accent4>
      <a:accent5>
        <a:srgbClr val="E1E1E1"/>
      </a:accent5>
      <a:accent6>
        <a:srgbClr val="898989"/>
      </a:accent6>
      <a:hlink>
        <a:srgbClr val="F32321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" id="{AB28C614-4CF0-7D49-9DDC-3E89C7A8901E}" vid="{71B1B08C-5815-A548-8510-298C7D5C98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</Template>
  <TotalTime>500</TotalTime>
  <Words>712</Words>
  <Application>Microsoft Macintosh PowerPoint</Application>
  <PresentationFormat>On-screen Show (16:9)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Raleway</vt:lpstr>
      <vt:lpstr>Times New Roman</vt:lpstr>
      <vt:lpstr>Wingdings</vt:lpstr>
      <vt:lpstr>BU</vt:lpstr>
      <vt:lpstr>Logistic Regression</vt:lpstr>
      <vt:lpstr>Logistic Regression</vt:lpstr>
      <vt:lpstr>Logistic Regression (Example)</vt:lpstr>
      <vt:lpstr>Logistic Regression</vt:lpstr>
      <vt:lpstr>Logistic Regression</vt:lpstr>
      <vt:lpstr>Logistic Regression Cont.</vt:lpstr>
      <vt:lpstr>Logistic Regression: Sigmoid function</vt:lpstr>
      <vt:lpstr>Logistic Regression: Sigmoid Function Cont.</vt:lpstr>
      <vt:lpstr>Logistic Regression: Sigmoid Function Cont.</vt:lpstr>
      <vt:lpstr>Example (iris dataset)</vt:lpstr>
      <vt:lpstr>Model Evaluation</vt:lpstr>
      <vt:lpstr>Model Evaluation</vt:lpstr>
      <vt:lpstr>Basic Terminology</vt:lpstr>
      <vt:lpstr>Performance Metrices</vt:lpstr>
      <vt:lpstr>Confusion Matrix</vt:lpstr>
      <vt:lpstr>FP &amp; FN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Logistic Regression</dc:title>
  <cp:lastModifiedBy>G G Md Nawaz Ali</cp:lastModifiedBy>
  <cp:revision>58</cp:revision>
  <dcterms:created xsi:type="dcterms:W3CDTF">2023-10-10T00:17:26Z</dcterms:created>
  <dcterms:modified xsi:type="dcterms:W3CDTF">2024-10-01T02:32:20Z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2023-10-09T00:00:00Z</vt:filetime>
  </property>
  <property fmtid="{D5CDD505-2E9C-101B-9397-08002B2CF9AE}" pid="3" name="Creator">
    <vt:lpwstr>Google</vt:lpwstr>
  </property>
  <property fmtid="{D5CDD505-2E9C-101B-9397-08002B2CF9AE}" pid="4" name="LastSaved">
    <vt:filetime>2023-10-10T00:00:00Z</vt:filetime>
  </property>
</Properties>
</file>