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8"/>
  </p:notesMasterIdLst>
  <p:sldIdLst>
    <p:sldId id="35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4" r:id="rId14"/>
    <p:sldId id="354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9" r:id="rId23"/>
    <p:sldId id="350" r:id="rId24"/>
    <p:sldId id="351" r:id="rId25"/>
    <p:sldId id="352" r:id="rId26"/>
    <p:sldId id="35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aleway" pitchFamily="2" charset="77"/>
              </a:defRPr>
            </a:lvl1pPr>
          </a:lstStyle>
          <a:p>
            <a:fld id="{F2C7E7DB-4DAA-C845-93BA-1EE98C68F43B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aleway" pitchFamily="2" charset="77"/>
              </a:defRPr>
            </a:lvl1pPr>
          </a:lstStyle>
          <a:p>
            <a:fld id="{9EACA29A-3002-0C43-B34D-2D003B47F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3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A5000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8131171" y="-14567"/>
            <a:ext cx="4060844" cy="2722000"/>
            <a:chOff x="6098378" y="-10925"/>
            <a:chExt cx="3045633" cy="2041500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7102211" y="-10925"/>
              <a:ext cx="2041800" cy="2041500"/>
            </a:xfrm>
            <a:prstGeom prst="rtTriangle">
              <a:avLst/>
            </a:prstGeom>
            <a:solidFill>
              <a:srgbClr val="C0B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5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1401" y="5987334"/>
            <a:ext cx="546199" cy="6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5;p16">
            <a:extLst>
              <a:ext uri="{FF2B5EF4-FFF2-40B4-BE49-F238E27FC236}">
                <a16:creationId xmlns:a16="http://schemas.microsoft.com/office/drawing/2014/main" id="{94D0B120-4623-2AA5-C4E2-DF4800B805E4}"/>
              </a:ext>
            </a:extLst>
          </p:cNvPr>
          <p:cNvSpPr txBox="1"/>
          <p:nvPr/>
        </p:nvSpPr>
        <p:spPr>
          <a:xfrm>
            <a:off x="-6349" y="6470650"/>
            <a:ext cx="318346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© Bradley University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56;p16">
            <a:extLst>
              <a:ext uri="{FF2B5EF4-FFF2-40B4-BE49-F238E27FC236}">
                <a16:creationId xmlns:a16="http://schemas.microsoft.com/office/drawing/2014/main" id="{E2CFDF77-FD53-C97C-D6E9-8EF533ED41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5144" y="363793"/>
            <a:ext cx="5784897" cy="72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69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23" name="Google Shape;23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CE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15600" y="33589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None/>
              <a:defRPr b="1"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3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200"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5867" y="5394200"/>
            <a:ext cx="731599" cy="875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38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23" name="Google Shape;23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CE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None/>
              <a:defRPr b="1"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7424541" cy="46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5867" y="5394200"/>
            <a:ext cx="731599" cy="875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8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A5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8131171" y="-14567"/>
            <a:ext cx="4060844" cy="2722000"/>
            <a:chOff x="6098378" y="-10925"/>
            <a:chExt cx="3045633" cy="2041500"/>
          </a:xfrm>
        </p:grpSpPr>
        <p:sp>
          <p:nvSpPr>
            <p:cNvPr id="137" name="Google Shape;137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10800000">
              <a:off x="7102211" y="-10925"/>
              <a:ext cx="2041800" cy="2041500"/>
            </a:xfrm>
            <a:prstGeom prst="rtTriangle">
              <a:avLst/>
            </a:prstGeom>
            <a:solidFill>
              <a:srgbClr val="C0B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1401" y="5987334"/>
            <a:ext cx="546199" cy="65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11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B044-7F9E-10AC-44C1-7CCBDBF8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FA64-B064-1770-A26D-D2219EB9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599C2-71B7-22EA-130B-A4238511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1943-FFD5-F147-B6F4-2E0799DD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3347-6AEE-0D84-7207-E8434802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7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Font typeface="Raleway"/>
              <a:buNone/>
              <a:defRPr sz="3000" i="0" u="none" strike="noStrike" cap="none">
                <a:solidFill>
                  <a:srgbClr val="A5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6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bm.com/topics/linear-reg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valuation-metrics-model-selection-in-linear-regression-73c7573208b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80C6E-9139-896F-3B79-171243F7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32A5-63E4-E23A-9A94-A15E3B2AD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3040" y="1971518"/>
            <a:ext cx="8169357" cy="171077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ML and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51A72-4D29-178A-6CB5-BB3F55F9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447" y="3793362"/>
            <a:ext cx="5499730" cy="943386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/>
              <a:t>By:</a:t>
            </a:r>
          </a:p>
          <a:p>
            <a:pPr algn="l"/>
            <a:r>
              <a:rPr lang="en-US" sz="2000" dirty="0"/>
              <a:t>Dr. G G Md Nawaz Ali</a:t>
            </a:r>
          </a:p>
          <a:p>
            <a:pPr algn="l"/>
            <a:r>
              <a:rPr lang="en-US" sz="2000" dirty="0"/>
              <a:t>E-mail: </a:t>
            </a:r>
            <a:r>
              <a:rPr lang="en-US" sz="2000" dirty="0" err="1"/>
              <a:t>nali@fsmail.Bradley.edu</a:t>
            </a:r>
            <a:endParaRPr lang="en-US" sz="2000" dirty="0"/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85F43FF3-6AA3-2075-759E-7D15B9E32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9" r="23289" b="-1"/>
          <a:stretch/>
        </p:blipFill>
        <p:spPr>
          <a:xfrm>
            <a:off x="1" y="0"/>
            <a:ext cx="4181856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22513-9838-6812-CD60-FB4FF9778CBD}"/>
              </a:ext>
            </a:extLst>
          </p:cNvPr>
          <p:cNvSpPr txBox="1"/>
          <p:nvPr/>
        </p:nvSpPr>
        <p:spPr>
          <a:xfrm>
            <a:off x="4615674" y="6242304"/>
            <a:ext cx="27675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Slide courtesy: </a:t>
            </a:r>
          </a:p>
          <a:p>
            <a:pPr marL="342900" indent="-342900">
              <a:buAutoNum type="arabicPeriod"/>
            </a:pPr>
            <a:r>
              <a:rPr lang="en-US" sz="900" dirty="0">
                <a:solidFill>
                  <a:schemeClr val="bg1"/>
                </a:solidFill>
              </a:rPr>
              <a:t>Dr. Babu K. Baniya </a:t>
            </a:r>
          </a:p>
          <a:p>
            <a:pPr marL="342900" indent="-342900">
              <a:buAutoNum type="arabicPeriod"/>
            </a:pPr>
            <a:r>
              <a:rPr lang="en-US" sz="900" dirty="0" err="1">
                <a:solidFill>
                  <a:schemeClr val="bg1"/>
                </a:solidFill>
              </a:rPr>
              <a:t>Pierian</a:t>
            </a:r>
            <a:r>
              <a:rPr lang="en-US" sz="900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32882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A4A5-F6AE-4697-85AB-FA786091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Unsupervised Learning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FDEF-991E-409D-AEDE-B3417378F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cs typeface="Times New Roman" panose="02020603050405020304" pitchFamily="18" charset="0"/>
              </a:rPr>
              <a:t>Dimensionality Reduction </a:t>
            </a:r>
            <a:r>
              <a:rPr lang="en-US" dirty="0">
                <a:cs typeface="Times New Roman" panose="02020603050405020304" pitchFamily="18" charset="0"/>
              </a:rPr>
              <a:t>− It is a learning technique used to reduce the number of random variables or ‘dimensions’ to obtain a set of principal variables, when the number of variables is very high. </a:t>
            </a:r>
          </a:p>
          <a:p>
            <a:r>
              <a:rPr lang="en-US" dirty="0">
                <a:cs typeface="Times New Roman" panose="02020603050405020304" pitchFamily="18" charset="0"/>
              </a:rPr>
              <a:t>This technique helps data compression without compromising the usability of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50D22-C40D-4A0C-A3F6-3B885F1C9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4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4C11-B7FD-41EB-852E-B0357C59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Why Unsupervised Learning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0EFB-270A-411B-B5DE-AC89136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Unlabeled, uncategorized data is available in abundance.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Unsupervised learning can explore unknown patterns of data.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Labelling the data is a tedious task, which also can allow human errors in Supervised learning, which is not the case with unsupervised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0E8CF-E41E-43F0-A559-6FEBA810B7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2072-4872-4B56-A1BB-5627ED7F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31613"/>
            <a:ext cx="11360800" cy="8104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Supervised and Unsupervised Learning</a:t>
            </a:r>
            <a:endParaRPr lang="en-US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1A7A6-3B2E-4A2D-A940-01B6F61C9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EEDE60-C677-41E6-93FF-CC83EA321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57132"/>
              </p:ext>
            </p:extLst>
          </p:nvPr>
        </p:nvGraphicFramePr>
        <p:xfrm>
          <a:off x="918464" y="858128"/>
          <a:ext cx="9794240" cy="5495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7120">
                  <a:extLst>
                    <a:ext uri="{9D8B030D-6E8A-4147-A177-3AD203B41FA5}">
                      <a16:colId xmlns:a16="http://schemas.microsoft.com/office/drawing/2014/main" val="980098585"/>
                    </a:ext>
                  </a:extLst>
                </a:gridCol>
                <a:gridCol w="4897120">
                  <a:extLst>
                    <a:ext uri="{9D8B030D-6E8A-4147-A177-3AD203B41FA5}">
                      <a16:colId xmlns:a16="http://schemas.microsoft.com/office/drawing/2014/main" val="3526022926"/>
                    </a:ext>
                  </a:extLst>
                </a:gridCol>
              </a:tblGrid>
              <a:tr h="64964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CC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Supervised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CC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Unsupervised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2049"/>
                  </a:ext>
                </a:extLst>
              </a:tr>
              <a:tr h="5735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The datasets used in Supervised learning are labelled.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The data used in Unsupervised learning are unclassified.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71313"/>
                  </a:ext>
                </a:extLst>
              </a:tr>
              <a:tr h="5735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The classes of data are known.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The number of classes is unknown as the model data is uncategorized and unlabeled.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17540"/>
                  </a:ext>
                </a:extLst>
              </a:tr>
              <a:tr h="5735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In supervised learning, human intervention is required to label the data appropriately.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The unsupervised learning makes the algorithm to take care of both; the input and the output of the data analyzing but human intervention is only required for data validation.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85153"/>
                  </a:ext>
                </a:extLst>
              </a:tr>
              <a:tr h="57355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77"/>
                          <a:ea typeface="+mn-ea"/>
                          <a:cs typeface="Times New Roman" panose="02020603050405020304" pitchFamily="18" charset="0"/>
                        </a:rPr>
                        <a:t>It is simple and inexpensive (in term of computational cost).</a:t>
                      </a:r>
                      <a:endParaRPr lang="en-US" sz="1800" dirty="0"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77"/>
                          <a:ea typeface="+mn-ea"/>
                          <a:cs typeface="Times New Roman" panose="02020603050405020304" pitchFamily="18" charset="0"/>
                        </a:rPr>
                        <a:t>It is complicated, time-consuming, and requires more resources (in term of computational cost).</a:t>
                      </a:r>
                      <a:endParaRPr lang="en-US" sz="1800" dirty="0"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98121"/>
                  </a:ext>
                </a:extLst>
              </a:tr>
              <a:tr h="5735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It provides highly accurate outcome. The accuracy can be hampered only if the experts who are labelling the datasets didn’t label them appropriately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77"/>
                          <a:ea typeface="+mn-ea"/>
                          <a:cs typeface="Times New Roman" panose="02020603050405020304" pitchFamily="18" charset="0"/>
                        </a:rPr>
                        <a:t>Unsupervised learning is less accurate.</a:t>
                      </a:r>
                      <a:endParaRPr lang="en-US" sz="1800" dirty="0"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3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7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9F8C-3FDA-4875-8AB1-32D3D5C4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Linear Regression</a:t>
            </a:r>
            <a:endParaRPr lang="en-US" dirty="0">
              <a:latin typeface="+mj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998E9-4896-E8C0-9071-D288EF1A97D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dirty="0"/>
              <a:t>*Ref: </a:t>
            </a:r>
            <a:r>
              <a:rPr lang="en-US" dirty="0">
                <a:hlinkClick r:id="rId2"/>
              </a:rPr>
              <a:t>https://www.ibm.com/topics/linear-regression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inear Regression vs Logistic Regression">
            <a:extLst>
              <a:ext uri="{FF2B5EF4-FFF2-40B4-BE49-F238E27FC236}">
                <a16:creationId xmlns:a16="http://schemas.microsoft.com/office/drawing/2014/main" id="{949C2756-1495-4397-8265-EDD99E67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96" y="3694176"/>
            <a:ext cx="3954780" cy="31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FB964-A424-44F2-B82D-45509DD141A3}"/>
              </a:ext>
            </a:extLst>
          </p:cNvPr>
          <p:cNvSpPr txBox="1"/>
          <p:nvPr/>
        </p:nvSpPr>
        <p:spPr>
          <a:xfrm>
            <a:off x="8450776" y="4061634"/>
            <a:ext cx="3199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12529"/>
                </a:solidFill>
                <a:effectLst/>
                <a:cs typeface="Times New Roman" panose="02020603050405020304" pitchFamily="18" charset="0"/>
              </a:rPr>
              <a:t>y=</a:t>
            </a:r>
            <a:r>
              <a:rPr lang="en-US" sz="2000" b="1" i="0" dirty="0" err="1">
                <a:solidFill>
                  <a:srgbClr val="212529"/>
                </a:solidFill>
                <a:effectLst/>
                <a:cs typeface="Times New Roman" panose="02020603050405020304" pitchFamily="18" charset="0"/>
              </a:rPr>
              <a:t>mx+c</a:t>
            </a:r>
            <a:r>
              <a:rPr lang="en-US" sz="2000" b="1" dirty="0">
                <a:solidFill>
                  <a:srgbClr val="212529"/>
                </a:solidFill>
                <a:cs typeface="Times New Roman" panose="02020603050405020304" pitchFamily="18" charset="0"/>
              </a:rPr>
              <a:t>  </a:t>
            </a:r>
          </a:p>
          <a:p>
            <a:r>
              <a:rPr lang="en-US" sz="2000" b="1" dirty="0">
                <a:solidFill>
                  <a:srgbClr val="212529"/>
                </a:solidFill>
                <a:cs typeface="Times New Roman" panose="02020603050405020304" pitchFamily="18" charset="0"/>
              </a:rPr>
              <a:t> #m is slope, c-intercept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A196B-F91B-860E-FBA1-CB79F81F1C3E}"/>
              </a:ext>
            </a:extLst>
          </p:cNvPr>
          <p:cNvSpPr txBox="1"/>
          <p:nvPr/>
        </p:nvSpPr>
        <p:spPr>
          <a:xfrm>
            <a:off x="987552" y="1449800"/>
            <a:ext cx="103662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*Linear regression analysis is </a:t>
            </a:r>
            <a:r>
              <a:rPr lang="en-US" sz="2400" b="0" i="0" dirty="0">
                <a:solidFill>
                  <a:srgbClr val="040C28"/>
                </a:solidFill>
                <a:effectLst/>
              </a:rPr>
              <a:t>used to predict the value of a variable based on the value of another variable(s)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The variable you want to predict is called the dependent variable.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The variable (s) you are using to predict the other variable's value is called the independent variable.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regression 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models are relatively simple and easy to implement.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CE4CA-AF54-C245-F60A-11ED2E656101}"/>
              </a:ext>
            </a:extLst>
          </p:cNvPr>
          <p:cNvSpPr txBox="1"/>
          <p:nvPr/>
        </p:nvSpPr>
        <p:spPr>
          <a:xfrm>
            <a:off x="8948928" y="6169709"/>
            <a:ext cx="143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3A09F-1B4C-090F-643D-79F711591E97}"/>
              </a:ext>
            </a:extLst>
          </p:cNvPr>
          <p:cNvSpPr txBox="1"/>
          <p:nvPr/>
        </p:nvSpPr>
        <p:spPr>
          <a:xfrm>
            <a:off x="3057340" y="5408200"/>
            <a:ext cx="143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6E5DBC-5BB1-62C2-781B-F2630785DE70}"/>
              </a:ext>
            </a:extLst>
          </p:cNvPr>
          <p:cNvCxnSpPr/>
          <p:nvPr/>
        </p:nvCxnSpPr>
        <p:spPr>
          <a:xfrm flipH="1" flipV="1">
            <a:off x="8450776" y="6169709"/>
            <a:ext cx="583496" cy="9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9796AE-0F8C-267D-0A3F-153700BC80FA}"/>
              </a:ext>
            </a:extLst>
          </p:cNvPr>
          <p:cNvCxnSpPr/>
          <p:nvPr/>
        </p:nvCxnSpPr>
        <p:spPr>
          <a:xfrm flipV="1">
            <a:off x="3997844" y="5408200"/>
            <a:ext cx="610732" cy="35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CAB312-DEDC-8616-6686-9E581F2E8B96}"/>
                  </a:ext>
                </a:extLst>
              </p:cNvPr>
              <p:cNvSpPr txBox="1"/>
              <p:nvPr/>
            </p:nvSpPr>
            <p:spPr>
              <a:xfrm>
                <a:off x="1341120" y="4511040"/>
                <a:ext cx="2414016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CAB312-DEDC-8616-6686-9E581F2E8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4511040"/>
                <a:ext cx="2414016" cy="763029"/>
              </a:xfrm>
              <a:prstGeom prst="rect">
                <a:avLst/>
              </a:prstGeom>
              <a:blipFill>
                <a:blip r:embed="rId4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8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AB43-1FF1-645C-865A-E14F01ED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Linear Regression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3E3BD-0122-0838-1B9B-7227CF57D5C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Multiple linear regression: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𝑤h𝑜𝑠𝑒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𝑐𝑜𝑒𝑓𝑓𝑖𝑐𝑖𝑒𝑛𝑡𝑠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3E3BD-0122-0838-1B9B-7227CF57D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1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>
            <a:spLocks noGrp="1"/>
          </p:cNvSpPr>
          <p:nvPr>
            <p:ph type="ctrTitle"/>
          </p:nvPr>
        </p:nvSpPr>
        <p:spPr>
          <a:xfrm>
            <a:off x="1866459" y="2409199"/>
            <a:ext cx="8911269" cy="13399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  <a:ea typeface="Montserrat"/>
                <a:cs typeface="Calibri" panose="020F0502020204030204" pitchFamily="34" charset="0"/>
                <a:sym typeface="Montserrat"/>
              </a:rPr>
              <a:t>Evaluating Performance</a:t>
            </a:r>
            <a:endParaRPr dirty="0">
              <a:solidFill>
                <a:schemeClr val="bg1"/>
              </a:solidFill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05" name="Google Shape;1205;p110"/>
          <p:cNvSpPr txBox="1">
            <a:spLocks noGrp="1"/>
          </p:cNvSpPr>
          <p:nvPr>
            <p:ph type="subTitle" idx="1"/>
          </p:nvPr>
        </p:nvSpPr>
        <p:spPr>
          <a:xfrm>
            <a:off x="3719632" y="3888561"/>
            <a:ext cx="5204912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7" dirty="0"/>
              <a:t>REGRESSION</a:t>
            </a:r>
            <a:endParaRPr sz="4667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0" dirty="0">
                <a:solidFill>
                  <a:srgbClr val="FF0000"/>
                </a:solidFill>
                <a:ea typeface="Montserrat"/>
                <a:cs typeface="Calibri" panose="020F0502020204030204" pitchFamily="34" charset="0"/>
                <a:sym typeface="Montserrat"/>
              </a:rPr>
              <a:t>Evaluating Regression</a:t>
            </a:r>
            <a:endParaRPr b="0" dirty="0">
              <a:solidFill>
                <a:srgbClr val="FF0000"/>
              </a:solidFill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13" name="Google Shape;1213;p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2800" dirty="0">
                <a:ea typeface="Montserrat"/>
                <a:cs typeface="Calibri" panose="020F0502020204030204" pitchFamily="34" charset="0"/>
                <a:sym typeface="Montserrat"/>
              </a:rPr>
              <a:t>Regression is a task when a model attempts to predict continuous values (unlike categorical values, which is classification)</a:t>
            </a:r>
            <a:endParaRPr sz="2800" dirty="0"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0" dirty="0">
                <a:solidFill>
                  <a:srgbClr val="FF0000"/>
                </a:solidFill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Evaluating Regression (cont.)</a:t>
            </a:r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endParaRPr b="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21" name="Google Shape;1221;p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accuracy or recall metrics aren’t useful for regression problems, we need metrics designed for continuous values!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0" dirty="0">
                <a:solidFill>
                  <a:srgbClr val="FF0000"/>
                </a:solidFill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Evaluating Regression (cont.)</a:t>
            </a:r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29" name="Google Shape;1229;p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For example, attempting to predict the price of a house given its features is a regression task.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558786">
              <a:buSzPts val="30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Attempting to predict a house in which country it belongs would be a classification task.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0" dirty="0">
                <a:solidFill>
                  <a:srgbClr val="FF0000"/>
                </a:solidFill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Evaluating Regression (cont.)</a:t>
            </a:r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37" name="Google Shape;1237;p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Let’s discuss some of the most common evaluation metrics for regression: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828754" lvl="1" indent="-558786"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Mean Absolute Error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828754" lvl="1" indent="-558786"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Mean Squared Error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828754" lvl="1" indent="-558786"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Root Mean Square Error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828754" indent="0">
              <a:spcBef>
                <a:spcPts val="2133"/>
              </a:spcBef>
              <a:spcAft>
                <a:spcPts val="2133"/>
              </a:spcAft>
              <a:buNone/>
            </a:pP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031A3-CF22-97CE-3122-09A877D5D0E1}"/>
              </a:ext>
            </a:extLst>
          </p:cNvPr>
          <p:cNvSpPr txBox="1"/>
          <p:nvPr/>
        </p:nvSpPr>
        <p:spPr>
          <a:xfrm>
            <a:off x="1085088" y="5824151"/>
            <a:ext cx="1110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Refs:</a:t>
            </a:r>
          </a:p>
          <a:p>
            <a:r>
              <a:rPr lang="en-US" dirty="0">
                <a:hlinkClick r:id="rId3"/>
              </a:rPr>
              <a:t>https://towardsdatascience.com/evaluation-metrics-model-selection-in-linear-regression-73c7573208be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B151-BC99-4B4F-8BB4-2E12A7BE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Machine Learning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5AA5-0E82-4D55-86EB-C9DC09FB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46290"/>
            <a:ext cx="11227760" cy="4561754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ML is a subfield of artificial intelligence that involves the development of algorithms and statistical models that enable computers to improve their performance in tasks through experience.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These algorithms and models are designed to learn from data and make predictions or decisions without explicit instructions. </a:t>
            </a:r>
          </a:p>
          <a:p>
            <a:endParaRPr lang="en-US" dirty="0">
              <a:solidFill>
                <a:srgbClr val="273239"/>
              </a:solidFill>
              <a:effectLst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 There are several types of machine learning</a:t>
            </a:r>
            <a:r>
              <a:rPr lang="en-US" dirty="0">
                <a:solidFill>
                  <a:srgbClr val="273239"/>
                </a:solidFill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>
                <a:solidFill>
                  <a:srgbClr val="273239"/>
                </a:solidFill>
                <a:cs typeface="Times New Roman" panose="02020603050405020304" pitchFamily="18" charset="0"/>
              </a:rPr>
              <a:t>Supervised learning</a:t>
            </a:r>
          </a:p>
          <a:p>
            <a:pPr lvl="1"/>
            <a:r>
              <a:rPr lang="en-US" sz="1800" dirty="0">
                <a:solidFill>
                  <a:srgbClr val="273239"/>
                </a:solidFill>
                <a:cs typeface="Times New Roman" panose="02020603050405020304" pitchFamily="18" charset="0"/>
              </a:rPr>
              <a:t>Unsupervised learning</a:t>
            </a:r>
          </a:p>
          <a:p>
            <a:pPr lvl="1"/>
            <a:r>
              <a:rPr lang="en-US" sz="1800" dirty="0">
                <a:solidFill>
                  <a:srgbClr val="273239"/>
                </a:solidFill>
                <a:cs typeface="Times New Roman" panose="02020603050405020304" pitchFamily="18" charset="0"/>
              </a:rPr>
              <a:t>Semi-supervised learning</a:t>
            </a:r>
          </a:p>
          <a:p>
            <a:pPr lvl="1"/>
            <a:r>
              <a:rPr lang="en-US" sz="1800" dirty="0">
                <a:solidFill>
                  <a:srgbClr val="273239"/>
                </a:solidFill>
                <a:cs typeface="Times New Roman" panose="02020603050405020304" pitchFamily="18" charset="0"/>
              </a:rPr>
              <a:t>Reinforcement Learning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73DB-ED39-4790-A994-D5594638F9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0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0" dirty="0">
                <a:solidFill>
                  <a:srgbClr val="FF0000"/>
                </a:solidFill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Evaluating Regression (cont.)</a:t>
            </a:r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45" name="Google Shape;1245;p115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23347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Mean Absolute Error (MAE)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This is the mean of the absolute value of errors.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Easy to understand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B1852F-8039-9494-0B2D-6884E62FF312}"/>
                  </a:ext>
                </a:extLst>
              </p:cNvPr>
              <p:cNvSpPr txBox="1"/>
              <p:nvPr/>
            </p:nvSpPr>
            <p:spPr>
              <a:xfrm>
                <a:off x="2426208" y="4041948"/>
                <a:ext cx="4547616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B1852F-8039-9494-0B2D-6884E62FF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08" y="4041948"/>
                <a:ext cx="4547616" cy="1176219"/>
              </a:xfrm>
              <a:prstGeom prst="rect">
                <a:avLst/>
              </a:prstGeom>
              <a:blipFill>
                <a:blip r:embed="rId3"/>
                <a:stretch>
                  <a:fillRect t="-120430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900" y="2128235"/>
            <a:ext cx="6614748" cy="443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0" dirty="0">
                <a:solidFill>
                  <a:srgbClr val="FF0000"/>
                </a:solidFill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Evaluating Regression (cont.)</a:t>
            </a:r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55" name="Google Shape;1255;p116"/>
          <p:cNvSpPr txBox="1">
            <a:spLocks noGrp="1"/>
          </p:cNvSpPr>
          <p:nvPr>
            <p:ph type="body" idx="1"/>
          </p:nvPr>
        </p:nvSpPr>
        <p:spPr>
          <a:xfrm>
            <a:off x="415600" y="1359417"/>
            <a:ext cx="11360800" cy="7688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However, MAE doesn’t punish large errors.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BB50B-194C-4164-5B25-1ABBE24AEC99}"/>
              </a:ext>
            </a:extLst>
          </p:cNvPr>
          <p:cNvSpPr txBox="1"/>
          <p:nvPr/>
        </p:nvSpPr>
        <p:spPr>
          <a:xfrm>
            <a:off x="5147738" y="6529546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Fig ref.: </a:t>
            </a:r>
            <a:r>
              <a:rPr lang="en-US" sz="900" dirty="0" err="1">
                <a:solidFill>
                  <a:schemeClr val="bg1"/>
                </a:solidFill>
              </a:rPr>
              <a:t>pierian</a:t>
            </a:r>
            <a:r>
              <a:rPr lang="en-US" sz="900" dirty="0">
                <a:solidFill>
                  <a:schemeClr val="bg1"/>
                </a:solidFill>
              </a:rPr>
              <a:t>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3694600" y="2728733"/>
            <a:ext cx="4479667" cy="30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0" dirty="0">
                <a:solidFill>
                  <a:srgbClr val="FF0000"/>
                </a:solidFill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Evaluating Regression (cont.)</a:t>
            </a:r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73" name="Google Shape;1273;p1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We want our error metrics to account for these!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cxnSp>
        <p:nvCxnSpPr>
          <p:cNvPr id="1276" name="Google Shape;1276;p118"/>
          <p:cNvCxnSpPr/>
          <p:nvPr/>
        </p:nvCxnSpPr>
        <p:spPr>
          <a:xfrm flipH="1">
            <a:off x="5143100" y="3034600"/>
            <a:ext cx="1304400" cy="571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6495767" y="3002400"/>
            <a:ext cx="0" cy="628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0FECB0-4AB6-8984-80C7-905C643134BB}"/>
              </a:ext>
            </a:extLst>
          </p:cNvPr>
          <p:cNvSpPr txBox="1"/>
          <p:nvPr/>
        </p:nvSpPr>
        <p:spPr>
          <a:xfrm>
            <a:off x="5329139" y="6594201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Fig ref.: </a:t>
            </a:r>
            <a:r>
              <a:rPr lang="en-US" sz="900" dirty="0" err="1">
                <a:solidFill>
                  <a:schemeClr val="bg1"/>
                </a:solidFill>
              </a:rPr>
              <a:t>pierian</a:t>
            </a:r>
            <a:r>
              <a:rPr lang="en-US" sz="900" dirty="0">
                <a:solidFill>
                  <a:schemeClr val="bg1"/>
                </a:solidFill>
              </a:rPr>
              <a:t>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0" dirty="0">
                <a:solidFill>
                  <a:srgbClr val="FF0000"/>
                </a:solidFill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Evaluating Regression (cont.)</a:t>
            </a:r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83" name="Google Shape;1283;p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Mean Squared Error (MSE)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This is the mean of the squared errors.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Larger errors are noted more than with MAE, making MSE more popular.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15CA31-BFC2-7956-98E5-9045FC8F3E4A}"/>
                  </a:ext>
                </a:extLst>
              </p:cNvPr>
              <p:cNvSpPr txBox="1"/>
              <p:nvPr/>
            </p:nvSpPr>
            <p:spPr>
              <a:xfrm>
                <a:off x="2414016" y="4041948"/>
                <a:ext cx="4547616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15CA31-BFC2-7956-98E5-9045FC8F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16" y="4041948"/>
                <a:ext cx="4547616" cy="1176219"/>
              </a:xfrm>
              <a:prstGeom prst="rect">
                <a:avLst/>
              </a:prstGeom>
              <a:blipFill>
                <a:blip r:embed="rId3"/>
                <a:stretch>
                  <a:fillRect t="-120430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0" dirty="0">
                <a:solidFill>
                  <a:srgbClr val="FF0000"/>
                </a:solidFill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Evaluating Regression (cont.)</a:t>
            </a:r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92" name="Google Shape;1292;p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Root Mean Square Error (RMSE)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This is the root of the  mean of the squared errors.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Most popular (has same units as y)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CA1915-ADE6-5893-C26E-7BEDCEED9CFD}"/>
                  </a:ext>
                </a:extLst>
              </p:cNvPr>
              <p:cNvSpPr txBox="1"/>
              <p:nvPr/>
            </p:nvSpPr>
            <p:spPr>
              <a:xfrm>
                <a:off x="2414016" y="4041948"/>
                <a:ext cx="5913120" cy="1676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CA1915-ADE6-5893-C26E-7BEDCEED9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16" y="4041948"/>
                <a:ext cx="5913120" cy="1676293"/>
              </a:xfrm>
              <a:prstGeom prst="rect">
                <a:avLst/>
              </a:prstGeom>
              <a:blipFill>
                <a:blip r:embed="rId3"/>
                <a:stretch>
                  <a:fillRect t="-67669" b="-11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0" dirty="0">
                <a:solidFill>
                  <a:srgbClr val="FF0000"/>
                </a:solidFill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Evaluating Regression (cont.)</a:t>
            </a:r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301" name="Google Shape;1301;p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Which RMSE value is good enough? 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Context is everything!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A RMSE of $100 is fantastic for predicting the price of a house even for $1,000, but just $10 RMSE is bad for buying an orange!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0" dirty="0">
                <a:solidFill>
                  <a:srgbClr val="FF0000"/>
                </a:solidFill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Evaluating Regression (cont.)</a:t>
            </a:r>
            <a:endParaRPr b="0" dirty="0">
              <a:solidFill>
                <a:srgbClr val="FF0000"/>
              </a:solidFill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309" name="Google Shape;1309;p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Compare your error metric to the average value of the labeled data to get an intuition of its overall performance.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800" dirty="0">
                <a:latin typeface="Raleway" pitchFamily="2" charset="77"/>
                <a:ea typeface="Montserrat"/>
                <a:cs typeface="Calibri" panose="020F0502020204030204" pitchFamily="34" charset="0"/>
                <a:sym typeface="Montserrat"/>
              </a:rPr>
              <a:t>Domain knowledge also plays an important role here!</a:t>
            </a:r>
            <a:endParaRPr sz="2800" dirty="0">
              <a:latin typeface="Raleway" pitchFamily="2" charset="77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99A4-C075-492A-9D4D-5B51C04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CE50-540B-4BE6-8988-670B334CF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Supervised learning is the machine learning task of learning a function that maps an input to  an output based on example input-output pairs</a:t>
            </a:r>
            <a:r>
              <a:rPr lang="en-US" dirty="0"/>
              <a:t>.</a:t>
            </a:r>
          </a:p>
          <a:p>
            <a:r>
              <a:rPr lang="en-US" dirty="0">
                <a:cs typeface="Times New Roman" panose="02020603050405020304" pitchFamily="18" charset="0"/>
              </a:rPr>
              <a:t>The algorithms to predict the outcome as accurate as possible.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Example —  Consider the following data regarding patients entering a clinic. 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The data consists of the </a:t>
            </a:r>
            <a:r>
              <a:rPr lang="en-US" sz="1800" b="1" dirty="0">
                <a:solidFill>
                  <a:srgbClr val="0000CC"/>
                </a:solidFill>
                <a:cs typeface="Times New Roman" panose="02020603050405020304" pitchFamily="18" charset="0"/>
              </a:rPr>
              <a:t>gender</a:t>
            </a:r>
            <a:r>
              <a:rPr lang="en-US" sz="1800" dirty="0"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rgbClr val="0000CC"/>
                </a:solidFill>
                <a:cs typeface="Times New Roman" panose="02020603050405020304" pitchFamily="18" charset="0"/>
              </a:rPr>
              <a:t>age</a:t>
            </a:r>
            <a:r>
              <a:rPr lang="en-US" sz="1800" dirty="0">
                <a:cs typeface="Times New Roman" panose="02020603050405020304" pitchFamily="18" charset="0"/>
              </a:rPr>
              <a:t> of the patients and each patient is labeled as “</a:t>
            </a:r>
            <a:r>
              <a:rPr 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healthy</a:t>
            </a:r>
            <a:r>
              <a:rPr lang="en-US" sz="1800" dirty="0">
                <a:cs typeface="Times New Roman" panose="02020603050405020304" pitchFamily="18" charset="0"/>
              </a:rPr>
              <a:t>” or “</a:t>
            </a:r>
            <a:r>
              <a:rPr 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sick</a:t>
            </a:r>
            <a:r>
              <a:rPr lang="en-US" sz="1800" dirty="0">
                <a:cs typeface="Times New Roman" panose="02020603050405020304" pitchFamily="18" charset="0"/>
              </a:rPr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02183-A58D-4F9B-8E6C-B6D706657F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DAF5-672D-4806-97D2-F5E9C5C4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Supervised Learning</a:t>
            </a:r>
            <a:endParaRPr lang="en-US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5E038-B5E0-4758-A5C7-DF52BA1458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A018D2-7A28-495E-9F60-B57C9CC49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63323"/>
              </p:ext>
            </p:extLst>
          </p:nvPr>
        </p:nvGraphicFramePr>
        <p:xfrm>
          <a:off x="599439" y="2032966"/>
          <a:ext cx="6696510" cy="3292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051">
                  <a:extLst>
                    <a:ext uri="{9D8B030D-6E8A-4147-A177-3AD203B41FA5}">
                      <a16:colId xmlns:a16="http://schemas.microsoft.com/office/drawing/2014/main" val="2281244052"/>
                    </a:ext>
                  </a:extLst>
                </a:gridCol>
                <a:gridCol w="2110607">
                  <a:extLst>
                    <a:ext uri="{9D8B030D-6E8A-4147-A177-3AD203B41FA5}">
                      <a16:colId xmlns:a16="http://schemas.microsoft.com/office/drawing/2014/main" val="2102819330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1172043843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val="3323695370"/>
                    </a:ext>
                  </a:extLst>
                </a:gridCol>
              </a:tblGrid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Attribute1 (gender)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Attribute2 (age)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Class 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92010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sick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63944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sick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299472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23733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sick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96070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67007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0792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146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70907E-E11B-4737-8B33-A7B3A4D992CA}"/>
              </a:ext>
            </a:extLst>
          </p:cNvPr>
          <p:cNvSpPr txBox="1"/>
          <p:nvPr/>
        </p:nvSpPr>
        <p:spPr>
          <a:xfrm>
            <a:off x="2071357" y="5349765"/>
            <a:ext cx="47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Table 1</a:t>
            </a:r>
            <a:r>
              <a:rPr lang="en-US" dirty="0">
                <a:latin typeface="Raleway" pitchFamily="2" charset="77"/>
                <a:cs typeface="Times New Roman" panose="02020603050405020304" pitchFamily="18" charset="0"/>
              </a:rPr>
              <a:t>: Example of 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C7FB9-E4BF-4BE8-9EAE-7369A92FD9F7}"/>
              </a:ext>
            </a:extLst>
          </p:cNvPr>
          <p:cNvSpPr txBox="1"/>
          <p:nvPr/>
        </p:nvSpPr>
        <p:spPr>
          <a:xfrm>
            <a:off x="7517330" y="2435190"/>
            <a:ext cx="4543125" cy="21236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aleway" pitchFamily="2" charset="77"/>
                <a:cs typeface="Times New Roman" panose="02020603050405020304" pitchFamily="18" charset="0"/>
              </a:rPr>
              <a:t>The labelled datasets make the algorithms understand the relationship among the datasets and carry out classification or prediction as a new outcome quickly with utmost accuracy.</a:t>
            </a:r>
          </a:p>
        </p:txBody>
      </p:sp>
    </p:spTree>
    <p:extLst>
      <p:ext uri="{BB962C8B-B14F-4D97-AF65-F5344CB8AC3E}">
        <p14:creationId xmlns:p14="http://schemas.microsoft.com/office/powerpoint/2010/main" val="146741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6397-A6D0-4926-9ABD-56DA043B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Supervised Learning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53FA-A638-4C5D-8B47-8326423B5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Different Approaches of Supervised Learning</a:t>
            </a:r>
          </a:p>
          <a:p>
            <a:pPr lvl="1"/>
            <a:r>
              <a:rPr lang="en-US" sz="1800" b="1" dirty="0">
                <a:solidFill>
                  <a:srgbClr val="0000CC"/>
                </a:solidFill>
                <a:cs typeface="Times New Roman" panose="02020603050405020304" pitchFamily="18" charset="0"/>
              </a:rPr>
              <a:t>Classification</a:t>
            </a:r>
            <a:r>
              <a:rPr lang="en-US" sz="1800" dirty="0">
                <a:cs typeface="Times New Roman" panose="02020603050405020304" pitchFamily="18" charset="0"/>
              </a:rPr>
              <a:t> − In this approach, algorithms are trained to categorize the data into distinct units depending on their labels. </a:t>
            </a:r>
          </a:p>
          <a:p>
            <a:pPr lvl="2"/>
            <a:r>
              <a:rPr lang="en-US" sz="1800" b="1" dirty="0">
                <a:solidFill>
                  <a:srgbClr val="0000CC"/>
                </a:solidFill>
                <a:cs typeface="Times New Roman" panose="02020603050405020304" pitchFamily="18" charset="0"/>
              </a:rPr>
              <a:t>Examples</a:t>
            </a:r>
            <a:r>
              <a:rPr lang="en-US" sz="1800" dirty="0">
                <a:cs typeface="Times New Roman" panose="02020603050405020304" pitchFamily="18" charset="0"/>
              </a:rPr>
              <a:t> of some classification algorithms are −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Logistic regression,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Decision Tree</a:t>
            </a:r>
            <a:r>
              <a:rPr lang="en-US" sz="1800" dirty="0"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Random Forest</a:t>
            </a:r>
            <a:r>
              <a:rPr lang="en-US" sz="1800" dirty="0"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Support Vector Machine</a:t>
            </a:r>
            <a:r>
              <a:rPr lang="en-US" sz="1800" dirty="0">
                <a:cs typeface="Times New Roman" panose="02020603050405020304" pitchFamily="18" charset="0"/>
              </a:rPr>
              <a:t>, etc. Classification can be of types Binary and Multi-class.</a:t>
            </a:r>
          </a:p>
          <a:p>
            <a:pPr lvl="1"/>
            <a:r>
              <a:rPr lang="en-US" sz="1800" b="1" dirty="0">
                <a:solidFill>
                  <a:srgbClr val="0000CC"/>
                </a:solidFill>
                <a:cs typeface="Times New Roman" panose="02020603050405020304" pitchFamily="18" charset="0"/>
              </a:rPr>
              <a:t>Regression</a:t>
            </a:r>
            <a:r>
              <a:rPr lang="en-US" sz="1800" dirty="0">
                <a:cs typeface="Times New Roman" panose="02020603050405020304" pitchFamily="18" charset="0"/>
              </a:rPr>
              <a:t> − This approach makes a computer program understand the relationship between dependent and independent data. 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Once training the algorithm is completed, the algorithm can predict the future values easily. </a:t>
            </a:r>
          </a:p>
          <a:p>
            <a:pPr lvl="2"/>
            <a:r>
              <a:rPr lang="en-US" sz="1800" b="1" dirty="0">
                <a:solidFill>
                  <a:srgbClr val="0000CC"/>
                </a:solidFill>
                <a:cs typeface="Times New Roman" panose="02020603050405020304" pitchFamily="18" charset="0"/>
              </a:rPr>
              <a:t>Examples</a:t>
            </a:r>
            <a:r>
              <a:rPr lang="en-US" sz="1800" dirty="0">
                <a:cs typeface="Times New Roman" panose="02020603050405020304" pitchFamily="18" charset="0"/>
              </a:rPr>
              <a:t>: Some popular regression algorithms are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Linear</a:t>
            </a:r>
            <a:r>
              <a:rPr lang="en-US" sz="1800" dirty="0">
                <a:cs typeface="Times New Roman" panose="02020603050405020304" pitchFamily="18" charset="0"/>
              </a:rPr>
              <a:t>, and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Polynomial</a:t>
            </a:r>
            <a:r>
              <a:rPr lang="en-US" sz="1800" dirty="0">
                <a:cs typeface="Times New Roman" panose="02020603050405020304" pitchFamily="18" charset="0"/>
              </a:rPr>
              <a:t> regression.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930FB-4554-4229-B610-544B31B5E0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14D0-92B0-4C75-88E1-EAE03590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Classification and Regression Algorithms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FB32-999B-4036-8C1C-E88FFEEAD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Difference between Classification and Regression Algorithms: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The prominent difference between </a:t>
            </a:r>
            <a:r>
              <a:rPr lang="en-US" sz="2200" b="1" dirty="0">
                <a:solidFill>
                  <a:srgbClr val="0000CC"/>
                </a:solidFill>
                <a:cs typeface="Times New Roman" panose="02020603050405020304" pitchFamily="18" charset="0"/>
              </a:rPr>
              <a:t>Classification and Regression algorithms </a:t>
            </a:r>
            <a:r>
              <a:rPr lang="en-US" sz="2200" dirty="0">
                <a:cs typeface="Times New Roman" panose="02020603050405020304" pitchFamily="18" charset="0"/>
              </a:rPr>
              <a:t>is that the Regression algorithms are used to </a:t>
            </a:r>
            <a:r>
              <a:rPr 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predict continuous values </a:t>
            </a:r>
            <a:r>
              <a:rPr lang="en-US" sz="2200" dirty="0">
                <a:cs typeface="Times New Roman" panose="02020603050405020304" pitchFamily="18" charset="0"/>
              </a:rPr>
              <a:t>such as height, weight, cost, salary, weather, etc.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In contrast, the Classification algorithms are used to classify or predict discrete values such as </a:t>
            </a:r>
            <a:r>
              <a:rPr 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True or False</a:t>
            </a:r>
            <a:r>
              <a:rPr lang="en-US" sz="2200" dirty="0"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Valid or Invalid</a:t>
            </a:r>
            <a:r>
              <a:rPr lang="en-US" sz="2200" dirty="0"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Yes or No</a:t>
            </a:r>
            <a:r>
              <a:rPr lang="en-US" sz="2200" dirty="0"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Spam or Not Spam</a:t>
            </a:r>
            <a:r>
              <a:rPr lang="en-US" sz="2200" dirty="0"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Male or Female</a:t>
            </a:r>
            <a:r>
              <a:rPr lang="en-US" sz="2200" dirty="0"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3A712-D67D-43B7-9A43-DB8B31D3E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8580-DFF0-4808-92D7-FAC10559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Unsupervised Learning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04EF-4F33-4F58-8C58-D47777DE8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The unsupervised learning approach of machine learning does not use labelled datasets for training the algorithms. </a:t>
            </a:r>
          </a:p>
          <a:p>
            <a:r>
              <a:rPr lang="en-US" dirty="0">
                <a:cs typeface="Times New Roman" panose="02020603050405020304" pitchFamily="18" charset="0"/>
              </a:rPr>
              <a:t>Instead, the machines learn on their own by accessing massive amount of unclassified data and finding its implicit patterns. </a:t>
            </a:r>
          </a:p>
          <a:p>
            <a:r>
              <a:rPr lang="en-US" dirty="0">
                <a:cs typeface="Times New Roman" panose="02020603050405020304" pitchFamily="18" charset="0"/>
              </a:rPr>
              <a:t>The algorithms analyze and cluster the unlabeled datasets. </a:t>
            </a:r>
          </a:p>
          <a:p>
            <a:r>
              <a:rPr lang="en-US" dirty="0">
                <a:cs typeface="Times New Roman" panose="02020603050405020304" pitchFamily="18" charset="0"/>
              </a:rPr>
              <a:t>There is no human intervention required while analyzing and clustering hence the name "Unsupervised".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55F6F-B50D-4CBC-B6CC-867017C1C8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F7D4-A30B-4099-9CB4-871E0D4D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Unsupervised Example</a:t>
            </a:r>
            <a:endParaRPr lang="en-US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1BE31-B085-4EAE-B715-5610D23550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24C6D11-2602-420A-8C32-8BDAC0A6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21125"/>
              </p:ext>
            </p:extLst>
          </p:nvPr>
        </p:nvGraphicFramePr>
        <p:xfrm>
          <a:off x="3032758" y="1965960"/>
          <a:ext cx="4915837" cy="3292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051">
                  <a:extLst>
                    <a:ext uri="{9D8B030D-6E8A-4147-A177-3AD203B41FA5}">
                      <a16:colId xmlns:a16="http://schemas.microsoft.com/office/drawing/2014/main" val="2281244052"/>
                    </a:ext>
                  </a:extLst>
                </a:gridCol>
                <a:gridCol w="2110607">
                  <a:extLst>
                    <a:ext uri="{9D8B030D-6E8A-4147-A177-3AD203B41FA5}">
                      <a16:colId xmlns:a16="http://schemas.microsoft.com/office/drawing/2014/main" val="2102819330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1172043843"/>
                    </a:ext>
                  </a:extLst>
                </a:gridCol>
              </a:tblGrid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Attribute1 (gender)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  <a:latin typeface="Raleway" pitchFamily="2" charset="77"/>
                          <a:cs typeface="Times New Roman" panose="02020603050405020304" pitchFamily="18" charset="0"/>
                        </a:rPr>
                        <a:t>Attribute2 (age)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92010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63944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299472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23733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96070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67007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0792"/>
                  </a:ext>
                </a:extLst>
              </a:tr>
              <a:tr h="3624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77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146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7EE1BF-A8F3-478F-8C12-D854BE1622E8}"/>
              </a:ext>
            </a:extLst>
          </p:cNvPr>
          <p:cNvSpPr txBox="1"/>
          <p:nvPr/>
        </p:nvSpPr>
        <p:spPr>
          <a:xfrm>
            <a:off x="3174466" y="5315599"/>
            <a:ext cx="47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Table 2</a:t>
            </a:r>
            <a:r>
              <a:rPr lang="en-US" dirty="0">
                <a:latin typeface="Raleway" pitchFamily="2" charset="77"/>
                <a:cs typeface="Times New Roman" panose="02020603050405020304" pitchFamily="18" charset="0"/>
              </a:rPr>
              <a:t>: Example of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00404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F902-6D71-4021-9899-ED3A67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Unsupervised Learning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1A6D-6749-4396-8437-46C8260D9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The unsupervised learning approach is of the following three types:</a:t>
            </a:r>
          </a:p>
          <a:p>
            <a:pPr lvl="1"/>
            <a:r>
              <a:rPr lang="en-US" sz="2000" b="1" dirty="0">
                <a:solidFill>
                  <a:srgbClr val="0000CC"/>
                </a:solidFill>
                <a:cs typeface="Times New Roman" panose="02020603050405020304" pitchFamily="18" charset="0"/>
              </a:rPr>
              <a:t>Association</a:t>
            </a:r>
            <a:r>
              <a:rPr lang="en-US" sz="2000" dirty="0">
                <a:cs typeface="Times New Roman" panose="02020603050405020304" pitchFamily="18" charset="0"/>
              </a:rPr>
              <a:t>: This approach uses some rules to find relationships between variables in a dataset. 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This approach is often used in suggestions and recommendation. 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For example, suggesting an item to a customer with: "The customers who bought this item also bought", or "You may also like", or simply by showing allied product images and recommending to buy related items. 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For example, when </a:t>
            </a:r>
            <a:r>
              <a:rPr lang="en-US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the primary product being purchased is a computer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then suggesting to buy a wireless mouse and a remote keyboard too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b="1" dirty="0">
                <a:solidFill>
                  <a:srgbClr val="0000CC"/>
                </a:solidFill>
                <a:cs typeface="Times New Roman" panose="02020603050405020304" pitchFamily="18" charset="0"/>
              </a:rPr>
              <a:t>Clustering</a:t>
            </a:r>
            <a:r>
              <a:rPr lang="en-US" sz="2000" dirty="0">
                <a:cs typeface="Times New Roman" panose="02020603050405020304" pitchFamily="18" charset="0"/>
              </a:rPr>
              <a:t>: It is a learning technique in data mining where unlabeled or unclassified data are grouped depending on either similarities or differences among them.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D8B65-2279-4049-AEC1-51A3A1470B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34F860-2BF6-422B-A488-4EE384BE7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505"/>
      </p:ext>
    </p:extLst>
  </p:cSld>
  <p:clrMapOvr>
    <a:masterClrMapping/>
  </p:clrMapOvr>
</p:sld>
</file>

<file path=ppt/theme/theme1.xml><?xml version="1.0" encoding="utf-8"?>
<a:theme xmlns:a="http://schemas.openxmlformats.org/drawingml/2006/main" name="BU">
  <a:themeElements>
    <a:clrScheme name="Geometric">
      <a:dk1>
        <a:srgbClr val="A50000"/>
      </a:dk1>
      <a:lt1>
        <a:srgbClr val="FFFFFF"/>
      </a:lt1>
      <a:dk2>
        <a:srgbClr val="434343"/>
      </a:dk2>
      <a:lt2>
        <a:srgbClr val="999999"/>
      </a:lt2>
      <a:accent1>
        <a:srgbClr val="CE202F"/>
      </a:accent1>
      <a:accent2>
        <a:srgbClr val="F32321"/>
      </a:accent2>
      <a:accent3>
        <a:srgbClr val="8C8985"/>
      </a:accent3>
      <a:accent4>
        <a:srgbClr val="C0B8B0"/>
      </a:accent4>
      <a:accent5>
        <a:srgbClr val="E1E1E1"/>
      </a:accent5>
      <a:accent6>
        <a:srgbClr val="898989"/>
      </a:accent6>
      <a:hlink>
        <a:srgbClr val="F32321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" id="{AB28C614-4CF0-7D49-9DDC-3E89C7A8901E}" vid="{71B1B08C-5815-A548-8510-298C7D5C98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1436</Words>
  <Application>Microsoft Macintosh PowerPoint</Application>
  <PresentationFormat>Widescreen</PresentationFormat>
  <Paragraphs>203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Cambria Math</vt:lpstr>
      <vt:lpstr>Helvetica</vt:lpstr>
      <vt:lpstr>IBM Plex Sans</vt:lpstr>
      <vt:lpstr>Montserrat</vt:lpstr>
      <vt:lpstr>Raleway</vt:lpstr>
      <vt:lpstr>Times New Roman</vt:lpstr>
      <vt:lpstr>BU</vt:lpstr>
      <vt:lpstr>ML and Linear Regression</vt:lpstr>
      <vt:lpstr>Machine Learning (ML)</vt:lpstr>
      <vt:lpstr>Supervised Learning</vt:lpstr>
      <vt:lpstr>Supervised Learning</vt:lpstr>
      <vt:lpstr>Supervised Learning</vt:lpstr>
      <vt:lpstr>Classification and Regression Algorithms</vt:lpstr>
      <vt:lpstr>Unsupervised Learning</vt:lpstr>
      <vt:lpstr>Unsupervised Example</vt:lpstr>
      <vt:lpstr>Unsupervised Learning</vt:lpstr>
      <vt:lpstr>Unsupervised Learning</vt:lpstr>
      <vt:lpstr>Why Unsupervised Learning</vt:lpstr>
      <vt:lpstr>Supervised and Unsupervised Learning</vt:lpstr>
      <vt:lpstr>Linear Regression</vt:lpstr>
      <vt:lpstr>Linear Regression (cont.)</vt:lpstr>
      <vt:lpstr>Evaluating Performance</vt:lpstr>
      <vt:lpstr>Evaluating Regression</vt:lpstr>
      <vt:lpstr>Evaluating Regression (cont.) </vt:lpstr>
      <vt:lpstr>Evaluating Regression (cont.) </vt:lpstr>
      <vt:lpstr>Evaluating Regression (cont.) </vt:lpstr>
      <vt:lpstr>Evaluating Regression (cont.) </vt:lpstr>
      <vt:lpstr>Evaluating Regression (cont.) </vt:lpstr>
      <vt:lpstr>Evaluating Regression (cont.) </vt:lpstr>
      <vt:lpstr>Evaluating Regression (cont.) </vt:lpstr>
      <vt:lpstr>Evaluating Regression (cont.) </vt:lpstr>
      <vt:lpstr>Evaluating Regression (cont.)</vt:lpstr>
      <vt:lpstr>Evaluating Regression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Khairunnesa, Samantha Syed</dc:creator>
  <cp:lastModifiedBy>G G Md Nawaz Ali</cp:lastModifiedBy>
  <cp:revision>29</cp:revision>
  <dcterms:created xsi:type="dcterms:W3CDTF">2023-09-23T18:44:46Z</dcterms:created>
  <dcterms:modified xsi:type="dcterms:W3CDTF">2024-09-26T01:55:16Z</dcterms:modified>
</cp:coreProperties>
</file>