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4" r:id="rId2"/>
    <p:sldId id="272" r:id="rId3"/>
    <p:sldId id="264" r:id="rId4"/>
    <p:sldId id="265" r:id="rId5"/>
    <p:sldId id="270" r:id="rId6"/>
    <p:sldId id="275" r:id="rId7"/>
    <p:sldId id="267" r:id="rId8"/>
    <p:sldId id="257" r:id="rId9"/>
    <p:sldId id="268" r:id="rId10"/>
    <p:sldId id="271" r:id="rId11"/>
    <p:sldId id="273" r:id="rId12"/>
    <p:sldId id="258" r:id="rId13"/>
    <p:sldId id="281" r:id="rId14"/>
    <p:sldId id="298" r:id="rId15"/>
    <p:sldId id="290" r:id="rId16"/>
    <p:sldId id="291" r:id="rId17"/>
    <p:sldId id="29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3" r:id="rId26"/>
    <p:sldId id="294" r:id="rId27"/>
    <p:sldId id="296" r:id="rId28"/>
    <p:sldId id="297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17:39:29.1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17:39:29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1,'-4'4,"-2"5,1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17:39:32.8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5642 194,'-1'-1,"0"0,0 0,0 0,0 0,0 0,0 0,0 0,0 0,-1 0,1 1,0-1,-1 1,1-1,0 1,-1-1,1 1,0 0,-1-1,-2 1,-4-2,-357-75,-9 29,291 39,-616-35,-7 46,265 1,-2477-3,2897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aleway" pitchFamily="2" charset="77"/>
              </a:defRPr>
            </a:lvl1pPr>
          </a:lstStyle>
          <a:p>
            <a:fld id="{113CB749-D872-45D0-8712-98660093AB28}" type="datetimeFigureOut">
              <a:rPr lang="en-US" smtClean="0"/>
              <a:pPr/>
              <a:t>10/8/24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aleway" pitchFamily="2" charset="77"/>
              </a:defRPr>
            </a:lvl1pPr>
          </a:lstStyle>
          <a:p>
            <a:fld id="{F18DA2FE-1433-4E66-A597-7EB96980CE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9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aleway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06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11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13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A50000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8131171" y="-14567"/>
            <a:ext cx="4060844" cy="2722000"/>
            <a:chOff x="6098378" y="-10925"/>
            <a:chExt cx="3045633" cy="2041500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7102211" y="-10925"/>
              <a:ext cx="2041800" cy="2041500"/>
            </a:xfrm>
            <a:prstGeom prst="rtTriangle">
              <a:avLst/>
            </a:prstGeom>
            <a:solidFill>
              <a:srgbClr val="C0B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aleway"/>
              <a:buNone/>
              <a:defRPr sz="5600" b="0" i="0">
                <a:solidFill>
                  <a:schemeClr val="lt1"/>
                </a:solidFill>
                <a:latin typeface="Raleway" pitchFamily="2" charset="77"/>
                <a:ea typeface="Raleway" pitchFamily="2" charset="77"/>
                <a:cs typeface="Raleway" pitchFamily="2" charset="77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sz="2800" b="0" i="0">
                <a:solidFill>
                  <a:schemeClr val="lt1"/>
                </a:solidFill>
                <a:latin typeface="Raleway" pitchFamily="2" charset="77"/>
                <a:ea typeface="Raleway" pitchFamily="2" charset="77"/>
                <a:cs typeface="Raleway" pitchFamily="2" charset="77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aleway" pitchFamily="2" charset="77"/>
                <a:ea typeface="Raleway" pitchFamily="2" charset="77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59A6245-7912-4078-A992-8942FFA14A6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1401" y="5987334"/>
            <a:ext cx="546199" cy="6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5;p16">
            <a:extLst>
              <a:ext uri="{FF2B5EF4-FFF2-40B4-BE49-F238E27FC236}">
                <a16:creationId xmlns:a16="http://schemas.microsoft.com/office/drawing/2014/main" id="{94D0B120-4623-2AA5-C4E2-DF4800B805E4}"/>
              </a:ext>
            </a:extLst>
          </p:cNvPr>
          <p:cNvSpPr txBox="1"/>
          <p:nvPr/>
        </p:nvSpPr>
        <p:spPr>
          <a:xfrm>
            <a:off x="-6349" y="6470650"/>
            <a:ext cx="318346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D9D9D9"/>
                </a:solidFill>
                <a:latin typeface="Raleway" pitchFamily="2" charset="77"/>
                <a:ea typeface="Arial"/>
                <a:cs typeface="Arial"/>
                <a:sym typeface="Arial"/>
              </a:rPr>
              <a:t> © Bradley University</a:t>
            </a:r>
            <a:endParaRPr sz="1867" b="0" i="0" u="none" strike="noStrike" cap="none" dirty="0">
              <a:solidFill>
                <a:srgbClr val="000000"/>
              </a:solidFill>
              <a:latin typeface="Raleway" pitchFamily="2" charset="77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56;p16">
            <a:extLst>
              <a:ext uri="{FF2B5EF4-FFF2-40B4-BE49-F238E27FC236}">
                <a16:creationId xmlns:a16="http://schemas.microsoft.com/office/drawing/2014/main" id="{E2CFDF77-FD53-C97C-D6E9-8EF533ED41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7068" y="911634"/>
            <a:ext cx="5784897" cy="72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1682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23" name="Google Shape;23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CE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00"/>
              </a:buClr>
              <a:buSzPts val="3000"/>
              <a:buNone/>
              <a:defRPr sz="3600" b="1" i="0">
                <a:solidFill>
                  <a:srgbClr val="FF0000"/>
                </a:solidFill>
                <a:latin typeface="Raleway" pitchFamily="2" charset="7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3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 b="0" i="0">
                <a:latin typeface="Raleway" pitchFamily="2" charset="77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aleway" pitchFamily="2" charset="77"/>
                <a:ea typeface="Raleway" pitchFamily="2" charset="77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59A6245-7912-4078-A992-8942FFA14A6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5867" y="5394200"/>
            <a:ext cx="731599" cy="875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3589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23" name="Google Shape;23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CE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A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00"/>
              </a:buClr>
              <a:buSzPts val="3000"/>
              <a:buNone/>
              <a:defRPr b="0" i="0">
                <a:solidFill>
                  <a:srgbClr val="FF0000"/>
                </a:solidFill>
                <a:latin typeface="Raleway" pitchFamily="2" charset="7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7424541" cy="463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Raleway" pitchFamily="2" charset="77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aleway" pitchFamily="2" charset="77"/>
                <a:ea typeface="Raleway" pitchFamily="2" charset="77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55867" y="5394200"/>
            <a:ext cx="731599" cy="875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79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A5000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 b="0" i="0">
                <a:solidFill>
                  <a:schemeClr val="lt1"/>
                </a:solidFill>
                <a:latin typeface="Raleway" pitchFamily="2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0" i="0">
                <a:solidFill>
                  <a:schemeClr val="lt1"/>
                </a:solidFill>
                <a:latin typeface="Raleway" pitchFamily="2" charset="77"/>
              </a:defRPr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aleway" pitchFamily="2" charset="77"/>
                <a:ea typeface="Raleway" pitchFamily="2" charset="77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59A6245-7912-4078-A992-8942FFA14A6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8131171" y="-14567"/>
            <a:ext cx="4060844" cy="2722000"/>
            <a:chOff x="6098378" y="-10925"/>
            <a:chExt cx="3045633" cy="2041500"/>
          </a:xfrm>
        </p:grpSpPr>
        <p:sp>
          <p:nvSpPr>
            <p:cNvPr id="137" name="Google Shape;137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F32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10800000">
              <a:off x="7102211" y="-10925"/>
              <a:ext cx="2041800" cy="2041500"/>
            </a:xfrm>
            <a:prstGeom prst="rtTriangle">
              <a:avLst/>
            </a:prstGeom>
            <a:solidFill>
              <a:srgbClr val="C0B8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Raleway" pitchFamily="2" charset="77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Google Shape;13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1401" y="5987334"/>
            <a:ext cx="546199" cy="65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8855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FA48-1914-4F95-B0FF-B1359AE6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FF0000"/>
                </a:solidFill>
                <a:latin typeface="Ralew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5D2B-4638-48EA-919B-83EC8460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Raleway" pitchFamily="2" charset="77"/>
              </a:defRPr>
            </a:lvl1pPr>
            <a:lvl2pPr>
              <a:defRPr b="0" i="0">
                <a:latin typeface="Raleway" pitchFamily="2" charset="77"/>
              </a:defRPr>
            </a:lvl2pPr>
            <a:lvl3pPr>
              <a:defRPr b="0" i="0">
                <a:latin typeface="Raleway" pitchFamily="2" charset="77"/>
              </a:defRPr>
            </a:lvl3pPr>
            <a:lvl4pPr>
              <a:defRPr b="0" i="0">
                <a:latin typeface="Raleway" pitchFamily="2" charset="77"/>
              </a:defRPr>
            </a:lvl4pPr>
            <a:lvl5pPr>
              <a:defRPr b="0" i="0">
                <a:latin typeface="Raleway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C859E-53FF-4707-AAF8-8E5F4AD6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Raleway" pitchFamily="2" charset="77"/>
              </a:defRPr>
            </a:lvl1pPr>
          </a:lstStyle>
          <a:p>
            <a:fld id="{F464A6CF-B4A2-4A69-8E40-AC986E608E45}" type="datetime1">
              <a:rPr lang="en-US" smtClean="0"/>
              <a:pPr/>
              <a:t>10/8/24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0822-0561-471F-A6AD-B5D2FD2E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2E07-8498-43E5-AAFE-16ADBD51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Raleway" pitchFamily="2" charset="77"/>
              </a:defRPr>
            </a:lvl1pPr>
          </a:lstStyle>
          <a:p>
            <a:fld id="{759A6245-7912-4078-A992-8942FFA14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6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810F-D5A3-43CC-92E4-A925C9F1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Ralew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28B93-002E-4319-8740-36EE5B88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Raleway" pitchFamily="2" charset="77"/>
              </a:defRPr>
            </a:lvl1pPr>
          </a:lstStyle>
          <a:p>
            <a:fld id="{75B43C36-157C-4E7D-A33A-3D8E73564DBB}" type="datetime1">
              <a:rPr lang="en-US" smtClean="0"/>
              <a:pPr/>
              <a:t>10/8/24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7F1BB-53C0-40C1-974E-82CB5672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365FC-F7AE-418C-98AB-880289D5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Raleway" pitchFamily="2" charset="77"/>
              </a:defRPr>
            </a:lvl1pPr>
          </a:lstStyle>
          <a:p>
            <a:fld id="{759A6245-7912-4078-A992-8942FFA14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5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27BF8-145E-4EE7-90A5-E6013107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Raleway" pitchFamily="2" charset="77"/>
              </a:defRPr>
            </a:lvl1pPr>
          </a:lstStyle>
          <a:p>
            <a:fld id="{A1A9F604-4CFA-4E07-AA46-7D3BE2409149}" type="datetime1">
              <a:rPr lang="en-US" smtClean="0"/>
              <a:pPr/>
              <a:t>10/8/24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0487E-3236-4620-BCB9-E1D15AB9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Raleway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27CF3-BD94-41A6-8DB4-AC11D293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Raleway" pitchFamily="2" charset="77"/>
              </a:defRPr>
            </a:lvl1pPr>
          </a:lstStyle>
          <a:p>
            <a:fld id="{759A6245-7912-4078-A992-8942FFA14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00"/>
              </a:buClr>
              <a:buSzPts val="3000"/>
              <a:buFont typeface="Raleway"/>
              <a:buNone/>
              <a:defRPr sz="3000" i="0" u="none" strike="noStrike" cap="none">
                <a:solidFill>
                  <a:srgbClr val="A5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aleway" pitchFamily="2" charset="77"/>
                <a:ea typeface="Raleway" pitchFamily="2" charset="77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59A6245-7912-4078-A992-8942FFA14A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640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77"/>
          <a:ea typeface="Raleway" pitchFamily="2" charset="77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77"/>
          <a:ea typeface="Raleway" pitchFamily="2" charset="77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learning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strated-machine-learnin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francesco.disalvo/the-bias-variance-tradeoff-an-illustrated-guide-6c79214b0c2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strated-machine-learning.github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francesco.disalvo/the-bias-variance-tradeoff-an-illustrated-guide-6c79214b0c2b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strated-machine-learning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francesco.disalvo/the-bias-variance-tradeoff-an-illustrated-guide-6c79214b0c2b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strated-machine-learning.github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francesco.disalvo/the-bias-variance-tradeoff-an-illustrated-guide-6c79214b0c2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strated-machine-learning.github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francesco.disalvo/the-bias-variance-tradeoff-an-illustrated-guide-6c79214b0c2b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10C4-BDCD-4C2C-A34E-FCA77ECB7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208" y="1971519"/>
            <a:ext cx="7428992" cy="1710779"/>
          </a:xfrm>
        </p:spPr>
        <p:txBody>
          <a:bodyPr>
            <a:normAutofit fontScale="90000"/>
          </a:bodyPr>
          <a:lstStyle/>
          <a:p>
            <a:r>
              <a:rPr lang="en-US" dirty="0"/>
              <a:t>K-Nearest Neighbor (KNN)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57C9F-8555-0585-58FC-017E45A99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447" y="3793361"/>
            <a:ext cx="5499731" cy="943387"/>
          </a:xfrm>
        </p:spPr>
        <p:txBody>
          <a:bodyPr>
            <a:noAutofit/>
          </a:bodyPr>
          <a:lstStyle/>
          <a:p>
            <a:pPr algn="l"/>
            <a:r>
              <a:rPr lang="en-US" sz="2000" u="sng" dirty="0"/>
              <a:t>By:</a:t>
            </a:r>
          </a:p>
          <a:p>
            <a:pPr algn="l"/>
            <a:r>
              <a:rPr lang="en-US" sz="2000" dirty="0"/>
              <a:t>Dr. G G Md Nawaz Ali</a:t>
            </a:r>
          </a:p>
          <a:p>
            <a:pPr algn="l"/>
            <a:r>
              <a:rPr lang="en-US" sz="2000" dirty="0"/>
              <a:t>E-mail: </a:t>
            </a:r>
            <a:r>
              <a:rPr lang="en-US" sz="2000" dirty="0" err="1"/>
              <a:t>nali@fsmail.bradley.edu</a:t>
            </a:r>
            <a:endParaRPr lang="en-US" sz="2000" dirty="0"/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4C70C2F9-5060-D024-60A4-B946F1D19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9" r="23289" b="-1"/>
          <a:stretch/>
        </p:blipFill>
        <p:spPr>
          <a:xfrm>
            <a:off x="-2573" y="11"/>
            <a:ext cx="2710651" cy="6400789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0D23B-CA82-3D25-24D8-DB68703E2793}"/>
              </a:ext>
            </a:extLst>
          </p:cNvPr>
          <p:cNvSpPr txBox="1"/>
          <p:nvPr/>
        </p:nvSpPr>
        <p:spPr>
          <a:xfrm>
            <a:off x="4808744" y="5791201"/>
            <a:ext cx="2404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" pitchFamily="2" charset="77"/>
              </a:rPr>
              <a:t>Slide courtesy: </a:t>
            </a:r>
          </a:p>
          <a:p>
            <a:pPr marL="342891" indent="-342891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aleway" pitchFamily="2" charset="77"/>
              </a:rPr>
              <a:t>Dr. Babu K. Baniya </a:t>
            </a:r>
          </a:p>
          <a:p>
            <a:pPr marL="342891" indent="-342891">
              <a:buAutoNum type="arabicPeriod"/>
            </a:pPr>
            <a:r>
              <a:rPr lang="en-US" sz="1400" dirty="0" err="1">
                <a:solidFill>
                  <a:schemeClr val="bg1"/>
                </a:solidFill>
                <a:latin typeface="Raleway" pitchFamily="2" charset="77"/>
              </a:rPr>
              <a:t>Pierian</a:t>
            </a:r>
            <a:r>
              <a:rPr lang="en-US" sz="1400" dirty="0">
                <a:solidFill>
                  <a:schemeClr val="bg1"/>
                </a:solidFill>
                <a:latin typeface="Raleway" pitchFamily="2" charset="77"/>
              </a:rPr>
              <a:t>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DA287-5C38-B14A-100B-970C19A2EA21}"/>
              </a:ext>
            </a:extLst>
          </p:cNvPr>
          <p:cNvSpPr txBox="1"/>
          <p:nvPr/>
        </p:nvSpPr>
        <p:spPr>
          <a:xfrm>
            <a:off x="7591120" y="5791199"/>
            <a:ext cx="4194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" pitchFamily="2" charset="77"/>
              </a:rPr>
              <a:t>Ref: </a:t>
            </a:r>
          </a:p>
          <a:p>
            <a:r>
              <a:rPr lang="en-US" sz="1400" dirty="0">
                <a:solidFill>
                  <a:schemeClr val="bg1"/>
                </a:solidFill>
                <a:latin typeface="Raleway" pitchFamily="2" charset="77"/>
              </a:rPr>
              <a:t>Python Machine Learning by Wei-Meng Lee</a:t>
            </a:r>
          </a:p>
          <a:p>
            <a:r>
              <a:rPr lang="en-US" sz="1400" dirty="0">
                <a:solidFill>
                  <a:schemeClr val="bg1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Introduction to Statistical learning by Gareth James </a:t>
            </a:r>
            <a:endParaRPr lang="en-US" sz="1400" dirty="0">
              <a:solidFill>
                <a:schemeClr val="bg1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4494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" panose="020F0502020204030204" pitchFamily="34" charset="0"/>
              </a:rPr>
              <a:t>Choosing the right value for K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Choosing the value of k:</a:t>
            </a:r>
          </a:p>
          <a:p>
            <a:pPr lvl="1"/>
            <a:r>
              <a:rPr lang="en-US" sz="2000" dirty="0">
                <a:latin typeface="Raleway" pitchFamily="2" charset="77"/>
                <a:cs typeface="Calibri" panose="020F0502020204030204" pitchFamily="34" charset="0"/>
              </a:rPr>
              <a:t>If k is too small, sensitive to noise points</a:t>
            </a:r>
          </a:p>
          <a:p>
            <a:pPr lvl="1"/>
            <a:r>
              <a:rPr lang="en-US" sz="2000" dirty="0">
                <a:latin typeface="Raleway" pitchFamily="2" charset="77"/>
                <a:cs typeface="Calibri" panose="020F0502020204030204" pitchFamily="34" charset="0"/>
              </a:rPr>
              <a:t>If k is too large, neighborhood may include points from other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056C8-3E13-4760-840A-399612EFA3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9A6245-7912-4078-A992-8942FFA14A6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5181601" y="3078164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82512" imgH="5298053" progId="">
                  <p:embed/>
                </p:oleObj>
              </mc:Choice>
              <mc:Fallback>
                <p:oleObj name="Visio" r:id="rId2" imgW="6582512" imgH="5298053" progId="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3078164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80067" y="3877734"/>
            <a:ext cx="3478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aleway" pitchFamily="2" charset="77"/>
                <a:cs typeface="Calibri" panose="020F0502020204030204" pitchFamily="34" charset="0"/>
              </a:rPr>
              <a:t>Rule of thumb:</a:t>
            </a:r>
          </a:p>
          <a:p>
            <a:r>
              <a:rPr lang="en-US" sz="2000" dirty="0">
                <a:latin typeface="Raleway" pitchFamily="2" charset="77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Raleway" pitchFamily="2" charset="77"/>
                <a:cs typeface="Calibri" panose="020F0502020204030204" pitchFamily="34" charset="0"/>
              </a:rPr>
              <a:t>sqrt</a:t>
            </a:r>
            <a:r>
              <a:rPr lang="en-US" sz="2000" dirty="0">
                <a:latin typeface="Raleway" pitchFamily="2" charset="77"/>
                <a:cs typeface="Calibri" panose="020F0502020204030204" pitchFamily="34" charset="0"/>
              </a:rPr>
              <a:t>(N)</a:t>
            </a:r>
          </a:p>
          <a:p>
            <a:r>
              <a:rPr lang="en-US" sz="2000" dirty="0">
                <a:latin typeface="Raleway" pitchFamily="2" charset="77"/>
                <a:cs typeface="Calibri" panose="020F0502020204030204" pitchFamily="34" charset="0"/>
              </a:rPr>
              <a:t>N: number of training points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DE76-6DAE-FD3A-6B70-7D4CAC42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Pros and Cons of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5F65-F69B-7358-4426-DAAEE9F87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819528"/>
            <a:ext cx="5680400" cy="3185287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+mn-ea"/>
                <a:cs typeface="+mn-cs"/>
                <a:sym typeface="Arial"/>
              </a:rPr>
              <a:t>Pros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latin typeface="Raleway" pitchFamily="2" charset="77"/>
                <a:ea typeface="+mn-ea"/>
                <a:cs typeface="+mn-cs"/>
                <a:sym typeface="Arial"/>
              </a:rPr>
              <a:t>Simple to understand 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latin typeface="Raleway" pitchFamily="2" charset="77"/>
                <a:ea typeface="+mn-ea"/>
                <a:cs typeface="+mn-cs"/>
                <a:sym typeface="Arial"/>
              </a:rPr>
              <a:t>Training is trivial 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latin typeface="Raleway" pitchFamily="2" charset="77"/>
                <a:ea typeface="+mn-ea"/>
                <a:cs typeface="+mn-cs"/>
                <a:sym typeface="Arial"/>
              </a:rPr>
              <a:t>Works with any number of classes 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latin typeface="Raleway" pitchFamily="2" charset="77"/>
                <a:ea typeface="+mn-ea"/>
                <a:cs typeface="+mn-cs"/>
                <a:sym typeface="Arial"/>
              </a:rPr>
              <a:t>Not many parameters: </a:t>
            </a:r>
          </a:p>
          <a:p>
            <a:pPr lvl="2"/>
            <a:r>
              <a:rPr lang="en-US" sz="2400" kern="1200" dirty="0">
                <a:solidFill>
                  <a:schemeClr val="tx1"/>
                </a:solidFill>
                <a:latin typeface="Raleway" pitchFamily="2" charset="77"/>
                <a:ea typeface="+mn-ea"/>
                <a:cs typeface="+mn-cs"/>
                <a:sym typeface="Arial"/>
              </a:rPr>
              <a:t>K </a:t>
            </a:r>
          </a:p>
          <a:p>
            <a:pPr lvl="2"/>
            <a:r>
              <a:rPr lang="en-US" sz="2400" kern="1200" dirty="0">
                <a:solidFill>
                  <a:schemeClr val="tx1"/>
                </a:solidFill>
                <a:latin typeface="Raleway" pitchFamily="2" charset="77"/>
                <a:ea typeface="+mn-ea"/>
                <a:cs typeface="+mn-cs"/>
                <a:sym typeface="Arial"/>
              </a:rPr>
              <a:t>Distance metric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C6E7A-EFDA-DF6C-66A9-1432F1C94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9A6245-7912-4078-A992-8942FFA14A6E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88F4F4-6404-8234-457D-C5DC73B67279}"/>
              </a:ext>
            </a:extLst>
          </p:cNvPr>
          <p:cNvSpPr txBox="1">
            <a:spLocks/>
          </p:cNvSpPr>
          <p:nvPr/>
        </p:nvSpPr>
        <p:spPr>
          <a:xfrm>
            <a:off x="6330696" y="1819528"/>
            <a:ext cx="5513832" cy="31852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Raleway" pitchFamily="2" charset="77"/>
              </a:rPr>
              <a:t>Cons</a:t>
            </a:r>
          </a:p>
          <a:p>
            <a:pPr lvl="1"/>
            <a:r>
              <a:rPr lang="en-US" dirty="0">
                <a:latin typeface="Raleway" pitchFamily="2" charset="77"/>
              </a:rPr>
              <a:t>High prediction cost for large data set</a:t>
            </a:r>
          </a:p>
          <a:p>
            <a:pPr lvl="1"/>
            <a:r>
              <a:rPr lang="en-US" dirty="0">
                <a:latin typeface="Raleway" pitchFamily="2" charset="77"/>
              </a:rPr>
              <a:t>Does not work well with high dimensional data </a:t>
            </a:r>
          </a:p>
          <a:p>
            <a:pPr lvl="1"/>
            <a:r>
              <a:rPr lang="en-US" dirty="0">
                <a:latin typeface="Raleway" pitchFamily="2" charset="77"/>
              </a:rPr>
              <a:t>Categorical features does not work well</a:t>
            </a:r>
          </a:p>
        </p:txBody>
      </p:sp>
    </p:spTree>
    <p:extLst>
      <p:ext uri="{BB962C8B-B14F-4D97-AF65-F5344CB8AC3E}">
        <p14:creationId xmlns:p14="http://schemas.microsoft.com/office/powerpoint/2010/main" val="23174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8457-51B7-410D-A5C3-12DF8C83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31613"/>
            <a:ext cx="11360800" cy="810400"/>
          </a:xfrm>
        </p:spPr>
        <p:txBody>
          <a:bodyPr/>
          <a:lstStyle/>
          <a:p>
            <a:pPr algn="ctr"/>
            <a:r>
              <a:rPr lang="en-US" dirty="0">
                <a:cs typeface="Calibri" panose="020F0502020204030204" pitchFamily="34" charset="0"/>
              </a:rPr>
              <a:t>Distance Matrix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D56DA-5F14-4593-A8BF-8E057F9805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9A6245-7912-4078-A992-8942FFA14A6E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 descr="Snapshot 2005-11-03 15-11-07">
            <a:extLst>
              <a:ext uri="{FF2B5EF4-FFF2-40B4-BE49-F238E27FC236}">
                <a16:creationId xmlns:a16="http://schemas.microsoft.com/office/drawing/2014/main" id="{0FC95BC4-B6D4-491A-983F-CCA7C86A4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1369" y="791387"/>
            <a:ext cx="552926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673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>
            <a:spLocks noGrp="1"/>
          </p:cNvSpPr>
          <p:nvPr>
            <p:ph type="title"/>
          </p:nvPr>
        </p:nvSpPr>
        <p:spPr>
          <a:xfrm>
            <a:off x="1525072" y="2850248"/>
            <a:ext cx="8082224" cy="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800" dirty="0">
                <a:ea typeface="Montserrat"/>
                <a:cs typeface="Montserrat"/>
                <a:sym typeface="Montserrat"/>
              </a:rPr>
              <a:t>Underfitting (high bias) and Overfitting (high variance)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5179B-5F00-D574-B76D-D3BA99C7309B}"/>
              </a:ext>
            </a:extLst>
          </p:cNvPr>
          <p:cNvSpPr txBox="1"/>
          <p:nvPr/>
        </p:nvSpPr>
        <p:spPr>
          <a:xfrm>
            <a:off x="2023872" y="4559808"/>
            <a:ext cx="79369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Raleway" pitchFamily="2" charset="77"/>
              </a:rPr>
              <a:t>References:</a:t>
            </a:r>
            <a:r>
              <a:rPr lang="en-US" dirty="0">
                <a:latin typeface="Raleway" pitchFamily="2" charset="7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77"/>
                <a:hlinkClick r:id="rId3"/>
              </a:rPr>
              <a:t>https://illustrated-machine-learning.github.io/</a:t>
            </a:r>
            <a:endParaRPr lang="en-US" sz="1800" dirty="0">
              <a:latin typeface="Raleway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" pitchFamily="2" charset="77"/>
                <a:hlinkClick r:id="rId4"/>
              </a:rPr>
              <a:t>https://medium.com/@francesco.disalvo/the-bias-variance-tradeoff-an-illustrated-guide-6c79214b0c2b</a:t>
            </a:r>
            <a:endParaRPr lang="en-US" dirty="0">
              <a:latin typeface="Raleway" pitchFamily="2" charset="77"/>
            </a:endParaRPr>
          </a:p>
          <a:p>
            <a:endParaRPr lang="en-US" dirty="0"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8255-9F61-4331-1582-683E08AB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vs.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1A0B6-2883-5A4B-536C-075DABBBF8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9A6245-7912-4078-A992-8942FFA14A6E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Learning curve">
            <a:extLst>
              <a:ext uri="{FF2B5EF4-FFF2-40B4-BE49-F238E27FC236}">
                <a16:creationId xmlns:a16="http://schemas.microsoft.com/office/drawing/2014/main" id="{0EF69CD4-76B8-058D-38A7-CE07CBEA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80" y="1784773"/>
            <a:ext cx="4980516" cy="39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A6FB6-77A4-1167-AE6E-844AEB8EC516}"/>
              </a:ext>
            </a:extLst>
          </p:cNvPr>
          <p:cNvSpPr txBox="1"/>
          <p:nvPr/>
        </p:nvSpPr>
        <p:spPr>
          <a:xfrm>
            <a:off x="451104" y="1521869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The variance reflects the variability of the predictions whereas the bias is the difference between the forecast and the true values (error).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Ideally, we hope to reach a low bias (error) and a low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However, this rarely happens, and this is why we need to rely on this “trade-off”.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The overall goal is to reach the so-called zone of solution, an optimal zone that balances these two holy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Raleway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66D66-2591-F5FA-5AE6-09B2F872ACBF}"/>
              </a:ext>
            </a:extLst>
          </p:cNvPr>
          <p:cNvSpPr txBox="1"/>
          <p:nvPr/>
        </p:nvSpPr>
        <p:spPr>
          <a:xfrm>
            <a:off x="1312133" y="5694546"/>
            <a:ext cx="65745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Raleway" pitchFamily="2" charset="77"/>
              </a:rPr>
              <a:t>Refs: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aleway" pitchFamily="2" charset="77"/>
                <a:hlinkClick r:id="rId3"/>
              </a:rPr>
              <a:t>https://illustrated-machine-learning.github.io/</a:t>
            </a:r>
            <a:endParaRPr lang="en-US" sz="1100" dirty="0">
              <a:latin typeface="Raleway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aleway" pitchFamily="2" charset="77"/>
              </a:rPr>
              <a:t> </a:t>
            </a:r>
            <a:r>
              <a:rPr lang="en-US" sz="1100" dirty="0">
                <a:latin typeface="Raleway" pitchFamily="2" charset="77"/>
                <a:hlinkClick r:id="rId4"/>
              </a:rPr>
              <a:t>https://medium.com/@francesco.disalvo/the-bias-variance-tradeoff-an-illustrated-guide-6c79214b0c2b</a:t>
            </a:r>
            <a:endParaRPr lang="en-US" sz="11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708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415600" y="2450233"/>
            <a:ext cx="11360800" cy="22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200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Underfitting </a:t>
            </a:r>
            <a:endParaRPr sz="2200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  <a:p>
            <a:pPr marL="1219170" lvl="1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200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200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  <a:p>
            <a:pPr marL="1219170" lvl="1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200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Low variance but high bias.  </a:t>
            </a:r>
            <a:endParaRPr sz="2200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  <a:p>
            <a:pPr marL="1219170" lvl="1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200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200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2200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80B89-CAC6-8169-C8FB-26C1D819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584"/>
            <a:ext cx="11360800" cy="810400"/>
          </a:xfrm>
        </p:spPr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B70BB-5F99-5538-651F-11FCF7B928E6}"/>
              </a:ext>
            </a:extLst>
          </p:cNvPr>
          <p:cNvSpPr txBox="1"/>
          <p:nvPr/>
        </p:nvSpPr>
        <p:spPr>
          <a:xfrm>
            <a:off x="3511296" y="6576616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 err="1">
                <a:solidFill>
                  <a:schemeClr val="bg1"/>
                </a:solidFill>
              </a:rPr>
              <a:t>pierian</a:t>
            </a:r>
            <a:r>
              <a:rPr lang="en-US" sz="1200" dirty="0">
                <a:solidFill>
                  <a:schemeClr val="bg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04740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0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4130700" y="2577833"/>
            <a:ext cx="0" cy="25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4130700" y="5153833"/>
            <a:ext cx="393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16" name="Google Shape;616;p60"/>
          <p:cNvSpPr/>
          <p:nvPr/>
        </p:nvSpPr>
        <p:spPr>
          <a:xfrm>
            <a:off x="4805433" y="44190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17" name="Google Shape;617;p60"/>
          <p:cNvSpPr/>
          <p:nvPr/>
        </p:nvSpPr>
        <p:spPr>
          <a:xfrm>
            <a:off x="4962633" y="378723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18" name="Google Shape;618;p60"/>
          <p:cNvSpPr/>
          <p:nvPr/>
        </p:nvSpPr>
        <p:spPr>
          <a:xfrm>
            <a:off x="5501600" y="37367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19" name="Google Shape;619;p60"/>
          <p:cNvSpPr/>
          <p:nvPr/>
        </p:nvSpPr>
        <p:spPr>
          <a:xfrm>
            <a:off x="5712833" y="32658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20" name="Google Shape;620;p60"/>
          <p:cNvSpPr/>
          <p:nvPr/>
        </p:nvSpPr>
        <p:spPr>
          <a:xfrm>
            <a:off x="6278267" y="35093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21" name="Google Shape;621;p60"/>
          <p:cNvSpPr/>
          <p:nvPr/>
        </p:nvSpPr>
        <p:spPr>
          <a:xfrm>
            <a:off x="6610233" y="313381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22" name="Google Shape;622;p60"/>
          <p:cNvSpPr/>
          <p:nvPr/>
        </p:nvSpPr>
        <p:spPr>
          <a:xfrm>
            <a:off x="7167600" y="35093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23" name="Google Shape;623;p60"/>
          <p:cNvSpPr/>
          <p:nvPr/>
        </p:nvSpPr>
        <p:spPr>
          <a:xfrm>
            <a:off x="6847600" y="34230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24" name="Google Shape;624;p60"/>
          <p:cNvSpPr/>
          <p:nvPr/>
        </p:nvSpPr>
        <p:spPr>
          <a:xfrm>
            <a:off x="7404967" y="313381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25" name="Google Shape;625;p60"/>
          <p:cNvSpPr/>
          <p:nvPr/>
        </p:nvSpPr>
        <p:spPr>
          <a:xfrm>
            <a:off x="7736967" y="36665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26" name="Google Shape;626;p60"/>
          <p:cNvSpPr/>
          <p:nvPr/>
        </p:nvSpPr>
        <p:spPr>
          <a:xfrm>
            <a:off x="5211433" y="414893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27" name="Google Shape;627;p60"/>
          <p:cNvSpPr/>
          <p:nvPr/>
        </p:nvSpPr>
        <p:spPr>
          <a:xfrm>
            <a:off x="4389467" y="45373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28" name="Google Shape;628;p60"/>
          <p:cNvSpPr txBox="1"/>
          <p:nvPr/>
        </p:nvSpPr>
        <p:spPr>
          <a:xfrm>
            <a:off x="3308267" y="3489384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Y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5749033" y="5199584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X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750C-161E-0886-3894-6B01390F1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E7B16B-39C2-5081-8FC4-46B07424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60584"/>
            <a:ext cx="11360800" cy="810400"/>
          </a:xfrm>
        </p:spPr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9CF10-ABFE-A448-F144-1ED682F46607}"/>
              </a:ext>
            </a:extLst>
          </p:cNvPr>
          <p:cNvSpPr txBox="1"/>
          <p:nvPr/>
        </p:nvSpPr>
        <p:spPr>
          <a:xfrm>
            <a:off x="3511296" y="6576616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 err="1">
                <a:solidFill>
                  <a:schemeClr val="bg1"/>
                </a:solidFill>
              </a:rPr>
              <a:t>pierian</a:t>
            </a:r>
            <a:r>
              <a:rPr lang="en-US" sz="1200" dirty="0">
                <a:solidFill>
                  <a:schemeClr val="bg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69246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9" name="Google Shape;639;p61"/>
          <p:cNvCxnSpPr/>
          <p:nvPr/>
        </p:nvCxnSpPr>
        <p:spPr>
          <a:xfrm>
            <a:off x="7666380" y="1839349"/>
            <a:ext cx="0" cy="25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7666380" y="4415349"/>
            <a:ext cx="393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41" name="Google Shape;641;p61"/>
          <p:cNvSpPr/>
          <p:nvPr/>
        </p:nvSpPr>
        <p:spPr>
          <a:xfrm>
            <a:off x="8341113" y="368058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42" name="Google Shape;642;p61"/>
          <p:cNvSpPr/>
          <p:nvPr/>
        </p:nvSpPr>
        <p:spPr>
          <a:xfrm>
            <a:off x="8498313" y="304874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43" name="Google Shape;643;p61"/>
          <p:cNvSpPr/>
          <p:nvPr/>
        </p:nvSpPr>
        <p:spPr>
          <a:xfrm>
            <a:off x="9037280" y="299828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44" name="Google Shape;644;p61"/>
          <p:cNvSpPr/>
          <p:nvPr/>
        </p:nvSpPr>
        <p:spPr>
          <a:xfrm>
            <a:off x="9248513" y="252738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45" name="Google Shape;645;p61"/>
          <p:cNvSpPr/>
          <p:nvPr/>
        </p:nvSpPr>
        <p:spPr>
          <a:xfrm>
            <a:off x="9813947" y="2770816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46" name="Google Shape;646;p61"/>
          <p:cNvSpPr/>
          <p:nvPr/>
        </p:nvSpPr>
        <p:spPr>
          <a:xfrm>
            <a:off x="10145913" y="239533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47" name="Google Shape;647;p61"/>
          <p:cNvSpPr/>
          <p:nvPr/>
        </p:nvSpPr>
        <p:spPr>
          <a:xfrm>
            <a:off x="10703280" y="2770816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48" name="Google Shape;648;p61"/>
          <p:cNvSpPr/>
          <p:nvPr/>
        </p:nvSpPr>
        <p:spPr>
          <a:xfrm>
            <a:off x="10383280" y="268458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49" name="Google Shape;649;p61"/>
          <p:cNvSpPr/>
          <p:nvPr/>
        </p:nvSpPr>
        <p:spPr>
          <a:xfrm>
            <a:off x="10940647" y="239533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50" name="Google Shape;650;p61"/>
          <p:cNvSpPr/>
          <p:nvPr/>
        </p:nvSpPr>
        <p:spPr>
          <a:xfrm>
            <a:off x="11272647" y="2928016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51" name="Google Shape;651;p61"/>
          <p:cNvSpPr/>
          <p:nvPr/>
        </p:nvSpPr>
        <p:spPr>
          <a:xfrm>
            <a:off x="8747113" y="341044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52" name="Google Shape;652;p61"/>
          <p:cNvSpPr/>
          <p:nvPr/>
        </p:nvSpPr>
        <p:spPr>
          <a:xfrm>
            <a:off x="7925147" y="3798816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653" name="Google Shape;653;p61"/>
          <p:cNvSpPr txBox="1"/>
          <p:nvPr/>
        </p:nvSpPr>
        <p:spPr>
          <a:xfrm>
            <a:off x="6840447" y="2729791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Y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9284713" y="4461100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X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rot="10800000" flipH="1">
            <a:off x="7702047" y="1550249"/>
            <a:ext cx="3086400" cy="25868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384A86-02BB-0C15-6CF4-34C576A1CEB6}"/>
              </a:ext>
            </a:extLst>
          </p:cNvPr>
          <p:cNvSpPr txBox="1"/>
          <p:nvPr/>
        </p:nvSpPr>
        <p:spPr>
          <a:xfrm>
            <a:off x="385693" y="1485818"/>
            <a:ext cx="641908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The most common causes are: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Raleway" pitchFamily="2" charset="77"/>
              </a:rPr>
              <a:t>T</a:t>
            </a: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he model is too simple for the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Raleway" pitchFamily="2" charset="77"/>
              </a:rPr>
              <a:t>T</a:t>
            </a: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he features are not informative enough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Raleway" pitchFamily="2" charset="77"/>
              </a:rPr>
              <a:t>Y</a:t>
            </a: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ou regularize too much (hence, the model becomes too simple)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0F81B-9344-0A40-47E3-2683BF384D1E}"/>
              </a:ext>
            </a:extLst>
          </p:cNvPr>
          <p:cNvSpPr txBox="1"/>
          <p:nvPr/>
        </p:nvSpPr>
        <p:spPr>
          <a:xfrm>
            <a:off x="448976" y="3646940"/>
            <a:ext cx="58165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Possible  solutions are: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Raleway" pitchFamily="2" charset="77"/>
              </a:rPr>
              <a:t>T</a:t>
            </a: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ry with more complex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Raleway" pitchFamily="2" charset="77"/>
              </a:rPr>
              <a:t>S</a:t>
            </a: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elect those features with a higher predictive power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Raleway" pitchFamily="2" charset="77"/>
              </a:rPr>
              <a:t>A</a:t>
            </a: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dd more training data (if possible)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Raleway" pitchFamily="2" charset="77"/>
              </a:rPr>
              <a:t>R</a:t>
            </a: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educe regularization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98533-5ACC-AB86-FE15-48AF9A5E70C1}"/>
              </a:ext>
            </a:extLst>
          </p:cNvPr>
          <p:cNvSpPr txBox="1"/>
          <p:nvPr/>
        </p:nvSpPr>
        <p:spPr>
          <a:xfrm>
            <a:off x="1127111" y="5893444"/>
            <a:ext cx="65745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Raleway" pitchFamily="2" charset="77"/>
              </a:rPr>
              <a:t>Refs: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aleway" pitchFamily="2" charset="77"/>
                <a:hlinkClick r:id="rId3"/>
              </a:rPr>
              <a:t>https://illustrated-machine-learning.github.io/</a:t>
            </a:r>
            <a:endParaRPr lang="en-US" sz="1100" dirty="0">
              <a:latin typeface="Raleway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aleway" pitchFamily="2" charset="77"/>
              </a:rPr>
              <a:t> </a:t>
            </a:r>
            <a:r>
              <a:rPr lang="en-US" sz="1100" dirty="0">
                <a:latin typeface="Raleway" pitchFamily="2" charset="77"/>
                <a:hlinkClick r:id="rId4"/>
              </a:rPr>
              <a:t>https://medium.com/@francesco.disalvo/the-bias-variance-tradeoff-an-illustrated-guide-6c79214b0c2b</a:t>
            </a:r>
            <a:endParaRPr lang="en-US" sz="1100" dirty="0">
              <a:latin typeface="Raleway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BBA5AE-87DD-238F-BC01-7B4650B0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2053"/>
            <a:ext cx="11360800" cy="810400"/>
          </a:xfrm>
        </p:spPr>
        <p:txBody>
          <a:bodyPr/>
          <a:lstStyle/>
          <a:p>
            <a:r>
              <a:rPr lang="en-US" dirty="0"/>
              <a:t>Underfitting</a:t>
            </a:r>
          </a:p>
        </p:txBody>
      </p:sp>
    </p:spTree>
    <p:extLst>
      <p:ext uri="{BB962C8B-B14F-4D97-AF65-F5344CB8AC3E}">
        <p14:creationId xmlns:p14="http://schemas.microsoft.com/office/powerpoint/2010/main" val="380719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400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400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  <a:p>
            <a:pPr marL="1219170" lvl="1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400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This often results in low error on training sets but high error on test/validation sets.</a:t>
            </a:r>
            <a:endParaRPr sz="2400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3467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58F0B-0A0E-F138-DF8E-C952A9B0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2053"/>
            <a:ext cx="11360800" cy="810400"/>
          </a:xfrm>
        </p:spPr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5FB09-06D4-91FA-160D-3CE3BBBDABB1}"/>
              </a:ext>
            </a:extLst>
          </p:cNvPr>
          <p:cNvSpPr txBox="1"/>
          <p:nvPr/>
        </p:nvSpPr>
        <p:spPr>
          <a:xfrm>
            <a:off x="3511296" y="6576616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 err="1">
                <a:solidFill>
                  <a:schemeClr val="bg1"/>
                </a:solidFill>
              </a:rPr>
              <a:t>pierian</a:t>
            </a:r>
            <a:r>
              <a:rPr lang="en-US" sz="1200" dirty="0">
                <a:solidFill>
                  <a:schemeClr val="bg1"/>
                </a:solidFill>
              </a:rPr>
              <a:t>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415600" y="1639833"/>
            <a:ext cx="11360800" cy="77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Data</a:t>
            </a:r>
            <a:endParaRPr sz="3467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4130700" y="2577833"/>
            <a:ext cx="0" cy="25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4130700" y="5153833"/>
            <a:ext cx="393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50" name="Google Shape;450;p53"/>
          <p:cNvSpPr/>
          <p:nvPr/>
        </p:nvSpPr>
        <p:spPr>
          <a:xfrm>
            <a:off x="4805433" y="44190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4962633" y="378723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52" name="Google Shape;452;p53"/>
          <p:cNvSpPr/>
          <p:nvPr/>
        </p:nvSpPr>
        <p:spPr>
          <a:xfrm>
            <a:off x="5501600" y="37367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53" name="Google Shape;453;p53"/>
          <p:cNvSpPr/>
          <p:nvPr/>
        </p:nvSpPr>
        <p:spPr>
          <a:xfrm>
            <a:off x="5712833" y="32658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54" name="Google Shape;454;p53"/>
          <p:cNvSpPr/>
          <p:nvPr/>
        </p:nvSpPr>
        <p:spPr>
          <a:xfrm>
            <a:off x="6278267" y="35093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55" name="Google Shape;455;p53"/>
          <p:cNvSpPr/>
          <p:nvPr/>
        </p:nvSpPr>
        <p:spPr>
          <a:xfrm>
            <a:off x="6610233" y="313381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56" name="Google Shape;456;p53"/>
          <p:cNvSpPr/>
          <p:nvPr/>
        </p:nvSpPr>
        <p:spPr>
          <a:xfrm>
            <a:off x="7167600" y="35093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57" name="Google Shape;457;p53"/>
          <p:cNvSpPr/>
          <p:nvPr/>
        </p:nvSpPr>
        <p:spPr>
          <a:xfrm>
            <a:off x="6847600" y="34230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58" name="Google Shape;458;p53"/>
          <p:cNvSpPr/>
          <p:nvPr/>
        </p:nvSpPr>
        <p:spPr>
          <a:xfrm>
            <a:off x="7404967" y="313381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59" name="Google Shape;459;p53"/>
          <p:cNvSpPr/>
          <p:nvPr/>
        </p:nvSpPr>
        <p:spPr>
          <a:xfrm>
            <a:off x="7736967" y="36665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60" name="Google Shape;460;p53"/>
          <p:cNvSpPr/>
          <p:nvPr/>
        </p:nvSpPr>
        <p:spPr>
          <a:xfrm>
            <a:off x="5211433" y="414893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61" name="Google Shape;461;p53"/>
          <p:cNvSpPr/>
          <p:nvPr/>
        </p:nvSpPr>
        <p:spPr>
          <a:xfrm>
            <a:off x="4389467" y="45373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62" name="Google Shape;462;p53"/>
          <p:cNvSpPr txBox="1"/>
          <p:nvPr/>
        </p:nvSpPr>
        <p:spPr>
          <a:xfrm>
            <a:off x="3308267" y="3489384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Y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5749033" y="5199584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X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84A86B-D597-548E-5BB2-BD5A6F1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2053"/>
            <a:ext cx="11360800" cy="810400"/>
          </a:xfrm>
        </p:spPr>
        <p:txBody>
          <a:bodyPr/>
          <a:lstStyle/>
          <a:p>
            <a:r>
              <a:rPr lang="en-US" dirty="0"/>
              <a:t>Overfitting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5A608-75D3-A177-F8E1-A8D33D8CD365}"/>
              </a:ext>
            </a:extLst>
          </p:cNvPr>
          <p:cNvSpPr txBox="1"/>
          <p:nvPr/>
        </p:nvSpPr>
        <p:spPr>
          <a:xfrm>
            <a:off x="3511296" y="6576616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 err="1">
                <a:solidFill>
                  <a:schemeClr val="bg1"/>
                </a:solidFill>
              </a:rPr>
              <a:t>pierian</a:t>
            </a:r>
            <a:r>
              <a:rPr lang="en-US" sz="1200" dirty="0">
                <a:solidFill>
                  <a:schemeClr val="bg1"/>
                </a:solidFill>
              </a:rPr>
              <a:t>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E518-BA28-27B0-AF7C-318A716B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KNN Working Principle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C4D8-1D89-18E8-1DE7-9BDD9BD16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KNN works on a very simple principle</a:t>
            </a:r>
          </a:p>
          <a:p>
            <a:r>
              <a:rPr lang="en-US" dirty="0"/>
              <a:t>KNN works by comparing the query instance's distance to the other training samples and selecting the K‐nearest neighbors</a:t>
            </a:r>
          </a:p>
          <a:p>
            <a:r>
              <a:rPr lang="en-US" dirty="0"/>
              <a:t>It then takes the majority of these K‐neighbor classes to be the prediction of the query instance.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5BE3-D6F4-B84E-79DD-C6A8380F62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9A6245-7912-4078-A992-8942FFA14A6E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F3C28-E0CC-2A11-A7C9-E54FEA3B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4" r="887" b="3298"/>
          <a:stretch/>
        </p:blipFill>
        <p:spPr>
          <a:xfrm>
            <a:off x="3621023" y="3681984"/>
            <a:ext cx="4364737" cy="1926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B63998-C18C-E57F-3B67-E8842758B2B5}"/>
              </a:ext>
            </a:extLst>
          </p:cNvPr>
          <p:cNvSpPr txBox="1"/>
          <p:nvPr/>
        </p:nvSpPr>
        <p:spPr>
          <a:xfrm>
            <a:off x="2779774" y="5722211"/>
            <a:ext cx="77663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aleway" pitchFamily="2" charset="77"/>
              </a:rPr>
              <a:t>The classification of a point depends on the majority of its neighbors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703F7-8941-3ADF-09AC-977B08C3ED8C}"/>
              </a:ext>
            </a:extLst>
          </p:cNvPr>
          <p:cNvSpPr txBox="1"/>
          <p:nvPr/>
        </p:nvSpPr>
        <p:spPr>
          <a:xfrm>
            <a:off x="2633472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Ref: Python Machine Learning by Wei-Meng Lee</a:t>
            </a:r>
          </a:p>
        </p:txBody>
      </p:sp>
    </p:spTree>
    <p:extLst>
      <p:ext uri="{BB962C8B-B14F-4D97-AF65-F5344CB8AC3E}">
        <p14:creationId xmlns:p14="http://schemas.microsoft.com/office/powerpoint/2010/main" val="1812828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Good Model</a:t>
            </a:r>
            <a:endParaRPr sz="3467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4130700" y="2577833"/>
            <a:ext cx="0" cy="25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4130700" y="5153833"/>
            <a:ext cx="393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75" name="Google Shape;475;p54"/>
          <p:cNvSpPr/>
          <p:nvPr/>
        </p:nvSpPr>
        <p:spPr>
          <a:xfrm>
            <a:off x="4805433" y="44190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76" name="Google Shape;476;p54"/>
          <p:cNvSpPr/>
          <p:nvPr/>
        </p:nvSpPr>
        <p:spPr>
          <a:xfrm>
            <a:off x="4962633" y="378723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77" name="Google Shape;477;p54"/>
          <p:cNvSpPr/>
          <p:nvPr/>
        </p:nvSpPr>
        <p:spPr>
          <a:xfrm>
            <a:off x="5501600" y="37367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78" name="Google Shape;478;p54"/>
          <p:cNvSpPr/>
          <p:nvPr/>
        </p:nvSpPr>
        <p:spPr>
          <a:xfrm>
            <a:off x="5712833" y="32658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79" name="Google Shape;479;p54"/>
          <p:cNvSpPr/>
          <p:nvPr/>
        </p:nvSpPr>
        <p:spPr>
          <a:xfrm>
            <a:off x="6278267" y="35093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80" name="Google Shape;480;p54"/>
          <p:cNvSpPr/>
          <p:nvPr/>
        </p:nvSpPr>
        <p:spPr>
          <a:xfrm>
            <a:off x="6610233" y="313381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81" name="Google Shape;481;p54"/>
          <p:cNvSpPr/>
          <p:nvPr/>
        </p:nvSpPr>
        <p:spPr>
          <a:xfrm>
            <a:off x="7167600" y="35093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82" name="Google Shape;482;p54"/>
          <p:cNvSpPr/>
          <p:nvPr/>
        </p:nvSpPr>
        <p:spPr>
          <a:xfrm>
            <a:off x="6847600" y="34230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83" name="Google Shape;483;p54"/>
          <p:cNvSpPr/>
          <p:nvPr/>
        </p:nvSpPr>
        <p:spPr>
          <a:xfrm>
            <a:off x="7404967" y="313381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84" name="Google Shape;484;p54"/>
          <p:cNvSpPr/>
          <p:nvPr/>
        </p:nvSpPr>
        <p:spPr>
          <a:xfrm>
            <a:off x="7736967" y="36665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85" name="Google Shape;485;p54"/>
          <p:cNvSpPr/>
          <p:nvPr/>
        </p:nvSpPr>
        <p:spPr>
          <a:xfrm>
            <a:off x="5211433" y="414893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86" name="Google Shape;486;p54"/>
          <p:cNvSpPr/>
          <p:nvPr/>
        </p:nvSpPr>
        <p:spPr>
          <a:xfrm>
            <a:off x="4389467" y="45373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487" name="Google Shape;487;p54"/>
          <p:cNvSpPr/>
          <p:nvPr/>
        </p:nvSpPr>
        <p:spPr>
          <a:xfrm>
            <a:off x="4354667" y="3294881"/>
            <a:ext cx="3437067" cy="1599100"/>
          </a:xfrm>
          <a:custGeom>
            <a:avLst/>
            <a:gdLst/>
            <a:ahLst/>
            <a:cxnLst/>
            <a:rect l="l" t="t" r="r" b="b"/>
            <a:pathLst>
              <a:path w="103112" h="47973" extrusionOk="0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2400" dirty="0">
              <a:latin typeface="Raleway" pitchFamily="2" charset="77"/>
            </a:endParaRPr>
          </a:p>
        </p:txBody>
      </p:sp>
      <p:sp>
        <p:nvSpPr>
          <p:cNvPr id="488" name="Google Shape;488;p54"/>
          <p:cNvSpPr txBox="1"/>
          <p:nvPr/>
        </p:nvSpPr>
        <p:spPr>
          <a:xfrm>
            <a:off x="3308267" y="3489384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Y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5749033" y="5199584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X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48A744-1791-3A01-15EE-EBAE42E0F1EF}"/>
              </a:ext>
            </a:extLst>
          </p:cNvPr>
          <p:cNvGrpSpPr/>
          <p:nvPr/>
        </p:nvGrpSpPr>
        <p:grpSpPr>
          <a:xfrm>
            <a:off x="6435467" y="3291017"/>
            <a:ext cx="4464179" cy="1538336"/>
            <a:chOff x="6435467" y="3291017"/>
            <a:chExt cx="4464179" cy="15383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95DA589-3BA7-45C3-4446-91D63EBA4C14}"/>
                </a:ext>
              </a:extLst>
            </p:cNvPr>
            <p:cNvSpPr txBox="1"/>
            <p:nvPr/>
          </p:nvSpPr>
          <p:spPr>
            <a:xfrm>
              <a:off x="7562167" y="4306133"/>
              <a:ext cx="3337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aleway" pitchFamily="2" charset="77"/>
                </a:rPr>
                <a:t>The model is able to show the trend/pattern of the data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9F2400C-07DB-04D3-7445-D439CB1A9A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5467" y="3291017"/>
              <a:ext cx="1356267" cy="1128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FD085218-1A43-D551-7D5D-73714B0B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2053"/>
            <a:ext cx="11360800" cy="810400"/>
          </a:xfrm>
        </p:spPr>
        <p:txBody>
          <a:bodyPr/>
          <a:lstStyle/>
          <a:p>
            <a:r>
              <a:rPr lang="en-US" dirty="0"/>
              <a:t>Overfitting (cont.)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F450B-9E7C-0510-75E8-77E1635236A1}"/>
              </a:ext>
            </a:extLst>
          </p:cNvPr>
          <p:cNvSpPr txBox="1"/>
          <p:nvPr/>
        </p:nvSpPr>
        <p:spPr>
          <a:xfrm>
            <a:off x="3511296" y="6576616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 err="1">
                <a:solidFill>
                  <a:schemeClr val="bg1"/>
                </a:solidFill>
              </a:rPr>
              <a:t>pierian</a:t>
            </a:r>
            <a:r>
              <a:rPr lang="en-US" sz="1200" dirty="0">
                <a:solidFill>
                  <a:schemeClr val="bg1"/>
                </a:solidFill>
              </a:rPr>
              <a:t>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3467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Overfitting </a:t>
            </a:r>
            <a:endParaRPr sz="3467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3467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4130700" y="2577833"/>
            <a:ext cx="0" cy="25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4130700" y="5153833"/>
            <a:ext cx="393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1" name="Google Shape;501;p55"/>
          <p:cNvSpPr/>
          <p:nvPr/>
        </p:nvSpPr>
        <p:spPr>
          <a:xfrm>
            <a:off x="4805433" y="44190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02" name="Google Shape;502;p55"/>
          <p:cNvSpPr/>
          <p:nvPr/>
        </p:nvSpPr>
        <p:spPr>
          <a:xfrm>
            <a:off x="4962633" y="378723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03" name="Google Shape;503;p55"/>
          <p:cNvSpPr/>
          <p:nvPr/>
        </p:nvSpPr>
        <p:spPr>
          <a:xfrm>
            <a:off x="5501600" y="37367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04" name="Google Shape;504;p55"/>
          <p:cNvSpPr/>
          <p:nvPr/>
        </p:nvSpPr>
        <p:spPr>
          <a:xfrm>
            <a:off x="5712833" y="32658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05" name="Google Shape;505;p55"/>
          <p:cNvSpPr/>
          <p:nvPr/>
        </p:nvSpPr>
        <p:spPr>
          <a:xfrm>
            <a:off x="6278267" y="35093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06" name="Google Shape;506;p55"/>
          <p:cNvSpPr/>
          <p:nvPr/>
        </p:nvSpPr>
        <p:spPr>
          <a:xfrm>
            <a:off x="6610233" y="313381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07" name="Google Shape;507;p55"/>
          <p:cNvSpPr/>
          <p:nvPr/>
        </p:nvSpPr>
        <p:spPr>
          <a:xfrm>
            <a:off x="7167600" y="35093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08" name="Google Shape;508;p55"/>
          <p:cNvSpPr/>
          <p:nvPr/>
        </p:nvSpPr>
        <p:spPr>
          <a:xfrm>
            <a:off x="6847600" y="342306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09" name="Google Shape;509;p55"/>
          <p:cNvSpPr/>
          <p:nvPr/>
        </p:nvSpPr>
        <p:spPr>
          <a:xfrm>
            <a:off x="7404967" y="3133817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10" name="Google Shape;510;p55"/>
          <p:cNvSpPr/>
          <p:nvPr/>
        </p:nvSpPr>
        <p:spPr>
          <a:xfrm>
            <a:off x="7736967" y="36665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11" name="Google Shape;511;p55"/>
          <p:cNvSpPr/>
          <p:nvPr/>
        </p:nvSpPr>
        <p:spPr>
          <a:xfrm>
            <a:off x="5211433" y="4148933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12" name="Google Shape;512;p55"/>
          <p:cNvSpPr/>
          <p:nvPr/>
        </p:nvSpPr>
        <p:spPr>
          <a:xfrm>
            <a:off x="4389467" y="4537300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13" name="Google Shape;513;p55"/>
          <p:cNvSpPr txBox="1"/>
          <p:nvPr/>
        </p:nvSpPr>
        <p:spPr>
          <a:xfrm>
            <a:off x="3308267" y="3489384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Y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5749033" y="5199584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X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598FC1-4E62-0914-38AA-7725303D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2053"/>
            <a:ext cx="11360800" cy="810400"/>
          </a:xfrm>
        </p:spPr>
        <p:txBody>
          <a:bodyPr/>
          <a:lstStyle/>
          <a:p>
            <a:r>
              <a:rPr lang="en-US" dirty="0"/>
              <a:t>Overfitting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4D04E-1614-872E-FAEF-80FB2112B38C}"/>
              </a:ext>
            </a:extLst>
          </p:cNvPr>
          <p:cNvSpPr txBox="1"/>
          <p:nvPr/>
        </p:nvSpPr>
        <p:spPr>
          <a:xfrm>
            <a:off x="3511296" y="6576616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 err="1">
                <a:solidFill>
                  <a:schemeClr val="bg1"/>
                </a:solidFill>
              </a:rPr>
              <a:t>pierian</a:t>
            </a:r>
            <a:r>
              <a:rPr lang="en-US" sz="1200" dirty="0">
                <a:solidFill>
                  <a:schemeClr val="bg1"/>
                </a:solidFill>
              </a:rPr>
              <a:t> 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415600" y="1639833"/>
            <a:ext cx="11360800" cy="82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3467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Overfitting </a:t>
            </a:r>
            <a:endParaRPr sz="3467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3467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7669766" y="2603138"/>
            <a:ext cx="0" cy="25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7669766" y="5179138"/>
            <a:ext cx="393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26" name="Google Shape;526;p56"/>
          <p:cNvSpPr/>
          <p:nvPr/>
        </p:nvSpPr>
        <p:spPr>
          <a:xfrm>
            <a:off x="8344499" y="444437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27" name="Google Shape;527;p56"/>
          <p:cNvSpPr/>
          <p:nvPr/>
        </p:nvSpPr>
        <p:spPr>
          <a:xfrm>
            <a:off x="8501699" y="3812538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28" name="Google Shape;528;p56"/>
          <p:cNvSpPr/>
          <p:nvPr/>
        </p:nvSpPr>
        <p:spPr>
          <a:xfrm>
            <a:off x="9040666" y="376207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29" name="Google Shape;529;p56"/>
          <p:cNvSpPr/>
          <p:nvPr/>
        </p:nvSpPr>
        <p:spPr>
          <a:xfrm>
            <a:off x="9251899" y="329117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9817333" y="3534605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31" name="Google Shape;531;p56"/>
          <p:cNvSpPr/>
          <p:nvPr/>
        </p:nvSpPr>
        <p:spPr>
          <a:xfrm>
            <a:off x="10149299" y="315912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32" name="Google Shape;532;p56"/>
          <p:cNvSpPr/>
          <p:nvPr/>
        </p:nvSpPr>
        <p:spPr>
          <a:xfrm>
            <a:off x="10706666" y="3534605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10386666" y="344837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10944033" y="315912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11276033" y="3691805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8750499" y="4174238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7928533" y="4562605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7821300" y="2484292"/>
            <a:ext cx="3750967" cy="2511767"/>
          </a:xfrm>
          <a:custGeom>
            <a:avLst/>
            <a:gdLst/>
            <a:ahLst/>
            <a:cxnLst/>
            <a:rect l="l" t="t" r="r" b="b"/>
            <a:pathLst>
              <a:path w="112529" h="75353" extrusionOk="0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2400" dirty="0">
              <a:latin typeface="Raleway" pitchFamily="2" charset="77"/>
            </a:endParaRPr>
          </a:p>
        </p:txBody>
      </p:sp>
      <p:sp>
        <p:nvSpPr>
          <p:cNvPr id="539" name="Google Shape;539;p56"/>
          <p:cNvSpPr txBox="1"/>
          <p:nvPr/>
        </p:nvSpPr>
        <p:spPr>
          <a:xfrm>
            <a:off x="6847333" y="3514689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Y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9288099" y="5224889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X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65CE5-EB07-5E71-3B03-695A8219A3D3}"/>
              </a:ext>
            </a:extLst>
          </p:cNvPr>
          <p:cNvSpPr txBox="1"/>
          <p:nvPr/>
        </p:nvSpPr>
        <p:spPr>
          <a:xfrm>
            <a:off x="489080" y="2603138"/>
            <a:ext cx="63884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Some of the most common causes of overfitting issues are: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Raleway" pitchFamily="2" charset="77"/>
              </a:rPr>
              <a:t>T</a:t>
            </a: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he model is too complex and it is not able to generalize enough on unseen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Raleway" pitchFamily="2" charset="77"/>
              </a:rPr>
              <a:t>T</a:t>
            </a: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here are too many 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42424"/>
                </a:solidFill>
                <a:latin typeface="Raleway" pitchFamily="2" charset="77"/>
              </a:rPr>
              <a:t>T</a:t>
            </a:r>
            <a:r>
              <a:rPr lang="en-US" sz="2000" dirty="0">
                <a:solidFill>
                  <a:srgbClr val="242424"/>
                </a:solidFill>
                <a:effectLst/>
                <a:latin typeface="Raleway" pitchFamily="2" charset="77"/>
              </a:rPr>
              <a:t>here is not enough regularization (which may help to reduce the model complexity)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12A97-7D1B-22FB-51AD-049D96CAE373}"/>
              </a:ext>
            </a:extLst>
          </p:cNvPr>
          <p:cNvSpPr txBox="1"/>
          <p:nvPr/>
        </p:nvSpPr>
        <p:spPr>
          <a:xfrm>
            <a:off x="899160" y="5746506"/>
            <a:ext cx="65745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Raleway" pitchFamily="2" charset="77"/>
              </a:rPr>
              <a:t>Refs: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aleway" pitchFamily="2" charset="77"/>
                <a:hlinkClick r:id="rId3"/>
              </a:rPr>
              <a:t>https://illustrated-machine-learning.github.io/</a:t>
            </a:r>
            <a:endParaRPr lang="en-US" sz="1100" dirty="0">
              <a:latin typeface="Raleway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aleway" pitchFamily="2" charset="77"/>
              </a:rPr>
              <a:t> </a:t>
            </a:r>
            <a:r>
              <a:rPr lang="en-US" sz="1100" dirty="0">
                <a:latin typeface="Raleway" pitchFamily="2" charset="77"/>
                <a:hlinkClick r:id="rId4"/>
              </a:rPr>
              <a:t>https://medium.com/@francesco.disalvo/the-bias-variance-tradeoff-an-illustrated-guide-6c79214b0c2b</a:t>
            </a:r>
            <a:endParaRPr lang="en-US" sz="1100" dirty="0">
              <a:latin typeface="Raleway" pitchFamily="2" charset="77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0E8862-EBD2-711F-DB26-3BF1520B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2053"/>
            <a:ext cx="11360800" cy="810400"/>
          </a:xfrm>
        </p:spPr>
        <p:txBody>
          <a:bodyPr/>
          <a:lstStyle/>
          <a:p>
            <a:r>
              <a:rPr lang="en-US" dirty="0"/>
              <a:t>Overfitting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7892503" y="1529825"/>
            <a:ext cx="0" cy="25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7892503" y="4105825"/>
            <a:ext cx="393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52" name="Google Shape;552;p57"/>
          <p:cNvSpPr/>
          <p:nvPr/>
        </p:nvSpPr>
        <p:spPr>
          <a:xfrm>
            <a:off x="8567236" y="337105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53" name="Google Shape;553;p57"/>
          <p:cNvSpPr/>
          <p:nvPr/>
        </p:nvSpPr>
        <p:spPr>
          <a:xfrm>
            <a:off x="8724436" y="2739225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54" name="Google Shape;554;p57"/>
          <p:cNvSpPr/>
          <p:nvPr/>
        </p:nvSpPr>
        <p:spPr>
          <a:xfrm>
            <a:off x="9263403" y="268875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55" name="Google Shape;555;p57"/>
          <p:cNvSpPr/>
          <p:nvPr/>
        </p:nvSpPr>
        <p:spPr>
          <a:xfrm>
            <a:off x="9474636" y="221785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56" name="Google Shape;556;p57"/>
          <p:cNvSpPr/>
          <p:nvPr/>
        </p:nvSpPr>
        <p:spPr>
          <a:xfrm>
            <a:off x="10040070" y="246129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57" name="Google Shape;557;p57"/>
          <p:cNvSpPr/>
          <p:nvPr/>
        </p:nvSpPr>
        <p:spPr>
          <a:xfrm>
            <a:off x="10372036" y="208580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58" name="Google Shape;558;p57"/>
          <p:cNvSpPr/>
          <p:nvPr/>
        </p:nvSpPr>
        <p:spPr>
          <a:xfrm>
            <a:off x="10929403" y="246129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59" name="Google Shape;559;p57"/>
          <p:cNvSpPr/>
          <p:nvPr/>
        </p:nvSpPr>
        <p:spPr>
          <a:xfrm>
            <a:off x="10609403" y="237505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60" name="Google Shape;560;p57"/>
          <p:cNvSpPr/>
          <p:nvPr/>
        </p:nvSpPr>
        <p:spPr>
          <a:xfrm>
            <a:off x="11166770" y="208580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61" name="Google Shape;561;p57"/>
          <p:cNvSpPr/>
          <p:nvPr/>
        </p:nvSpPr>
        <p:spPr>
          <a:xfrm>
            <a:off x="11498770" y="261849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62" name="Google Shape;562;p57"/>
          <p:cNvSpPr/>
          <p:nvPr/>
        </p:nvSpPr>
        <p:spPr>
          <a:xfrm>
            <a:off x="8973236" y="3100925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63" name="Google Shape;563;p57"/>
          <p:cNvSpPr/>
          <p:nvPr/>
        </p:nvSpPr>
        <p:spPr>
          <a:xfrm>
            <a:off x="8151270" y="348929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64" name="Google Shape;564;p57"/>
          <p:cNvSpPr/>
          <p:nvPr/>
        </p:nvSpPr>
        <p:spPr>
          <a:xfrm>
            <a:off x="8044037" y="1410979"/>
            <a:ext cx="3750967" cy="2511767"/>
          </a:xfrm>
          <a:custGeom>
            <a:avLst/>
            <a:gdLst/>
            <a:ahLst/>
            <a:cxnLst/>
            <a:rect l="l" t="t" r="r" b="b"/>
            <a:pathLst>
              <a:path w="112529" h="75353" extrusionOk="0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2400" dirty="0">
              <a:latin typeface="Raleway" pitchFamily="2" charset="77"/>
            </a:endParaRPr>
          </a:p>
        </p:txBody>
      </p:sp>
      <p:sp>
        <p:nvSpPr>
          <p:cNvPr id="565" name="Google Shape;565;p57"/>
          <p:cNvSpPr txBox="1"/>
          <p:nvPr/>
        </p:nvSpPr>
        <p:spPr>
          <a:xfrm>
            <a:off x="7070070" y="2441376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Y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9510836" y="4151576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X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9674803" y="2775692"/>
            <a:ext cx="157200" cy="1572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979CE-1C3E-FA69-8A42-92F90827F53B}"/>
              </a:ext>
            </a:extLst>
          </p:cNvPr>
          <p:cNvSpPr txBox="1"/>
          <p:nvPr/>
        </p:nvSpPr>
        <p:spPr>
          <a:xfrm>
            <a:off x="342347" y="1632510"/>
            <a:ext cx="641908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242424"/>
                </a:solidFill>
                <a:effectLst/>
                <a:latin typeface="Raleway" pitchFamily="2" charset="77"/>
              </a:rPr>
              <a:t>Solving overfitting issues: </a:t>
            </a:r>
          </a:p>
          <a:p>
            <a:pPr algn="l"/>
            <a:endParaRPr lang="en-US" dirty="0">
              <a:solidFill>
                <a:srgbClr val="242424"/>
              </a:solidFill>
              <a:effectLst/>
              <a:latin typeface="Raleway" pitchFamily="2" charset="7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424"/>
                </a:solidFill>
                <a:effectLst/>
                <a:latin typeface="Raleway" pitchFamily="2" charset="77"/>
              </a:rPr>
              <a:t>Try to use simpler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424"/>
                </a:solidFill>
                <a:latin typeface="Raleway" pitchFamily="2" charset="77"/>
              </a:rPr>
              <a:t>T</a:t>
            </a:r>
            <a:r>
              <a:rPr lang="en-US" sz="1800" dirty="0">
                <a:solidFill>
                  <a:srgbClr val="242424"/>
                </a:solidFill>
                <a:effectLst/>
                <a:latin typeface="Raleway" pitchFamily="2" charset="77"/>
              </a:rPr>
              <a:t>ry to reduce the degree of the regression (if applicable)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424"/>
                </a:solidFill>
                <a:latin typeface="Raleway" pitchFamily="2" charset="77"/>
              </a:rPr>
              <a:t>T</a:t>
            </a:r>
            <a:r>
              <a:rPr lang="en-US" sz="1800" dirty="0">
                <a:solidFill>
                  <a:srgbClr val="242424"/>
                </a:solidFill>
                <a:effectLst/>
                <a:latin typeface="Raleway" pitchFamily="2" charset="77"/>
              </a:rPr>
              <a:t>ry linear kernels (if applicable, e.g., SVM)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424"/>
                </a:solidFill>
                <a:latin typeface="Raleway" pitchFamily="2" charset="77"/>
              </a:rPr>
              <a:t>T</a:t>
            </a:r>
            <a:r>
              <a:rPr lang="en-US" sz="1800" dirty="0">
                <a:solidFill>
                  <a:srgbClr val="242424"/>
                </a:solidFill>
                <a:effectLst/>
                <a:latin typeface="Raleway" pitchFamily="2" charset="77"/>
              </a:rPr>
              <a:t>ry reducing layers/units (if applicable, e.g., ANN)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8A42C-3E0F-0D66-E35A-E0491DBF956F}"/>
              </a:ext>
            </a:extLst>
          </p:cNvPr>
          <p:cNvSpPr txBox="1"/>
          <p:nvPr/>
        </p:nvSpPr>
        <p:spPr>
          <a:xfrm>
            <a:off x="258132" y="4156281"/>
            <a:ext cx="88722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1D35"/>
                </a:solidFill>
                <a:latin typeface="Raleway" pitchFamily="2" charset="77"/>
              </a:rPr>
              <a:t>“</a:t>
            </a:r>
            <a:r>
              <a:rPr lang="en-US" sz="1800" b="1" dirty="0">
                <a:solidFill>
                  <a:srgbClr val="001D35"/>
                </a:solidFill>
                <a:effectLst/>
                <a:latin typeface="Raleway" pitchFamily="2" charset="77"/>
              </a:rPr>
              <a:t>Degree of a regression line”: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1D35"/>
                </a:solidFill>
                <a:latin typeface="Raleway" pitchFamily="2" charset="77"/>
              </a:rPr>
              <a:t>R</a:t>
            </a:r>
            <a:r>
              <a:rPr lang="en-US" sz="1800" dirty="0">
                <a:solidFill>
                  <a:srgbClr val="001D35"/>
                </a:solidFill>
                <a:effectLst/>
                <a:latin typeface="Raleway" pitchFamily="2" charset="77"/>
              </a:rPr>
              <a:t>efers to the steepness of the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1D35"/>
                </a:solidFill>
                <a:latin typeface="Raleway" pitchFamily="2" charset="77"/>
              </a:rPr>
              <a:t>It </a:t>
            </a:r>
            <a:r>
              <a:rPr lang="en-US" sz="1800" dirty="0">
                <a:solidFill>
                  <a:srgbClr val="001D35"/>
                </a:solidFill>
                <a:effectLst/>
                <a:latin typeface="Raleway" pitchFamily="2" charset="77"/>
              </a:rPr>
              <a:t>is primarily measured by the slope of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1D35"/>
                </a:solidFill>
                <a:latin typeface="Raleway" pitchFamily="2" charset="77"/>
              </a:rPr>
              <a:t>A</a:t>
            </a:r>
            <a:r>
              <a:rPr lang="en-US" sz="1800" dirty="0">
                <a:solidFill>
                  <a:srgbClr val="001D35"/>
                </a:solidFill>
                <a:effectLst/>
                <a:latin typeface="Raleway" pitchFamily="2" charset="77"/>
              </a:rPr>
              <a:t> steeper slope indicates a higher degree of change, meaning a stronger relationship between the variables</a:t>
            </a:r>
            <a:endParaRPr lang="en-US" sz="1800" dirty="0">
              <a:latin typeface="Raleway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2D4B3-74F6-1F60-679F-540BCFB7EFCC}"/>
              </a:ext>
            </a:extLst>
          </p:cNvPr>
          <p:cNvSpPr txBox="1"/>
          <p:nvPr/>
        </p:nvSpPr>
        <p:spPr>
          <a:xfrm>
            <a:off x="5201864" y="5731256"/>
            <a:ext cx="65745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Raleway" pitchFamily="2" charset="77"/>
              </a:rPr>
              <a:t>Refs: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aleway" pitchFamily="2" charset="77"/>
                <a:hlinkClick r:id="rId3"/>
              </a:rPr>
              <a:t>https://illustrated-machine-learning.github.io/</a:t>
            </a:r>
            <a:endParaRPr lang="en-US" sz="1100" dirty="0">
              <a:latin typeface="Raleway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Raleway" pitchFamily="2" charset="77"/>
              </a:rPr>
              <a:t> </a:t>
            </a:r>
            <a:r>
              <a:rPr lang="en-US" sz="1100" dirty="0">
                <a:latin typeface="Raleway" pitchFamily="2" charset="77"/>
                <a:hlinkClick r:id="rId4"/>
              </a:rPr>
              <a:t>https://medium.com/@francesco.disalvo/the-bias-variance-tradeoff-an-illustrated-guide-6c79214b0c2b</a:t>
            </a:r>
            <a:endParaRPr lang="en-US" sz="1100" dirty="0">
              <a:latin typeface="Raleway" pitchFamily="2" charset="77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57BD19-E09C-20BC-F5F9-76F2E5F0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2053"/>
            <a:ext cx="11360800" cy="810400"/>
          </a:xfrm>
        </p:spPr>
        <p:txBody>
          <a:bodyPr/>
          <a:lstStyle/>
          <a:p>
            <a:r>
              <a:rPr lang="en-US" dirty="0"/>
              <a:t>Overfitting (cont.)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8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4068982" y="2492685"/>
            <a:ext cx="0" cy="25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4068982" y="5068685"/>
            <a:ext cx="393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79" name="Google Shape;579;p58"/>
          <p:cNvSpPr/>
          <p:nvPr/>
        </p:nvSpPr>
        <p:spPr>
          <a:xfrm>
            <a:off x="4743715" y="433391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80" name="Google Shape;580;p58"/>
          <p:cNvSpPr/>
          <p:nvPr/>
        </p:nvSpPr>
        <p:spPr>
          <a:xfrm>
            <a:off x="4900915" y="3702085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81" name="Google Shape;581;p58"/>
          <p:cNvSpPr/>
          <p:nvPr/>
        </p:nvSpPr>
        <p:spPr>
          <a:xfrm>
            <a:off x="5439882" y="365161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82" name="Google Shape;582;p58"/>
          <p:cNvSpPr/>
          <p:nvPr/>
        </p:nvSpPr>
        <p:spPr>
          <a:xfrm>
            <a:off x="5651115" y="318071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83" name="Google Shape;583;p58"/>
          <p:cNvSpPr/>
          <p:nvPr/>
        </p:nvSpPr>
        <p:spPr>
          <a:xfrm>
            <a:off x="6216549" y="342415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84" name="Google Shape;584;p58"/>
          <p:cNvSpPr/>
          <p:nvPr/>
        </p:nvSpPr>
        <p:spPr>
          <a:xfrm>
            <a:off x="6548515" y="304866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85" name="Google Shape;585;p58"/>
          <p:cNvSpPr/>
          <p:nvPr/>
        </p:nvSpPr>
        <p:spPr>
          <a:xfrm>
            <a:off x="7105882" y="342415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86" name="Google Shape;586;p58"/>
          <p:cNvSpPr/>
          <p:nvPr/>
        </p:nvSpPr>
        <p:spPr>
          <a:xfrm>
            <a:off x="6785882" y="333791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87" name="Google Shape;587;p58"/>
          <p:cNvSpPr/>
          <p:nvPr/>
        </p:nvSpPr>
        <p:spPr>
          <a:xfrm>
            <a:off x="7343249" y="3048669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88" name="Google Shape;588;p58"/>
          <p:cNvSpPr/>
          <p:nvPr/>
        </p:nvSpPr>
        <p:spPr>
          <a:xfrm>
            <a:off x="7675249" y="358135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89" name="Google Shape;589;p58"/>
          <p:cNvSpPr/>
          <p:nvPr/>
        </p:nvSpPr>
        <p:spPr>
          <a:xfrm>
            <a:off x="5149715" y="4063785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90" name="Google Shape;590;p58"/>
          <p:cNvSpPr/>
          <p:nvPr/>
        </p:nvSpPr>
        <p:spPr>
          <a:xfrm>
            <a:off x="4327749" y="4452152"/>
            <a:ext cx="157200" cy="157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sp>
        <p:nvSpPr>
          <p:cNvPr id="591" name="Google Shape;591;p58"/>
          <p:cNvSpPr/>
          <p:nvPr/>
        </p:nvSpPr>
        <p:spPr>
          <a:xfrm>
            <a:off x="4220516" y="2373839"/>
            <a:ext cx="3750967" cy="2511767"/>
          </a:xfrm>
          <a:custGeom>
            <a:avLst/>
            <a:gdLst/>
            <a:ahLst/>
            <a:cxnLst/>
            <a:rect l="l" t="t" r="r" b="b"/>
            <a:pathLst>
              <a:path w="112529" h="75353" extrusionOk="0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2400" dirty="0">
              <a:latin typeface="Raleway" pitchFamily="2" charset="77"/>
            </a:endParaRPr>
          </a:p>
        </p:txBody>
      </p:sp>
      <p:sp>
        <p:nvSpPr>
          <p:cNvPr id="592" name="Google Shape;592;p58"/>
          <p:cNvSpPr txBox="1"/>
          <p:nvPr/>
        </p:nvSpPr>
        <p:spPr>
          <a:xfrm>
            <a:off x="2786646" y="3424152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Y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6117915" y="5047974"/>
            <a:ext cx="8612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X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5851282" y="3738552"/>
            <a:ext cx="157200" cy="1572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Raleway" pitchFamily="2" charset="77"/>
            </a:endParaRPr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5929882" y="2724152"/>
            <a:ext cx="0" cy="10144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5C5B039-EAFE-245A-1C11-C2AC72A03DE7}"/>
              </a:ext>
            </a:extLst>
          </p:cNvPr>
          <p:cNvGrpSpPr/>
          <p:nvPr/>
        </p:nvGrpSpPr>
        <p:grpSpPr>
          <a:xfrm>
            <a:off x="7832449" y="3205869"/>
            <a:ext cx="2566569" cy="655270"/>
            <a:chOff x="7894167" y="3291017"/>
            <a:chExt cx="2566569" cy="65527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F99C8A3-2452-E217-8917-3D516C78AB4D}"/>
                </a:ext>
              </a:extLst>
            </p:cNvPr>
            <p:cNvSpPr txBox="1"/>
            <p:nvPr/>
          </p:nvSpPr>
          <p:spPr>
            <a:xfrm>
              <a:off x="8363712" y="3423067"/>
              <a:ext cx="2097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aleway" pitchFamily="2" charset="77"/>
                </a:rPr>
                <a:t>high variance in training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C8CE7A6-6CBA-6548-885C-70CCA1A197FD}"/>
                </a:ext>
              </a:extLst>
            </p:cNvPr>
            <p:cNvCxnSpPr/>
            <p:nvPr/>
          </p:nvCxnSpPr>
          <p:spPr>
            <a:xfrm flipH="1" flipV="1">
              <a:off x="7894167" y="3291017"/>
              <a:ext cx="615849" cy="532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883CCD-3F19-584D-8704-DA294897D53C}"/>
              </a:ext>
            </a:extLst>
          </p:cNvPr>
          <p:cNvGrpSpPr/>
          <p:nvPr/>
        </p:nvGrpSpPr>
        <p:grpSpPr>
          <a:xfrm>
            <a:off x="4029883" y="3424152"/>
            <a:ext cx="2097009" cy="2382273"/>
            <a:chOff x="4091601" y="3509300"/>
            <a:chExt cx="2097009" cy="23822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2FECB-FEC8-13B2-9B56-C9C1974D1961}"/>
                </a:ext>
              </a:extLst>
            </p:cNvPr>
            <p:cNvSpPr txBox="1"/>
            <p:nvPr/>
          </p:nvSpPr>
          <p:spPr>
            <a:xfrm>
              <a:off x="4091601" y="5368353"/>
              <a:ext cx="2097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aleway" pitchFamily="2" charset="77"/>
                </a:rPr>
                <a:t>yields larger error in testing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A22D5AA-0D17-17DE-20C5-CF37AE51C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1433" y="3509300"/>
              <a:ext cx="780166" cy="1928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670CA8E1-9C01-BCEC-C16F-C128FD1D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2053"/>
            <a:ext cx="11360800" cy="810400"/>
          </a:xfrm>
        </p:spPr>
        <p:txBody>
          <a:bodyPr/>
          <a:lstStyle/>
          <a:p>
            <a:r>
              <a:rPr lang="en-US" dirty="0"/>
              <a:t>Overfitting (cont.)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215F5-3D73-1935-3FDE-9852F3F2F77F}"/>
              </a:ext>
            </a:extLst>
          </p:cNvPr>
          <p:cNvSpPr txBox="1"/>
          <p:nvPr/>
        </p:nvSpPr>
        <p:spPr>
          <a:xfrm>
            <a:off x="3511296" y="6576616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 err="1">
                <a:solidFill>
                  <a:schemeClr val="bg1"/>
                </a:solidFill>
              </a:rPr>
              <a:t>pierian</a:t>
            </a:r>
            <a:r>
              <a:rPr lang="en-US" sz="1200" dirty="0">
                <a:solidFill>
                  <a:schemeClr val="bg1"/>
                </a:solidFill>
              </a:rPr>
              <a:t>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2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415600" y="1639833"/>
            <a:ext cx="11360800" cy="247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800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800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800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800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2800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D840CF-66C8-9C40-9F29-97F46E87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2053"/>
            <a:ext cx="11360800" cy="810400"/>
          </a:xfrm>
        </p:spPr>
        <p:txBody>
          <a:bodyPr/>
          <a:lstStyle/>
          <a:p>
            <a:r>
              <a:rPr lang="en-US" dirty="0"/>
              <a:t>Overfitting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57B4B-191C-83F1-AEED-537C6DF9C12F}"/>
              </a:ext>
            </a:extLst>
          </p:cNvPr>
          <p:cNvSpPr txBox="1"/>
          <p:nvPr/>
        </p:nvSpPr>
        <p:spPr>
          <a:xfrm>
            <a:off x="3511296" y="6576616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 err="1">
                <a:solidFill>
                  <a:schemeClr val="bg1"/>
                </a:solidFill>
              </a:rPr>
              <a:t>pierian</a:t>
            </a:r>
            <a:r>
              <a:rPr lang="en-US" sz="1200" dirty="0">
                <a:solidFill>
                  <a:schemeClr val="bg1"/>
                </a:solidFill>
              </a:rPr>
              <a:t> data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3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415600" y="1639833"/>
            <a:ext cx="11360800" cy="7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3467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Good Model</a:t>
            </a:r>
            <a:endParaRPr sz="3467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3467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4130700" y="2577833"/>
            <a:ext cx="0" cy="25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4130700" y="5153833"/>
            <a:ext cx="393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6" name="Google Shape;676;p63"/>
          <p:cNvSpPr/>
          <p:nvPr/>
        </p:nvSpPr>
        <p:spPr>
          <a:xfrm>
            <a:off x="4274167" y="2744801"/>
            <a:ext cx="3710733" cy="2084767"/>
          </a:xfrm>
          <a:custGeom>
            <a:avLst/>
            <a:gdLst/>
            <a:ahLst/>
            <a:cxnLst/>
            <a:rect l="l" t="t" r="r" b="b"/>
            <a:pathLst>
              <a:path w="111322" h="62543" extrusionOk="0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2400" dirty="0">
              <a:latin typeface="Raleway" pitchFamily="2" charset="77"/>
            </a:endParaRPr>
          </a:p>
        </p:txBody>
      </p:sp>
      <p:sp>
        <p:nvSpPr>
          <p:cNvPr id="677" name="Google Shape;677;p63"/>
          <p:cNvSpPr txBox="1"/>
          <p:nvPr/>
        </p:nvSpPr>
        <p:spPr>
          <a:xfrm>
            <a:off x="3157728" y="3489384"/>
            <a:ext cx="1011739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Error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5475500" y="5113600"/>
            <a:ext cx="15836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Training Time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2DC19A-6D92-B544-D93A-450ABA5FBC7F}"/>
              </a:ext>
            </a:extLst>
          </p:cNvPr>
          <p:cNvGrpSpPr/>
          <p:nvPr/>
        </p:nvGrpSpPr>
        <p:grpSpPr>
          <a:xfrm>
            <a:off x="6778752" y="4829568"/>
            <a:ext cx="2621280" cy="1187409"/>
            <a:chOff x="6778752" y="4829568"/>
            <a:chExt cx="2621280" cy="118740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901A6A-B5AB-968F-CDC8-9802FA935662}"/>
                </a:ext>
              </a:extLst>
            </p:cNvPr>
            <p:cNvSpPr txBox="1"/>
            <p:nvPr/>
          </p:nvSpPr>
          <p:spPr>
            <a:xfrm>
              <a:off x="7059100" y="5709200"/>
              <a:ext cx="2340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aleway" pitchFamily="2" charset="77"/>
                </a:rPr>
                <a:t>solution is in here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19C2EDC-D726-5CDC-3E68-032A34628F63}"/>
                </a:ext>
              </a:extLst>
            </p:cNvPr>
            <p:cNvCxnSpPr/>
            <p:nvPr/>
          </p:nvCxnSpPr>
          <p:spPr>
            <a:xfrm flipH="1" flipV="1">
              <a:off x="6778752" y="4829568"/>
              <a:ext cx="1037680" cy="879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4B59624-DD4F-09F8-75B1-008E6750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2053"/>
            <a:ext cx="11360800" cy="810400"/>
          </a:xfrm>
        </p:spPr>
        <p:txBody>
          <a:bodyPr/>
          <a:lstStyle/>
          <a:p>
            <a:r>
              <a:rPr lang="en-US" dirty="0"/>
              <a:t>Overfitting (cont.)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E45AA-6FC8-9B96-1EA3-35D8EEF33FD2}"/>
              </a:ext>
            </a:extLst>
          </p:cNvPr>
          <p:cNvSpPr txBox="1"/>
          <p:nvPr/>
        </p:nvSpPr>
        <p:spPr>
          <a:xfrm>
            <a:off x="3511296" y="6576616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 err="1">
                <a:solidFill>
                  <a:schemeClr val="bg1"/>
                </a:solidFill>
              </a:rPr>
              <a:t>pierian</a:t>
            </a:r>
            <a:r>
              <a:rPr lang="en-US" sz="1200" dirty="0">
                <a:solidFill>
                  <a:schemeClr val="bg1"/>
                </a:solidFill>
              </a:rPr>
              <a:t>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415600" y="1639833"/>
            <a:ext cx="11360800" cy="78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3467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Bad Model</a:t>
            </a:r>
            <a:endParaRPr sz="3467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3467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4130700" y="2577833"/>
            <a:ext cx="0" cy="257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4130700" y="5153833"/>
            <a:ext cx="393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04" name="Google Shape;704;p65"/>
          <p:cNvSpPr txBox="1"/>
          <p:nvPr/>
        </p:nvSpPr>
        <p:spPr>
          <a:xfrm>
            <a:off x="3121154" y="3489384"/>
            <a:ext cx="1048313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Error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5140248" y="5113600"/>
            <a:ext cx="2796744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>
                <a:latin typeface="Raleway" pitchFamily="2" charset="77"/>
                <a:ea typeface="Overpass"/>
                <a:cs typeface="Overpass"/>
                <a:sym typeface="Overpass"/>
              </a:rPr>
              <a:t>Epochs/iterations</a:t>
            </a:r>
            <a:endParaRPr sz="2400" dirty="0">
              <a:latin typeface="Raleway" pitchFamily="2" charset="77"/>
              <a:ea typeface="Overpass"/>
              <a:cs typeface="Overpass"/>
              <a:sym typeface="Overpass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3F3B71B9-0B83-8B81-044D-64C557EF9E2C}"/>
              </a:ext>
            </a:extLst>
          </p:cNvPr>
          <p:cNvSpPr/>
          <p:nvPr/>
        </p:nvSpPr>
        <p:spPr>
          <a:xfrm>
            <a:off x="4486656" y="3460649"/>
            <a:ext cx="3681778" cy="1313912"/>
          </a:xfrm>
          <a:custGeom>
            <a:avLst/>
            <a:gdLst>
              <a:gd name="connsiteX0" fmla="*/ 0 w 3681778"/>
              <a:gd name="connsiteY0" fmla="*/ 0 h 1313912"/>
              <a:gd name="connsiteX1" fmla="*/ 280416 w 3681778"/>
              <a:gd name="connsiteY1" fmla="*/ 499872 h 1313912"/>
              <a:gd name="connsiteX2" fmla="*/ 963168 w 3681778"/>
              <a:gd name="connsiteY2" fmla="*/ 1121664 h 1313912"/>
              <a:gd name="connsiteX3" fmla="*/ 1767840 w 3681778"/>
              <a:gd name="connsiteY3" fmla="*/ 1292352 h 1313912"/>
              <a:gd name="connsiteX4" fmla="*/ 3499104 w 3681778"/>
              <a:gd name="connsiteY4" fmla="*/ 707136 h 1313912"/>
              <a:gd name="connsiteX5" fmla="*/ 3645408 w 3681778"/>
              <a:gd name="connsiteY5" fmla="*/ 658368 h 1313912"/>
              <a:gd name="connsiteX6" fmla="*/ 3633216 w 3681778"/>
              <a:gd name="connsiteY6" fmla="*/ 646176 h 1313912"/>
              <a:gd name="connsiteX7" fmla="*/ 3633216 w 3681778"/>
              <a:gd name="connsiteY7" fmla="*/ 646176 h 131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1778" h="1313912">
                <a:moveTo>
                  <a:pt x="0" y="0"/>
                </a:moveTo>
                <a:cubicBezTo>
                  <a:pt x="59944" y="156464"/>
                  <a:pt x="119888" y="312928"/>
                  <a:pt x="280416" y="499872"/>
                </a:cubicBezTo>
                <a:cubicBezTo>
                  <a:pt x="440944" y="686816"/>
                  <a:pt x="715264" y="989584"/>
                  <a:pt x="963168" y="1121664"/>
                </a:cubicBezTo>
                <a:cubicBezTo>
                  <a:pt x="1211072" y="1253744"/>
                  <a:pt x="1345184" y="1361440"/>
                  <a:pt x="1767840" y="1292352"/>
                </a:cubicBezTo>
                <a:cubicBezTo>
                  <a:pt x="2190496" y="1223264"/>
                  <a:pt x="3499104" y="707136"/>
                  <a:pt x="3499104" y="707136"/>
                </a:cubicBezTo>
                <a:cubicBezTo>
                  <a:pt x="3812032" y="601472"/>
                  <a:pt x="3623056" y="668528"/>
                  <a:pt x="3645408" y="658368"/>
                </a:cubicBezTo>
                <a:cubicBezTo>
                  <a:pt x="3667760" y="648208"/>
                  <a:pt x="3633216" y="646176"/>
                  <a:pt x="3633216" y="646176"/>
                </a:cubicBezTo>
                <a:lnTo>
                  <a:pt x="3633216" y="64617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785D46-236B-D497-F0D0-16D4EFCC26CA}"/>
              </a:ext>
            </a:extLst>
          </p:cNvPr>
          <p:cNvGrpSpPr/>
          <p:nvPr/>
        </p:nvGrpSpPr>
        <p:grpSpPr>
          <a:xfrm>
            <a:off x="6096000" y="4488070"/>
            <a:ext cx="4530411" cy="523220"/>
            <a:chOff x="6421786" y="4543077"/>
            <a:chExt cx="4530411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734351-5B63-7025-B1BF-0F0B8C6F71BE}"/>
                </a:ext>
              </a:extLst>
            </p:cNvPr>
            <p:cNvSpPr txBox="1"/>
            <p:nvPr/>
          </p:nvSpPr>
          <p:spPr>
            <a:xfrm>
              <a:off x="8611265" y="4543077"/>
              <a:ext cx="2340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Raleway" pitchFamily="2" charset="77"/>
                </a:rPr>
                <a:t>Overshooting happened from this point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2AE5CAD-C2D9-585F-7A93-78FECB29563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6421786" y="4804687"/>
              <a:ext cx="2189479" cy="6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2283C5A7-ABA9-86C3-D67F-BCBF02A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2053"/>
            <a:ext cx="11360800" cy="810400"/>
          </a:xfrm>
        </p:spPr>
        <p:txBody>
          <a:bodyPr/>
          <a:lstStyle/>
          <a:p>
            <a:r>
              <a:rPr lang="en-US" dirty="0"/>
              <a:t>Overfitting (cont.)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FD513-208E-9F18-009F-D17617BD468D}"/>
              </a:ext>
            </a:extLst>
          </p:cNvPr>
          <p:cNvSpPr txBox="1"/>
          <p:nvPr/>
        </p:nvSpPr>
        <p:spPr>
          <a:xfrm>
            <a:off x="3511296" y="6576616"/>
            <a:ext cx="1840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Ref: </a:t>
            </a:r>
            <a:r>
              <a:rPr lang="en-US" sz="1200" dirty="0" err="1">
                <a:solidFill>
                  <a:schemeClr val="bg1"/>
                </a:solidFill>
              </a:rPr>
              <a:t>pierian</a:t>
            </a:r>
            <a:r>
              <a:rPr lang="en-US" sz="1200" dirty="0">
                <a:solidFill>
                  <a:schemeClr val="bg1"/>
                </a:solidFill>
              </a:rPr>
              <a:t>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6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dirty="0">
              <a:latin typeface="Raleway" pitchFamily="2" charset="77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415600" y="1639833"/>
            <a:ext cx="11360800" cy="215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800" dirty="0">
                <a:solidFill>
                  <a:srgbClr val="434343"/>
                </a:solidFill>
                <a:latin typeface="Raleway" pitchFamily="2" charset="77"/>
                <a:ea typeface="Montserrat"/>
                <a:cs typeface="Montserrat"/>
                <a:sym typeface="Montserrat"/>
              </a:rPr>
              <a:t>When thinking about overfitting and underfitting we want to keep in mind the relationship of model performance on the training set versus the test/validation set.</a:t>
            </a:r>
            <a:endParaRPr sz="2800" dirty="0">
              <a:solidFill>
                <a:srgbClr val="434343"/>
              </a:solidFill>
              <a:latin typeface="Raleway" pitchFamily="2" charset="77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2957D5-5035-97B7-3A6F-CA78A075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2053"/>
            <a:ext cx="11360800" cy="810400"/>
          </a:xfrm>
        </p:spPr>
        <p:txBody>
          <a:bodyPr/>
          <a:lstStyle/>
          <a:p>
            <a:r>
              <a:rPr lang="en-US" dirty="0"/>
              <a:t>In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43FF72B-A28F-4F5B-A66C-7A5DD8374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FF0000"/>
                </a:solidFill>
                <a:cs typeface="Calibri" panose="020F0502020204030204" pitchFamily="34" charset="0"/>
              </a:rPr>
              <a:t>K-Nearest Neighbor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EF74A27-DB23-478A-8660-C796F6C47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Calibri" panose="020F0502020204030204" pitchFamily="34" charset="0"/>
              </a:rPr>
              <a:t>Features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Raleway" pitchFamily="2" charset="77"/>
                <a:cs typeface="Calibri" panose="020F0502020204030204" pitchFamily="34" charset="0"/>
              </a:rPr>
              <a:t>All instances correspond to points in an n-dimensional Euclidean space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Raleway" pitchFamily="2" charset="77"/>
                <a:cs typeface="Calibri" panose="020F0502020204030204" pitchFamily="34" charset="0"/>
              </a:rPr>
              <a:t>Classification is delayed till a new instance arrives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Raleway" pitchFamily="2" charset="77"/>
                <a:cs typeface="Calibri" panose="020F0502020204030204" pitchFamily="34" charset="0"/>
              </a:rPr>
              <a:t>Classification done by comparing feature vectors of the different points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Raleway" pitchFamily="2" charset="77"/>
                <a:cs typeface="Calibri" panose="020F0502020204030204" pitchFamily="34" charset="0"/>
              </a:rPr>
              <a:t>Target function may be discrete (classification) or real-valued (regression)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42016-D758-4A02-B96F-A0D8B52DA3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9A6245-7912-4078-A992-8942FFA14A6E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66B1947-E7A0-4A7B-8D0E-4BFC964DC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cs typeface="Calibri" panose="020F0502020204030204" pitchFamily="34" charset="0"/>
              </a:rPr>
              <a:t>1-Nearest Neighbor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772D-7CA0-4306-9FF3-6C4FB23248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9A6245-7912-4078-A992-8942FFA14A6E}" type="slidenum">
              <a:rPr lang="en-US" smtClean="0"/>
              <a:t>4</a:t>
            </a:fld>
            <a:endParaRPr lang="en-US" dirty="0"/>
          </a:p>
        </p:txBody>
      </p:sp>
      <p:sp>
        <p:nvSpPr>
          <p:cNvPr id="11276" name="Oval 12">
            <a:extLst>
              <a:ext uri="{FF2B5EF4-FFF2-40B4-BE49-F238E27FC236}">
                <a16:creationId xmlns:a16="http://schemas.microsoft.com/office/drawing/2014/main" id="{E3250DAC-AB80-4400-8783-5B8C69A1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" pitchFamily="2" charset="77"/>
            </a:endParaRPr>
          </a:p>
        </p:txBody>
      </p:sp>
      <p:sp>
        <p:nvSpPr>
          <p:cNvPr id="11279" name="Oval 15">
            <a:extLst>
              <a:ext uri="{FF2B5EF4-FFF2-40B4-BE49-F238E27FC236}">
                <a16:creationId xmlns:a16="http://schemas.microsoft.com/office/drawing/2014/main" id="{D13CED78-4A82-4E0D-9164-2A849DE58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19400"/>
            <a:ext cx="1295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" pitchFamily="2" charset="77"/>
            </a:endParaRPr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34A79AB1-75C1-464E-8FA9-B5CCDCA04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" pitchFamily="2" charset="77"/>
            </a:endParaRPr>
          </a:p>
        </p:txBody>
      </p:sp>
      <p:sp>
        <p:nvSpPr>
          <p:cNvPr id="11272" name="Oval 8">
            <a:extLst>
              <a:ext uri="{FF2B5EF4-FFF2-40B4-BE49-F238E27FC236}">
                <a16:creationId xmlns:a16="http://schemas.microsoft.com/office/drawing/2014/main" id="{7BC000D6-3E66-4E6B-B2F4-2E14B6E7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" pitchFamily="2" charset="77"/>
            </a:endParaRPr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26A6750F-48FD-4251-8860-0033FC11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" pitchFamily="2" charset="77"/>
            </a:endParaRPr>
          </a:p>
        </p:txBody>
      </p:sp>
      <p:sp>
        <p:nvSpPr>
          <p:cNvPr id="11274" name="Oval 10">
            <a:extLst>
              <a:ext uri="{FF2B5EF4-FFF2-40B4-BE49-F238E27FC236}">
                <a16:creationId xmlns:a16="http://schemas.microsoft.com/office/drawing/2014/main" id="{CF811476-438F-4851-90F3-7AEE509E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" pitchFamily="2" charset="77"/>
            </a:endParaRPr>
          </a:p>
        </p:txBody>
      </p:sp>
      <p:sp>
        <p:nvSpPr>
          <p:cNvPr id="11275" name="Oval 11">
            <a:extLst>
              <a:ext uri="{FF2B5EF4-FFF2-40B4-BE49-F238E27FC236}">
                <a16:creationId xmlns:a16="http://schemas.microsoft.com/office/drawing/2014/main" id="{D52BAAAD-82E2-4D8A-99F1-DE80905A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" pitchFamily="2" charset="77"/>
            </a:endParaRPr>
          </a:p>
        </p:txBody>
      </p:sp>
      <p:sp>
        <p:nvSpPr>
          <p:cNvPr id="11277" name="Oval 13">
            <a:extLst>
              <a:ext uri="{FF2B5EF4-FFF2-40B4-BE49-F238E27FC236}">
                <a16:creationId xmlns:a16="http://schemas.microsoft.com/office/drawing/2014/main" id="{C042DFC9-4BD3-48DD-9682-103AEFB8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" pitchFamily="2" charset="77"/>
            </a:endParaRPr>
          </a:p>
        </p:txBody>
      </p:sp>
      <p:sp>
        <p:nvSpPr>
          <p:cNvPr id="11278" name="Oval 14">
            <a:extLst>
              <a:ext uri="{FF2B5EF4-FFF2-40B4-BE49-F238E27FC236}">
                <a16:creationId xmlns:a16="http://schemas.microsoft.com/office/drawing/2014/main" id="{2DEFE1CC-96DA-407C-AC35-31C1309DB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" pitchFamily="2" charset="77"/>
            </a:endParaRPr>
          </a:p>
        </p:txBody>
      </p:sp>
      <p:sp>
        <p:nvSpPr>
          <p:cNvPr id="11282" name="Oval 18">
            <a:extLst>
              <a:ext uri="{FF2B5EF4-FFF2-40B4-BE49-F238E27FC236}">
                <a16:creationId xmlns:a16="http://schemas.microsoft.com/office/drawing/2014/main" id="{37CC801E-FBFD-4107-BC92-2D3837C6C7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48400" y="35814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" pitchFamily="2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 panose="020F0502020204030204" pitchFamily="34" charset="0"/>
              </a:rPr>
              <a:t>K-Nearest Neighbor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2741A-9BFA-4775-BF70-4BF049BCBD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9A6245-7912-4078-A992-8942FFA14A6E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2057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6360" imgH="4523760" progId="">
                  <p:embed/>
                </p:oleObj>
              </mc:Choice>
              <mc:Fallback>
                <p:oleObj name="VISIO" r:id="rId2" imgW="9756360" imgH="4523760" progId="">
                  <p:embed/>
                  <p:pic>
                    <p:nvPicPr>
                      <p:cNvPr id="1638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057400" y="5240338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2400" dirty="0">
                <a:latin typeface="Raleway" pitchFamily="2" charset="77"/>
              </a:rPr>
              <a:t>    </a:t>
            </a:r>
            <a:r>
              <a:rPr lang="en-US" sz="2400" dirty="0">
                <a:latin typeface="Raleway" pitchFamily="2" charset="77"/>
                <a:cs typeface="Calibri" panose="020F0502020204030204" pitchFamily="34" charset="0"/>
              </a:rPr>
              <a:t>K-nearest neighbors of a record x are data points that have the k smallest distance to 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135C-880A-C75E-352B-5CD04D4E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2AE8-227C-3DCF-F60A-131A4982D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313131"/>
                </a:solidFill>
                <a:effectLst/>
              </a:rPr>
              <a:t>Training Algorithm:</a:t>
            </a:r>
          </a:p>
          <a:p>
            <a:pPr lvl="1"/>
            <a:r>
              <a:rPr lang="en-US" sz="2200" dirty="0">
                <a:solidFill>
                  <a:srgbClr val="313131"/>
                </a:solidFill>
                <a:effectLst/>
                <a:latin typeface="Raleway" pitchFamily="2" charset="77"/>
              </a:rPr>
              <a:t>Store all the data</a:t>
            </a:r>
            <a:endParaRPr lang="en-US" sz="2200" dirty="0">
              <a:solidFill>
                <a:srgbClr val="313131"/>
              </a:solidFill>
              <a:latin typeface="Raleway" pitchFamily="2" charset="77"/>
            </a:endParaRPr>
          </a:p>
          <a:p>
            <a:pPr marL="0" indent="0">
              <a:buNone/>
            </a:pPr>
            <a:endParaRPr lang="en-US" sz="2200" dirty="0">
              <a:solidFill>
                <a:srgbClr val="313131"/>
              </a:solidFill>
              <a:effectLst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313131"/>
                </a:solidFill>
                <a:effectLst/>
              </a:rPr>
              <a:t>Prediction Algorithm:</a:t>
            </a:r>
          </a:p>
          <a:p>
            <a:pPr lvl="1"/>
            <a:r>
              <a:rPr lang="en-US" sz="2200" dirty="0">
                <a:solidFill>
                  <a:srgbClr val="313131"/>
                </a:solidFill>
                <a:effectLst/>
                <a:latin typeface="Raleway" pitchFamily="2" charset="77"/>
              </a:rPr>
              <a:t>Calculate the distance from x to all points in your data</a:t>
            </a:r>
          </a:p>
          <a:p>
            <a:pPr lvl="1"/>
            <a:r>
              <a:rPr lang="en-US" sz="2200" dirty="0">
                <a:solidFill>
                  <a:srgbClr val="313131"/>
                </a:solidFill>
                <a:effectLst/>
                <a:latin typeface="Raleway" pitchFamily="2" charset="77"/>
              </a:rPr>
              <a:t>Sort the points in your data by increasing distance from x</a:t>
            </a:r>
          </a:p>
          <a:p>
            <a:pPr lvl="1"/>
            <a:r>
              <a:rPr lang="en-US" sz="2200" dirty="0">
                <a:solidFill>
                  <a:srgbClr val="313131"/>
                </a:solidFill>
                <a:effectLst/>
                <a:latin typeface="Raleway" pitchFamily="2" charset="77"/>
              </a:rPr>
              <a:t>Predict the majority label of the </a:t>
            </a:r>
            <a:r>
              <a:rPr lang="en-US" sz="2200" dirty="0">
                <a:solidFill>
                  <a:srgbClr val="313131"/>
                </a:solidFill>
                <a:latin typeface="Raleway" pitchFamily="2" charset="77"/>
              </a:rPr>
              <a:t>“</a:t>
            </a:r>
            <a:r>
              <a:rPr lang="en-US" sz="2200" dirty="0">
                <a:solidFill>
                  <a:srgbClr val="313131"/>
                </a:solidFill>
                <a:effectLst/>
                <a:latin typeface="Raleway" pitchFamily="2" charset="77"/>
              </a:rPr>
              <a:t>k” closest points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9246E-0500-D401-822F-683B6CE83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9A6245-7912-4078-A992-8942FFA14A6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6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E47F84B-E2E4-45AC-B7D2-87F10598C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cs typeface="Calibri" panose="020F0502020204030204" pitchFamily="34" charset="0"/>
              </a:rPr>
              <a:t>K-Nearest Neighbor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C1C5205-48E3-4A7B-90A9-3B1DF3BFC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5600" y="1639833"/>
            <a:ext cx="11360800" cy="2554215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cs typeface="Calibri" panose="020F0502020204030204" pitchFamily="34" charset="0"/>
              </a:rPr>
              <a:t>An arbitrary instance is represented by:	(a</a:t>
            </a:r>
            <a:r>
              <a:rPr lang="en-US" altLang="en-US" sz="2200" baseline="-25000" dirty="0">
                <a:cs typeface="Calibri" panose="020F0502020204030204" pitchFamily="34" charset="0"/>
              </a:rPr>
              <a:t>1</a:t>
            </a:r>
            <a:r>
              <a:rPr lang="en-US" altLang="en-US" sz="2200" dirty="0">
                <a:cs typeface="Calibri" panose="020F0502020204030204" pitchFamily="34" charset="0"/>
              </a:rPr>
              <a:t>(x), a</a:t>
            </a:r>
            <a:r>
              <a:rPr lang="en-US" altLang="en-US" sz="2200" baseline="-25000" dirty="0">
                <a:cs typeface="Calibri" panose="020F0502020204030204" pitchFamily="34" charset="0"/>
              </a:rPr>
              <a:t>2</a:t>
            </a:r>
            <a:r>
              <a:rPr lang="en-US" altLang="en-US" sz="2200" dirty="0">
                <a:cs typeface="Calibri" panose="020F0502020204030204" pitchFamily="34" charset="0"/>
              </a:rPr>
              <a:t>(x), a</a:t>
            </a:r>
            <a:r>
              <a:rPr lang="en-US" altLang="en-US" sz="2200" baseline="-25000" dirty="0">
                <a:cs typeface="Calibri" panose="020F0502020204030204" pitchFamily="34" charset="0"/>
              </a:rPr>
              <a:t>3</a:t>
            </a:r>
            <a:r>
              <a:rPr lang="en-US" altLang="en-US" sz="2200" dirty="0">
                <a:cs typeface="Calibri" panose="020F0502020204030204" pitchFamily="34" charset="0"/>
              </a:rPr>
              <a:t>(x),.., a</a:t>
            </a:r>
            <a:r>
              <a:rPr lang="en-US" altLang="en-US" sz="2200" baseline="-25000" dirty="0">
                <a:cs typeface="Calibri" panose="020F0502020204030204" pitchFamily="34" charset="0"/>
              </a:rPr>
              <a:t>n</a:t>
            </a:r>
            <a:r>
              <a:rPr lang="en-US" altLang="en-US" sz="2200" dirty="0">
                <a:cs typeface="Calibri" panose="020F0502020204030204" pitchFamily="34" charset="0"/>
              </a:rPr>
              <a:t>(x))</a:t>
            </a:r>
          </a:p>
          <a:p>
            <a:pPr lvl="1"/>
            <a:r>
              <a:rPr lang="en-US" altLang="en-US" sz="2200" dirty="0">
                <a:latin typeface="Raleway" pitchFamily="2" charset="77"/>
                <a:cs typeface="Calibri" panose="020F0502020204030204" pitchFamily="34" charset="0"/>
              </a:rPr>
              <a:t>a</a:t>
            </a:r>
            <a:r>
              <a:rPr lang="en-US" altLang="en-US" sz="2200" baseline="-25000" dirty="0">
                <a:latin typeface="Raleway" pitchFamily="2" charset="77"/>
                <a:cs typeface="Calibri" panose="020F0502020204030204" pitchFamily="34" charset="0"/>
              </a:rPr>
              <a:t>i</a:t>
            </a:r>
            <a:r>
              <a:rPr lang="en-US" altLang="en-US" sz="2200" dirty="0">
                <a:latin typeface="Raleway" pitchFamily="2" charset="77"/>
                <a:cs typeface="Calibri" panose="020F0502020204030204" pitchFamily="34" charset="0"/>
              </a:rPr>
              <a:t>(x) denotes features</a:t>
            </a:r>
          </a:p>
          <a:p>
            <a:r>
              <a:rPr lang="en-US" altLang="en-US" sz="2200" dirty="0">
                <a:cs typeface="Calibri" panose="020F0502020204030204" pitchFamily="34" charset="0"/>
              </a:rPr>
              <a:t>Euclidean distance between two instances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dirty="0">
                <a:cs typeface="Calibri" panose="020F0502020204030204" pitchFamily="34" charset="0"/>
              </a:rPr>
              <a:t>	d(x</a:t>
            </a:r>
            <a:r>
              <a:rPr lang="en-US" altLang="en-US" sz="2200" baseline="-25000" dirty="0">
                <a:cs typeface="Calibri" panose="020F0502020204030204" pitchFamily="34" charset="0"/>
              </a:rPr>
              <a:t>i</a:t>
            </a:r>
            <a:r>
              <a:rPr lang="en-US" altLang="en-US" sz="2200" dirty="0">
                <a:cs typeface="Calibri" panose="020F0502020204030204" pitchFamily="34" charset="0"/>
              </a:rPr>
              <a:t>, </a:t>
            </a:r>
            <a:r>
              <a:rPr lang="en-US" altLang="en-US" sz="2200" dirty="0" err="1">
                <a:cs typeface="Calibri" panose="020F0502020204030204" pitchFamily="34" charset="0"/>
              </a:rPr>
              <a:t>x</a:t>
            </a:r>
            <a:r>
              <a:rPr lang="en-US" altLang="en-US" sz="2200" baseline="-25000" dirty="0" err="1">
                <a:cs typeface="Calibri" panose="020F0502020204030204" pitchFamily="34" charset="0"/>
              </a:rPr>
              <a:t>j</a:t>
            </a:r>
            <a:r>
              <a:rPr lang="en-US" altLang="en-US" sz="2200" dirty="0">
                <a:cs typeface="Calibri" panose="020F0502020204030204" pitchFamily="34" charset="0"/>
              </a:rPr>
              <a:t>)=sqrt (sum for r=1 to n (</a:t>
            </a:r>
            <a:r>
              <a:rPr lang="en-US" altLang="en-US" sz="2200" dirty="0" err="1">
                <a:cs typeface="Calibri" panose="020F0502020204030204" pitchFamily="34" charset="0"/>
              </a:rPr>
              <a:t>a</a:t>
            </a:r>
            <a:r>
              <a:rPr lang="en-US" altLang="en-US" sz="2200" baseline="-25000" dirty="0" err="1">
                <a:cs typeface="Calibri" panose="020F0502020204030204" pitchFamily="34" charset="0"/>
              </a:rPr>
              <a:t>r</a:t>
            </a:r>
            <a:r>
              <a:rPr lang="en-US" altLang="en-US" sz="2200" dirty="0">
                <a:cs typeface="Calibri" panose="020F0502020204030204" pitchFamily="34" charset="0"/>
              </a:rPr>
              <a:t>(x</a:t>
            </a:r>
            <a:r>
              <a:rPr lang="en-US" altLang="en-US" sz="2200" baseline="-25000" dirty="0">
                <a:cs typeface="Calibri" panose="020F0502020204030204" pitchFamily="34" charset="0"/>
              </a:rPr>
              <a:t>i</a:t>
            </a:r>
            <a:r>
              <a:rPr lang="en-US" altLang="en-US" sz="2200" dirty="0">
                <a:cs typeface="Calibri" panose="020F0502020204030204" pitchFamily="34" charset="0"/>
              </a:rPr>
              <a:t>) - </a:t>
            </a:r>
            <a:r>
              <a:rPr lang="en-US" altLang="en-US" sz="2200" dirty="0" err="1">
                <a:cs typeface="Calibri" panose="020F0502020204030204" pitchFamily="34" charset="0"/>
              </a:rPr>
              <a:t>a</a:t>
            </a:r>
            <a:r>
              <a:rPr lang="en-US" altLang="en-US" sz="2200" baseline="-25000" dirty="0" err="1">
                <a:cs typeface="Calibri" panose="020F0502020204030204" pitchFamily="34" charset="0"/>
              </a:rPr>
              <a:t>r</a:t>
            </a:r>
            <a:r>
              <a:rPr lang="en-US" altLang="en-US" sz="2200" dirty="0">
                <a:cs typeface="Calibri" panose="020F0502020204030204" pitchFamily="34" charset="0"/>
              </a:rPr>
              <a:t>(</a:t>
            </a:r>
            <a:r>
              <a:rPr lang="en-US" altLang="en-US" sz="2200" dirty="0" err="1">
                <a:cs typeface="Calibri" panose="020F0502020204030204" pitchFamily="34" charset="0"/>
              </a:rPr>
              <a:t>x</a:t>
            </a:r>
            <a:r>
              <a:rPr lang="en-US" altLang="en-US" sz="2200" baseline="-25000" dirty="0" err="1">
                <a:cs typeface="Calibri" panose="020F0502020204030204" pitchFamily="34" charset="0"/>
              </a:rPr>
              <a:t>j</a:t>
            </a:r>
            <a:r>
              <a:rPr lang="en-US" altLang="en-US" sz="2200" dirty="0">
                <a:cs typeface="Calibri" panose="020F0502020204030204" pitchFamily="34" charset="0"/>
              </a:rPr>
              <a:t>))</a:t>
            </a:r>
            <a:r>
              <a:rPr lang="en-US" altLang="en-US" sz="2200" baseline="30000" dirty="0">
                <a:cs typeface="Calibri" panose="020F0502020204030204" pitchFamily="34" charset="0"/>
              </a:rPr>
              <a:t>2</a:t>
            </a:r>
            <a:r>
              <a:rPr lang="en-US" altLang="en-US" sz="2200" dirty="0">
                <a:cs typeface="Calibri" panose="020F0502020204030204" pitchFamily="34" charset="0"/>
              </a:rPr>
              <a:t>)</a:t>
            </a:r>
          </a:p>
          <a:p>
            <a:r>
              <a:rPr lang="en-US" altLang="en-US" sz="2200" dirty="0">
                <a:cs typeface="Calibri" panose="020F0502020204030204" pitchFamily="34" charset="0"/>
              </a:rPr>
              <a:t>Continuous valued target function</a:t>
            </a:r>
          </a:p>
          <a:p>
            <a:pPr lvl="1"/>
            <a:r>
              <a:rPr lang="en-US" altLang="en-US" sz="2200" dirty="0">
                <a:latin typeface="Raleway" pitchFamily="2" charset="77"/>
                <a:cs typeface="Calibri" panose="020F0502020204030204" pitchFamily="34" charset="0"/>
              </a:rPr>
              <a:t> mean value of the k nearest training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56239-4BB0-4B86-A602-554F20F08B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9A6245-7912-4078-A992-8942FFA14A6E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FEFB-414A-4AD4-9EF2-F9A5B837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" panose="020F0502020204030204" pitchFamily="34" charset="0"/>
              </a:rPr>
              <a:t>Example of K-NN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08BD6-2892-4D9F-8B95-DE30ACA64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9A6245-7912-4078-A992-8942FFA14A6E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7D9662-FD5E-4460-9428-AAA1191E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80994"/>
              </p:ext>
            </p:extLst>
          </p:nvPr>
        </p:nvGraphicFramePr>
        <p:xfrm>
          <a:off x="1954371" y="1590719"/>
          <a:ext cx="6485468" cy="4135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1367">
                  <a:extLst>
                    <a:ext uri="{9D8B030D-6E8A-4147-A177-3AD203B41FA5}">
                      <a16:colId xmlns:a16="http://schemas.microsoft.com/office/drawing/2014/main" val="976221699"/>
                    </a:ext>
                  </a:extLst>
                </a:gridCol>
                <a:gridCol w="1621367">
                  <a:extLst>
                    <a:ext uri="{9D8B030D-6E8A-4147-A177-3AD203B41FA5}">
                      <a16:colId xmlns:a16="http://schemas.microsoft.com/office/drawing/2014/main" val="4078172400"/>
                    </a:ext>
                  </a:extLst>
                </a:gridCol>
                <a:gridCol w="1621367">
                  <a:extLst>
                    <a:ext uri="{9D8B030D-6E8A-4147-A177-3AD203B41FA5}">
                      <a16:colId xmlns:a16="http://schemas.microsoft.com/office/drawing/2014/main" val="4254338497"/>
                    </a:ext>
                  </a:extLst>
                </a:gridCol>
                <a:gridCol w="1621367">
                  <a:extLst>
                    <a:ext uri="{9D8B030D-6E8A-4147-A177-3AD203B41FA5}">
                      <a16:colId xmlns:a16="http://schemas.microsoft.com/office/drawing/2014/main" val="438545606"/>
                    </a:ext>
                  </a:extLst>
                </a:gridCol>
              </a:tblGrid>
              <a:tr h="37484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Class (game)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6488"/>
                  </a:ext>
                </a:extLst>
              </a:tr>
              <a:tr h="37484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Baseball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99896"/>
                  </a:ext>
                </a:extLst>
              </a:tr>
              <a:tr h="37484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Neither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78562"/>
                  </a:ext>
                </a:extLst>
              </a:tr>
              <a:tr h="37484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78842"/>
                  </a:ext>
                </a:extLst>
              </a:tr>
              <a:tr h="37484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01323"/>
                  </a:ext>
                </a:extLst>
              </a:tr>
              <a:tr h="37484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Neither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98568"/>
                  </a:ext>
                </a:extLst>
              </a:tr>
              <a:tr h="37484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070980"/>
                  </a:ext>
                </a:extLst>
              </a:tr>
              <a:tr h="37484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Pooja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Neither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69771"/>
                  </a:ext>
                </a:extLst>
              </a:tr>
              <a:tr h="37484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05655"/>
                  </a:ext>
                </a:extLst>
              </a:tr>
              <a:tr h="37484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Laxmi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Baseball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46360"/>
                  </a:ext>
                </a:extLst>
              </a:tr>
              <a:tr h="37484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Baseball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4462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B04B3F-9263-4C7F-BFCB-001423617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75777"/>
              </p:ext>
            </p:extLst>
          </p:nvPr>
        </p:nvGraphicFramePr>
        <p:xfrm>
          <a:off x="1954371" y="5935349"/>
          <a:ext cx="6485468" cy="375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1367">
                  <a:extLst>
                    <a:ext uri="{9D8B030D-6E8A-4147-A177-3AD203B41FA5}">
                      <a16:colId xmlns:a16="http://schemas.microsoft.com/office/drawing/2014/main" val="2692626576"/>
                    </a:ext>
                  </a:extLst>
                </a:gridCol>
                <a:gridCol w="1621367">
                  <a:extLst>
                    <a:ext uri="{9D8B030D-6E8A-4147-A177-3AD203B41FA5}">
                      <a16:colId xmlns:a16="http://schemas.microsoft.com/office/drawing/2014/main" val="3061688156"/>
                    </a:ext>
                  </a:extLst>
                </a:gridCol>
                <a:gridCol w="1621367">
                  <a:extLst>
                    <a:ext uri="{9D8B030D-6E8A-4147-A177-3AD203B41FA5}">
                      <a16:colId xmlns:a16="http://schemas.microsoft.com/office/drawing/2014/main" val="2492094232"/>
                    </a:ext>
                  </a:extLst>
                </a:gridCol>
                <a:gridCol w="1621367">
                  <a:extLst>
                    <a:ext uri="{9D8B030D-6E8A-4147-A177-3AD203B41FA5}">
                      <a16:colId xmlns:a16="http://schemas.microsoft.com/office/drawing/2014/main" val="3709327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FF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FF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FF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FF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? (if k=3)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42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172E30-3006-4CC4-8563-DCAF57C7CE17}"/>
                  </a:ext>
                </a:extLst>
              </p:cNvPr>
              <p:cNvSpPr txBox="1"/>
              <p:nvPr/>
            </p:nvSpPr>
            <p:spPr>
              <a:xfrm>
                <a:off x="8712933" y="1594015"/>
                <a:ext cx="3467099" cy="2787045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Raleway" pitchFamily="2" charset="77"/>
                  </a:rPr>
                  <a:t>The distance equation is</a:t>
                </a:r>
              </a:p>
              <a:p>
                <a:r>
                  <a:rPr lang="en-US" dirty="0">
                    <a:latin typeface="Raleway" pitchFamily="2" charset="77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latin typeface="Raleway" pitchFamily="2" charset="77"/>
                </a:endParaRPr>
              </a:p>
              <a:p>
                <a:endParaRPr lang="en-US" dirty="0">
                  <a:latin typeface="Raleway" pitchFamily="2" charset="77"/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  <a:latin typeface="Raleway" pitchFamily="2" charset="77"/>
                    <a:cs typeface="Calibri" panose="020F0502020204030204" pitchFamily="34" charset="0"/>
                  </a:rPr>
                  <a:t>Male =‘M’=0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  <a:latin typeface="Raleway" pitchFamily="2" charset="77"/>
                    <a:cs typeface="Calibri" panose="020F0502020204030204" pitchFamily="34" charset="0"/>
                  </a:rPr>
                  <a:t>Female =‘F’=1</a:t>
                </a:r>
              </a:p>
              <a:p>
                <a:pPr lvl="1"/>
                <a:endParaRPr lang="en-US" dirty="0">
                  <a:latin typeface="Raleway" pitchFamily="2" charset="77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Raleway" pitchFamily="2" charset="77"/>
                    <a:cs typeface="Calibri" panose="020F0502020204030204" pitchFamily="34" charset="0"/>
                  </a:rPr>
                  <a:t>Let’s take 1</a:t>
                </a:r>
                <a:r>
                  <a:rPr lang="en-US" baseline="30000" dirty="0">
                    <a:latin typeface="Raleway" pitchFamily="2" charset="77"/>
                    <a:cs typeface="Calibri" panose="020F0502020204030204" pitchFamily="34" charset="0"/>
                  </a:rPr>
                  <a:t>st</a:t>
                </a:r>
                <a:r>
                  <a:rPr lang="en-US" dirty="0">
                    <a:latin typeface="Raleway" pitchFamily="2" charset="77"/>
                    <a:cs typeface="Calibri" panose="020F0502020204030204" pitchFamily="34" charset="0"/>
                  </a:rPr>
                  <a:t> instance </a:t>
                </a:r>
              </a:p>
              <a:p>
                <a:r>
                  <a:rPr lang="en-US" dirty="0">
                    <a:latin typeface="Raleway" pitchFamily="2" charset="77"/>
                    <a:cs typeface="Calibri" panose="020F0502020204030204" pitchFamily="34" charset="0"/>
                  </a:rPr>
                  <a:t>Dan, age=32, male =0</a:t>
                </a:r>
              </a:p>
              <a:p>
                <a:r>
                  <a:rPr lang="en-US" dirty="0">
                    <a:latin typeface="Raleway" pitchFamily="2" charset="77"/>
                  </a:rPr>
                  <a:t>=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5−32</m:t>
                                </m:r>
                              </m:e>
                            </m:d>
                          </m:e>
                          <m:sup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(1−0)</m:t>
                            </m:r>
                          </m:e>
                          <m:sup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>
                  <a:latin typeface="Raleway" pitchFamily="2" charset="77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Raleway" pitchFamily="2" charset="77"/>
                    <a:cs typeface="Calibri" panose="020F0502020204030204" pitchFamily="34" charset="0"/>
                  </a:rPr>
                  <a:t>=</a:t>
                </a:r>
                <a:r>
                  <a:rPr lang="en-US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729+1   </m:t>
                        </m:r>
                      </m:e>
                    </m:rad>
                  </m:oMath>
                </a14:m>
                <a:endParaRPr lang="en-US" dirty="0">
                  <a:latin typeface="Raleway" pitchFamily="2" charset="77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Raleway" pitchFamily="2" charset="77"/>
                    <a:cs typeface="Calibri" panose="020F0502020204030204" pitchFamily="34" charset="0"/>
                  </a:rPr>
                  <a:t>=</a:t>
                </a:r>
                <a:r>
                  <a:rPr lang="en-US" dirty="0">
                    <a:solidFill>
                      <a:srgbClr val="0000FF"/>
                    </a:solidFill>
                    <a:latin typeface="Raleway" pitchFamily="2" charset="77"/>
                    <a:cs typeface="Calibri" panose="020F0502020204030204" pitchFamily="34" charset="0"/>
                  </a:rPr>
                  <a:t>27.02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172E30-3006-4CC4-8563-DCAF57C7C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933" y="1594015"/>
                <a:ext cx="3467099" cy="2787045"/>
              </a:xfrm>
              <a:prstGeom prst="rect">
                <a:avLst/>
              </a:prstGeom>
              <a:blipFill>
                <a:blip r:embed="rId2"/>
                <a:stretch>
                  <a:fillRect l="-362" b="-448"/>
                </a:stretch>
              </a:blipFill>
              <a:ln w="158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6CE131-CFC2-4648-995D-CA7AB8B631C6}"/>
                  </a:ext>
                </a:extLst>
              </p14:cNvPr>
              <p14:cNvContentPartPr/>
              <p14:nvPr/>
            </p14:nvContentPartPr>
            <p14:xfrm>
              <a:off x="8864493" y="4292333"/>
              <a:ext cx="36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6CE131-CFC2-4648-995D-CA7AB8B631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0853" y="4184693"/>
                <a:ext cx="11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7340D5-2598-4A55-835A-9AE1BAF0F745}"/>
                  </a:ext>
                </a:extLst>
              </p14:cNvPr>
              <p14:cNvContentPartPr/>
              <p14:nvPr/>
            </p14:nvContentPartPr>
            <p14:xfrm>
              <a:off x="8783133" y="4292333"/>
              <a:ext cx="5760" cy="9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7340D5-2598-4A55-835A-9AE1BAF0F7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9133" y="4184693"/>
                <a:ext cx="1134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FA2463E-F763-453D-AC65-E28D74F5C554}"/>
                  </a:ext>
                </a:extLst>
              </p14:cNvPr>
              <p14:cNvContentPartPr/>
              <p14:nvPr/>
            </p14:nvContentPartPr>
            <p14:xfrm>
              <a:off x="8712933" y="4256693"/>
              <a:ext cx="2031480" cy="69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FA2463E-F763-453D-AC65-E28D74F5C5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58933" y="4148693"/>
                <a:ext cx="2139120" cy="2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43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FBCE-DAA7-4E9F-9481-399A6718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" panose="020F0502020204030204" pitchFamily="34" charset="0"/>
              </a:rPr>
              <a:t>Example of K-NN (with Distance)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59F6-4691-4009-AB4B-3826421E2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9A6245-7912-4078-A992-8942FFA14A6E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0117AB-D970-4778-BEC6-AF9FE778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55870"/>
              </p:ext>
            </p:extLst>
          </p:nvPr>
        </p:nvGraphicFramePr>
        <p:xfrm>
          <a:off x="563808" y="1690688"/>
          <a:ext cx="7227253" cy="45663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348">
                  <a:extLst>
                    <a:ext uri="{9D8B030D-6E8A-4147-A177-3AD203B41FA5}">
                      <a16:colId xmlns:a16="http://schemas.microsoft.com/office/drawing/2014/main" val="97622169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07817240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4254338497"/>
                    </a:ext>
                  </a:extLst>
                </a:gridCol>
                <a:gridCol w="2369975">
                  <a:extLst>
                    <a:ext uri="{9D8B030D-6E8A-4147-A177-3AD203B41FA5}">
                      <a16:colId xmlns:a16="http://schemas.microsoft.com/office/drawing/2014/main" val="2437420332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438545606"/>
                    </a:ext>
                  </a:extLst>
                </a:gridCol>
              </a:tblGrid>
              <a:tr h="39058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FF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FF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FF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FF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Distance (with Tera)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00FF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Class (game)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6488"/>
                  </a:ext>
                </a:extLst>
              </a:tr>
              <a:tr h="39058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27.02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Baseball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99896"/>
                  </a:ext>
                </a:extLst>
              </a:tr>
              <a:tr h="39058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35.01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Neither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78562"/>
                  </a:ext>
                </a:extLst>
              </a:tr>
              <a:tr h="39058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78842"/>
                  </a:ext>
                </a:extLst>
              </a:tr>
              <a:tr h="39058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01323"/>
                  </a:ext>
                </a:extLst>
              </a:tr>
              <a:tr h="39058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50.01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Neither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98568"/>
                  </a:ext>
                </a:extLst>
              </a:tr>
              <a:tr h="39058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35.01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070980"/>
                  </a:ext>
                </a:extLst>
              </a:tr>
              <a:tr h="39058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Pooja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Neither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69771"/>
                  </a:ext>
                </a:extLst>
              </a:tr>
              <a:tr h="39058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05655"/>
                  </a:ext>
                </a:extLst>
              </a:tr>
              <a:tr h="39058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Laxmi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Baseball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46360"/>
                  </a:ext>
                </a:extLst>
              </a:tr>
              <a:tr h="39058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aleway" pitchFamily="2" charset="77"/>
                          <a:cs typeface="Calibri" panose="020F0502020204030204" pitchFamily="34" charset="0"/>
                        </a:rPr>
                        <a:t>10.05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F0000"/>
                          </a:solidFill>
                          <a:latin typeface="Raleway" pitchFamily="2" charset="77"/>
                          <a:cs typeface="Calibri" panose="020F0502020204030204" pitchFamily="34" charset="0"/>
                        </a:rPr>
                        <a:t>Baseball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446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F2E280-54E3-4624-8689-C98E3D2A8514}"/>
              </a:ext>
            </a:extLst>
          </p:cNvPr>
          <p:cNvSpPr txBox="1"/>
          <p:nvPr/>
        </p:nvSpPr>
        <p:spPr>
          <a:xfrm>
            <a:off x="8042988" y="2287693"/>
            <a:ext cx="4149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Raleway" pitchFamily="2" charset="77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Raleway" pitchFamily="2" charset="77"/>
                <a:cs typeface="Calibri" panose="020F0502020204030204" pitchFamily="34" charset="0"/>
              </a:rPr>
              <a:t>Sally =9 		 belongs to Tennis</a:t>
            </a:r>
          </a:p>
          <a:p>
            <a:r>
              <a:rPr lang="en-US" dirty="0">
                <a:solidFill>
                  <a:srgbClr val="FF0000"/>
                </a:solidFill>
                <a:latin typeface="Raleway" pitchFamily="2" charset="77"/>
                <a:cs typeface="Calibri" panose="020F0502020204030204" pitchFamily="34" charset="0"/>
              </a:rPr>
              <a:t>Smith =10.00	 belongs to Tennis</a:t>
            </a:r>
          </a:p>
          <a:p>
            <a:r>
              <a:rPr lang="en-US" dirty="0">
                <a:latin typeface="Raleway" pitchFamily="2" charset="77"/>
                <a:cs typeface="Calibri" panose="020F0502020204030204" pitchFamily="34" charset="0"/>
              </a:rPr>
              <a:t>Mike =10.05	 belongs to Baseball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AB04F-E86E-F469-5278-2A0638AE1692}"/>
              </a:ext>
            </a:extLst>
          </p:cNvPr>
          <p:cNvSpPr txBox="1"/>
          <p:nvPr/>
        </p:nvSpPr>
        <p:spPr>
          <a:xfrm>
            <a:off x="8323404" y="3931185"/>
            <a:ext cx="317296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77"/>
              </a:rPr>
              <a:t>Hence Tera belongs to </a:t>
            </a:r>
          </a:p>
          <a:p>
            <a:r>
              <a:rPr lang="en-US" dirty="0">
                <a:solidFill>
                  <a:srgbClr val="FF0000"/>
                </a:solidFill>
                <a:latin typeface="Raleway" pitchFamily="2" charset="77"/>
              </a:rPr>
              <a:t>Tennis game group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37A8-EE9C-A8B5-A15F-08E7D1044385}"/>
              </a:ext>
            </a:extLst>
          </p:cNvPr>
          <p:cNvSpPr txBox="1"/>
          <p:nvPr/>
        </p:nvSpPr>
        <p:spPr>
          <a:xfrm>
            <a:off x="8348472" y="4879069"/>
            <a:ext cx="317296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Raleway" pitchFamily="2" charset="77"/>
              </a:rPr>
              <a:t>Birds of a feather flock together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82EF0-19D3-77EE-7A0F-A606BEB0D68A}"/>
              </a:ext>
            </a:extLst>
          </p:cNvPr>
          <p:cNvSpPr/>
          <p:nvPr/>
        </p:nvSpPr>
        <p:spPr>
          <a:xfrm>
            <a:off x="800250" y="3539068"/>
            <a:ext cx="6754368" cy="367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5E6E77-3236-BDA3-E6E9-FDEFC27101BB}"/>
              </a:ext>
            </a:extLst>
          </p:cNvPr>
          <p:cNvSpPr/>
          <p:nvPr/>
        </p:nvSpPr>
        <p:spPr>
          <a:xfrm>
            <a:off x="800250" y="5091207"/>
            <a:ext cx="6754368" cy="367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1EBE9-1CC0-9A7F-C8B0-1F8FCEB3F654}"/>
              </a:ext>
            </a:extLst>
          </p:cNvPr>
          <p:cNvSpPr/>
          <p:nvPr/>
        </p:nvSpPr>
        <p:spPr>
          <a:xfrm>
            <a:off x="800250" y="5876379"/>
            <a:ext cx="6754368" cy="367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CB94A-DB18-93E4-BB3F-4A39AC6E7800}"/>
              </a:ext>
            </a:extLst>
          </p:cNvPr>
          <p:cNvSpPr txBox="1"/>
          <p:nvPr/>
        </p:nvSpPr>
        <p:spPr>
          <a:xfrm>
            <a:off x="8127653" y="1747540"/>
            <a:ext cx="3648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aleway" pitchFamily="2" charset="77"/>
                <a:cs typeface="Calibri" panose="020F0502020204030204" pitchFamily="34" charset="0"/>
              </a:rPr>
              <a:t>Result (distance from Tera):</a:t>
            </a:r>
          </a:p>
          <a:p>
            <a:r>
              <a:rPr lang="en-US" sz="1800" b="1" dirty="0">
                <a:latin typeface="Raleway" pitchFamily="2" charset="77"/>
                <a:cs typeface="Calibri" panose="020F0502020204030204" pitchFamily="34" charset="0"/>
              </a:rPr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119732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0" grpId="0" animBg="1"/>
      <p:bldP spid="9" grpId="0" animBg="1"/>
      <p:bldP spid="11" grpId="0" animBg="1"/>
      <p:bldP spid="12" grpId="0" animBg="1"/>
      <p:bldP spid="14" grpId="0"/>
    </p:bldLst>
  </p:timing>
</p:sld>
</file>

<file path=ppt/theme/theme1.xml><?xml version="1.0" encoding="utf-8"?>
<a:theme xmlns:a="http://schemas.openxmlformats.org/drawingml/2006/main" name="BU">
  <a:themeElements>
    <a:clrScheme name="Geometric">
      <a:dk1>
        <a:srgbClr val="A50000"/>
      </a:dk1>
      <a:lt1>
        <a:srgbClr val="FFFFFF"/>
      </a:lt1>
      <a:dk2>
        <a:srgbClr val="434343"/>
      </a:dk2>
      <a:lt2>
        <a:srgbClr val="999999"/>
      </a:lt2>
      <a:accent1>
        <a:srgbClr val="CE202F"/>
      </a:accent1>
      <a:accent2>
        <a:srgbClr val="F32321"/>
      </a:accent2>
      <a:accent3>
        <a:srgbClr val="8C8985"/>
      </a:accent3>
      <a:accent4>
        <a:srgbClr val="C0B8B0"/>
      </a:accent4>
      <a:accent5>
        <a:srgbClr val="E1E1E1"/>
      </a:accent5>
      <a:accent6>
        <a:srgbClr val="898989"/>
      </a:accent6>
      <a:hlink>
        <a:srgbClr val="F32321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" id="{AB28C614-4CF0-7D49-9DDC-3E89C7A8901E}" vid="{71B1B08C-5815-A548-8510-298C7D5C98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</Template>
  <TotalTime>1397</TotalTime>
  <Words>1317</Words>
  <Application>Microsoft Macintosh PowerPoint</Application>
  <PresentationFormat>Widescreen</PresentationFormat>
  <Paragraphs>307</Paragraphs>
  <Slides>28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Montserrat</vt:lpstr>
      <vt:lpstr>Raleway</vt:lpstr>
      <vt:lpstr>Wingdings</vt:lpstr>
      <vt:lpstr>BU</vt:lpstr>
      <vt:lpstr>VISIO</vt:lpstr>
      <vt:lpstr>Visio</vt:lpstr>
      <vt:lpstr>K-Nearest Neighbor (KNN) Classification</vt:lpstr>
      <vt:lpstr>KNN Working Principle </vt:lpstr>
      <vt:lpstr>K-Nearest Neighbor</vt:lpstr>
      <vt:lpstr>1-Nearest Neighbor</vt:lpstr>
      <vt:lpstr>K-Nearest Neighbor</vt:lpstr>
      <vt:lpstr>KNN Algorithm</vt:lpstr>
      <vt:lpstr>K-Nearest Neighbor</vt:lpstr>
      <vt:lpstr>Example of K-NN</vt:lpstr>
      <vt:lpstr>Example of K-NN (with Distance)</vt:lpstr>
      <vt:lpstr>Choosing the right value for K</vt:lpstr>
      <vt:lpstr>Pros and Cons of KNN</vt:lpstr>
      <vt:lpstr>Distance Matrix </vt:lpstr>
      <vt:lpstr>Underfitting (high bias) and Overfitting (high variance)</vt:lpstr>
      <vt:lpstr>Bias vs. variance</vt:lpstr>
      <vt:lpstr>Underfitting</vt:lpstr>
      <vt:lpstr>Underfitting</vt:lpstr>
      <vt:lpstr>Underfitting</vt:lpstr>
      <vt:lpstr>Overfitting</vt:lpstr>
      <vt:lpstr>Overfitting (cont.)</vt:lpstr>
      <vt:lpstr>Overfitting (cont.)</vt:lpstr>
      <vt:lpstr>Overfitting (cont.)</vt:lpstr>
      <vt:lpstr>Overfitting (cont.)</vt:lpstr>
      <vt:lpstr>Overfitting (cont.)</vt:lpstr>
      <vt:lpstr>Overfitting (cont.)</vt:lpstr>
      <vt:lpstr>Overfitting (cont.)</vt:lpstr>
      <vt:lpstr>Overfitting (cont.)</vt:lpstr>
      <vt:lpstr>Overfitting (cont.)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 Classification</dc:title>
  <dc:creator>Baniya, Babu</dc:creator>
  <cp:lastModifiedBy>G G Md Nawaz Ali</cp:lastModifiedBy>
  <cp:revision>81</cp:revision>
  <dcterms:created xsi:type="dcterms:W3CDTF">2023-03-27T02:15:01Z</dcterms:created>
  <dcterms:modified xsi:type="dcterms:W3CDTF">2024-10-08T23:04:19Z</dcterms:modified>
</cp:coreProperties>
</file>