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74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75" r:id="rId10"/>
    <p:sldId id="27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47"/>
    <p:restoredTop sz="94754"/>
  </p:normalViewPr>
  <p:slideViewPr>
    <p:cSldViewPr snapToGrid="0">
      <p:cViewPr varScale="1">
        <p:scale>
          <a:sx n="99" d="100"/>
          <a:sy n="99" d="100"/>
        </p:scale>
        <p:origin x="8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821FA-65C4-614C-B5A8-A67B48BD610B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6CB71-BC4D-CD47-A549-5178CB71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91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A50000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8131171" y="-14567"/>
            <a:ext cx="4060844" cy="2722000"/>
            <a:chOff x="6098378" y="-10925"/>
            <a:chExt cx="3045633" cy="2041500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7102211" y="-10925"/>
              <a:ext cx="2041800" cy="2041500"/>
            </a:xfrm>
            <a:prstGeom prst="rtTriangle">
              <a:avLst/>
            </a:prstGeom>
            <a:solidFill>
              <a:srgbClr val="C0B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aleway"/>
              <a:buNone/>
              <a:defRPr sz="5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B604B86-C52E-CC4D-B465-5DA337EC9ABA}" type="slidenum">
              <a:rPr lang="en-US" smtClean="0"/>
              <a:t>‹#›</a:t>
            </a:fld>
            <a:endParaRPr lang="en-US"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1401" y="5987334"/>
            <a:ext cx="546199" cy="6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5;p16">
            <a:extLst>
              <a:ext uri="{FF2B5EF4-FFF2-40B4-BE49-F238E27FC236}">
                <a16:creationId xmlns:a16="http://schemas.microsoft.com/office/drawing/2014/main" id="{94D0B120-4623-2AA5-C4E2-DF4800B805E4}"/>
              </a:ext>
            </a:extLst>
          </p:cNvPr>
          <p:cNvSpPr txBox="1"/>
          <p:nvPr/>
        </p:nvSpPr>
        <p:spPr>
          <a:xfrm>
            <a:off x="-6349" y="6470650"/>
            <a:ext cx="318346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© Bradley University</a:t>
            </a: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156;p16">
            <a:extLst>
              <a:ext uri="{FF2B5EF4-FFF2-40B4-BE49-F238E27FC236}">
                <a16:creationId xmlns:a16="http://schemas.microsoft.com/office/drawing/2014/main" id="{E2CFDF77-FD53-C97C-D6E9-8EF533ED41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7068" y="911634"/>
            <a:ext cx="5784897" cy="72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516007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0" y="5204893"/>
            <a:ext cx="12192000" cy="1653233"/>
            <a:chOff x="0" y="3903669"/>
            <a:chExt cx="9144000" cy="1239925"/>
          </a:xfrm>
        </p:grpSpPr>
        <p:sp>
          <p:nvSpPr>
            <p:cNvPr id="23" name="Google Shape;23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CE2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A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rgbClr val="A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15600" y="453526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00"/>
              </a:buClr>
              <a:buSzPts val="3000"/>
              <a:buNone/>
              <a:defRPr b="1"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415600" y="1584857"/>
            <a:ext cx="11360800" cy="3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200"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B604B86-C52E-CC4D-B465-5DA337EC9ABA}" type="slidenum">
              <a:rPr lang="en-US" smtClean="0"/>
              <a:t>‹#›</a:t>
            </a:fld>
            <a:endParaRPr lang="en-US"/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55867" y="5394200"/>
            <a:ext cx="731599" cy="875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8718749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0" y="5204893"/>
            <a:ext cx="12192000" cy="1653233"/>
            <a:chOff x="0" y="3903669"/>
            <a:chExt cx="9144000" cy="1239925"/>
          </a:xfrm>
        </p:grpSpPr>
        <p:sp>
          <p:nvSpPr>
            <p:cNvPr id="23" name="Google Shape;23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CE2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A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rgbClr val="A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00"/>
              </a:buClr>
              <a:buSzPts val="3000"/>
              <a:buNone/>
              <a:defRPr b="1"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7424541" cy="463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55867" y="5394200"/>
            <a:ext cx="731599" cy="875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28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rgbClr val="A50000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800" cy="27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800" cy="1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B604B86-C52E-CC4D-B465-5DA337EC9ABA}" type="slidenum">
              <a:rPr lang="en-US" smtClean="0"/>
              <a:t>‹#›</a:t>
            </a:fld>
            <a:endParaRPr lang="en-US"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8131171" y="-14567"/>
            <a:ext cx="4060844" cy="2722000"/>
            <a:chOff x="6098378" y="-10925"/>
            <a:chExt cx="3045633" cy="2041500"/>
          </a:xfrm>
        </p:grpSpPr>
        <p:sp>
          <p:nvSpPr>
            <p:cNvPr id="137" name="Google Shape;137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 rot="10800000">
              <a:off x="7102211" y="-10925"/>
              <a:ext cx="2041800" cy="2041500"/>
            </a:xfrm>
            <a:prstGeom prst="rtTriangle">
              <a:avLst/>
            </a:prstGeom>
            <a:solidFill>
              <a:srgbClr val="C0B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9" name="Google Shape;13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1401" y="5987334"/>
            <a:ext cx="546199" cy="65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96585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DB1E-267C-A742-4DD6-21FDD65F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C0E24-6CC2-2DBF-AB2D-C5C2989A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AA57-0DFA-CCAA-91E3-3EEA76EB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6B83-D776-CB4E-95BA-6BBEF419E4EB}" type="datetime1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C37B8-5883-30AB-FAAA-C363F738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https://www.datacamp.com/tutorial/naive-bayes-scikit-learn</a:t>
            </a:r>
          </a:p>
          <a:p>
            <a:r>
              <a:rPr lang="en-US"/>
              <a:t>
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C3A6-32AC-3C62-9BB5-37380AF2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4B86-C52E-CC4D-B465-5DA337EC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0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00"/>
              </a:buClr>
              <a:buSzPts val="3000"/>
              <a:buFont typeface="Raleway"/>
              <a:buNone/>
              <a:defRPr sz="3000" i="0" u="none" strike="noStrike" cap="none">
                <a:solidFill>
                  <a:srgbClr val="A5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B604B86-C52E-CC4D-B465-5DA337EC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199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tutorial/naive-bayes-scikit-lear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statlearning.com/" TargetMode="External"/><Relationship Id="rId4" Type="http://schemas.openxmlformats.org/officeDocument/2006/relationships/hyperlink" Target="https://learn.zybooks.com/zybook/AliMachineAug2023_2/chapter/2/section/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tutorial/naive-bayes-scikit-lear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tutorial/naive-bayes-scikit-lear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tutorial/naive-bayes-scikit-lear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www.datacamp.com/tutorial/naive-bayes-scikit-lear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camp.com/tutorial/naive-bayes-scikit-lear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tutorial/naive-bayes-scikit-lear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zybooks.com/zybook/AliMachineAug2023_2/chapter/2/section/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10C4-BDCD-4C2C-A34E-FCA77ECB7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208" y="1971519"/>
            <a:ext cx="7428992" cy="1710779"/>
          </a:xfrm>
        </p:spPr>
        <p:txBody>
          <a:bodyPr>
            <a:normAutofit fontScale="90000"/>
          </a:bodyPr>
          <a:lstStyle/>
          <a:p>
            <a:r>
              <a:rPr lang="en-US" dirty="0"/>
              <a:t>Naïve Bayes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57C9F-8555-0585-58FC-017E45A99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447" y="3793361"/>
            <a:ext cx="5499731" cy="943387"/>
          </a:xfrm>
        </p:spPr>
        <p:txBody>
          <a:bodyPr>
            <a:noAutofit/>
          </a:bodyPr>
          <a:lstStyle/>
          <a:p>
            <a:pPr algn="l"/>
            <a:r>
              <a:rPr lang="en-US" sz="2000" b="1" u="sng" dirty="0"/>
              <a:t>By:</a:t>
            </a:r>
          </a:p>
          <a:p>
            <a:pPr algn="l"/>
            <a:r>
              <a:rPr lang="en-US" sz="2000" dirty="0"/>
              <a:t>Dr. G G Md Nawaz Ali</a:t>
            </a:r>
          </a:p>
          <a:p>
            <a:pPr algn="l"/>
            <a:r>
              <a:rPr lang="en-US" sz="2000" dirty="0"/>
              <a:t>E-mail: </a:t>
            </a:r>
            <a:r>
              <a:rPr lang="en-US" sz="2000" dirty="0" err="1"/>
              <a:t>nali@fsmail.bradley.edu</a:t>
            </a:r>
            <a:endParaRPr lang="en-US" sz="2000" dirty="0"/>
          </a:p>
        </p:txBody>
      </p:sp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4C70C2F9-5060-D024-60A4-B946F1D19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9" r="23289" b="-1"/>
          <a:stretch/>
        </p:blipFill>
        <p:spPr>
          <a:xfrm>
            <a:off x="-2572" y="11"/>
            <a:ext cx="3080624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CDA287-5C38-B14A-100B-970C19A2EA21}"/>
              </a:ext>
            </a:extLst>
          </p:cNvPr>
          <p:cNvSpPr txBox="1"/>
          <p:nvPr/>
        </p:nvSpPr>
        <p:spPr>
          <a:xfrm>
            <a:off x="5015344" y="5250287"/>
            <a:ext cx="5686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Refs: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https://www.datacamp.com/tutorial/naive-bayes-scikit-learn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https://learn.zybooks.com/zybook/AliMachineAug2023_2/chapter/2/section/3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Introduction to Statistical learning by Gareth James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9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91D3-8ED0-50AF-8E2E-9551F1CC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0"/>
            <a:ext cx="11360800" cy="810400"/>
          </a:xfrm>
        </p:spPr>
        <p:txBody>
          <a:bodyPr/>
          <a:lstStyle/>
          <a:p>
            <a:r>
              <a:rPr lang="en-US" dirty="0"/>
              <a:t>Gaussian Naïve Bayes (for continues valued features)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ADB44AF-A4CF-7C65-5A6E-8EA708A52FE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600" y="554547"/>
                <a:ext cx="11360800" cy="3471600"/>
              </a:xfrm>
            </p:spPr>
            <p:txBody>
              <a:bodyPr/>
              <a:lstStyle/>
              <a:p>
                <a:r>
                  <a:rPr lang="en-US" dirty="0"/>
                  <a:t>The probability of feature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given for a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will be calculated using the pdf of normal distribution: </a:t>
                </a:r>
              </a:p>
              <a:p>
                <a:pPr marL="152396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feature,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the mean and standard deviation of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     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ADB44AF-A4CF-7C65-5A6E-8EA708A52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554547"/>
                <a:ext cx="11360800" cy="3471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D558E78-B08E-C2C4-82FE-7844B5581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027" y="3225869"/>
            <a:ext cx="4770539" cy="327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D12432-DE7F-4DA1-3B20-A60CA2CB107F}"/>
                  </a:ext>
                </a:extLst>
              </p:cNvPr>
              <p:cNvSpPr txBox="1"/>
              <p:nvPr/>
            </p:nvSpPr>
            <p:spPr>
              <a:xfrm>
                <a:off x="6838682" y="3876541"/>
                <a:ext cx="2434107" cy="95410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PDF for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5092.4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501.1</m:t>
                    </m:r>
                  </m:oMath>
                </a14:m>
                <a:r>
                  <a:rPr lang="en-US" dirty="0"/>
                  <a:t> and </a:t>
                </a:r>
              </a:p>
              <a:p>
                <a:r>
                  <a:rPr lang="en-US" dirty="0"/>
                  <a:t>100 points of x in the range of 3500 - 6500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D12432-DE7F-4DA1-3B20-A60CA2CB1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682" y="3876541"/>
                <a:ext cx="2434107" cy="954107"/>
              </a:xfrm>
              <a:prstGeom prst="rect">
                <a:avLst/>
              </a:prstGeom>
              <a:blipFill>
                <a:blip r:embed="rId4"/>
                <a:stretch>
                  <a:fillRect l="-518" t="-1299" r="-2073" b="-51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91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39EE-3782-AF7F-AEDF-454F7AD9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40D79-517F-7A2A-5977-BB19725F674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400" b="1" i="1" u="none" strike="noStrike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Conditional probability</a:t>
                </a:r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 measures the probability that an event occurs, given another event has also occurred. 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latin typeface="Roboto" panose="02000000000000000000" pitchFamily="2" charset="0"/>
                  </a:rPr>
                  <a:t>Bayes' rule gives a formula for finding P(A|B) when P(B|A) is already known.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Ex.</a:t>
                </a:r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 find the conditional probability of </a:t>
                </a:r>
                <a:r>
                  <a:rPr lang="en-US" sz="2400" dirty="0">
                    <a:solidFill>
                      <a:schemeClr val="tx1"/>
                    </a:solidFill>
                  </a:rPr>
                  <a:t>P(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Spam|URGENT</a:t>
                </a:r>
                <a:r>
                  <a:rPr lang="en-US" sz="2400" dirty="0">
                    <a:solidFill>
                      <a:schemeClr val="tx1"/>
                    </a:solidFill>
                  </a:rPr>
                  <a:t>), aka,</a:t>
                </a:r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 find whether an email is spam or not while ‘URGENT’ word is there, given that P(</a:t>
                </a:r>
                <a:r>
                  <a:rPr lang="en-US" sz="2400" b="0" i="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URGENT|Spam</a:t>
                </a:r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) = 0.35 [Probability of URGENT word is present in a spam mail]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40D79-517F-7A2A-5977-BB19725F6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1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306C0-F67E-7D56-3086-3E1BA542E9C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295078" y="6492875"/>
            <a:ext cx="4835525" cy="365125"/>
          </a:xfrm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Ref: </a:t>
            </a:r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https://www.datacamp.com/tutorial/naive-bayes-scikit-learn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6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FCC2-752E-407B-9497-C958323D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CA0C88-1590-E9A0-A17E-44E910154D7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600" y="1121218"/>
                <a:ext cx="11360800" cy="3471600"/>
              </a:xfrm>
            </p:spPr>
            <p:txBody>
              <a:bodyPr>
                <a:noAutofit/>
              </a:bodyPr>
              <a:lstStyle/>
              <a:p>
                <a:r>
                  <a:rPr lang="en-US" b="1" i="1" u="none" strike="noStrike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Naive Bayes classifier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 uses Bayes' rule to classify instances based on conditional probabilities. </a:t>
                </a:r>
              </a:p>
              <a:p>
                <a:r>
                  <a:rPr lang="en-US" b="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Let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 denote class i of the output feature and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 denote the input features. </a:t>
                </a:r>
              </a:p>
              <a:p>
                <a:r>
                  <a:rPr lang="en-US" b="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The </a:t>
                </a:r>
                <a:r>
                  <a:rPr lang="en-US" b="1" i="1" u="none" strike="noStrike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prior probability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 represents the overall probability of class i, denoted by 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</a:endParaRPr>
              </a:p>
              <a:p>
                <a:r>
                  <a:rPr lang="en-US" b="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The </a:t>
                </a:r>
                <a:r>
                  <a:rPr lang="en-US" b="1" i="1" u="none" strike="noStrike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posterior probability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 represents the probability of class i, given certain values of the input features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, denoted by 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</a:endParaRPr>
              </a:p>
              <a:p>
                <a:r>
                  <a:rPr lang="en-US" b="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Naive Bayes classifier makes predictions by calculating the posterior probabilities for all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classes. By Bayes' rule,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</a:endParaRPr>
              </a:p>
              <a:p>
                <a:r>
                  <a:rPr lang="en-US" b="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The class with the highest posterior probability becomes the predicted class for a given instance.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CA0C88-1590-E9A0-A17E-44E910154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121218"/>
                <a:ext cx="11360800" cy="3471600"/>
              </a:xfrm>
              <a:blipFill>
                <a:blip r:embed="rId2"/>
                <a:stretch>
                  <a:fillRect r="-1116" b="-40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9E6A6-DD19-29D7-6CFE-EF196E29247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269141" y="6492875"/>
            <a:ext cx="4822825" cy="365125"/>
          </a:xfrm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Ref: </a:t>
            </a:r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https://www.datacamp.com/tutorial/naive-bayes-scikit-learn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7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8028-AFA5-5F8B-4B4A-53B1FD84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42BD-D619-AA22-22C6-BC8DE5A9F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Classifying steps: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Step 1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: Calculate the prior probability for given class labels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Step 2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: Find Likelihood probability with each attribute for each class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Step 3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: Put these value in Bayes Formula and calculate posterior probability.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Step 4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: See which class has a higher probability, the input belongs to the higher probability class.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2B6FF-BB02-47BA-0C6C-909D66D00CD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759277" y="6560943"/>
            <a:ext cx="4989512" cy="365125"/>
          </a:xfrm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Ref: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https://www.datacamp.com/tutorial/naive-bayes-scikit-learn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57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BFDE-C656-F179-2121-98BECD0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 Example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F5BFE-94F8-32F6-1448-CAE094908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8B562-E983-DF6C-F866-6353BC4F7622}"/>
              </a:ext>
            </a:extLst>
          </p:cNvPr>
          <p:cNvSpPr txBox="1"/>
          <p:nvPr/>
        </p:nvSpPr>
        <p:spPr>
          <a:xfrm>
            <a:off x="3966693" y="6014433"/>
            <a:ext cx="20091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Prior probabilities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23E87-B858-E453-7C29-C573D6F7FFF6}"/>
              </a:ext>
            </a:extLst>
          </p:cNvPr>
          <p:cNvSpPr txBox="1"/>
          <p:nvPr/>
        </p:nvSpPr>
        <p:spPr>
          <a:xfrm>
            <a:off x="6631546" y="6068055"/>
            <a:ext cx="24491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Posterior probabilities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E1F5C5-7C29-E290-ABA2-94C7799D1944}"/>
              </a:ext>
            </a:extLst>
          </p:cNvPr>
          <p:cNvGrpSpPr/>
          <p:nvPr/>
        </p:nvGrpSpPr>
        <p:grpSpPr>
          <a:xfrm>
            <a:off x="1004553" y="908319"/>
            <a:ext cx="9556124" cy="5074276"/>
            <a:chOff x="1133342" y="1146221"/>
            <a:chExt cx="9556124" cy="5074276"/>
          </a:xfrm>
        </p:grpSpPr>
        <p:pic>
          <p:nvPicPr>
            <p:cNvPr id="1026" name="Picture 2" descr="tables">
              <a:extLst>
                <a:ext uri="{FF2B5EF4-FFF2-40B4-BE49-F238E27FC236}">
                  <a16:creationId xmlns:a16="http://schemas.microsoft.com/office/drawing/2014/main" id="{E4C79275-AA69-262F-01CB-BC61A5A452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17" t="-212" r="622" b="2998"/>
            <a:stretch/>
          </p:blipFill>
          <p:spPr bwMode="auto">
            <a:xfrm>
              <a:off x="1133342" y="1146221"/>
              <a:ext cx="9556124" cy="5074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6F80C5-0AAD-F8CE-6BE7-8FFFB22C3768}"/>
                </a:ext>
              </a:extLst>
            </p:cNvPr>
            <p:cNvSpPr/>
            <p:nvPr/>
          </p:nvSpPr>
          <p:spPr>
            <a:xfrm>
              <a:off x="1326525" y="1365161"/>
              <a:ext cx="991674" cy="257577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Weather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FF5981-2799-88A0-3561-2B667ECC1E00}"/>
                </a:ext>
              </a:extLst>
            </p:cNvPr>
            <p:cNvSpPr/>
            <p:nvPr/>
          </p:nvSpPr>
          <p:spPr>
            <a:xfrm>
              <a:off x="5091447" y="1468191"/>
              <a:ext cx="991674" cy="257577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Weather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5D3614-7E21-0178-753B-3C16CD91E5E8}"/>
                </a:ext>
              </a:extLst>
            </p:cNvPr>
            <p:cNvSpPr/>
            <p:nvPr/>
          </p:nvSpPr>
          <p:spPr>
            <a:xfrm>
              <a:off x="7184266" y="4170609"/>
              <a:ext cx="800635" cy="530180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Weather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85B08B-F634-F27F-FC12-FEDE1CB45DFE}"/>
                </a:ext>
              </a:extLst>
            </p:cNvPr>
            <p:cNvSpPr/>
            <p:nvPr/>
          </p:nvSpPr>
          <p:spPr>
            <a:xfrm>
              <a:off x="3727363" y="4054699"/>
              <a:ext cx="800635" cy="24684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Weather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6D21FA-FD1D-8238-36FD-0C028F1CD773}"/>
              </a:ext>
            </a:extLst>
          </p:cNvPr>
          <p:cNvSpPr txBox="1"/>
          <p:nvPr/>
        </p:nvSpPr>
        <p:spPr>
          <a:xfrm>
            <a:off x="7418231" y="681292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1D36B8-390A-ADCC-DE15-EF19F04E5373}"/>
              </a:ext>
            </a:extLst>
          </p:cNvPr>
          <p:cNvSpPr txBox="1"/>
          <p:nvPr/>
        </p:nvSpPr>
        <p:spPr>
          <a:xfrm>
            <a:off x="2533918" y="6541597"/>
            <a:ext cx="6098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Ref: https://</a:t>
            </a:r>
            <a:r>
              <a:rPr lang="en-US" sz="1200" dirty="0" err="1">
                <a:solidFill>
                  <a:schemeClr val="bg1"/>
                </a:solidFill>
              </a:rPr>
              <a:t>www.datacamp.com</a:t>
            </a:r>
            <a:r>
              <a:rPr lang="en-US" sz="1200" dirty="0">
                <a:solidFill>
                  <a:schemeClr val="bg1"/>
                </a:solidFill>
              </a:rPr>
              <a:t>/tutorial/naive-bayes-scikit-learn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CA087F-0423-D279-4260-1FBAF34FAFA9}"/>
              </a:ext>
            </a:extLst>
          </p:cNvPr>
          <p:cNvCxnSpPr/>
          <p:nvPr/>
        </p:nvCxnSpPr>
        <p:spPr>
          <a:xfrm flipV="1">
            <a:off x="5458495" y="4945487"/>
            <a:ext cx="637505" cy="103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454FD8-9EF7-2672-9718-6D6F711FD42F}"/>
              </a:ext>
            </a:extLst>
          </p:cNvPr>
          <p:cNvCxnSpPr/>
          <p:nvPr/>
        </p:nvCxnSpPr>
        <p:spPr>
          <a:xfrm flipV="1">
            <a:off x="7856112" y="5576552"/>
            <a:ext cx="965916" cy="40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53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2797-9BDA-A7A7-4B4F-235C8AAE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 Example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09CEB-9C49-33E9-01A5-520109E1824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965673" y="6492875"/>
            <a:ext cx="4899025" cy="365125"/>
          </a:xfrm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Ref: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https://www.datacamp.com/tutorial/naive-bayes-scikit-learn</a:t>
            </a:r>
            <a:endParaRPr lang="en-US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DFC405-7644-DC99-109D-73A6FC50D719}"/>
                  </a:ext>
                </a:extLst>
              </p:cNvPr>
              <p:cNvSpPr txBox="1"/>
              <p:nvPr/>
            </p:nvSpPr>
            <p:spPr>
              <a:xfrm>
                <a:off x="838200" y="1898028"/>
                <a:ext cx="7391400" cy="342754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b="1" i="0" dirty="0">
                    <a:solidFill>
                      <a:srgbClr val="05192D"/>
                    </a:solidFill>
                    <a:effectLst/>
                    <a:latin typeface="Studio-Feixen-Sans"/>
                  </a:rPr>
                  <a:t>Probability of playing:</a:t>
                </a:r>
                <a:endParaRPr lang="en-US" b="0" i="0" dirty="0">
                  <a:solidFill>
                    <a:srgbClr val="05192D"/>
                  </a:solidFill>
                  <a:effectLst/>
                  <a:latin typeface="Studio-Feixen-San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𝑌𝑒𝑠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𝑂𝑣𝑒𝑟𝑐𝑎𝑠𝑡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𝑂𝑣𝑒𝑟𝑐𝑎𝑠𝑡</m:t>
                          </m:r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ctrlPr>
                                <a:rPr lang="en-US" b="0" i="1" dirty="0" smtClean="0">
                                  <a:solidFill>
                                    <a:srgbClr val="05192D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05192D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solidFill>
                                    <a:srgbClr val="05192D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× </m:t>
                          </m:r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05192D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05192D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𝑂𝑣𝑒𝑟𝑐𝑎𝑠𝑡</m:t>
                              </m:r>
                            </m:e>
                          </m:d>
                        </m:den>
                      </m:f>
                      <m:r>
                        <a:rPr lang="en-US" b="0" i="0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b="0" i="0" dirty="0">
                  <a:solidFill>
                    <a:srgbClr val="05192D"/>
                  </a:solidFill>
                  <a:effectLst/>
                  <a:latin typeface="Studio-Feixen-Sans"/>
                </a:endParaRPr>
              </a:p>
              <a:p>
                <a:r>
                  <a:rPr lang="en-US" b="0" i="0" dirty="0">
                    <a:solidFill>
                      <a:srgbClr val="05192D"/>
                    </a:solidFill>
                    <a:effectLst/>
                    <a:latin typeface="Studio-Feixen-Sans"/>
                  </a:rPr>
                  <a:t>Calculate Prior Probabilities: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𝑂𝑣𝑒𝑟𝑐𝑎𝑠𝑡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) = 4/14 = 0.29</m:t>
                      </m:r>
                    </m:oMath>
                  </m:oMathPara>
                </a14:m>
                <a:endParaRPr lang="en-US" b="0" i="0" dirty="0">
                  <a:solidFill>
                    <a:srgbClr val="05192D"/>
                  </a:solidFill>
                  <a:effectLst/>
                  <a:latin typeface="Studio-Feixen-Sans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𝑌𝑒𝑠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)= 9/14 = 0.64</m:t>
                      </m:r>
                    </m:oMath>
                  </m:oMathPara>
                </a14:m>
                <a:endParaRPr lang="en-US" b="0" i="0" dirty="0">
                  <a:solidFill>
                    <a:srgbClr val="05192D"/>
                  </a:solidFill>
                  <a:effectLst/>
                  <a:latin typeface="Studio-Feixen-Sans"/>
                </a:endParaRPr>
              </a:p>
              <a:p>
                <a:pPr algn="l"/>
                <a:r>
                  <a:rPr lang="en-US" b="0" i="0" dirty="0">
                    <a:solidFill>
                      <a:srgbClr val="05192D"/>
                    </a:solidFill>
                    <a:effectLst/>
                    <a:latin typeface="Studio-Feixen-Sans"/>
                  </a:rPr>
                  <a:t>Calculate Posterior Probabilities: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5192D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solidFill>
                          <a:srgbClr val="05192D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05192D"/>
                        </a:solidFill>
                        <a:effectLst/>
                        <a:latin typeface="Cambria Math" panose="02040503050406030204" pitchFamily="18" charset="0"/>
                      </a:rPr>
                      <m:t>𝑂𝑣𝑒𝑟𝑐𝑎𝑠𝑡</m:t>
                    </m:r>
                    <m:r>
                      <a:rPr lang="en-US" b="0" i="1" dirty="0" smtClean="0">
                        <a:solidFill>
                          <a:srgbClr val="05192D"/>
                        </a:solidFill>
                        <a:effectLst/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0" i="1" dirty="0" smtClean="0">
                        <a:solidFill>
                          <a:srgbClr val="05192D"/>
                        </a:solidFill>
                        <a:effectLst/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en-US" b="0" i="1" dirty="0" smtClean="0">
                        <a:solidFill>
                          <a:srgbClr val="05192D"/>
                        </a:solidFill>
                        <a:effectLst/>
                        <a:latin typeface="Cambria Math" panose="02040503050406030204" pitchFamily="18" charset="0"/>
                      </a:rPr>
                      <m:t>) = 4/9 = 0.44</m:t>
                    </m:r>
                  </m:oMath>
                </a14:m>
                <a:r>
                  <a:rPr lang="en-US" b="0" i="0" dirty="0">
                    <a:solidFill>
                      <a:srgbClr val="05192D"/>
                    </a:solidFill>
                    <a:effectLst/>
                    <a:latin typeface="Studio-Feixen-Sans"/>
                  </a:rPr>
                  <a:t> </a:t>
                </a:r>
              </a:p>
              <a:p>
                <a:r>
                  <a:rPr lang="en-US" b="0" i="0" dirty="0">
                    <a:solidFill>
                      <a:srgbClr val="05192D"/>
                    </a:solidFill>
                    <a:effectLst/>
                    <a:latin typeface="Studio-Feixen-Sans"/>
                  </a:rPr>
                  <a:t>Now from eq. (1):</a:t>
                </a:r>
              </a:p>
              <a:p>
                <a:pPr algn="l"/>
                <a:endParaRPr lang="en-US" b="0" i="0" dirty="0">
                  <a:solidFill>
                    <a:srgbClr val="05192D"/>
                  </a:solidFill>
                  <a:effectLst/>
                  <a:latin typeface="Studio-Feixen-San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𝑌𝑒𝑠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𝑂𝑣𝑒𝑟𝑐𝑎𝑠𝑡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0.44 ∗ 0.64 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0.29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= 0.98</m:t>
                      </m:r>
                    </m:oMath>
                  </m:oMathPara>
                </a14:m>
                <a:endParaRPr lang="en-US" b="0" i="0" dirty="0">
                  <a:solidFill>
                    <a:srgbClr val="05192D"/>
                  </a:solidFill>
                  <a:effectLst/>
                  <a:latin typeface="Studio-Feixen-San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DFC405-7644-DC99-109D-73A6FC50D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98028"/>
                <a:ext cx="7391400" cy="3427541"/>
              </a:xfrm>
              <a:prstGeom prst="rect">
                <a:avLst/>
              </a:prstGeom>
              <a:blipFill>
                <a:blip r:embed="rId3"/>
                <a:stretch>
                  <a:fillRect l="-685" t="-3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BD0BC5F-DFEC-79BC-4236-C2C8F50A7143}"/>
              </a:ext>
            </a:extLst>
          </p:cNvPr>
          <p:cNvGrpSpPr/>
          <p:nvPr/>
        </p:nvGrpSpPr>
        <p:grpSpPr>
          <a:xfrm>
            <a:off x="8649954" y="1623218"/>
            <a:ext cx="3267652" cy="1700011"/>
            <a:chOff x="8649954" y="1623218"/>
            <a:chExt cx="3267652" cy="17000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A3F6FBD-51E3-FEAB-5CEE-EB8049C7C1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620" r="40031" b="4193"/>
            <a:stretch/>
          </p:blipFill>
          <p:spPr>
            <a:xfrm>
              <a:off x="8649954" y="1623218"/>
              <a:ext cx="3267652" cy="1700011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4A35A9-4933-1D88-1A7C-5F9588C521BA}"/>
                </a:ext>
              </a:extLst>
            </p:cNvPr>
            <p:cNvSpPr/>
            <p:nvPr/>
          </p:nvSpPr>
          <p:spPr>
            <a:xfrm>
              <a:off x="8724366" y="1664062"/>
              <a:ext cx="728727" cy="221087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Weather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C5D7F7-723D-0C71-B138-3694DDC50EB9}"/>
              </a:ext>
            </a:extLst>
          </p:cNvPr>
          <p:cNvGrpSpPr/>
          <p:nvPr/>
        </p:nvGrpSpPr>
        <p:grpSpPr>
          <a:xfrm>
            <a:off x="8506496" y="3625558"/>
            <a:ext cx="3554569" cy="1700011"/>
            <a:chOff x="8506496" y="3625558"/>
            <a:chExt cx="3554569" cy="1700011"/>
          </a:xfrm>
        </p:grpSpPr>
        <p:pic>
          <p:nvPicPr>
            <p:cNvPr id="7" name="Picture 2" descr="tables">
              <a:extLst>
                <a:ext uri="{FF2B5EF4-FFF2-40B4-BE49-F238E27FC236}">
                  <a16:creationId xmlns:a16="http://schemas.microsoft.com/office/drawing/2014/main" id="{18477D02-2F72-93FE-C247-8CE2090668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08" t="56044" r="623" b="11387"/>
            <a:stretch/>
          </p:blipFill>
          <p:spPr bwMode="auto">
            <a:xfrm>
              <a:off x="8506496" y="3625558"/>
              <a:ext cx="3554569" cy="1700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F954F-3596-BA9E-4767-7CBEF7804300}"/>
                </a:ext>
              </a:extLst>
            </p:cNvPr>
            <p:cNvSpPr/>
            <p:nvPr/>
          </p:nvSpPr>
          <p:spPr>
            <a:xfrm>
              <a:off x="8537620" y="3711576"/>
              <a:ext cx="800635" cy="530180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Weather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06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758A-05F9-BFFA-E857-E68437B2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3F240A-0603-4734-925F-3501CAAB6E8E}"/>
                  </a:ext>
                </a:extLst>
              </p:cNvPr>
              <p:cNvSpPr txBox="1"/>
              <p:nvPr/>
            </p:nvSpPr>
            <p:spPr>
              <a:xfrm>
                <a:off x="1043190" y="2001058"/>
                <a:ext cx="6787165" cy="315054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b="1" i="0" dirty="0">
                    <a:solidFill>
                      <a:srgbClr val="05192D"/>
                    </a:solidFill>
                    <a:effectLst/>
                    <a:latin typeface="Studio-Feixen-Sans"/>
                  </a:rPr>
                  <a:t>Probability of not playing:</a:t>
                </a:r>
                <a:endParaRPr lang="en-US" b="0" i="0" dirty="0">
                  <a:solidFill>
                    <a:srgbClr val="05192D"/>
                  </a:solidFill>
                  <a:effectLst/>
                  <a:latin typeface="Studio-Feixen-San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𝑂𝑣𝑒𝑟𝑐𝑎𝑠𝑡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𝑂𝑣𝑒𝑟𝑐𝑎𝑠𝑡</m:t>
                          </m:r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ctrlPr>
                                <a:rPr lang="en-US" b="0" i="1" dirty="0" smtClean="0">
                                  <a:solidFill>
                                    <a:srgbClr val="05192D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05192D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solidFill>
                                    <a:srgbClr val="05192D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05192D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05192D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𝑂𝑣𝑒𝑟𝑐𝑎𝑠𝑡</m:t>
                              </m:r>
                            </m:e>
                          </m:d>
                        </m:den>
                      </m:f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b="0" i="0" dirty="0">
                  <a:solidFill>
                    <a:srgbClr val="05192D"/>
                  </a:solidFill>
                  <a:effectLst/>
                  <a:latin typeface="Studio-Feixen-Sans"/>
                </a:endParaRPr>
              </a:p>
              <a:p>
                <a:r>
                  <a:rPr lang="en-US" b="0" i="0" dirty="0">
                    <a:solidFill>
                      <a:srgbClr val="05192D"/>
                    </a:solidFill>
                    <a:effectLst/>
                    <a:latin typeface="Studio-Feixen-Sans"/>
                  </a:rPr>
                  <a:t>Calculate Prior Probabilities: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𝑂𝑣𝑒𝑟𝑐𝑎𝑠𝑡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) = 4/14 = 0.29</m:t>
                      </m:r>
                    </m:oMath>
                  </m:oMathPara>
                </a14:m>
                <a:endParaRPr lang="en-US" b="0" i="0" dirty="0">
                  <a:solidFill>
                    <a:srgbClr val="05192D"/>
                  </a:solidFill>
                  <a:effectLst/>
                  <a:latin typeface="Studio-Feixen-Sans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)= 5/14 = 0.36</m:t>
                      </m:r>
                    </m:oMath>
                  </m:oMathPara>
                </a14:m>
                <a:endParaRPr lang="en-US" b="0" i="0" dirty="0">
                  <a:solidFill>
                    <a:srgbClr val="05192D"/>
                  </a:solidFill>
                  <a:effectLst/>
                  <a:latin typeface="Studio-Feixen-Sans"/>
                </a:endParaRPr>
              </a:p>
              <a:p>
                <a:pPr algn="l"/>
                <a:r>
                  <a:rPr lang="en-US" b="0" i="0" dirty="0">
                    <a:solidFill>
                      <a:srgbClr val="05192D"/>
                    </a:solidFill>
                    <a:effectLst/>
                    <a:latin typeface="Studio-Feixen-Sans"/>
                  </a:rPr>
                  <a:t>Calculate Posterior Probabilities: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𝑂𝑣𝑒𝑟𝑐𝑎𝑠𝑡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) = 0/9 = 0</m:t>
                      </m:r>
                    </m:oMath>
                  </m:oMathPara>
                </a14:m>
                <a:endParaRPr lang="en-US" b="0" i="0" dirty="0">
                  <a:solidFill>
                    <a:srgbClr val="05192D"/>
                  </a:solidFill>
                  <a:effectLst/>
                  <a:latin typeface="Studio-Feixen-Sans"/>
                </a:endParaRPr>
              </a:p>
              <a:p>
                <a:pPr algn="l"/>
                <a:r>
                  <a:rPr lang="en-US" b="0" i="0" dirty="0">
                    <a:solidFill>
                      <a:srgbClr val="05192D"/>
                    </a:solidFill>
                    <a:effectLst/>
                    <a:latin typeface="Studio-Feixen-Sans"/>
                  </a:rPr>
                  <a:t>Now from equation (2)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𝑂𝑣𝑒𝑟𝑐𝑎𝑠𝑡</m:t>
                      </m:r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 ∗ 0.36 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5192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0.29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05192D"/>
                          </a:solidFill>
                          <a:effectLst/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US" b="0" i="0" dirty="0">
                  <a:solidFill>
                    <a:srgbClr val="05192D"/>
                  </a:solidFill>
                  <a:effectLst/>
                  <a:latin typeface="Studio-Feixen-San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3F240A-0603-4734-925F-3501CAAB6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90" y="2001058"/>
                <a:ext cx="6787165" cy="3150542"/>
              </a:xfrm>
              <a:prstGeom prst="rect">
                <a:avLst/>
              </a:prstGeom>
              <a:blipFill>
                <a:blip r:embed="rId2"/>
                <a:stretch>
                  <a:fillRect l="-559" t="-39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D2972AD-7AE4-D006-52B9-E58E9956203B}"/>
              </a:ext>
            </a:extLst>
          </p:cNvPr>
          <p:cNvGrpSpPr/>
          <p:nvPr/>
        </p:nvGrpSpPr>
        <p:grpSpPr>
          <a:xfrm>
            <a:off x="8649954" y="1623218"/>
            <a:ext cx="3267652" cy="1700011"/>
            <a:chOff x="8649954" y="1623218"/>
            <a:chExt cx="3267652" cy="170001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776CE96-30DC-5BA8-008E-5EECE50DE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620" r="40031" b="4193"/>
            <a:stretch/>
          </p:blipFill>
          <p:spPr>
            <a:xfrm>
              <a:off x="8649954" y="1623218"/>
              <a:ext cx="3267652" cy="170001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D6D35D-3ED5-62D6-F7A4-E2494FE216D2}"/>
                </a:ext>
              </a:extLst>
            </p:cNvPr>
            <p:cNvSpPr/>
            <p:nvPr/>
          </p:nvSpPr>
          <p:spPr>
            <a:xfrm>
              <a:off x="8724366" y="1664062"/>
              <a:ext cx="728727" cy="221087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Weather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F5B8E4-C140-44D7-68FC-E464643B51A3}"/>
              </a:ext>
            </a:extLst>
          </p:cNvPr>
          <p:cNvGrpSpPr/>
          <p:nvPr/>
        </p:nvGrpSpPr>
        <p:grpSpPr>
          <a:xfrm>
            <a:off x="8506496" y="3625558"/>
            <a:ext cx="3554569" cy="1700011"/>
            <a:chOff x="8506496" y="3625558"/>
            <a:chExt cx="3554569" cy="1700011"/>
          </a:xfrm>
        </p:grpSpPr>
        <p:pic>
          <p:nvPicPr>
            <p:cNvPr id="16" name="Picture 2" descr="tables">
              <a:extLst>
                <a:ext uri="{FF2B5EF4-FFF2-40B4-BE49-F238E27FC236}">
                  <a16:creationId xmlns:a16="http://schemas.microsoft.com/office/drawing/2014/main" id="{F1A04E14-9515-BB15-BEA1-26E3D206D3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08" t="56044" r="623" b="11387"/>
            <a:stretch/>
          </p:blipFill>
          <p:spPr bwMode="auto">
            <a:xfrm>
              <a:off x="8506496" y="3625558"/>
              <a:ext cx="3554569" cy="1700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5D9FBD-ACE5-1CEB-55D6-5B0FF8A2D154}"/>
                </a:ext>
              </a:extLst>
            </p:cNvPr>
            <p:cNvSpPr/>
            <p:nvPr/>
          </p:nvSpPr>
          <p:spPr>
            <a:xfrm>
              <a:off x="8537620" y="3711576"/>
              <a:ext cx="800635" cy="530180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Weather</a:t>
              </a:r>
            </a:p>
          </p:txBody>
        </p:sp>
      </p:grp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id="{9BB0F4E3-8F29-274A-F553-02A194921984}"/>
              </a:ext>
            </a:extLst>
          </p:cNvPr>
          <p:cNvSpPr txBox="1">
            <a:spLocks/>
          </p:cNvSpPr>
          <p:nvPr/>
        </p:nvSpPr>
        <p:spPr>
          <a:xfrm>
            <a:off x="2965673" y="6492875"/>
            <a:ext cx="4899025" cy="365125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Ref: </a:t>
            </a:r>
            <a:r>
              <a:rPr lang="en-US" sz="12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https://www.datacamp.com/tutorial/naive-bayes-scikit-learn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22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875B-79A1-2135-09BD-011506C6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2306-C557-25EF-41E4-8FCD434D4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5192D"/>
                </a:solidFill>
                <a:effectLst/>
                <a:latin typeface="Studio-Feixen-Sans"/>
              </a:rPr>
              <a:t>Since the probability of a 'Yes' class (0.98) is higher  than ‘No’ class (0.0). Hence </a:t>
            </a:r>
            <a:r>
              <a:rPr lang="en-US" b="1" dirty="0">
                <a:solidFill>
                  <a:srgbClr val="05192D"/>
                </a:solidFill>
                <a:effectLst/>
                <a:latin typeface="Studio-Feixen-Sans"/>
              </a:rPr>
              <a:t>if the weather is overcast than players will play the sport.</a:t>
            </a:r>
            <a:endParaRPr lang="en-US" b="1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B418984-9A50-9827-793F-979EAF707B1F}"/>
              </a:ext>
            </a:extLst>
          </p:cNvPr>
          <p:cNvSpPr txBox="1">
            <a:spLocks/>
          </p:cNvSpPr>
          <p:nvPr/>
        </p:nvSpPr>
        <p:spPr>
          <a:xfrm>
            <a:off x="2965673" y="6492875"/>
            <a:ext cx="4899025" cy="365125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Ref: </a:t>
            </a:r>
            <a:r>
              <a:rPr lang="en-US" sz="12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https://www.datacamp.com/tutorial/naive-bayes-scikit-learn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64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3399-73C5-49FD-CC17-20B7363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Naïve Bayes (for continues valued features)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F01F8-E252-9C85-6DC4-0B6CAD91009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6811" y="1293583"/>
                <a:ext cx="8058699" cy="477236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categorical input features, sample probabilities can be calculated for each individual value of x. </a:t>
                </a:r>
              </a:p>
              <a:p>
                <a:r>
                  <a:rPr lang="en-US" dirty="0"/>
                  <a:t>For numerical input features, continuous probability distributions are used instead of sample probabilities. </a:t>
                </a:r>
              </a:p>
              <a:p>
                <a:r>
                  <a:rPr lang="en-US" b="1" dirty="0"/>
                  <a:t>The most common choice for numerical input features is the Gaussian, or normal, distribution.</a:t>
                </a:r>
              </a:p>
              <a:p>
                <a:r>
                  <a:rPr lang="en-US" b="1" dirty="0"/>
                  <a:t>Gaussian naive Bayes </a:t>
                </a:r>
                <a:r>
                  <a:rPr lang="en-US" dirty="0"/>
                  <a:t>uses the normal distribution as an approximation to the conditional probability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One normal distribution is fitted to each class and used to calculate the posterior probabilities 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F01F8-E252-9C85-6DC4-0B6CAD9100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6811" y="1293583"/>
                <a:ext cx="8058699" cy="47723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1DC68-ECF1-3B9F-972A-EAC513660FB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089373" y="6518633"/>
            <a:ext cx="5775325" cy="365125"/>
          </a:xfrm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Ref: </a:t>
            </a:r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https://learn.zybooks.com/zybook/AliMachineAug2023_2/chapter/2/section/3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4460B-C891-74A4-4454-6F1E7DFC94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61"/>
          <a:stretch/>
        </p:blipFill>
        <p:spPr>
          <a:xfrm>
            <a:off x="8166638" y="1987640"/>
            <a:ext cx="4025362" cy="198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46D4D-C06D-8D74-F20A-DC92698F166F}"/>
              </a:ext>
            </a:extLst>
          </p:cNvPr>
          <p:cNvSpPr txBox="1"/>
          <p:nvPr/>
        </p:nvSpPr>
        <p:spPr>
          <a:xfrm>
            <a:off x="8852078" y="4625682"/>
            <a:ext cx="14810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class:</a:t>
            </a:r>
            <a:r>
              <a:rPr lang="en-US" dirty="0"/>
              <a:t> species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33AD3-0C83-F7BF-3ED3-DE50737B43FC}"/>
              </a:ext>
            </a:extLst>
          </p:cNvPr>
          <p:cNvSpPr txBox="1"/>
          <p:nvPr/>
        </p:nvSpPr>
        <p:spPr>
          <a:xfrm>
            <a:off x="7077297" y="5467190"/>
            <a:ext cx="20684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feature:</a:t>
            </a:r>
            <a:r>
              <a:rPr lang="en-US" dirty="0"/>
              <a:t> body mass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C1C8B4-DD67-01BB-1316-D66CCA003BEC}"/>
              </a:ext>
            </a:extLst>
          </p:cNvPr>
          <p:cNvCxnSpPr>
            <a:cxnSpLocks/>
          </p:cNvCxnSpPr>
          <p:nvPr/>
        </p:nvCxnSpPr>
        <p:spPr>
          <a:xfrm flipH="1" flipV="1">
            <a:off x="7864698" y="4417454"/>
            <a:ext cx="987380" cy="57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1C0DD2-229F-07F0-F388-644D480F664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371007" y="4417454"/>
            <a:ext cx="740535" cy="104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DC4144-AA74-2458-4339-D7EB35F15658}"/>
              </a:ext>
            </a:extLst>
          </p:cNvPr>
          <p:cNvSpPr txBox="1"/>
          <p:nvPr/>
        </p:nvSpPr>
        <p:spPr>
          <a:xfrm>
            <a:off x="10633656" y="3724956"/>
            <a:ext cx="1481071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Each mean and SD will provide normal distribution for that species class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DA5FBC-B43B-2CCF-9244-1A2132F3FBCD}"/>
              </a:ext>
            </a:extLst>
          </p:cNvPr>
          <p:cNvCxnSpPr/>
          <p:nvPr/>
        </p:nvCxnSpPr>
        <p:spPr>
          <a:xfrm flipV="1">
            <a:off x="11127346" y="3129566"/>
            <a:ext cx="399246" cy="74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F0F104-B536-94B4-5899-F7181B3C97A1}"/>
              </a:ext>
            </a:extLst>
          </p:cNvPr>
          <p:cNvCxnSpPr/>
          <p:nvPr/>
        </p:nvCxnSpPr>
        <p:spPr>
          <a:xfrm flipV="1">
            <a:off x="11011437" y="3133044"/>
            <a:ext cx="991673" cy="93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49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</p:bldLst>
  </p:timing>
</p:sld>
</file>

<file path=ppt/theme/theme1.xml><?xml version="1.0" encoding="utf-8"?>
<a:theme xmlns:a="http://schemas.openxmlformats.org/drawingml/2006/main" name="BU">
  <a:themeElements>
    <a:clrScheme name="Geometric">
      <a:dk1>
        <a:srgbClr val="A50000"/>
      </a:dk1>
      <a:lt1>
        <a:srgbClr val="FFFFFF"/>
      </a:lt1>
      <a:dk2>
        <a:srgbClr val="434343"/>
      </a:dk2>
      <a:lt2>
        <a:srgbClr val="999999"/>
      </a:lt2>
      <a:accent1>
        <a:srgbClr val="CE202F"/>
      </a:accent1>
      <a:accent2>
        <a:srgbClr val="F32321"/>
      </a:accent2>
      <a:accent3>
        <a:srgbClr val="8C8985"/>
      </a:accent3>
      <a:accent4>
        <a:srgbClr val="C0B8B0"/>
      </a:accent4>
      <a:accent5>
        <a:srgbClr val="E1E1E1"/>
      </a:accent5>
      <a:accent6>
        <a:srgbClr val="898989"/>
      </a:accent6>
      <a:hlink>
        <a:srgbClr val="F32321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" id="{AB28C614-4CF0-7D49-9DDC-3E89C7A8901E}" vid="{71B1B08C-5815-A548-8510-298C7D5C98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</Template>
  <TotalTime>1080</TotalTime>
  <Words>849</Words>
  <Application>Microsoft Macintosh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Raleway</vt:lpstr>
      <vt:lpstr>Roboto</vt:lpstr>
      <vt:lpstr>Studio-Feixen-Sans</vt:lpstr>
      <vt:lpstr>BU</vt:lpstr>
      <vt:lpstr>Naïve Bayes Classification</vt:lpstr>
      <vt:lpstr>Bayes’ rule</vt:lpstr>
      <vt:lpstr>Naïve Bayes Classifier </vt:lpstr>
      <vt:lpstr>Naïve Bayes Classifier </vt:lpstr>
      <vt:lpstr>Naive Bayes Classifier Example </vt:lpstr>
      <vt:lpstr>Naive Bayes Classifier Example </vt:lpstr>
      <vt:lpstr>Naive Bayes Classifier Example </vt:lpstr>
      <vt:lpstr>Naive Bayes Classifier Example </vt:lpstr>
      <vt:lpstr>Gaussian Naïve Bayes (for continues valued features)</vt:lpstr>
      <vt:lpstr>Gaussian Naïve Bayes (for continues valued features)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Khairunnesa, Samantha Syed</dc:creator>
  <cp:lastModifiedBy>G G Md Nawaz Ali</cp:lastModifiedBy>
  <cp:revision>37</cp:revision>
  <dcterms:created xsi:type="dcterms:W3CDTF">2023-10-22T21:53:21Z</dcterms:created>
  <dcterms:modified xsi:type="dcterms:W3CDTF">2024-10-13T04:41:24Z</dcterms:modified>
</cp:coreProperties>
</file>