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60EA-45B2-4170-9A37-B7D83D1D0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78E41-A607-65D2-F934-99FBF745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C17F6-F192-E27D-EC6E-C911C66E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BD62-694F-4BBD-8637-F8D1DB9E91A6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B673-081B-A9D9-15E0-F52BD273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1499A-CE16-70A2-E3AA-1436EF23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4B64-68CB-47B8-AA15-82A8A43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25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31E4-00CF-9D6C-1B1B-D97CD328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B6C4F-4D3F-53B3-D89D-5CDB8F6DF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4C0E3-62FD-BB76-1220-246B972D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BD62-694F-4BBD-8637-F8D1DB9E91A6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74B5-7F00-35E9-E288-158D098F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6362D-A7D3-06DB-2561-8C190EA5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4B64-68CB-47B8-AA15-82A8A43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0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B91D4-EEE3-DF84-5435-FD996E1F2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73769-1856-4644-627B-F525EA956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9EC2-13CE-1106-C52F-86D7AEE5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BD62-694F-4BBD-8637-F8D1DB9E91A6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0FFDD-1257-A181-C833-0790697D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3A12-1A4B-75D7-1576-DF81BCC0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4B64-68CB-47B8-AA15-82A8A43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74B9-8B91-1A8D-45B4-50D0A0EE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7ED3-1800-1CE4-A72D-53E0C2875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E8A3C-B80A-59E3-2BE2-C39ADBF3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BD62-694F-4BBD-8637-F8D1DB9E91A6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FAB2E-6560-7F41-92FD-15A55594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8161-3515-8370-D03E-12C3D0D0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4B64-68CB-47B8-AA15-82A8A43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52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9FAA-2A0B-6937-F7B5-06053EB2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1B17-F76E-B445-294C-F72E643DC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B0DA-0BC4-3C44-B98D-8E8AC60F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BD62-694F-4BBD-8637-F8D1DB9E91A6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2EFA-E283-DFD8-B6CB-55BA8EEB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D6E0-4C79-EEA6-C6AA-4DC7B0D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4B64-68CB-47B8-AA15-82A8A43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62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0D00-40F8-CF51-30AE-E2913777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F0787-4A48-3F58-0BA8-5DD279F38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E19D9-BC39-B828-EEE1-6AA12B2EB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AC9A0-FAB2-3AE1-3EB0-04C95612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BD62-694F-4BBD-8637-F8D1DB9E91A6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43FD5-718B-6FDE-D79F-B40AAD3E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093B9-2A6F-BF44-E506-141BAA97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4B64-68CB-47B8-AA15-82A8A43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1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F520-C173-67B3-C8CC-82820A0F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11443-2738-514F-81E5-31F9DE10B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295DF-E05F-24DA-1A6D-8C87278DA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C074A-6C4C-70D6-CACC-F573A10A5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3DEE2-D465-71AA-E3CE-C47EA8BA4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3D793-DF97-DBC5-4C68-FB5C65DB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BD62-694F-4BBD-8637-F8D1DB9E91A6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3228E1-3E5B-BA17-32AA-93AB2533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256D2-B140-B4CE-F8F1-6BEA4476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4B64-68CB-47B8-AA15-82A8A43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01DD-0F18-E896-ACAD-3FAD23B8B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1EAC3-73FA-01AD-3933-C883E043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BD62-694F-4BBD-8637-F8D1DB9E91A6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309E1-8DDD-EB56-ABD6-F4639FDC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1224A-4E6D-F50F-3754-39971D34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4B64-68CB-47B8-AA15-82A8A43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01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CFE20-5E6A-B495-8897-327750B1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BD62-694F-4BBD-8637-F8D1DB9E91A6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C55F-5F14-9F79-38E3-D451E427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438FB-6CB4-B832-90D0-AF87C698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4B64-68CB-47B8-AA15-82A8A43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9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52C7-308F-FD9F-FECB-C2FFF9E7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F6EE-429D-900E-5E94-6443C8C9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BE233-07A5-ECA4-D5B9-E261D60AC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EA36E-19FE-3D8C-2157-DA93DF30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BD62-694F-4BBD-8637-F8D1DB9E91A6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72F20-3B67-F3CE-54CC-33F40A18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7358-E434-E1F2-424F-B2680D3D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4B64-68CB-47B8-AA15-82A8A43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01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6212-AAE2-4268-E347-467816CF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934D7-AA37-4F07-2237-195E289CC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10831-AA5A-DA54-C648-7870CA1D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04C9-AB83-29EF-3398-0724486E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FBD62-694F-4BBD-8637-F8D1DB9E91A6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5CE1-DD7F-E092-5A45-B7A606BC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6A912-410F-8267-F7FB-B8D4937C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4B64-68CB-47B8-AA15-82A8A43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85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94925-2A69-FA15-609B-46E7B32CC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9E1DC-CB36-6BB4-C0F6-373012B95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8CB8F-F2EA-9600-521A-AB198A1B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FBD62-694F-4BBD-8637-F8D1DB9E91A6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5B37D-E84F-6847-CDA2-CA067B8C1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E0AD-D744-5A94-AF06-2347CEA97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B4B64-68CB-47B8-AA15-82A8A4345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39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E0D0-59E8-E5B7-D002-4EC059085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64010"/>
          </a:xfrm>
        </p:spPr>
        <p:txBody>
          <a:bodyPr/>
          <a:lstStyle/>
          <a:p>
            <a:r>
              <a:rPr lang="en-US" dirty="0"/>
              <a:t>Superstore Sales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43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88E1-53B6-1AC1-1576-EBCD1C41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over Months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831706-4CC6-B8BD-FB62-97A836C99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929" y="1171575"/>
            <a:ext cx="9442141" cy="5005388"/>
          </a:xfrm>
        </p:spPr>
      </p:pic>
    </p:spTree>
    <p:extLst>
      <p:ext uri="{BB962C8B-B14F-4D97-AF65-F5344CB8AC3E}">
        <p14:creationId xmlns:p14="http://schemas.microsoft.com/office/powerpoint/2010/main" val="253261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9A4A-F61C-72CF-D147-3D9C3B52D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1"/>
            <a:ext cx="10515600" cy="6431623"/>
          </a:xfrm>
        </p:spPr>
        <p:txBody>
          <a:bodyPr/>
          <a:lstStyle/>
          <a:p>
            <a:r>
              <a:rPr lang="en-US" b="1" dirty="0"/>
              <a:t>Peak Sales</a:t>
            </a:r>
            <a:r>
              <a:rPr lang="en-US" dirty="0"/>
              <a:t>: October records the highest sales at 352,461, followed by November at 325,294.</a:t>
            </a:r>
          </a:p>
          <a:p>
            <a:r>
              <a:rPr lang="en-US" b="1" dirty="0"/>
              <a:t>Lowest Sales</a:t>
            </a:r>
            <a:r>
              <a:rPr lang="en-US" dirty="0"/>
              <a:t>: February has the lowest sales at 59,751, indicating a significant dip.</a:t>
            </a:r>
          </a:p>
          <a:p>
            <a:r>
              <a:rPr lang="en-US" b="1" dirty="0"/>
              <a:t>Seasonal Trends</a:t>
            </a:r>
            <a:r>
              <a:rPr lang="en-US" dirty="0"/>
              <a:t>: Sales show a general upward trend from February to October, with a peak in October, followed by a slight decline in December (200,323). There’s a noticeable dip in May (137,762) and August (147,238).</a:t>
            </a:r>
          </a:p>
          <a:p>
            <a:r>
              <a:rPr lang="en-US" b="1" dirty="0"/>
              <a:t>Volatility</a:t>
            </a:r>
            <a:r>
              <a:rPr lang="en-US" dirty="0"/>
              <a:t>: Sales fluctuate significantly month-to-month, with a sharp drop from April (200,005) to May and a steep rise from September (159,044) to October.</a:t>
            </a:r>
          </a:p>
          <a:p>
            <a:r>
              <a:rPr lang="en-US" b="1" dirty="0"/>
              <a:t>Actionable Insight</a:t>
            </a:r>
            <a:r>
              <a:rPr lang="en-US" dirty="0"/>
              <a:t>: The strong performance in Q4 (October and November) suggests a seasonal peak, possibly due to holiday sales. Strategies to stabilize sales in low-performing months like February and May could help maintain consistency.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86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0D92-9A07-41A0-6461-998C1288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Over Region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98283-27A5-01B4-A889-7E80EB21F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91" y="1825625"/>
            <a:ext cx="8373217" cy="4351338"/>
          </a:xfrm>
        </p:spPr>
      </p:pic>
    </p:spTree>
    <p:extLst>
      <p:ext uri="{BB962C8B-B14F-4D97-AF65-F5344CB8AC3E}">
        <p14:creationId xmlns:p14="http://schemas.microsoft.com/office/powerpoint/2010/main" val="362402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E013-2872-A9C3-3C45-5F5C7E9CD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76"/>
            <a:ext cx="10515600" cy="6277511"/>
          </a:xfrm>
        </p:spPr>
        <p:txBody>
          <a:bodyPr/>
          <a:lstStyle/>
          <a:p>
            <a:r>
              <a:rPr lang="en-US" b="1" dirty="0"/>
              <a:t>Highest Sales</a:t>
            </a:r>
            <a:r>
              <a:rPr lang="en-US" dirty="0"/>
              <a:t>: The West region leads with the highest sales at 725,458, significantly ahead of other regions.</a:t>
            </a:r>
          </a:p>
          <a:p>
            <a:r>
              <a:rPr lang="en-US" b="1" dirty="0"/>
              <a:t>Lowest Sales</a:t>
            </a:r>
            <a:r>
              <a:rPr lang="en-US" dirty="0"/>
              <a:t>: The South region has the lowest sales at 391,722.</a:t>
            </a:r>
          </a:p>
          <a:p>
            <a:r>
              <a:rPr lang="en-US" b="1" dirty="0"/>
              <a:t>Regional Disparity</a:t>
            </a:r>
            <a:r>
              <a:rPr lang="en-US" dirty="0"/>
              <a:t>: There’s a notable disparity in sales performance, with the West outperforming the South by nearly 85%. The East and Central regions fall in the middle with 681,878 and 501,240, respectively.</a:t>
            </a:r>
          </a:p>
          <a:p>
            <a:r>
              <a:rPr lang="en-US" b="1" dirty="0"/>
              <a:t>Opportunity for Growth</a:t>
            </a:r>
            <a:r>
              <a:rPr lang="en-US" dirty="0"/>
              <a:t>: The South and Central regions may present opportunities for targeted strategies to boost sales, as they lag behind the West and East.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29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88A1-8AD1-32D0-A49B-20D64647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Category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B61DF-F789-F561-D7E3-898517882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03" y="1690688"/>
            <a:ext cx="8408753" cy="4351338"/>
          </a:xfrm>
        </p:spPr>
      </p:pic>
    </p:spTree>
    <p:extLst>
      <p:ext uri="{BB962C8B-B14F-4D97-AF65-F5344CB8AC3E}">
        <p14:creationId xmlns:p14="http://schemas.microsoft.com/office/powerpoint/2010/main" val="385518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99AAAFF-334F-7AE6-2A4E-9D44BF322C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1981"/>
            <a:ext cx="908344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Breakdown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Leads across all regions, with the East at 264,974 and West at 251,992.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Second-highest category, with the East at 208,291 and Central at 163,797.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Supplies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Lowest overall, with the South at 117,299 and Central at 167,026.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52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3E95-59F4-2FCB-077C-B7A3C68E4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9898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Regional Preferences</a:t>
            </a:r>
            <a:r>
              <a:rPr lang="en-US" dirty="0"/>
              <a:t>: The East excels in Technology (264,974) and Furniture (208,291), contributing to its high sales in the first chart.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West also shows strength in Technology (251,992), aligning with its top regional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South underperforms across all categories, especially in Office Supplies (117,299).</a:t>
            </a:r>
          </a:p>
          <a:p>
            <a:r>
              <a:rPr lang="en-US" b="1" dirty="0"/>
              <a:t>Category Performance</a:t>
            </a:r>
            <a:r>
              <a:rPr lang="en-US" dirty="0"/>
              <a:t>: Technology is the strongest category across all regions, indicating a high demand for tech products. Office Supplies consistently underperform, suggesting lower demand or market saturation.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438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3B59-3F03-292C-0418-8F184FAF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EE0E-657C-F7BA-0F77-7799E7446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560"/>
            <a:ext cx="10515600" cy="4769403"/>
          </a:xfrm>
        </p:spPr>
        <p:txBody>
          <a:bodyPr/>
          <a:lstStyle/>
          <a:p>
            <a:r>
              <a:rPr lang="en-US" b="1" dirty="0"/>
              <a:t>Regional Strategy</a:t>
            </a:r>
            <a:r>
              <a:rPr lang="en-US" dirty="0"/>
              <a:t>: The West and East are strong performers, driven by Technology sales. The South and Central regions need targeted interventions to improve sales, possibly through promotions or expanding product offerings.</a:t>
            </a:r>
          </a:p>
          <a:p>
            <a:r>
              <a:rPr lang="en-US" b="1" dirty="0"/>
              <a:t>Seasonal Planning</a:t>
            </a:r>
            <a:r>
              <a:rPr lang="en-US" dirty="0"/>
              <a:t>: Leverage the Q4 peak (October-November) for major campaigns, while addressing the February and May slumps with promotions or inventory adjustments.</a:t>
            </a:r>
          </a:p>
          <a:p>
            <a:r>
              <a:rPr lang="en-US" b="1" dirty="0"/>
              <a:t>Category Focus</a:t>
            </a:r>
            <a:r>
              <a:rPr lang="en-US" dirty="0"/>
              <a:t>: Prioritize Technology products, as they drive sales across all regions. Investigate underperformance in Office Supplies to either improve or reallocate resources to stronger categories like Technology and Furniture.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28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Superstore Sales Data</vt:lpstr>
      <vt:lpstr>Sales over Months </vt:lpstr>
      <vt:lpstr>PowerPoint Presentation</vt:lpstr>
      <vt:lpstr>Sales Over Region</vt:lpstr>
      <vt:lpstr>PowerPoint Presentation</vt:lpstr>
      <vt:lpstr>Sales by Category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Yashaswini R S</dc:creator>
  <cp:lastModifiedBy>Yashaswini R S</cp:lastModifiedBy>
  <cp:revision>1</cp:revision>
  <dcterms:created xsi:type="dcterms:W3CDTF">2025-04-20T13:23:06Z</dcterms:created>
  <dcterms:modified xsi:type="dcterms:W3CDTF">2025-04-20T13:23:20Z</dcterms:modified>
</cp:coreProperties>
</file>