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72" r:id="rId5"/>
    <p:sldId id="271" r:id="rId6"/>
    <p:sldId id="266" r:id="rId7"/>
    <p:sldId id="267" r:id="rId8"/>
    <p:sldId id="268" r:id="rId9"/>
    <p:sldId id="261" r:id="rId10"/>
    <p:sldId id="262" r:id="rId11"/>
    <p:sldId id="263" r:id="rId12"/>
    <p:sldId id="264" r:id="rId13"/>
    <p:sldId id="265" r:id="rId14"/>
  </p:sldIdLst>
  <p:sldSz cx="12801600" cy="7772400"/>
  <p:notesSz cx="12801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00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63168" y="6361176"/>
            <a:ext cx="2828543" cy="798575"/>
          </a:xfrm>
          <a:prstGeom prst="rect">
            <a:avLst/>
          </a:prstGeom>
        </p:spPr>
      </p:pic>
      <p:pic>
        <p:nvPicPr>
          <p:cNvPr id="17" name="bg object 17"/>
          <p:cNvPicPr/>
          <p:nvPr/>
        </p:nvPicPr>
        <p:blipFill>
          <a:blip r:embed="rId3" cstate="print"/>
          <a:stretch>
            <a:fillRect/>
          </a:stretch>
        </p:blipFill>
        <p:spPr>
          <a:xfrm>
            <a:off x="1414272" y="816864"/>
            <a:ext cx="7476744" cy="3102863"/>
          </a:xfrm>
          <a:prstGeom prst="rect">
            <a:avLst/>
          </a:prstGeom>
        </p:spPr>
      </p:pic>
      <p:sp>
        <p:nvSpPr>
          <p:cNvPr id="2" name="Holder 2"/>
          <p:cNvSpPr>
            <a:spLocks noGrp="1"/>
          </p:cNvSpPr>
          <p:nvPr>
            <p:ph type="ctrTitle"/>
          </p:nvPr>
        </p:nvSpPr>
        <p:spPr>
          <a:xfrm>
            <a:off x="5122672" y="2892345"/>
            <a:ext cx="2556255" cy="574039"/>
          </a:xfrm>
          <a:prstGeom prst="rect">
            <a:avLst/>
          </a:prstGeom>
        </p:spPr>
        <p:txBody>
          <a:bodyPr wrap="square" lIns="0" tIns="0" rIns="0" bIns="0">
            <a:spAutoFit/>
          </a:bodyPr>
          <a:lstStyle>
            <a:lvl1pPr>
              <a:defRPr sz="3600" b="1" i="0">
                <a:solidFill>
                  <a:srgbClr val="3F3F3F"/>
                </a:solidFill>
                <a:latin typeface="Calibri"/>
                <a:cs typeface="Calibri"/>
              </a:defRPr>
            </a:lvl1pPr>
          </a:lstStyle>
          <a:p>
            <a:endParaRPr/>
          </a:p>
        </p:txBody>
      </p:sp>
      <p:sp>
        <p:nvSpPr>
          <p:cNvPr id="3" name="Holder 3"/>
          <p:cNvSpPr>
            <a:spLocks noGrp="1"/>
          </p:cNvSpPr>
          <p:nvPr>
            <p:ph type="subTitle" idx="4"/>
          </p:nvPr>
        </p:nvSpPr>
        <p:spPr>
          <a:xfrm>
            <a:off x="1920240" y="4352544"/>
            <a:ext cx="896112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B383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B3838"/>
                </a:solidFill>
                <a:latin typeface="Calibri"/>
                <a:cs typeface="Calibri"/>
              </a:defRPr>
            </a:lvl1pPr>
          </a:lstStyle>
          <a:p>
            <a:endParaRPr/>
          </a:p>
        </p:txBody>
      </p:sp>
      <p:sp>
        <p:nvSpPr>
          <p:cNvPr id="3" name="Holder 3"/>
          <p:cNvSpPr>
            <a:spLocks noGrp="1"/>
          </p:cNvSpPr>
          <p:nvPr>
            <p:ph sz="half" idx="2"/>
          </p:nvPr>
        </p:nvSpPr>
        <p:spPr>
          <a:xfrm>
            <a:off x="640080" y="1787652"/>
            <a:ext cx="5568696"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92824" y="1787652"/>
            <a:ext cx="5568696"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63168" y="6361176"/>
            <a:ext cx="2828543" cy="798575"/>
          </a:xfrm>
          <a:prstGeom prst="rect">
            <a:avLst/>
          </a:prstGeom>
        </p:spPr>
      </p:pic>
      <p:pic>
        <p:nvPicPr>
          <p:cNvPr id="17" name="bg object 17"/>
          <p:cNvPicPr/>
          <p:nvPr/>
        </p:nvPicPr>
        <p:blipFill>
          <a:blip r:embed="rId3" cstate="print"/>
          <a:stretch>
            <a:fillRect/>
          </a:stretch>
        </p:blipFill>
        <p:spPr>
          <a:xfrm>
            <a:off x="1655063" y="1100327"/>
            <a:ext cx="9948671" cy="4687823"/>
          </a:xfrm>
          <a:prstGeom prst="rect">
            <a:avLst/>
          </a:prstGeom>
        </p:spPr>
      </p:pic>
      <p:sp>
        <p:nvSpPr>
          <p:cNvPr id="2" name="Holder 2"/>
          <p:cNvSpPr>
            <a:spLocks noGrp="1"/>
          </p:cNvSpPr>
          <p:nvPr>
            <p:ph type="title"/>
          </p:nvPr>
        </p:nvSpPr>
        <p:spPr/>
        <p:txBody>
          <a:bodyPr lIns="0" tIns="0" rIns="0" bIns="0"/>
          <a:lstStyle>
            <a:lvl1pPr>
              <a:defRPr sz="2800" b="1" i="0">
                <a:solidFill>
                  <a:srgbClr val="3B383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63168" y="6361176"/>
            <a:ext cx="2828543" cy="798575"/>
          </a:xfrm>
          <a:prstGeom prst="rect">
            <a:avLst/>
          </a:prstGeom>
        </p:spPr>
      </p:pic>
      <p:sp>
        <p:nvSpPr>
          <p:cNvPr id="2" name="Holder 2"/>
          <p:cNvSpPr>
            <a:spLocks noGrp="1"/>
          </p:cNvSpPr>
          <p:nvPr>
            <p:ph type="title"/>
          </p:nvPr>
        </p:nvSpPr>
        <p:spPr>
          <a:xfrm>
            <a:off x="1064768" y="790446"/>
            <a:ext cx="10672063" cy="452119"/>
          </a:xfrm>
          <a:prstGeom prst="rect">
            <a:avLst/>
          </a:prstGeom>
        </p:spPr>
        <p:txBody>
          <a:bodyPr wrap="square" lIns="0" tIns="0" rIns="0" bIns="0">
            <a:spAutoFit/>
          </a:bodyPr>
          <a:lstStyle>
            <a:lvl1pPr>
              <a:defRPr sz="2800" b="1" i="0">
                <a:solidFill>
                  <a:srgbClr val="3B3838"/>
                </a:solidFill>
                <a:latin typeface="Calibri"/>
                <a:cs typeface="Calibri"/>
              </a:defRPr>
            </a:lvl1pPr>
          </a:lstStyle>
          <a:p>
            <a:endParaRPr/>
          </a:p>
        </p:txBody>
      </p:sp>
      <p:sp>
        <p:nvSpPr>
          <p:cNvPr id="3" name="Holder 3"/>
          <p:cNvSpPr>
            <a:spLocks noGrp="1"/>
          </p:cNvSpPr>
          <p:nvPr>
            <p:ph type="body" idx="1"/>
          </p:nvPr>
        </p:nvSpPr>
        <p:spPr>
          <a:xfrm>
            <a:off x="1183615" y="2059913"/>
            <a:ext cx="10434369" cy="33642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52544" y="7228332"/>
            <a:ext cx="4096512"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7228332"/>
            <a:ext cx="294436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a:xfrm>
            <a:off x="9217152" y="7228332"/>
            <a:ext cx="294436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segmantech.com/"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hyperlink" Target="http://www.segmantech.com/"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egmantech.com/" TargetMode="External"/><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segmantech.com/"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egmantech.com/" TargetMode="Externa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egmantech.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2416" y="6348984"/>
            <a:ext cx="2828543" cy="798575"/>
          </a:xfrm>
          <a:prstGeom prst="rect">
            <a:avLst/>
          </a:prstGeom>
        </p:spPr>
      </p:pic>
      <p:pic>
        <p:nvPicPr>
          <p:cNvPr id="3" name="object 3"/>
          <p:cNvPicPr/>
          <p:nvPr/>
        </p:nvPicPr>
        <p:blipFill>
          <a:blip r:embed="rId3" cstate="print"/>
          <a:stretch>
            <a:fillRect/>
          </a:stretch>
        </p:blipFill>
        <p:spPr>
          <a:xfrm>
            <a:off x="4389120" y="3328415"/>
            <a:ext cx="3706368" cy="1121663"/>
          </a:xfrm>
          <a:prstGeom prst="rect">
            <a:avLst/>
          </a:prstGeom>
        </p:spPr>
      </p:pic>
      <p:pic>
        <p:nvPicPr>
          <p:cNvPr id="4" name="object 4"/>
          <p:cNvPicPr/>
          <p:nvPr/>
        </p:nvPicPr>
        <p:blipFill>
          <a:blip r:embed="rId4" cstate="print"/>
          <a:stretch>
            <a:fillRect/>
          </a:stretch>
        </p:blipFill>
        <p:spPr>
          <a:xfrm>
            <a:off x="954024" y="1402080"/>
            <a:ext cx="10375391" cy="771143"/>
          </a:xfrm>
          <a:prstGeom prst="rect">
            <a:avLst/>
          </a:prstGeom>
        </p:spPr>
      </p:pic>
      <p:sp>
        <p:nvSpPr>
          <p:cNvPr id="5" name="object 5"/>
          <p:cNvSpPr txBox="1">
            <a:spLocks noGrp="1"/>
          </p:cNvSpPr>
          <p:nvPr>
            <p:ph type="title"/>
          </p:nvPr>
        </p:nvSpPr>
        <p:spPr>
          <a:xfrm>
            <a:off x="2937661" y="1523425"/>
            <a:ext cx="64084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C00000"/>
                </a:solidFill>
              </a:rPr>
              <a:t>S</a:t>
            </a:r>
            <a:r>
              <a:rPr sz="3600" spc="-5" dirty="0">
                <a:solidFill>
                  <a:srgbClr val="3F3F3F"/>
                </a:solidFill>
              </a:rPr>
              <a:t>egman </a:t>
            </a:r>
            <a:r>
              <a:rPr sz="3600" spc="-5" dirty="0">
                <a:solidFill>
                  <a:srgbClr val="C00000"/>
                </a:solidFill>
              </a:rPr>
              <a:t>T</a:t>
            </a:r>
            <a:r>
              <a:rPr sz="3600" spc="-5" dirty="0">
                <a:solidFill>
                  <a:srgbClr val="3F3F3F"/>
                </a:solidFill>
              </a:rPr>
              <a:t>echnology</a:t>
            </a:r>
            <a:r>
              <a:rPr sz="3600" spc="-25" dirty="0">
                <a:solidFill>
                  <a:srgbClr val="3F3F3F"/>
                </a:solidFill>
              </a:rPr>
              <a:t> </a:t>
            </a:r>
            <a:r>
              <a:rPr sz="3600" dirty="0">
                <a:solidFill>
                  <a:srgbClr val="C00000"/>
                </a:solidFill>
              </a:rPr>
              <a:t>I</a:t>
            </a:r>
            <a:r>
              <a:rPr sz="3600" dirty="0">
                <a:solidFill>
                  <a:srgbClr val="3F3F3F"/>
                </a:solidFill>
              </a:rPr>
              <a:t>ndia</a:t>
            </a:r>
            <a:r>
              <a:rPr sz="3600" spc="-10" dirty="0">
                <a:solidFill>
                  <a:srgbClr val="3F3F3F"/>
                </a:solidFill>
              </a:rPr>
              <a:t> </a:t>
            </a:r>
            <a:r>
              <a:rPr sz="3600" spc="-5" dirty="0">
                <a:solidFill>
                  <a:srgbClr val="C00000"/>
                </a:solidFill>
              </a:rPr>
              <a:t>P</a:t>
            </a:r>
            <a:r>
              <a:rPr sz="3600" spc="-5" dirty="0">
                <a:solidFill>
                  <a:srgbClr val="3F3F3F"/>
                </a:solidFill>
              </a:rPr>
              <a:t>vt</a:t>
            </a:r>
            <a:r>
              <a:rPr sz="3600" dirty="0">
                <a:solidFill>
                  <a:srgbClr val="3F3F3F"/>
                </a:solidFill>
              </a:rPr>
              <a:t> </a:t>
            </a:r>
            <a:r>
              <a:rPr sz="3600" spc="-5" dirty="0">
                <a:solidFill>
                  <a:srgbClr val="C00000"/>
                </a:solidFill>
              </a:rPr>
              <a:t>L</a:t>
            </a:r>
            <a:r>
              <a:rPr sz="3600" spc="-5" dirty="0">
                <a:solidFill>
                  <a:srgbClr val="3F3F3F"/>
                </a:solidFill>
              </a:rPr>
              <a:t>td.</a:t>
            </a:r>
            <a:endParaRPr sz="3600" dirty="0"/>
          </a:p>
        </p:txBody>
      </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5"/>
              </a:rPr>
              <a:t>www.segmantech.com</a:t>
            </a:r>
            <a:endParaRPr sz="1600" dirty="0">
              <a:latin typeface="Calibri"/>
              <a:cs typeface="Calibri"/>
            </a:endParaRPr>
          </a:p>
        </p:txBody>
      </p:sp>
      <p:sp>
        <p:nvSpPr>
          <p:cNvPr id="6" name="object 6"/>
          <p:cNvSpPr txBox="1"/>
          <p:nvPr/>
        </p:nvSpPr>
        <p:spPr>
          <a:xfrm>
            <a:off x="3811015" y="4702724"/>
            <a:ext cx="4421505" cy="330835"/>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757070"/>
                </a:solidFill>
                <a:latin typeface="Calibri"/>
                <a:cs typeface="Calibri"/>
              </a:rPr>
              <a:t>Technology</a:t>
            </a:r>
            <a:r>
              <a:rPr sz="2000" spc="-40" dirty="0">
                <a:solidFill>
                  <a:srgbClr val="757070"/>
                </a:solidFill>
                <a:latin typeface="Calibri"/>
                <a:cs typeface="Calibri"/>
              </a:rPr>
              <a:t> </a:t>
            </a:r>
            <a:r>
              <a:rPr sz="2000" spc="-15" dirty="0">
                <a:solidFill>
                  <a:srgbClr val="FF0000"/>
                </a:solidFill>
                <a:latin typeface="Calibri"/>
                <a:cs typeface="Calibri"/>
              </a:rPr>
              <a:t>|</a:t>
            </a:r>
            <a:r>
              <a:rPr sz="2000" spc="-30" dirty="0">
                <a:solidFill>
                  <a:srgbClr val="FF0000"/>
                </a:solidFill>
                <a:latin typeface="Calibri"/>
                <a:cs typeface="Calibri"/>
              </a:rPr>
              <a:t> </a:t>
            </a:r>
            <a:r>
              <a:rPr sz="2000" spc="-30" dirty="0">
                <a:solidFill>
                  <a:srgbClr val="757070"/>
                </a:solidFill>
                <a:latin typeface="Calibri"/>
                <a:cs typeface="Calibri"/>
              </a:rPr>
              <a:t>Consulting </a:t>
            </a:r>
            <a:r>
              <a:rPr sz="2000" spc="-15" dirty="0">
                <a:solidFill>
                  <a:srgbClr val="FF0000"/>
                </a:solidFill>
                <a:latin typeface="Calibri"/>
                <a:cs typeface="Calibri"/>
              </a:rPr>
              <a:t>|</a:t>
            </a:r>
            <a:r>
              <a:rPr sz="2000" spc="-35" dirty="0">
                <a:solidFill>
                  <a:srgbClr val="FF0000"/>
                </a:solidFill>
                <a:latin typeface="Calibri"/>
                <a:cs typeface="Calibri"/>
              </a:rPr>
              <a:t> </a:t>
            </a:r>
            <a:r>
              <a:rPr sz="2000" spc="-25" dirty="0">
                <a:solidFill>
                  <a:srgbClr val="757070"/>
                </a:solidFill>
                <a:latin typeface="Calibri"/>
                <a:cs typeface="Calibri"/>
              </a:rPr>
              <a:t>Service </a:t>
            </a:r>
            <a:r>
              <a:rPr sz="2000" spc="-15" dirty="0">
                <a:solidFill>
                  <a:srgbClr val="FF0000"/>
                </a:solidFill>
                <a:latin typeface="Calibri"/>
                <a:cs typeface="Calibri"/>
              </a:rPr>
              <a:t>|</a:t>
            </a:r>
            <a:r>
              <a:rPr sz="2000" spc="-30" dirty="0">
                <a:solidFill>
                  <a:srgbClr val="FF0000"/>
                </a:solidFill>
                <a:latin typeface="Calibri"/>
                <a:cs typeface="Calibri"/>
              </a:rPr>
              <a:t> </a:t>
            </a:r>
            <a:r>
              <a:rPr sz="2000" spc="-25" dirty="0">
                <a:solidFill>
                  <a:srgbClr val="757070"/>
                </a:solidFill>
                <a:latin typeface="Calibri"/>
                <a:cs typeface="Calibri"/>
              </a:rPr>
              <a:t>Product</a:t>
            </a:r>
            <a:endParaRPr sz="20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232410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C00000"/>
                </a:solidFill>
              </a:rPr>
              <a:t>W</a:t>
            </a:r>
            <a:r>
              <a:rPr spc="-5" dirty="0"/>
              <a:t>hy</a:t>
            </a:r>
            <a:r>
              <a:rPr spc="-55" dirty="0"/>
              <a:t> </a:t>
            </a:r>
            <a:r>
              <a:rPr dirty="0">
                <a:solidFill>
                  <a:srgbClr val="C00000"/>
                </a:solidFill>
              </a:rPr>
              <a:t>C</a:t>
            </a:r>
            <a:r>
              <a:rPr dirty="0"/>
              <a:t>hoose</a:t>
            </a:r>
            <a:r>
              <a:rPr spc="-45" dirty="0"/>
              <a:t> </a:t>
            </a:r>
            <a:r>
              <a:rPr spc="-5" dirty="0">
                <a:solidFill>
                  <a:srgbClr val="C00000"/>
                </a:solidFill>
              </a:rPr>
              <a:t>U</a:t>
            </a:r>
            <a:r>
              <a:rPr spc="-5" dirty="0"/>
              <a:t>s</a:t>
            </a:r>
          </a:p>
        </p:txBody>
      </p:sp>
      <p:sp>
        <p:nvSpPr>
          <p:cNvPr id="3" name="object 3"/>
          <p:cNvSpPr txBox="1"/>
          <p:nvPr/>
        </p:nvSpPr>
        <p:spPr>
          <a:xfrm>
            <a:off x="1183661" y="2059900"/>
            <a:ext cx="8112739" cy="3583673"/>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sz="2400" b="1" dirty="0">
                <a:solidFill>
                  <a:srgbClr val="C00000"/>
                </a:solidFill>
                <a:latin typeface="Calibri"/>
                <a:cs typeface="Calibri"/>
              </a:rPr>
              <a:t>P</a:t>
            </a:r>
            <a:r>
              <a:rPr sz="2400" b="1" dirty="0">
                <a:solidFill>
                  <a:srgbClr val="3B3838"/>
                </a:solidFill>
                <a:latin typeface="Calibri"/>
                <a:cs typeface="Calibri"/>
              </a:rPr>
              <a:t>ut</a:t>
            </a:r>
            <a:r>
              <a:rPr sz="2400" b="1" spc="-20" dirty="0">
                <a:solidFill>
                  <a:srgbClr val="3B3838"/>
                </a:solidFill>
                <a:latin typeface="Calibri"/>
                <a:cs typeface="Calibri"/>
              </a:rPr>
              <a:t> </a:t>
            </a:r>
            <a:r>
              <a:rPr sz="2400" b="1" spc="-5" dirty="0">
                <a:solidFill>
                  <a:srgbClr val="3B3838"/>
                </a:solidFill>
                <a:latin typeface="Calibri"/>
                <a:cs typeface="Calibri"/>
              </a:rPr>
              <a:t>Customer</a:t>
            </a:r>
            <a:r>
              <a:rPr sz="2400" b="1" spc="-20" dirty="0">
                <a:solidFill>
                  <a:srgbClr val="3B3838"/>
                </a:solidFill>
                <a:latin typeface="Calibri"/>
                <a:cs typeface="Calibri"/>
              </a:rPr>
              <a:t> </a:t>
            </a:r>
            <a:r>
              <a:rPr sz="2400" b="1" spc="-5" dirty="0">
                <a:solidFill>
                  <a:srgbClr val="3B3838"/>
                </a:solidFill>
                <a:latin typeface="Calibri"/>
                <a:cs typeface="Calibri"/>
              </a:rPr>
              <a:t>First.</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T</a:t>
            </a:r>
            <a:r>
              <a:rPr sz="2400" b="1" spc="-5" dirty="0">
                <a:solidFill>
                  <a:srgbClr val="3B3838"/>
                </a:solidFill>
                <a:latin typeface="Calibri"/>
                <a:cs typeface="Calibri"/>
              </a:rPr>
              <a:t>ransparency.</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O</a:t>
            </a:r>
            <a:r>
              <a:rPr sz="2400" b="1" dirty="0">
                <a:solidFill>
                  <a:srgbClr val="3B3838"/>
                </a:solidFill>
                <a:latin typeface="Calibri"/>
                <a:cs typeface="Calibri"/>
              </a:rPr>
              <a:t>pen</a:t>
            </a:r>
            <a:r>
              <a:rPr sz="2400" b="1" spc="-20" dirty="0">
                <a:solidFill>
                  <a:srgbClr val="3B3838"/>
                </a:solidFill>
                <a:latin typeface="Calibri"/>
                <a:cs typeface="Calibri"/>
              </a:rPr>
              <a:t> </a:t>
            </a:r>
            <a:r>
              <a:rPr sz="2400" b="1" dirty="0">
                <a:solidFill>
                  <a:srgbClr val="3B3838"/>
                </a:solidFill>
                <a:latin typeface="Calibri"/>
                <a:cs typeface="Calibri"/>
              </a:rPr>
              <a:t>to</a:t>
            </a:r>
            <a:r>
              <a:rPr sz="2400" b="1" spc="-20" dirty="0">
                <a:solidFill>
                  <a:srgbClr val="3B3838"/>
                </a:solidFill>
                <a:latin typeface="Calibri"/>
                <a:cs typeface="Calibri"/>
              </a:rPr>
              <a:t> </a:t>
            </a:r>
            <a:r>
              <a:rPr sz="2400" b="1" dirty="0">
                <a:solidFill>
                  <a:srgbClr val="3B3838"/>
                </a:solidFill>
                <a:latin typeface="Calibri"/>
                <a:cs typeface="Calibri"/>
              </a:rPr>
              <a:t>Take</a:t>
            </a:r>
            <a:r>
              <a:rPr sz="2400" b="1" spc="-30" dirty="0">
                <a:solidFill>
                  <a:srgbClr val="3B3838"/>
                </a:solidFill>
                <a:latin typeface="Calibri"/>
                <a:cs typeface="Calibri"/>
              </a:rPr>
              <a:t> </a:t>
            </a:r>
            <a:r>
              <a:rPr sz="2400" b="1" spc="-5" dirty="0">
                <a:solidFill>
                  <a:srgbClr val="3B3838"/>
                </a:solidFill>
                <a:latin typeface="Calibri"/>
                <a:cs typeface="Calibri"/>
              </a:rPr>
              <a:t>Challenges.</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P</a:t>
            </a:r>
            <a:r>
              <a:rPr sz="2400" b="1" spc="-5" dirty="0">
                <a:solidFill>
                  <a:srgbClr val="3B3838"/>
                </a:solidFill>
                <a:latin typeface="Calibri"/>
                <a:cs typeface="Calibri"/>
              </a:rPr>
              <a:t>urpose-Led</a:t>
            </a:r>
            <a:r>
              <a:rPr sz="2400" b="1" dirty="0">
                <a:solidFill>
                  <a:srgbClr val="3B3838"/>
                </a:solidFill>
                <a:latin typeface="Calibri"/>
                <a:cs typeface="Calibri"/>
              </a:rPr>
              <a:t> </a:t>
            </a:r>
            <a:r>
              <a:rPr sz="2400" b="1" spc="-10" dirty="0">
                <a:solidFill>
                  <a:srgbClr val="3B3838"/>
                </a:solidFill>
                <a:latin typeface="Calibri"/>
                <a:cs typeface="Calibri"/>
              </a:rPr>
              <a:t>to</a:t>
            </a:r>
            <a:r>
              <a:rPr sz="2400" b="1" dirty="0">
                <a:solidFill>
                  <a:srgbClr val="3B3838"/>
                </a:solidFill>
                <a:latin typeface="Calibri"/>
                <a:cs typeface="Calibri"/>
              </a:rPr>
              <a:t> </a:t>
            </a:r>
            <a:r>
              <a:rPr sz="2400" b="1" spc="-5" dirty="0">
                <a:solidFill>
                  <a:srgbClr val="3B3838"/>
                </a:solidFill>
                <a:latin typeface="Calibri"/>
                <a:cs typeface="Calibri"/>
              </a:rPr>
              <a:t>redefine</a:t>
            </a:r>
            <a:r>
              <a:rPr sz="2400" b="1" spc="-15" dirty="0">
                <a:solidFill>
                  <a:srgbClr val="3B3838"/>
                </a:solidFill>
                <a:latin typeface="Calibri"/>
                <a:cs typeface="Calibri"/>
              </a:rPr>
              <a:t> </a:t>
            </a:r>
            <a:r>
              <a:rPr sz="2400" b="1" spc="-5" dirty="0">
                <a:solidFill>
                  <a:srgbClr val="3B3838"/>
                </a:solidFill>
                <a:latin typeface="Calibri"/>
                <a:cs typeface="Calibri"/>
              </a:rPr>
              <a:t>innovation</a:t>
            </a:r>
            <a:r>
              <a:rPr sz="2400" b="1" spc="5" dirty="0">
                <a:solidFill>
                  <a:srgbClr val="3B3838"/>
                </a:solidFill>
                <a:latin typeface="Calibri"/>
                <a:cs typeface="Calibri"/>
              </a:rPr>
              <a:t> </a:t>
            </a:r>
            <a:r>
              <a:rPr sz="2400" b="1" dirty="0">
                <a:solidFill>
                  <a:srgbClr val="3B3838"/>
                </a:solidFill>
                <a:latin typeface="Calibri"/>
                <a:cs typeface="Calibri"/>
              </a:rPr>
              <a:t>for</a:t>
            </a:r>
            <a:r>
              <a:rPr sz="2400" b="1" spc="-15" dirty="0">
                <a:solidFill>
                  <a:srgbClr val="3B3838"/>
                </a:solidFill>
                <a:latin typeface="Calibri"/>
                <a:cs typeface="Calibri"/>
              </a:rPr>
              <a:t> </a:t>
            </a:r>
            <a:r>
              <a:rPr sz="2400" b="1" spc="-5" dirty="0">
                <a:solidFill>
                  <a:srgbClr val="3B3838"/>
                </a:solidFill>
                <a:latin typeface="Calibri"/>
                <a:cs typeface="Calibri"/>
              </a:rPr>
              <a:t>good.</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spcBef>
                <a:spcPts val="5"/>
              </a:spcBef>
              <a:buClr>
                <a:srgbClr val="3B3838"/>
              </a:buClr>
              <a:buFont typeface="Symbol"/>
              <a:buChar char=""/>
              <a:tabLst>
                <a:tab pos="241300" algn="l"/>
              </a:tabLst>
            </a:pPr>
            <a:r>
              <a:rPr sz="2400" b="1" dirty="0">
                <a:solidFill>
                  <a:srgbClr val="C00000"/>
                </a:solidFill>
                <a:latin typeface="Calibri"/>
                <a:cs typeface="Calibri"/>
              </a:rPr>
              <a:t>O</a:t>
            </a:r>
            <a:r>
              <a:rPr sz="2400" b="1" dirty="0">
                <a:solidFill>
                  <a:srgbClr val="3B3838"/>
                </a:solidFill>
                <a:latin typeface="Calibri"/>
                <a:cs typeface="Calibri"/>
              </a:rPr>
              <a:t>pen</a:t>
            </a:r>
            <a:r>
              <a:rPr sz="2400" b="1" spc="-30" dirty="0">
                <a:solidFill>
                  <a:srgbClr val="3B3838"/>
                </a:solidFill>
                <a:latin typeface="Calibri"/>
                <a:cs typeface="Calibri"/>
              </a:rPr>
              <a:t> </a:t>
            </a:r>
            <a:r>
              <a:rPr sz="2400" b="1" dirty="0">
                <a:solidFill>
                  <a:srgbClr val="3B3838"/>
                </a:solidFill>
                <a:latin typeface="Calibri"/>
                <a:cs typeface="Calibri"/>
              </a:rPr>
              <a:t>to</a:t>
            </a:r>
            <a:r>
              <a:rPr sz="2400" b="1" spc="-30" dirty="0">
                <a:solidFill>
                  <a:srgbClr val="3B3838"/>
                </a:solidFill>
                <a:latin typeface="Calibri"/>
                <a:cs typeface="Calibri"/>
              </a:rPr>
              <a:t> </a:t>
            </a:r>
            <a:r>
              <a:rPr sz="2400" b="1" spc="-5" dirty="0">
                <a:solidFill>
                  <a:srgbClr val="3B3838"/>
                </a:solidFill>
                <a:latin typeface="Calibri"/>
                <a:cs typeface="Calibri"/>
              </a:rPr>
              <a:t>Collaborate.</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3659632" cy="443070"/>
          </a:xfrm>
          <a:prstGeom prst="rect">
            <a:avLst/>
          </a:prstGeom>
        </p:spPr>
        <p:txBody>
          <a:bodyPr vert="horz" wrap="square" lIns="0" tIns="12065" rIns="0" bIns="0" rtlCol="0">
            <a:spAutoFit/>
          </a:bodyPr>
          <a:lstStyle/>
          <a:p>
            <a:pPr marL="12700">
              <a:lnSpc>
                <a:spcPct val="100000"/>
              </a:lnSpc>
              <a:spcBef>
                <a:spcPts val="95"/>
              </a:spcBef>
            </a:pPr>
            <a:r>
              <a:rPr dirty="0">
                <a:solidFill>
                  <a:srgbClr val="C00000"/>
                </a:solidFill>
              </a:rPr>
              <a:t>O</a:t>
            </a:r>
            <a:r>
              <a:rPr dirty="0"/>
              <a:t>ur</a:t>
            </a:r>
            <a:r>
              <a:rPr spc="-25" dirty="0"/>
              <a:t> </a:t>
            </a:r>
            <a:r>
              <a:rPr spc="-10" dirty="0">
                <a:solidFill>
                  <a:srgbClr val="C00000"/>
                </a:solidFill>
              </a:rPr>
              <a:t>V</a:t>
            </a:r>
            <a:r>
              <a:rPr spc="-10" dirty="0"/>
              <a:t>aluable</a:t>
            </a:r>
            <a:r>
              <a:rPr spc="-15" dirty="0"/>
              <a:t> </a:t>
            </a:r>
            <a:r>
              <a:rPr spc="-5" dirty="0">
                <a:solidFill>
                  <a:srgbClr val="C00000"/>
                </a:solidFill>
              </a:rPr>
              <a:t>C</a:t>
            </a:r>
            <a:r>
              <a:rPr lang="en-US" spc="-5" dirty="0"/>
              <a:t>ustomers</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pic>
        <p:nvPicPr>
          <p:cNvPr id="1028" name="Picture 4" descr="Shriram Pistons &amp;amp; Rings Ltd | Google Workspace (G Suite) Case Study |  Shivaami">
            <a:extLst>
              <a:ext uri="{FF2B5EF4-FFF2-40B4-BE49-F238E27FC236}">
                <a16:creationId xmlns:a16="http://schemas.microsoft.com/office/drawing/2014/main" id="{A2727A4A-A51D-4EFA-99C3-8FD2128D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71176"/>
            <a:ext cx="2857500" cy="178416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27CA9083-32CF-4E15-9F49-62F6DF999A12}"/>
              </a:ext>
            </a:extLst>
          </p:cNvPr>
          <p:cNvSpPr/>
          <p:nvPr/>
        </p:nvSpPr>
        <p:spPr>
          <a:xfrm>
            <a:off x="914400" y="1973179"/>
            <a:ext cx="2857500" cy="13018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Gagana Consultants Pvt Ltd">
            <a:extLst>
              <a:ext uri="{FF2B5EF4-FFF2-40B4-BE49-F238E27FC236}">
                <a16:creationId xmlns:a16="http://schemas.microsoft.com/office/drawing/2014/main" id="{128DDE47-15E4-4364-AF6A-26D3D1857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973179"/>
            <a:ext cx="2128934" cy="11269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96D3E796-7899-4D26-AB67-A64D77AEF88A}"/>
              </a:ext>
            </a:extLst>
          </p:cNvPr>
          <p:cNvSpPr/>
          <p:nvPr/>
        </p:nvSpPr>
        <p:spPr>
          <a:xfrm>
            <a:off x="4229602" y="1973177"/>
            <a:ext cx="2857500" cy="13018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170A58C-3EC9-4017-9321-4E8A456E33B9}"/>
              </a:ext>
            </a:extLst>
          </p:cNvPr>
          <p:cNvSpPr/>
          <p:nvPr/>
        </p:nvSpPr>
        <p:spPr>
          <a:xfrm>
            <a:off x="7600952" y="1973177"/>
            <a:ext cx="2857500" cy="13018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Samkrg Pistons And Rings Limited - Home | Facebook">
            <a:extLst>
              <a:ext uri="{FF2B5EF4-FFF2-40B4-BE49-F238E27FC236}">
                <a16:creationId xmlns:a16="http://schemas.microsoft.com/office/drawing/2014/main" id="{49BF03A0-B4A8-4B67-A7D2-78020A0707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2" y="2070644"/>
            <a:ext cx="2209800" cy="11069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यू.पी. उपभोक्ता कल्याण परिषद युवा शाखा झाँसी - Home | Facebook">
            <a:extLst>
              <a:ext uri="{FF2B5EF4-FFF2-40B4-BE49-F238E27FC236}">
                <a16:creationId xmlns:a16="http://schemas.microsoft.com/office/drawing/2014/main" id="{C20CC9B6-6884-42B0-BF54-E23A5064D2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277" y="4267201"/>
            <a:ext cx="1593723" cy="134831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75929EE-A079-4792-BD81-D28E53046DB9}"/>
              </a:ext>
            </a:extLst>
          </p:cNvPr>
          <p:cNvSpPr/>
          <p:nvPr/>
        </p:nvSpPr>
        <p:spPr>
          <a:xfrm>
            <a:off x="914400" y="4261612"/>
            <a:ext cx="2857500" cy="13483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seccs logo.jpg">
            <a:extLst>
              <a:ext uri="{FF2B5EF4-FFF2-40B4-BE49-F238E27FC236}">
                <a16:creationId xmlns:a16="http://schemas.microsoft.com/office/drawing/2014/main" id="{7C47A8E6-704F-445A-AA42-E6E4D7454F95}"/>
              </a:ext>
            </a:extLst>
          </p:cNvPr>
          <p:cNvPicPr/>
          <p:nvPr/>
        </p:nvPicPr>
        <p:blipFill>
          <a:blip r:embed="rId7" cstate="print"/>
          <a:srcRect/>
          <a:stretch>
            <a:fillRect/>
          </a:stretch>
        </p:blipFill>
        <p:spPr bwMode="auto">
          <a:xfrm>
            <a:off x="8013575" y="4254205"/>
            <a:ext cx="1900334" cy="1363128"/>
          </a:xfrm>
          <a:prstGeom prst="rect">
            <a:avLst/>
          </a:prstGeom>
          <a:noFill/>
          <a:ln w="9525">
            <a:noFill/>
            <a:miter lim="800000"/>
            <a:headEnd/>
            <a:tailEnd/>
          </a:ln>
        </p:spPr>
      </p:pic>
      <p:sp>
        <p:nvSpPr>
          <p:cNvPr id="21" name="Rectangle: Rounded Corners 20">
            <a:extLst>
              <a:ext uri="{FF2B5EF4-FFF2-40B4-BE49-F238E27FC236}">
                <a16:creationId xmlns:a16="http://schemas.microsoft.com/office/drawing/2014/main" id="{20C5505C-2A03-4F27-A487-F6C63C0C4192}"/>
              </a:ext>
            </a:extLst>
          </p:cNvPr>
          <p:cNvSpPr/>
          <p:nvPr/>
        </p:nvSpPr>
        <p:spPr>
          <a:xfrm>
            <a:off x="7600952" y="4261612"/>
            <a:ext cx="2857500" cy="13483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300609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C00000"/>
                </a:solidFill>
              </a:rPr>
              <a:t>D</a:t>
            </a:r>
            <a:r>
              <a:rPr spc="-5" dirty="0"/>
              <a:t>omain</a:t>
            </a:r>
            <a:r>
              <a:rPr spc="-20" dirty="0"/>
              <a:t> </a:t>
            </a:r>
            <a:r>
              <a:rPr spc="-5" dirty="0">
                <a:solidFill>
                  <a:srgbClr val="C00000"/>
                </a:solidFill>
              </a:rPr>
              <a:t>W</a:t>
            </a:r>
            <a:r>
              <a:rPr spc="-5" dirty="0"/>
              <a:t>orked</a:t>
            </a:r>
            <a:r>
              <a:rPr spc="-30" dirty="0"/>
              <a:t> </a:t>
            </a:r>
            <a:r>
              <a:rPr spc="-5" dirty="0">
                <a:solidFill>
                  <a:srgbClr val="C00000"/>
                </a:solidFill>
              </a:rPr>
              <a:t>F</a:t>
            </a:r>
            <a:r>
              <a:rPr spc="-5" dirty="0"/>
              <a:t>or</a:t>
            </a:r>
          </a:p>
        </p:txBody>
      </p:sp>
      <p:sp>
        <p:nvSpPr>
          <p:cNvPr id="3" name="object 3"/>
          <p:cNvSpPr txBox="1"/>
          <p:nvPr/>
        </p:nvSpPr>
        <p:spPr>
          <a:xfrm>
            <a:off x="1179615" y="1905000"/>
            <a:ext cx="7884185" cy="3582391"/>
          </a:xfrm>
          <a:prstGeom prst="rect">
            <a:avLst/>
          </a:prstGeom>
        </p:spPr>
        <p:txBody>
          <a:bodyPr vert="horz" wrap="square" lIns="0" tIns="12065" rIns="0" bIns="0" rtlCol="0">
            <a:spAutoFit/>
          </a:bodyPr>
          <a:lstStyle/>
          <a:p>
            <a:pPr marL="241300" indent="-229235">
              <a:lnSpc>
                <a:spcPct val="100000"/>
              </a:lnSpc>
              <a:spcBef>
                <a:spcPts val="95"/>
              </a:spcBef>
              <a:buClr>
                <a:srgbClr val="3B3838"/>
              </a:buClr>
              <a:buFont typeface="Symbol"/>
              <a:buChar char=""/>
              <a:tabLst>
                <a:tab pos="241935" algn="l"/>
              </a:tabLst>
            </a:pPr>
            <a:r>
              <a:rPr sz="2400" b="1" spc="-5" dirty="0">
                <a:solidFill>
                  <a:srgbClr val="C00000"/>
                </a:solidFill>
                <a:latin typeface="Calibri"/>
                <a:cs typeface="Calibri"/>
              </a:rPr>
              <a:t>F</a:t>
            </a:r>
            <a:r>
              <a:rPr sz="2400" b="1" spc="-5" dirty="0">
                <a:solidFill>
                  <a:srgbClr val="3B3838"/>
                </a:solidFill>
                <a:latin typeface="Calibri"/>
                <a:cs typeface="Calibri"/>
              </a:rPr>
              <a:t>intech.</a:t>
            </a:r>
            <a:endParaRPr sz="2400" dirty="0">
              <a:latin typeface="Calibri"/>
              <a:cs typeface="Calibri"/>
            </a:endParaRPr>
          </a:p>
          <a:p>
            <a:pPr>
              <a:lnSpc>
                <a:spcPct val="100000"/>
              </a:lnSpc>
              <a:spcBef>
                <a:spcPts val="4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5" dirty="0">
                <a:solidFill>
                  <a:srgbClr val="C00000"/>
                </a:solidFill>
                <a:latin typeface="Calibri"/>
                <a:cs typeface="Calibri"/>
              </a:rPr>
              <a:t>P</a:t>
            </a:r>
            <a:r>
              <a:rPr sz="2400" b="1" spc="-5" dirty="0">
                <a:solidFill>
                  <a:srgbClr val="3B3838"/>
                </a:solidFill>
                <a:latin typeface="Calibri"/>
                <a:cs typeface="Calibri"/>
              </a:rPr>
              <a:t>harmacy.</a:t>
            </a:r>
            <a:endParaRPr sz="2400" dirty="0">
              <a:latin typeface="Calibri"/>
              <a:cs typeface="Calibri"/>
            </a:endParaRPr>
          </a:p>
          <a:p>
            <a:pPr>
              <a:lnSpc>
                <a:spcPct val="100000"/>
              </a:lnSpc>
              <a:spcBef>
                <a:spcPts val="4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10" dirty="0">
                <a:solidFill>
                  <a:srgbClr val="C00000"/>
                </a:solidFill>
                <a:latin typeface="Calibri"/>
                <a:cs typeface="Calibri"/>
              </a:rPr>
              <a:t>H</a:t>
            </a:r>
            <a:r>
              <a:rPr sz="2400" b="1" spc="-10" dirty="0">
                <a:solidFill>
                  <a:srgbClr val="3B3838"/>
                </a:solidFill>
                <a:latin typeface="Calibri"/>
                <a:cs typeface="Calibri"/>
              </a:rPr>
              <a:t>otels</a:t>
            </a:r>
            <a:r>
              <a:rPr sz="2400" b="1" spc="5" dirty="0">
                <a:solidFill>
                  <a:srgbClr val="3B3838"/>
                </a:solidFill>
                <a:latin typeface="Calibri"/>
                <a:cs typeface="Calibri"/>
              </a:rPr>
              <a:t> </a:t>
            </a:r>
            <a:r>
              <a:rPr sz="2400" b="1" spc="-5" dirty="0">
                <a:solidFill>
                  <a:srgbClr val="3B3838"/>
                </a:solidFill>
                <a:latin typeface="Calibri"/>
                <a:cs typeface="Calibri"/>
              </a:rPr>
              <a:t>Billing</a:t>
            </a:r>
            <a:r>
              <a:rPr sz="2400" b="1" spc="20" dirty="0">
                <a:solidFill>
                  <a:srgbClr val="3B3838"/>
                </a:solidFill>
                <a:latin typeface="Calibri"/>
                <a:cs typeface="Calibri"/>
              </a:rPr>
              <a:t> </a:t>
            </a:r>
            <a:r>
              <a:rPr sz="2400" b="1" spc="-5" dirty="0">
                <a:solidFill>
                  <a:srgbClr val="3B3838"/>
                </a:solidFill>
                <a:latin typeface="Calibri"/>
                <a:cs typeface="Calibri"/>
              </a:rPr>
              <a:t>and</a:t>
            </a:r>
            <a:r>
              <a:rPr sz="2400" b="1" spc="-10" dirty="0">
                <a:solidFill>
                  <a:srgbClr val="3B3838"/>
                </a:solidFill>
                <a:latin typeface="Calibri"/>
                <a:cs typeface="Calibri"/>
              </a:rPr>
              <a:t> </a:t>
            </a:r>
            <a:r>
              <a:rPr sz="2400" b="1" spc="-5" dirty="0">
                <a:solidFill>
                  <a:srgbClr val="3B3838"/>
                </a:solidFill>
                <a:latin typeface="Calibri"/>
                <a:cs typeface="Calibri"/>
              </a:rPr>
              <a:t>Customer Management.</a:t>
            </a:r>
            <a:endParaRPr sz="2400" dirty="0">
              <a:latin typeface="Calibri"/>
              <a:cs typeface="Calibri"/>
            </a:endParaRPr>
          </a:p>
          <a:p>
            <a:pPr>
              <a:lnSpc>
                <a:spcPct val="100000"/>
              </a:lnSpc>
              <a:spcBef>
                <a:spcPts val="3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5" dirty="0">
                <a:solidFill>
                  <a:srgbClr val="C00000"/>
                </a:solidFill>
                <a:latin typeface="Calibri"/>
                <a:cs typeface="Calibri"/>
              </a:rPr>
              <a:t>M</a:t>
            </a:r>
            <a:r>
              <a:rPr sz="2400" b="1" spc="-5" dirty="0">
                <a:solidFill>
                  <a:srgbClr val="3B3838"/>
                </a:solidFill>
                <a:latin typeface="Calibri"/>
                <a:cs typeface="Calibri"/>
              </a:rPr>
              <a:t>anufacturing.</a:t>
            </a:r>
            <a:endParaRPr sz="2400" dirty="0">
              <a:latin typeface="Calibri"/>
              <a:cs typeface="Calibri"/>
            </a:endParaRPr>
          </a:p>
          <a:p>
            <a:pPr>
              <a:lnSpc>
                <a:spcPct val="100000"/>
              </a:lnSpc>
              <a:spcBef>
                <a:spcPts val="40"/>
              </a:spcBef>
              <a:buClr>
                <a:srgbClr val="3B3838"/>
              </a:buClr>
              <a:buFont typeface="Symbol"/>
              <a:buChar char=""/>
            </a:pPr>
            <a:endParaRPr sz="2800" dirty="0">
              <a:latin typeface="Calibri"/>
              <a:cs typeface="Calibri"/>
            </a:endParaRPr>
          </a:p>
          <a:p>
            <a:pPr marL="241300" indent="-229235">
              <a:lnSpc>
                <a:spcPct val="100000"/>
              </a:lnSpc>
              <a:buClr>
                <a:srgbClr val="3B3838"/>
              </a:buClr>
              <a:buFont typeface="Symbol"/>
              <a:buChar char=""/>
              <a:tabLst>
                <a:tab pos="241935" algn="l"/>
              </a:tabLst>
            </a:pPr>
            <a:r>
              <a:rPr sz="2400" b="1" spc="-5" dirty="0">
                <a:solidFill>
                  <a:srgbClr val="C00000"/>
                </a:solidFill>
                <a:latin typeface="Calibri"/>
                <a:cs typeface="Calibri"/>
              </a:rPr>
              <a:t>G</a:t>
            </a:r>
            <a:r>
              <a:rPr sz="2400" b="1" spc="-5" dirty="0">
                <a:solidFill>
                  <a:srgbClr val="3B3838"/>
                </a:solidFill>
                <a:latin typeface="Calibri"/>
                <a:cs typeface="Calibri"/>
              </a:rPr>
              <a:t>overnment</a:t>
            </a:r>
            <a:r>
              <a:rPr sz="2400" b="1" dirty="0">
                <a:solidFill>
                  <a:srgbClr val="3B3838"/>
                </a:solidFill>
                <a:latin typeface="Calibri"/>
                <a:cs typeface="Calibri"/>
              </a:rPr>
              <a:t> </a:t>
            </a:r>
            <a:r>
              <a:rPr sz="2400" b="1" spc="-5" dirty="0">
                <a:solidFill>
                  <a:srgbClr val="3B3838"/>
                </a:solidFill>
                <a:latin typeface="Calibri"/>
                <a:cs typeface="Calibri"/>
              </a:rPr>
              <a:t>and</a:t>
            </a:r>
            <a:r>
              <a:rPr sz="2400" b="1" spc="-20" dirty="0">
                <a:solidFill>
                  <a:srgbClr val="3B3838"/>
                </a:solidFill>
                <a:latin typeface="Calibri"/>
                <a:cs typeface="Calibri"/>
              </a:rPr>
              <a:t> </a:t>
            </a:r>
            <a:r>
              <a:rPr sz="2400" b="1" dirty="0">
                <a:solidFill>
                  <a:srgbClr val="3B3838"/>
                </a:solidFill>
                <a:latin typeface="Calibri"/>
                <a:cs typeface="Calibri"/>
              </a:rPr>
              <a:t>Private</a:t>
            </a:r>
            <a:r>
              <a:rPr sz="2400" b="1" spc="-15" dirty="0">
                <a:solidFill>
                  <a:srgbClr val="3B3838"/>
                </a:solidFill>
                <a:latin typeface="Calibri"/>
                <a:cs typeface="Calibri"/>
              </a:rPr>
              <a:t> </a:t>
            </a:r>
            <a:r>
              <a:rPr sz="2400" b="1" spc="-5" dirty="0">
                <a:solidFill>
                  <a:srgbClr val="3B3838"/>
                </a:solidFill>
                <a:latin typeface="Calibri"/>
                <a:cs typeface="Calibri"/>
              </a:rPr>
              <a:t>Projects.</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427355">
              <a:lnSpc>
                <a:spcPct val="100000"/>
              </a:lnSpc>
              <a:spcBef>
                <a:spcPts val="95"/>
              </a:spcBef>
            </a:pPr>
            <a:r>
              <a:rPr spc="-5" dirty="0">
                <a:solidFill>
                  <a:srgbClr val="C00000"/>
                </a:solidFill>
              </a:rPr>
              <a:t>T</a:t>
            </a:r>
            <a:r>
              <a:rPr spc="-5" dirty="0"/>
              <a:t>hank</a:t>
            </a:r>
            <a:r>
              <a:rPr spc="-60" dirty="0"/>
              <a:t> </a:t>
            </a:r>
            <a:r>
              <a:rPr spc="-5" dirty="0">
                <a:solidFill>
                  <a:srgbClr val="C00000"/>
                </a:solidFill>
              </a:rPr>
              <a:t>Y</a:t>
            </a:r>
            <a:r>
              <a:rPr spc="-5" dirty="0"/>
              <a:t>ou.</a:t>
            </a:r>
          </a:p>
        </p:txBody>
      </p:sp>
      <p:sp>
        <p:nvSpPr>
          <p:cNvPr id="3" name="object 3"/>
          <p:cNvSpPr txBox="1"/>
          <p:nvPr/>
        </p:nvSpPr>
        <p:spPr>
          <a:xfrm>
            <a:off x="8527779" y="4406888"/>
            <a:ext cx="21247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3B3838"/>
                </a:solidFill>
                <a:latin typeface="Calibri"/>
                <a:cs typeface="Calibri"/>
              </a:rPr>
              <a:t>+91-9871617066</a:t>
            </a:r>
            <a:endParaRPr sz="2400">
              <a:latin typeface="Calibri"/>
              <a:cs typeface="Calibri"/>
            </a:endParaRPr>
          </a:p>
        </p:txBody>
      </p:sp>
      <p:pic>
        <p:nvPicPr>
          <p:cNvPr id="4" name="object 4"/>
          <p:cNvPicPr/>
          <p:nvPr/>
        </p:nvPicPr>
        <p:blipFill>
          <a:blip r:embed="rId2" cstate="print"/>
          <a:stretch>
            <a:fillRect/>
          </a:stretch>
        </p:blipFill>
        <p:spPr>
          <a:xfrm>
            <a:off x="5730239" y="4986528"/>
            <a:ext cx="6751319" cy="990600"/>
          </a:xfrm>
          <a:prstGeom prst="rect">
            <a:avLst/>
          </a:prstGeom>
        </p:spPr>
      </p:pic>
      <p:sp>
        <p:nvSpPr>
          <p:cNvPr id="5" name="object 5"/>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3"/>
              </a:rPr>
              <a:t>www.segmantech.com</a:t>
            </a:r>
            <a:endParaRPr sz="1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0112" y="790446"/>
            <a:ext cx="3049270" cy="45212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C00000"/>
                </a:solidFill>
              </a:rPr>
              <a:t>A</a:t>
            </a:r>
            <a:r>
              <a:rPr spc="-10" dirty="0"/>
              <a:t>bout</a:t>
            </a:r>
            <a:r>
              <a:rPr spc="-35" dirty="0"/>
              <a:t> </a:t>
            </a:r>
            <a:r>
              <a:rPr dirty="0">
                <a:solidFill>
                  <a:srgbClr val="C00000"/>
                </a:solidFill>
              </a:rPr>
              <a:t>O</a:t>
            </a:r>
            <a:r>
              <a:rPr dirty="0"/>
              <a:t>ur</a:t>
            </a:r>
            <a:r>
              <a:rPr spc="-30" dirty="0"/>
              <a:t> </a:t>
            </a:r>
            <a:r>
              <a:rPr spc="-5" dirty="0">
                <a:solidFill>
                  <a:srgbClr val="C00000"/>
                </a:solidFill>
              </a:rPr>
              <a:t>C</a:t>
            </a:r>
            <a:r>
              <a:rPr spc="-5" dirty="0"/>
              <a:t>ompany</a:t>
            </a:r>
          </a:p>
        </p:txBody>
      </p:sp>
      <p:sp>
        <p:nvSpPr>
          <p:cNvPr id="3" name="object 3"/>
          <p:cNvSpPr txBox="1"/>
          <p:nvPr/>
        </p:nvSpPr>
        <p:spPr>
          <a:xfrm>
            <a:off x="945924" y="2168105"/>
            <a:ext cx="6086475" cy="2782172"/>
          </a:xfrm>
          <a:prstGeom prst="rect">
            <a:avLst/>
          </a:prstGeom>
        </p:spPr>
        <p:txBody>
          <a:bodyPr vert="horz" wrap="square" lIns="0" tIns="12065" rIns="0" bIns="0" rtlCol="0">
            <a:spAutoFit/>
          </a:bodyPr>
          <a:lstStyle/>
          <a:p>
            <a:pPr marL="316865" indent="-304800">
              <a:lnSpc>
                <a:spcPct val="100000"/>
              </a:lnSpc>
              <a:spcBef>
                <a:spcPts val="95"/>
              </a:spcBef>
              <a:buFont typeface="Webdings"/>
              <a:buChar char=""/>
              <a:tabLst>
                <a:tab pos="317500" algn="l"/>
              </a:tabLst>
            </a:pPr>
            <a:r>
              <a:rPr b="1" spc="-5" dirty="0">
                <a:solidFill>
                  <a:srgbClr val="3B3838"/>
                </a:solidFill>
                <a:latin typeface="Calibri"/>
                <a:cs typeface="Calibri"/>
              </a:rPr>
              <a:t>We</a:t>
            </a:r>
            <a:r>
              <a:rPr b="1" dirty="0">
                <a:solidFill>
                  <a:srgbClr val="3B3838"/>
                </a:solidFill>
                <a:latin typeface="Calibri"/>
                <a:cs typeface="Calibri"/>
              </a:rPr>
              <a:t> </a:t>
            </a:r>
            <a:r>
              <a:rPr b="1" spc="-5" dirty="0">
                <a:solidFill>
                  <a:srgbClr val="3B3838"/>
                </a:solidFill>
                <a:latin typeface="Calibri"/>
                <a:cs typeface="Calibri"/>
              </a:rPr>
              <a:t>are</a:t>
            </a:r>
            <a:r>
              <a:rPr b="1" dirty="0">
                <a:solidFill>
                  <a:srgbClr val="3B3838"/>
                </a:solidFill>
                <a:latin typeface="Calibri"/>
                <a:cs typeface="Calibri"/>
              </a:rPr>
              <a:t> </a:t>
            </a:r>
            <a:r>
              <a:rPr b="1" spc="-5" dirty="0">
                <a:solidFill>
                  <a:srgbClr val="3B3838"/>
                </a:solidFill>
                <a:latin typeface="Calibri"/>
                <a:cs typeface="Calibri"/>
              </a:rPr>
              <a:t>Committed</a:t>
            </a:r>
            <a:r>
              <a:rPr b="1" spc="15" dirty="0">
                <a:solidFill>
                  <a:srgbClr val="3B3838"/>
                </a:solidFill>
                <a:latin typeface="Calibri"/>
                <a:cs typeface="Calibri"/>
              </a:rPr>
              <a:t> </a:t>
            </a:r>
            <a:r>
              <a:rPr b="1" spc="-10" dirty="0">
                <a:solidFill>
                  <a:srgbClr val="3B3838"/>
                </a:solidFill>
                <a:latin typeface="Calibri"/>
                <a:cs typeface="Calibri"/>
              </a:rPr>
              <a:t>to</a:t>
            </a:r>
            <a:r>
              <a:rPr b="1" spc="10" dirty="0">
                <a:solidFill>
                  <a:srgbClr val="3B3838"/>
                </a:solidFill>
                <a:latin typeface="Calibri"/>
                <a:cs typeface="Calibri"/>
              </a:rPr>
              <a:t> </a:t>
            </a:r>
            <a:r>
              <a:rPr b="1" spc="-5" dirty="0">
                <a:solidFill>
                  <a:srgbClr val="3B3838"/>
                </a:solidFill>
                <a:latin typeface="Calibri"/>
                <a:cs typeface="Calibri"/>
              </a:rPr>
              <a:t>build trust,</a:t>
            </a:r>
            <a:r>
              <a:rPr b="1" spc="10" dirty="0">
                <a:solidFill>
                  <a:srgbClr val="3B3838"/>
                </a:solidFill>
                <a:latin typeface="Calibri"/>
                <a:cs typeface="Calibri"/>
              </a:rPr>
              <a:t> </a:t>
            </a:r>
            <a:r>
              <a:rPr b="1" spc="-5" dirty="0">
                <a:solidFill>
                  <a:srgbClr val="3B3838"/>
                </a:solidFill>
                <a:latin typeface="Calibri"/>
                <a:cs typeface="Calibri"/>
              </a:rPr>
              <a:t>evolve</a:t>
            </a:r>
            <a:r>
              <a:rPr b="1" dirty="0">
                <a:solidFill>
                  <a:srgbClr val="3B3838"/>
                </a:solidFill>
                <a:latin typeface="Calibri"/>
                <a:cs typeface="Calibri"/>
              </a:rPr>
              <a:t> </a:t>
            </a:r>
            <a:r>
              <a:rPr b="1" spc="-5" dirty="0">
                <a:solidFill>
                  <a:srgbClr val="3B3838"/>
                </a:solidFill>
                <a:latin typeface="Calibri"/>
                <a:cs typeface="Calibri"/>
              </a:rPr>
              <a:t>and innovate</a:t>
            </a:r>
            <a:r>
              <a:rPr b="1" dirty="0">
                <a:solidFill>
                  <a:srgbClr val="3B3838"/>
                </a:solidFill>
                <a:latin typeface="Calibri"/>
                <a:cs typeface="Calibri"/>
              </a:rPr>
              <a:t> </a:t>
            </a:r>
            <a:r>
              <a:rPr b="1" spc="-10" dirty="0">
                <a:solidFill>
                  <a:srgbClr val="3B3838"/>
                </a:solidFill>
                <a:latin typeface="Calibri"/>
                <a:cs typeface="Calibri"/>
              </a:rPr>
              <a:t>the</a:t>
            </a:r>
            <a:r>
              <a:rPr b="1" dirty="0">
                <a:solidFill>
                  <a:srgbClr val="3B3838"/>
                </a:solidFill>
                <a:latin typeface="Calibri"/>
                <a:cs typeface="Calibri"/>
              </a:rPr>
              <a:t> next</a:t>
            </a:r>
            <a:r>
              <a:rPr b="1" spc="-5" dirty="0">
                <a:solidFill>
                  <a:srgbClr val="3B3838"/>
                </a:solidFill>
                <a:latin typeface="Calibri"/>
                <a:cs typeface="Calibri"/>
              </a:rPr>
              <a:t> gen</a:t>
            </a:r>
            <a:r>
              <a:rPr lang="en-US" dirty="0">
                <a:latin typeface="Calibri"/>
                <a:cs typeface="Calibri"/>
              </a:rPr>
              <a:t> </a:t>
            </a:r>
            <a:r>
              <a:rPr b="1" spc="-5" dirty="0">
                <a:solidFill>
                  <a:srgbClr val="3B3838"/>
                </a:solidFill>
                <a:latin typeface="Calibri"/>
                <a:cs typeface="Calibri"/>
              </a:rPr>
              <a:t>secure</a:t>
            </a:r>
            <a:r>
              <a:rPr b="1" spc="15" dirty="0">
                <a:solidFill>
                  <a:srgbClr val="3B3838"/>
                </a:solidFill>
                <a:latin typeface="Calibri"/>
                <a:cs typeface="Calibri"/>
              </a:rPr>
              <a:t> </a:t>
            </a:r>
            <a:r>
              <a:rPr b="1" spc="-5" dirty="0">
                <a:solidFill>
                  <a:srgbClr val="3B3838"/>
                </a:solidFill>
                <a:latin typeface="Calibri"/>
                <a:cs typeface="Calibri"/>
              </a:rPr>
              <a:t>software</a:t>
            </a:r>
            <a:r>
              <a:rPr b="1" spc="15" dirty="0">
                <a:solidFill>
                  <a:srgbClr val="3B3838"/>
                </a:solidFill>
                <a:latin typeface="Calibri"/>
                <a:cs typeface="Calibri"/>
              </a:rPr>
              <a:t> </a:t>
            </a:r>
            <a:r>
              <a:rPr b="1" spc="-5" dirty="0">
                <a:solidFill>
                  <a:srgbClr val="3B3838"/>
                </a:solidFill>
                <a:latin typeface="Calibri"/>
                <a:cs typeface="Calibri"/>
              </a:rPr>
              <a:t>needs,</a:t>
            </a:r>
            <a:r>
              <a:rPr b="1" spc="5" dirty="0">
                <a:solidFill>
                  <a:srgbClr val="3B3838"/>
                </a:solidFill>
                <a:latin typeface="Calibri"/>
                <a:cs typeface="Calibri"/>
              </a:rPr>
              <a:t> </a:t>
            </a:r>
            <a:r>
              <a:rPr b="1" spc="-5" dirty="0">
                <a:solidFill>
                  <a:srgbClr val="3B3838"/>
                </a:solidFill>
                <a:latin typeface="Calibri"/>
                <a:cs typeface="Calibri"/>
              </a:rPr>
              <a:t>which</a:t>
            </a:r>
            <a:r>
              <a:rPr b="1" spc="-10" dirty="0">
                <a:solidFill>
                  <a:srgbClr val="3B3838"/>
                </a:solidFill>
                <a:latin typeface="Calibri"/>
                <a:cs typeface="Calibri"/>
              </a:rPr>
              <a:t> </a:t>
            </a:r>
            <a:r>
              <a:rPr b="1" dirty="0">
                <a:solidFill>
                  <a:srgbClr val="3B3838"/>
                </a:solidFill>
                <a:latin typeface="Calibri"/>
                <a:cs typeface="Calibri"/>
              </a:rPr>
              <a:t>help</a:t>
            </a:r>
            <a:r>
              <a:rPr b="1" spc="-10" dirty="0">
                <a:solidFill>
                  <a:srgbClr val="3B3838"/>
                </a:solidFill>
                <a:latin typeface="Calibri"/>
                <a:cs typeface="Calibri"/>
              </a:rPr>
              <a:t> </a:t>
            </a:r>
            <a:r>
              <a:rPr b="1" dirty="0">
                <a:solidFill>
                  <a:srgbClr val="3B3838"/>
                </a:solidFill>
                <a:latin typeface="Calibri"/>
                <a:cs typeface="Calibri"/>
              </a:rPr>
              <a:t>to</a:t>
            </a:r>
            <a:r>
              <a:rPr b="1" spc="10" dirty="0">
                <a:solidFill>
                  <a:srgbClr val="3B3838"/>
                </a:solidFill>
                <a:latin typeface="Calibri"/>
                <a:cs typeface="Calibri"/>
              </a:rPr>
              <a:t> </a:t>
            </a:r>
            <a:r>
              <a:rPr b="1" spc="-5" dirty="0">
                <a:solidFill>
                  <a:srgbClr val="3B3838"/>
                </a:solidFill>
                <a:latin typeface="Calibri"/>
                <a:cs typeface="Calibri"/>
              </a:rPr>
              <a:t>make </a:t>
            </a:r>
            <a:r>
              <a:rPr b="1" spc="-10" dirty="0">
                <a:solidFill>
                  <a:srgbClr val="3B3838"/>
                </a:solidFill>
                <a:latin typeface="Calibri"/>
                <a:cs typeface="Calibri"/>
              </a:rPr>
              <a:t>an </a:t>
            </a:r>
            <a:r>
              <a:rPr b="1" spc="-5" dirty="0">
                <a:solidFill>
                  <a:srgbClr val="3B3838"/>
                </a:solidFill>
                <a:latin typeface="Calibri"/>
                <a:cs typeface="Calibri"/>
              </a:rPr>
              <a:t>effective decision</a:t>
            </a:r>
            <a:r>
              <a:rPr spc="-5" dirty="0">
                <a:solidFill>
                  <a:srgbClr val="3B3838"/>
                </a:solidFill>
                <a:latin typeface="Cambria"/>
                <a:cs typeface="Cambria"/>
              </a:rPr>
              <a:t>.</a:t>
            </a:r>
            <a:endParaRPr dirty="0">
              <a:latin typeface="Cambria"/>
              <a:cs typeface="Cambria"/>
            </a:endParaRPr>
          </a:p>
          <a:p>
            <a:pPr>
              <a:lnSpc>
                <a:spcPct val="100000"/>
              </a:lnSpc>
              <a:spcBef>
                <a:spcPts val="40"/>
              </a:spcBef>
            </a:pPr>
            <a:endParaRPr dirty="0">
              <a:latin typeface="Cambria"/>
              <a:cs typeface="Cambria"/>
            </a:endParaRPr>
          </a:p>
          <a:p>
            <a:pPr marL="316865" indent="-304800">
              <a:lnSpc>
                <a:spcPct val="100000"/>
              </a:lnSpc>
              <a:buFont typeface="Webdings"/>
              <a:buChar char=""/>
              <a:tabLst>
                <a:tab pos="317500" algn="l"/>
              </a:tabLst>
            </a:pPr>
            <a:r>
              <a:rPr b="1" spc="-5" dirty="0">
                <a:solidFill>
                  <a:srgbClr val="3B3838"/>
                </a:solidFill>
                <a:latin typeface="Calibri"/>
                <a:cs typeface="Calibri"/>
              </a:rPr>
              <a:t>Operating</a:t>
            </a:r>
            <a:r>
              <a:rPr b="1" spc="-25" dirty="0">
                <a:solidFill>
                  <a:srgbClr val="3B3838"/>
                </a:solidFill>
                <a:latin typeface="Calibri"/>
                <a:cs typeface="Calibri"/>
              </a:rPr>
              <a:t> </a:t>
            </a:r>
            <a:r>
              <a:rPr b="1" dirty="0">
                <a:solidFill>
                  <a:srgbClr val="3B3838"/>
                </a:solidFill>
                <a:latin typeface="Calibri"/>
                <a:cs typeface="Calibri"/>
              </a:rPr>
              <a:t>from</a:t>
            </a:r>
            <a:r>
              <a:rPr b="1" spc="-35" dirty="0">
                <a:solidFill>
                  <a:srgbClr val="3B3838"/>
                </a:solidFill>
                <a:latin typeface="Calibri"/>
                <a:cs typeface="Calibri"/>
              </a:rPr>
              <a:t> </a:t>
            </a:r>
            <a:r>
              <a:rPr b="1" spc="5" dirty="0">
                <a:solidFill>
                  <a:srgbClr val="3B3838"/>
                </a:solidFill>
                <a:latin typeface="Calibri"/>
                <a:cs typeface="Calibri"/>
              </a:rPr>
              <a:t>5+</a:t>
            </a:r>
            <a:r>
              <a:rPr b="1" spc="-30" dirty="0">
                <a:solidFill>
                  <a:srgbClr val="3B3838"/>
                </a:solidFill>
                <a:latin typeface="Calibri"/>
                <a:cs typeface="Calibri"/>
              </a:rPr>
              <a:t> </a:t>
            </a:r>
            <a:r>
              <a:rPr b="1" spc="-5" dirty="0">
                <a:solidFill>
                  <a:srgbClr val="3B3838"/>
                </a:solidFill>
                <a:latin typeface="Calibri"/>
                <a:cs typeface="Calibri"/>
              </a:rPr>
              <a:t>years.</a:t>
            </a:r>
            <a:endParaRPr dirty="0">
              <a:latin typeface="Calibri"/>
              <a:cs typeface="Calibri"/>
            </a:endParaRPr>
          </a:p>
          <a:p>
            <a:pPr>
              <a:lnSpc>
                <a:spcPct val="100000"/>
              </a:lnSpc>
              <a:buClr>
                <a:srgbClr val="3B3838"/>
              </a:buClr>
              <a:buFont typeface="Webdings"/>
              <a:buChar char=""/>
            </a:pPr>
            <a:endParaRPr dirty="0">
              <a:latin typeface="Calibri"/>
              <a:cs typeface="Calibri"/>
            </a:endParaRPr>
          </a:p>
          <a:p>
            <a:pPr marL="363855" indent="-351790">
              <a:lnSpc>
                <a:spcPct val="100000"/>
              </a:lnSpc>
              <a:buFont typeface="Webdings"/>
              <a:buChar char=""/>
              <a:tabLst>
                <a:tab pos="363855" algn="l"/>
                <a:tab pos="364490" algn="l"/>
              </a:tabLst>
            </a:pPr>
            <a:r>
              <a:rPr b="1" spc="-5" dirty="0">
                <a:solidFill>
                  <a:srgbClr val="3B3838"/>
                </a:solidFill>
                <a:latin typeface="Calibri"/>
                <a:cs typeface="Calibri"/>
              </a:rPr>
              <a:t>We</a:t>
            </a:r>
            <a:r>
              <a:rPr b="1" spc="-15" dirty="0">
                <a:solidFill>
                  <a:srgbClr val="3B3838"/>
                </a:solidFill>
                <a:latin typeface="Calibri"/>
                <a:cs typeface="Calibri"/>
              </a:rPr>
              <a:t> </a:t>
            </a:r>
            <a:r>
              <a:rPr b="1" spc="-5" dirty="0">
                <a:solidFill>
                  <a:srgbClr val="3B3838"/>
                </a:solidFill>
                <a:latin typeface="Calibri"/>
                <a:cs typeface="Calibri"/>
              </a:rPr>
              <a:t>are</a:t>
            </a:r>
            <a:r>
              <a:rPr b="1" dirty="0">
                <a:solidFill>
                  <a:srgbClr val="3B3838"/>
                </a:solidFill>
                <a:latin typeface="Calibri"/>
                <a:cs typeface="Calibri"/>
              </a:rPr>
              <a:t> your </a:t>
            </a:r>
            <a:r>
              <a:rPr b="1" spc="-5" dirty="0">
                <a:solidFill>
                  <a:srgbClr val="3B3838"/>
                </a:solidFill>
                <a:latin typeface="Calibri"/>
                <a:cs typeface="Calibri"/>
              </a:rPr>
              <a:t>innovating</a:t>
            </a:r>
            <a:r>
              <a:rPr b="1" spc="15" dirty="0">
                <a:solidFill>
                  <a:srgbClr val="3B3838"/>
                </a:solidFill>
                <a:latin typeface="Calibri"/>
                <a:cs typeface="Calibri"/>
              </a:rPr>
              <a:t> </a:t>
            </a:r>
            <a:r>
              <a:rPr b="1" spc="-5" dirty="0">
                <a:solidFill>
                  <a:srgbClr val="3B3838"/>
                </a:solidFill>
                <a:latin typeface="Calibri"/>
                <a:cs typeface="Calibri"/>
              </a:rPr>
              <a:t>partner.</a:t>
            </a:r>
            <a:r>
              <a:rPr b="1" spc="15" dirty="0">
                <a:solidFill>
                  <a:srgbClr val="3B3838"/>
                </a:solidFill>
                <a:latin typeface="Calibri"/>
                <a:cs typeface="Calibri"/>
              </a:rPr>
              <a:t> </a:t>
            </a:r>
            <a:r>
              <a:rPr b="1" spc="-10" dirty="0">
                <a:solidFill>
                  <a:srgbClr val="3B3838"/>
                </a:solidFill>
                <a:latin typeface="Calibri"/>
                <a:cs typeface="Calibri"/>
              </a:rPr>
              <a:t>Our</a:t>
            </a:r>
            <a:r>
              <a:rPr b="1" spc="15" dirty="0">
                <a:solidFill>
                  <a:srgbClr val="3B3838"/>
                </a:solidFill>
                <a:latin typeface="Calibri"/>
                <a:cs typeface="Calibri"/>
              </a:rPr>
              <a:t> </a:t>
            </a:r>
            <a:r>
              <a:rPr b="1" spc="-10" dirty="0">
                <a:solidFill>
                  <a:srgbClr val="3B3838"/>
                </a:solidFill>
                <a:latin typeface="Calibri"/>
                <a:cs typeface="Calibri"/>
              </a:rPr>
              <a:t>motto</a:t>
            </a:r>
            <a:r>
              <a:rPr b="1" spc="10" dirty="0">
                <a:solidFill>
                  <a:srgbClr val="3B3838"/>
                </a:solidFill>
                <a:latin typeface="Calibri"/>
                <a:cs typeface="Calibri"/>
              </a:rPr>
              <a:t> </a:t>
            </a:r>
            <a:r>
              <a:rPr b="1" dirty="0">
                <a:solidFill>
                  <a:srgbClr val="3B3838"/>
                </a:solidFill>
                <a:latin typeface="Calibri"/>
                <a:cs typeface="Calibri"/>
              </a:rPr>
              <a:t>is</a:t>
            </a:r>
            <a:r>
              <a:rPr b="1" spc="-5" dirty="0">
                <a:solidFill>
                  <a:srgbClr val="3B3838"/>
                </a:solidFill>
                <a:latin typeface="Calibri"/>
                <a:cs typeface="Calibri"/>
              </a:rPr>
              <a:t> </a:t>
            </a:r>
            <a:r>
              <a:rPr b="1" dirty="0">
                <a:solidFill>
                  <a:srgbClr val="3B3838"/>
                </a:solidFill>
                <a:latin typeface="Calibri"/>
                <a:cs typeface="Calibri"/>
              </a:rPr>
              <a:t>to</a:t>
            </a:r>
            <a:r>
              <a:rPr b="1" spc="-5" dirty="0">
                <a:solidFill>
                  <a:srgbClr val="3B3838"/>
                </a:solidFill>
                <a:latin typeface="Calibri"/>
                <a:cs typeface="Calibri"/>
              </a:rPr>
              <a:t> serve</a:t>
            </a:r>
            <a:r>
              <a:rPr b="1" dirty="0">
                <a:solidFill>
                  <a:srgbClr val="3B3838"/>
                </a:solidFill>
                <a:latin typeface="Calibri"/>
                <a:cs typeface="Calibri"/>
              </a:rPr>
              <a:t> </a:t>
            </a:r>
            <a:r>
              <a:rPr b="1" spc="-5" dirty="0">
                <a:solidFill>
                  <a:srgbClr val="3B3838"/>
                </a:solidFill>
                <a:latin typeface="Calibri"/>
                <a:cs typeface="Calibri"/>
              </a:rPr>
              <a:t>you </a:t>
            </a:r>
            <a:r>
              <a:rPr b="1" spc="-10" dirty="0">
                <a:solidFill>
                  <a:srgbClr val="3B3838"/>
                </a:solidFill>
                <a:latin typeface="Calibri"/>
                <a:cs typeface="Calibri"/>
              </a:rPr>
              <a:t>the</a:t>
            </a:r>
            <a:r>
              <a:rPr b="1" spc="20" dirty="0">
                <a:solidFill>
                  <a:srgbClr val="3B3838"/>
                </a:solidFill>
                <a:latin typeface="Calibri"/>
                <a:cs typeface="Calibri"/>
              </a:rPr>
              <a:t> </a:t>
            </a:r>
            <a:r>
              <a:rPr b="1" spc="-5" dirty="0">
                <a:solidFill>
                  <a:srgbClr val="3B3838"/>
                </a:solidFill>
                <a:latin typeface="Calibri"/>
                <a:cs typeface="Calibri"/>
              </a:rPr>
              <a:t>best.</a:t>
            </a:r>
            <a:endParaRPr dirty="0">
              <a:latin typeface="Calibri"/>
              <a:cs typeface="Calibri"/>
            </a:endParaRPr>
          </a:p>
          <a:p>
            <a:pPr>
              <a:lnSpc>
                <a:spcPct val="100000"/>
              </a:lnSpc>
              <a:spcBef>
                <a:spcPts val="10"/>
              </a:spcBef>
              <a:buClr>
                <a:srgbClr val="3B3838"/>
              </a:buClr>
              <a:buFont typeface="Webdings"/>
              <a:buChar char=""/>
            </a:pPr>
            <a:endParaRPr dirty="0">
              <a:latin typeface="Calibri"/>
              <a:cs typeface="Calibri"/>
            </a:endParaRPr>
          </a:p>
          <a:p>
            <a:pPr marL="316865" indent="-304800">
              <a:lnSpc>
                <a:spcPct val="100000"/>
              </a:lnSpc>
              <a:buFont typeface="Webdings"/>
              <a:buChar char=""/>
              <a:tabLst>
                <a:tab pos="317500" algn="l"/>
              </a:tabLst>
            </a:pPr>
            <a:r>
              <a:rPr b="1" spc="-10" dirty="0">
                <a:solidFill>
                  <a:srgbClr val="3B3838"/>
                </a:solidFill>
                <a:latin typeface="Calibri"/>
                <a:cs typeface="Calibri"/>
              </a:rPr>
              <a:t>One</a:t>
            </a:r>
            <a:r>
              <a:rPr b="1" spc="-15" dirty="0">
                <a:solidFill>
                  <a:srgbClr val="3B3838"/>
                </a:solidFill>
                <a:latin typeface="Calibri"/>
                <a:cs typeface="Calibri"/>
              </a:rPr>
              <a:t> </a:t>
            </a:r>
            <a:r>
              <a:rPr b="1" spc="-5" dirty="0">
                <a:solidFill>
                  <a:srgbClr val="3B3838"/>
                </a:solidFill>
                <a:latin typeface="Calibri"/>
                <a:cs typeface="Calibri"/>
              </a:rPr>
              <a:t>stop</a:t>
            </a:r>
            <a:r>
              <a:rPr b="1" spc="-15" dirty="0">
                <a:solidFill>
                  <a:srgbClr val="3B3838"/>
                </a:solidFill>
                <a:latin typeface="Calibri"/>
                <a:cs typeface="Calibri"/>
              </a:rPr>
              <a:t> </a:t>
            </a:r>
            <a:r>
              <a:rPr b="1" dirty="0">
                <a:solidFill>
                  <a:srgbClr val="3B3838"/>
                </a:solidFill>
                <a:latin typeface="Calibri"/>
                <a:cs typeface="Calibri"/>
              </a:rPr>
              <a:t>solution</a:t>
            </a:r>
            <a:r>
              <a:rPr b="1" spc="-15" dirty="0">
                <a:solidFill>
                  <a:srgbClr val="3B3838"/>
                </a:solidFill>
                <a:latin typeface="Calibri"/>
                <a:cs typeface="Calibri"/>
              </a:rPr>
              <a:t> </a:t>
            </a:r>
            <a:r>
              <a:rPr b="1" spc="-10" dirty="0">
                <a:solidFill>
                  <a:srgbClr val="3B3838"/>
                </a:solidFill>
                <a:latin typeface="Calibri"/>
                <a:cs typeface="Calibri"/>
              </a:rPr>
              <a:t>for </a:t>
            </a:r>
            <a:r>
              <a:rPr b="1" dirty="0">
                <a:solidFill>
                  <a:srgbClr val="3B3838"/>
                </a:solidFill>
                <a:latin typeface="Calibri"/>
                <a:cs typeface="Calibri"/>
              </a:rPr>
              <a:t>all</a:t>
            </a:r>
            <a:r>
              <a:rPr b="1" spc="-10" dirty="0">
                <a:solidFill>
                  <a:srgbClr val="3B3838"/>
                </a:solidFill>
                <a:latin typeface="Calibri"/>
                <a:cs typeface="Calibri"/>
              </a:rPr>
              <a:t> </a:t>
            </a:r>
            <a:r>
              <a:rPr b="1" spc="-5" dirty="0">
                <a:solidFill>
                  <a:srgbClr val="3B3838"/>
                </a:solidFill>
                <a:latin typeface="Calibri"/>
                <a:cs typeface="Calibri"/>
              </a:rPr>
              <a:t>your</a:t>
            </a:r>
            <a:r>
              <a:rPr b="1" spc="5" dirty="0">
                <a:solidFill>
                  <a:srgbClr val="3B3838"/>
                </a:solidFill>
                <a:latin typeface="Calibri"/>
                <a:cs typeface="Calibri"/>
              </a:rPr>
              <a:t> </a:t>
            </a:r>
            <a:r>
              <a:rPr b="1" spc="-5" dirty="0">
                <a:solidFill>
                  <a:srgbClr val="3B3838"/>
                </a:solidFill>
                <a:latin typeface="Calibri"/>
                <a:cs typeface="Calibri"/>
              </a:rPr>
              <a:t>business</a:t>
            </a:r>
            <a:r>
              <a:rPr b="1" spc="15" dirty="0">
                <a:solidFill>
                  <a:srgbClr val="3B3838"/>
                </a:solidFill>
                <a:latin typeface="Calibri"/>
                <a:cs typeface="Calibri"/>
              </a:rPr>
              <a:t> </a:t>
            </a:r>
            <a:r>
              <a:rPr b="1" spc="-5" dirty="0">
                <a:solidFill>
                  <a:srgbClr val="3B3838"/>
                </a:solidFill>
                <a:latin typeface="Calibri"/>
                <a:cs typeface="Calibri"/>
              </a:rPr>
              <a:t>need</a:t>
            </a:r>
            <a:r>
              <a:rPr spc="-5" dirty="0">
                <a:solidFill>
                  <a:srgbClr val="3B3838"/>
                </a:solidFill>
                <a:latin typeface="Cambria"/>
                <a:cs typeface="Cambria"/>
              </a:rPr>
              <a:t>.</a:t>
            </a:r>
            <a:endParaRPr dirty="0">
              <a:latin typeface="Cambria"/>
              <a:cs typeface="Cambria"/>
            </a:endParaRPr>
          </a:p>
        </p:txBody>
      </p:sp>
      <p:grpSp>
        <p:nvGrpSpPr>
          <p:cNvPr id="4" name="object 4"/>
          <p:cNvGrpSpPr/>
          <p:nvPr/>
        </p:nvGrpSpPr>
        <p:grpSpPr>
          <a:xfrm>
            <a:off x="1155191" y="1365504"/>
            <a:ext cx="937260" cy="73660"/>
            <a:chOff x="1155191" y="1365504"/>
            <a:chExt cx="937260" cy="73660"/>
          </a:xfrm>
        </p:grpSpPr>
        <p:sp>
          <p:nvSpPr>
            <p:cNvPr id="5" name="object 5"/>
            <p:cNvSpPr/>
            <p:nvPr/>
          </p:nvSpPr>
          <p:spPr>
            <a:xfrm>
              <a:off x="1155179"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36" y="1524"/>
                  </a:lnTo>
                  <a:lnTo>
                    <a:pt x="1536" y="71628"/>
                  </a:lnTo>
                  <a:lnTo>
                    <a:pt x="1524" y="1270"/>
                  </a:lnTo>
                  <a:lnTo>
                    <a:pt x="469392" y="1270"/>
                  </a:lnTo>
                  <a:lnTo>
                    <a:pt x="469392" y="0"/>
                  </a:lnTo>
                  <a:close/>
                </a:path>
              </a:pathLst>
            </a:custGeom>
            <a:solidFill>
              <a:srgbClr val="BF0000"/>
            </a:solidFill>
          </p:spPr>
          <p:txBody>
            <a:bodyPr wrap="square" lIns="0" tIns="0" rIns="0" bIns="0" rtlCol="0"/>
            <a:lstStyle/>
            <a:p>
              <a:endParaRPr/>
            </a:p>
          </p:txBody>
        </p:sp>
        <p:sp>
          <p:nvSpPr>
            <p:cNvPr id="6" name="object 6"/>
            <p:cNvSpPr/>
            <p:nvPr/>
          </p:nvSpPr>
          <p:spPr>
            <a:xfrm>
              <a:off x="1623047"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3B3838"/>
            </a:solidFill>
          </p:spPr>
          <p:txBody>
            <a:bodyPr wrap="square" lIns="0" tIns="0" rIns="0" bIns="0" rtlCol="0"/>
            <a:lstStyle/>
            <a:p>
              <a:endParaRPr/>
            </a:p>
          </p:txBody>
        </p:sp>
      </p:grpSp>
      <p:pic>
        <p:nvPicPr>
          <p:cNvPr id="7" name="object 7"/>
          <p:cNvPicPr/>
          <p:nvPr/>
        </p:nvPicPr>
        <p:blipFill>
          <a:blip r:embed="rId2" cstate="print"/>
          <a:stretch>
            <a:fillRect/>
          </a:stretch>
        </p:blipFill>
        <p:spPr>
          <a:xfrm>
            <a:off x="7559040" y="1435608"/>
            <a:ext cx="4568951" cy="4389119"/>
          </a:xfrm>
          <a:prstGeom prst="rect">
            <a:avLst/>
          </a:prstGeom>
        </p:spPr>
      </p:pic>
      <p:sp>
        <p:nvSpPr>
          <p:cNvPr id="8" name="object 8"/>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3"/>
              </a:rPr>
              <a:t>www.segmantech.com</a:t>
            </a:r>
            <a:endParaRPr sz="16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7" y="790446"/>
            <a:ext cx="6324601"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O</a:t>
            </a:r>
            <a:r>
              <a:rPr lang="en-US" dirty="0"/>
              <a:t>ur</a:t>
            </a:r>
            <a:r>
              <a:rPr spc="-70" dirty="0"/>
              <a:t> </a:t>
            </a:r>
            <a:r>
              <a:rPr lang="en-US" spc="-5" dirty="0">
                <a:solidFill>
                  <a:srgbClr val="C00000"/>
                </a:solidFill>
              </a:rPr>
              <a:t>S</a:t>
            </a:r>
            <a:r>
              <a:rPr lang="en-US" spc="-5" dirty="0"/>
              <a:t>ymbol </a:t>
            </a:r>
            <a:r>
              <a:rPr lang="en-US" spc="-5" dirty="0">
                <a:solidFill>
                  <a:srgbClr val="C00000"/>
                </a:solidFill>
              </a:rPr>
              <a:t>O</a:t>
            </a:r>
            <a:r>
              <a:rPr lang="en-US" spc="-5" dirty="0"/>
              <a:t>f </a:t>
            </a:r>
            <a:r>
              <a:rPr lang="en-US" spc="-5" dirty="0">
                <a:solidFill>
                  <a:srgbClr val="C00000"/>
                </a:solidFill>
              </a:rPr>
              <a:t>S</a:t>
            </a:r>
            <a:r>
              <a:rPr lang="en-US" spc="-5" dirty="0"/>
              <a:t>tability &amp; </a:t>
            </a:r>
            <a:r>
              <a:rPr lang="en-US" spc="-5" dirty="0">
                <a:solidFill>
                  <a:srgbClr val="C00000"/>
                </a:solidFill>
              </a:rPr>
              <a:t>C</a:t>
            </a:r>
            <a:r>
              <a:rPr lang="en-US" spc="-5" dirty="0"/>
              <a:t>redibility </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grpSp>
        <p:nvGrpSpPr>
          <p:cNvPr id="13" name="object 6">
            <a:extLst>
              <a:ext uri="{FF2B5EF4-FFF2-40B4-BE49-F238E27FC236}">
                <a16:creationId xmlns:a16="http://schemas.microsoft.com/office/drawing/2014/main" id="{960E3602-6625-4FBB-BBEA-3CBEE45CAA3D}"/>
              </a:ext>
            </a:extLst>
          </p:cNvPr>
          <p:cNvGrpSpPr/>
          <p:nvPr/>
        </p:nvGrpSpPr>
        <p:grpSpPr>
          <a:xfrm>
            <a:off x="2410923" y="1676400"/>
            <a:ext cx="8964295" cy="4117975"/>
            <a:chOff x="2412492" y="1690116"/>
            <a:chExt cx="8964295" cy="4117975"/>
          </a:xfrm>
        </p:grpSpPr>
        <p:sp>
          <p:nvSpPr>
            <p:cNvPr id="14" name="object 7">
              <a:extLst>
                <a:ext uri="{FF2B5EF4-FFF2-40B4-BE49-F238E27FC236}">
                  <a16:creationId xmlns:a16="http://schemas.microsoft.com/office/drawing/2014/main" id="{6E0F6D7D-D2C1-4520-8ABA-322BA7486BF5}"/>
                </a:ext>
              </a:extLst>
            </p:cNvPr>
            <p:cNvSpPr/>
            <p:nvPr/>
          </p:nvSpPr>
          <p:spPr>
            <a:xfrm>
              <a:off x="2412492" y="1690116"/>
              <a:ext cx="8964295" cy="4117975"/>
            </a:xfrm>
            <a:custGeom>
              <a:avLst/>
              <a:gdLst/>
              <a:ahLst/>
              <a:cxnLst/>
              <a:rect l="l" t="t" r="r" b="b"/>
              <a:pathLst>
                <a:path w="8964295" h="4117975">
                  <a:moveTo>
                    <a:pt x="8964168" y="4117848"/>
                  </a:moveTo>
                  <a:lnTo>
                    <a:pt x="0" y="4117848"/>
                  </a:lnTo>
                  <a:lnTo>
                    <a:pt x="0" y="0"/>
                  </a:lnTo>
                  <a:lnTo>
                    <a:pt x="8964168" y="0"/>
                  </a:lnTo>
                  <a:lnTo>
                    <a:pt x="8964168" y="19812"/>
                  </a:lnTo>
                  <a:lnTo>
                    <a:pt x="38100" y="19812"/>
                  </a:lnTo>
                  <a:lnTo>
                    <a:pt x="18288" y="38100"/>
                  </a:lnTo>
                  <a:lnTo>
                    <a:pt x="38100" y="38100"/>
                  </a:lnTo>
                  <a:lnTo>
                    <a:pt x="38100" y="4079748"/>
                  </a:lnTo>
                  <a:lnTo>
                    <a:pt x="18288" y="4079748"/>
                  </a:lnTo>
                  <a:lnTo>
                    <a:pt x="38100" y="4098036"/>
                  </a:lnTo>
                  <a:lnTo>
                    <a:pt x="8964168" y="4098036"/>
                  </a:lnTo>
                  <a:lnTo>
                    <a:pt x="8964168" y="4117848"/>
                  </a:lnTo>
                  <a:close/>
                </a:path>
                <a:path w="8964295" h="4117975">
                  <a:moveTo>
                    <a:pt x="38100" y="38100"/>
                  </a:moveTo>
                  <a:lnTo>
                    <a:pt x="18288" y="38100"/>
                  </a:lnTo>
                  <a:lnTo>
                    <a:pt x="38100" y="19812"/>
                  </a:lnTo>
                  <a:lnTo>
                    <a:pt x="38100" y="38100"/>
                  </a:lnTo>
                  <a:close/>
                </a:path>
                <a:path w="8964295" h="4117975">
                  <a:moveTo>
                    <a:pt x="8926068" y="38100"/>
                  </a:moveTo>
                  <a:lnTo>
                    <a:pt x="38100" y="38100"/>
                  </a:lnTo>
                  <a:lnTo>
                    <a:pt x="38100" y="19812"/>
                  </a:lnTo>
                  <a:lnTo>
                    <a:pt x="8926068" y="19812"/>
                  </a:lnTo>
                  <a:lnTo>
                    <a:pt x="8926068" y="38100"/>
                  </a:lnTo>
                  <a:close/>
                </a:path>
                <a:path w="8964295" h="4117975">
                  <a:moveTo>
                    <a:pt x="8926068" y="4098036"/>
                  </a:moveTo>
                  <a:lnTo>
                    <a:pt x="8926068" y="19812"/>
                  </a:lnTo>
                  <a:lnTo>
                    <a:pt x="8945880" y="38100"/>
                  </a:lnTo>
                  <a:lnTo>
                    <a:pt x="8964168" y="38100"/>
                  </a:lnTo>
                  <a:lnTo>
                    <a:pt x="8964168" y="4079748"/>
                  </a:lnTo>
                  <a:lnTo>
                    <a:pt x="8945880" y="4079748"/>
                  </a:lnTo>
                  <a:lnTo>
                    <a:pt x="8926068" y="4098036"/>
                  </a:lnTo>
                  <a:close/>
                </a:path>
                <a:path w="8964295" h="4117975">
                  <a:moveTo>
                    <a:pt x="8964168" y="38100"/>
                  </a:moveTo>
                  <a:lnTo>
                    <a:pt x="8945880" y="38100"/>
                  </a:lnTo>
                  <a:lnTo>
                    <a:pt x="8926068" y="19812"/>
                  </a:lnTo>
                  <a:lnTo>
                    <a:pt x="8964168" y="19812"/>
                  </a:lnTo>
                  <a:lnTo>
                    <a:pt x="8964168" y="38100"/>
                  </a:lnTo>
                  <a:close/>
                </a:path>
                <a:path w="8964295" h="4117975">
                  <a:moveTo>
                    <a:pt x="38100" y="4098036"/>
                  </a:moveTo>
                  <a:lnTo>
                    <a:pt x="18288" y="4079748"/>
                  </a:lnTo>
                  <a:lnTo>
                    <a:pt x="38100" y="4079748"/>
                  </a:lnTo>
                  <a:lnTo>
                    <a:pt x="38100" y="4098036"/>
                  </a:lnTo>
                  <a:close/>
                </a:path>
                <a:path w="8964295" h="4117975">
                  <a:moveTo>
                    <a:pt x="8926068" y="4098036"/>
                  </a:moveTo>
                  <a:lnTo>
                    <a:pt x="38100" y="4098036"/>
                  </a:lnTo>
                  <a:lnTo>
                    <a:pt x="38100" y="4079748"/>
                  </a:lnTo>
                  <a:lnTo>
                    <a:pt x="8926068" y="4079748"/>
                  </a:lnTo>
                  <a:lnTo>
                    <a:pt x="8926068" y="4098036"/>
                  </a:lnTo>
                  <a:close/>
                </a:path>
                <a:path w="8964295" h="4117975">
                  <a:moveTo>
                    <a:pt x="8964168" y="4098036"/>
                  </a:moveTo>
                  <a:lnTo>
                    <a:pt x="8926068" y="4098036"/>
                  </a:lnTo>
                  <a:lnTo>
                    <a:pt x="8945880" y="4079748"/>
                  </a:lnTo>
                  <a:lnTo>
                    <a:pt x="8964168" y="4079748"/>
                  </a:lnTo>
                  <a:lnTo>
                    <a:pt x="8964168" y="4098036"/>
                  </a:lnTo>
                  <a:close/>
                </a:path>
              </a:pathLst>
            </a:custGeom>
            <a:solidFill>
              <a:srgbClr val="FF0000"/>
            </a:solidFill>
          </p:spPr>
          <p:txBody>
            <a:bodyPr wrap="square" lIns="0" tIns="0" rIns="0" bIns="0" rtlCol="0"/>
            <a:lstStyle/>
            <a:p>
              <a:endParaRPr/>
            </a:p>
          </p:txBody>
        </p:sp>
        <p:pic>
          <p:nvPicPr>
            <p:cNvPr id="15" name="object 8">
              <a:extLst>
                <a:ext uri="{FF2B5EF4-FFF2-40B4-BE49-F238E27FC236}">
                  <a16:creationId xmlns:a16="http://schemas.microsoft.com/office/drawing/2014/main" id="{C45B9586-B377-4CC5-BFE3-11D50A36CA83}"/>
                </a:ext>
              </a:extLst>
            </p:cNvPr>
            <p:cNvPicPr/>
            <p:nvPr/>
          </p:nvPicPr>
          <p:blipFill>
            <a:blip r:embed="rId3" cstate="print"/>
            <a:stretch>
              <a:fillRect/>
            </a:stretch>
          </p:blipFill>
          <p:spPr>
            <a:xfrm>
              <a:off x="2822448" y="1929384"/>
              <a:ext cx="8092439" cy="3621023"/>
            </a:xfrm>
            <a:prstGeom prst="rect">
              <a:avLst/>
            </a:prstGeom>
          </p:spPr>
        </p:pic>
        <p:pic>
          <p:nvPicPr>
            <p:cNvPr id="16" name="object 9">
              <a:extLst>
                <a:ext uri="{FF2B5EF4-FFF2-40B4-BE49-F238E27FC236}">
                  <a16:creationId xmlns:a16="http://schemas.microsoft.com/office/drawing/2014/main" id="{D4A895F7-77B0-46EF-BB73-05CC1048EFC1}"/>
                </a:ext>
              </a:extLst>
            </p:cNvPr>
            <p:cNvPicPr/>
            <p:nvPr/>
          </p:nvPicPr>
          <p:blipFill>
            <a:blip r:embed="rId4" cstate="print"/>
            <a:stretch>
              <a:fillRect/>
            </a:stretch>
          </p:blipFill>
          <p:spPr>
            <a:xfrm>
              <a:off x="3319272" y="2612136"/>
              <a:ext cx="929639" cy="246887"/>
            </a:xfrm>
            <a:prstGeom prst="rect">
              <a:avLst/>
            </a:prstGeom>
          </p:spPr>
        </p:pic>
        <p:pic>
          <p:nvPicPr>
            <p:cNvPr id="17" name="object 10">
              <a:extLst>
                <a:ext uri="{FF2B5EF4-FFF2-40B4-BE49-F238E27FC236}">
                  <a16:creationId xmlns:a16="http://schemas.microsoft.com/office/drawing/2014/main" id="{0514DE1D-51BA-40C5-8153-716AEE52D562}"/>
                </a:ext>
              </a:extLst>
            </p:cNvPr>
            <p:cNvPicPr/>
            <p:nvPr/>
          </p:nvPicPr>
          <p:blipFill>
            <a:blip r:embed="rId5" cstate="print"/>
            <a:stretch>
              <a:fillRect/>
            </a:stretch>
          </p:blipFill>
          <p:spPr>
            <a:xfrm>
              <a:off x="3127248" y="2779776"/>
              <a:ext cx="1066800" cy="246887"/>
            </a:xfrm>
            <a:prstGeom prst="rect">
              <a:avLst/>
            </a:prstGeom>
          </p:spPr>
        </p:pic>
        <p:pic>
          <p:nvPicPr>
            <p:cNvPr id="18" name="object 11">
              <a:extLst>
                <a:ext uri="{FF2B5EF4-FFF2-40B4-BE49-F238E27FC236}">
                  <a16:creationId xmlns:a16="http://schemas.microsoft.com/office/drawing/2014/main" id="{12757436-4F96-4A77-B8DC-DB3A42EED2FF}"/>
                </a:ext>
              </a:extLst>
            </p:cNvPr>
            <p:cNvPicPr/>
            <p:nvPr/>
          </p:nvPicPr>
          <p:blipFill>
            <a:blip r:embed="rId6" cstate="print"/>
            <a:stretch>
              <a:fillRect/>
            </a:stretch>
          </p:blipFill>
          <p:spPr>
            <a:xfrm>
              <a:off x="3029711" y="2968752"/>
              <a:ext cx="1764791" cy="512063"/>
            </a:xfrm>
            <a:prstGeom prst="rect">
              <a:avLst/>
            </a:prstGeom>
          </p:spPr>
        </p:pic>
      </p:grpSp>
      <p:sp>
        <p:nvSpPr>
          <p:cNvPr id="20" name="object 13">
            <a:extLst>
              <a:ext uri="{FF2B5EF4-FFF2-40B4-BE49-F238E27FC236}">
                <a16:creationId xmlns:a16="http://schemas.microsoft.com/office/drawing/2014/main" id="{75F13ED3-0396-4D8E-B47B-50B0F42CA328}"/>
              </a:ext>
            </a:extLst>
          </p:cNvPr>
          <p:cNvSpPr txBox="1"/>
          <p:nvPr/>
        </p:nvSpPr>
        <p:spPr>
          <a:xfrm>
            <a:off x="3057363" y="2324608"/>
            <a:ext cx="1514475" cy="1071880"/>
          </a:xfrm>
          <a:prstGeom prst="rect">
            <a:avLst/>
          </a:prstGeom>
        </p:spPr>
        <p:txBody>
          <a:bodyPr vert="horz" wrap="square" lIns="0" tIns="12700" rIns="0" bIns="0" rtlCol="0">
            <a:spAutoFit/>
          </a:bodyPr>
          <a:lstStyle/>
          <a:p>
            <a:pPr marL="367665">
              <a:lnSpc>
                <a:spcPts val="2060"/>
              </a:lnSpc>
              <a:spcBef>
                <a:spcPts val="100"/>
              </a:spcBef>
            </a:pPr>
            <a:r>
              <a:rPr sz="1800" b="1" dirty="0">
                <a:solidFill>
                  <a:srgbClr val="3B3838"/>
                </a:solidFill>
                <a:latin typeface="Cambria"/>
                <a:cs typeface="Cambria"/>
              </a:rPr>
              <a:t>15+</a:t>
            </a:r>
            <a:endParaRPr sz="1800" dirty="0">
              <a:latin typeface="Cambria"/>
              <a:cs typeface="Cambria"/>
            </a:endParaRPr>
          </a:p>
          <a:p>
            <a:pPr marL="12700" marR="173355" indent="288925">
              <a:lnSpc>
                <a:spcPct val="83900"/>
              </a:lnSpc>
              <a:spcBef>
                <a:spcPts val="170"/>
              </a:spcBef>
            </a:pPr>
            <a:r>
              <a:rPr sz="1400" b="1" spc="-5" dirty="0">
                <a:solidFill>
                  <a:srgbClr val="3B3838"/>
                </a:solidFill>
                <a:latin typeface="Cambria"/>
                <a:cs typeface="Cambria"/>
              </a:rPr>
              <a:t>Years </a:t>
            </a:r>
            <a:r>
              <a:rPr sz="1400" b="1" dirty="0">
                <a:solidFill>
                  <a:srgbClr val="3B3838"/>
                </a:solidFill>
                <a:latin typeface="Cambria"/>
                <a:cs typeface="Cambria"/>
              </a:rPr>
              <a:t> </a:t>
            </a:r>
            <a:r>
              <a:rPr sz="1400" b="1" spc="-5" dirty="0">
                <a:solidFill>
                  <a:srgbClr val="3B3838"/>
                </a:solidFill>
                <a:latin typeface="Cambria"/>
                <a:cs typeface="Cambria"/>
              </a:rPr>
              <a:t>Experienced </a:t>
            </a:r>
            <a:r>
              <a:rPr sz="1400" b="1" dirty="0">
                <a:solidFill>
                  <a:srgbClr val="3B3838"/>
                </a:solidFill>
                <a:latin typeface="Cambria"/>
                <a:cs typeface="Cambria"/>
              </a:rPr>
              <a:t> Tech</a:t>
            </a:r>
            <a:r>
              <a:rPr sz="1400" b="1" spc="-40" dirty="0">
                <a:solidFill>
                  <a:srgbClr val="3B3838"/>
                </a:solidFill>
                <a:latin typeface="Cambria"/>
                <a:cs typeface="Cambria"/>
              </a:rPr>
              <a:t> </a:t>
            </a:r>
            <a:r>
              <a:rPr sz="1400" b="1" spc="-5" dirty="0">
                <a:solidFill>
                  <a:srgbClr val="3B3838"/>
                </a:solidFill>
                <a:latin typeface="Cambria"/>
                <a:cs typeface="Cambria"/>
              </a:rPr>
              <a:t>Leads</a:t>
            </a:r>
            <a:r>
              <a:rPr sz="1400" b="1" spc="-40" dirty="0">
                <a:solidFill>
                  <a:srgbClr val="3B3838"/>
                </a:solidFill>
                <a:latin typeface="Cambria"/>
                <a:cs typeface="Cambria"/>
              </a:rPr>
              <a:t> </a:t>
            </a:r>
            <a:r>
              <a:rPr sz="1400" b="1" spc="-5" dirty="0">
                <a:solidFill>
                  <a:srgbClr val="3B3838"/>
                </a:solidFill>
                <a:latin typeface="Cambria"/>
                <a:cs typeface="Cambria"/>
              </a:rPr>
              <a:t>with</a:t>
            </a:r>
            <a:endParaRPr sz="1400" dirty="0">
              <a:latin typeface="Cambria"/>
              <a:cs typeface="Cambria"/>
            </a:endParaRPr>
          </a:p>
          <a:p>
            <a:pPr marL="12700">
              <a:lnSpc>
                <a:spcPct val="100000"/>
              </a:lnSpc>
              <a:spcBef>
                <a:spcPts val="95"/>
              </a:spcBef>
            </a:pPr>
            <a:r>
              <a:rPr sz="1400" b="1" spc="-5" dirty="0">
                <a:solidFill>
                  <a:srgbClr val="3B3838"/>
                </a:solidFill>
                <a:latin typeface="Cambria"/>
                <a:cs typeface="Cambria"/>
              </a:rPr>
              <a:t>Latest</a:t>
            </a:r>
            <a:r>
              <a:rPr sz="1400" b="1" spc="-25" dirty="0">
                <a:solidFill>
                  <a:srgbClr val="3B3838"/>
                </a:solidFill>
                <a:latin typeface="Cambria"/>
                <a:cs typeface="Cambria"/>
              </a:rPr>
              <a:t> </a:t>
            </a:r>
            <a:r>
              <a:rPr sz="1400" b="1" spc="-5" dirty="0">
                <a:solidFill>
                  <a:srgbClr val="3B3838"/>
                </a:solidFill>
                <a:latin typeface="Cambria"/>
                <a:cs typeface="Cambria"/>
              </a:rPr>
              <a:t>Technology</a:t>
            </a:r>
            <a:endParaRPr sz="1400" dirty="0">
              <a:latin typeface="Cambria"/>
              <a:cs typeface="Cambria"/>
            </a:endParaRPr>
          </a:p>
        </p:txBody>
      </p:sp>
      <p:sp>
        <p:nvSpPr>
          <p:cNvPr id="21" name="object 19">
            <a:extLst>
              <a:ext uri="{FF2B5EF4-FFF2-40B4-BE49-F238E27FC236}">
                <a16:creationId xmlns:a16="http://schemas.microsoft.com/office/drawing/2014/main" id="{606AE22B-F611-450B-A08D-239B9B82FB9E}"/>
              </a:ext>
            </a:extLst>
          </p:cNvPr>
          <p:cNvSpPr txBox="1"/>
          <p:nvPr/>
        </p:nvSpPr>
        <p:spPr>
          <a:xfrm>
            <a:off x="5162855" y="2297627"/>
            <a:ext cx="1315720" cy="847725"/>
          </a:xfrm>
          <a:prstGeom prst="rect">
            <a:avLst/>
          </a:prstGeom>
        </p:spPr>
        <p:txBody>
          <a:bodyPr vert="horz" wrap="square" lIns="0" tIns="12700" rIns="0" bIns="0" rtlCol="0">
            <a:spAutoFit/>
          </a:bodyPr>
          <a:lstStyle/>
          <a:p>
            <a:pPr marL="318770">
              <a:lnSpc>
                <a:spcPts val="1995"/>
              </a:lnSpc>
              <a:spcBef>
                <a:spcPts val="100"/>
              </a:spcBef>
            </a:pPr>
            <a:r>
              <a:rPr lang="en-US" sz="1800" dirty="0">
                <a:latin typeface="Cambria"/>
                <a:cs typeface="Cambria"/>
              </a:rPr>
              <a:t>    5</a:t>
            </a:r>
            <a:endParaRPr sz="1800" dirty="0">
              <a:latin typeface="Cambria"/>
              <a:cs typeface="Cambria"/>
            </a:endParaRPr>
          </a:p>
          <a:p>
            <a:pPr marL="12700" marR="5080" indent="8255" algn="ctr">
              <a:lnSpc>
                <a:spcPct val="88200"/>
              </a:lnSpc>
              <a:spcBef>
                <a:spcPts val="30"/>
              </a:spcBef>
            </a:pPr>
            <a:r>
              <a:rPr sz="1400" b="1" spc="-5" dirty="0">
                <a:solidFill>
                  <a:srgbClr val="3B3838"/>
                </a:solidFill>
                <a:latin typeface="Cambria"/>
                <a:cs typeface="Cambria"/>
              </a:rPr>
              <a:t>Employee </a:t>
            </a:r>
            <a:r>
              <a:rPr sz="1400" b="1" dirty="0">
                <a:solidFill>
                  <a:srgbClr val="3B3838"/>
                </a:solidFill>
                <a:latin typeface="Cambria"/>
                <a:cs typeface="Cambria"/>
              </a:rPr>
              <a:t> </a:t>
            </a:r>
            <a:r>
              <a:rPr sz="1400" b="1" spc="-5" dirty="0">
                <a:solidFill>
                  <a:srgbClr val="3B3838"/>
                </a:solidFill>
                <a:latin typeface="Cambria"/>
                <a:cs typeface="Cambria"/>
              </a:rPr>
              <a:t>Payroll</a:t>
            </a:r>
            <a:r>
              <a:rPr sz="1400" b="1" spc="-50" dirty="0">
                <a:solidFill>
                  <a:srgbClr val="3B3838"/>
                </a:solidFill>
                <a:latin typeface="Cambria"/>
                <a:cs typeface="Cambria"/>
              </a:rPr>
              <a:t> </a:t>
            </a:r>
            <a:r>
              <a:rPr sz="1400" b="1" spc="-5" dirty="0">
                <a:solidFill>
                  <a:srgbClr val="3B3838"/>
                </a:solidFill>
                <a:latin typeface="Cambria"/>
                <a:cs typeface="Cambria"/>
              </a:rPr>
              <a:t>Support </a:t>
            </a:r>
            <a:r>
              <a:rPr sz="1400" b="1" spc="-295" dirty="0">
                <a:solidFill>
                  <a:srgbClr val="3B3838"/>
                </a:solidFill>
                <a:latin typeface="Cambria"/>
                <a:cs typeface="Cambria"/>
              </a:rPr>
              <a:t> </a:t>
            </a:r>
            <a:r>
              <a:rPr sz="1400" b="1" spc="-5" dirty="0">
                <a:solidFill>
                  <a:srgbClr val="3B3838"/>
                </a:solidFill>
                <a:latin typeface="Cambria"/>
                <a:cs typeface="Cambria"/>
              </a:rPr>
              <a:t>Delivered</a:t>
            </a:r>
            <a:endParaRPr sz="1400" dirty="0">
              <a:latin typeface="Cambria"/>
              <a:cs typeface="Cambria"/>
            </a:endParaRPr>
          </a:p>
        </p:txBody>
      </p:sp>
      <p:sp>
        <p:nvSpPr>
          <p:cNvPr id="22" name="object 25">
            <a:extLst>
              <a:ext uri="{FF2B5EF4-FFF2-40B4-BE49-F238E27FC236}">
                <a16:creationId xmlns:a16="http://schemas.microsoft.com/office/drawing/2014/main" id="{EF3AE493-234C-44CB-8E15-0BA89657A8F2}"/>
              </a:ext>
            </a:extLst>
          </p:cNvPr>
          <p:cNvSpPr txBox="1"/>
          <p:nvPr/>
        </p:nvSpPr>
        <p:spPr>
          <a:xfrm>
            <a:off x="7389369" y="2297627"/>
            <a:ext cx="876935" cy="847725"/>
          </a:xfrm>
          <a:prstGeom prst="rect">
            <a:avLst/>
          </a:prstGeom>
        </p:spPr>
        <p:txBody>
          <a:bodyPr vert="horz" wrap="square" lIns="0" tIns="12700" rIns="0" bIns="0" rtlCol="0">
            <a:spAutoFit/>
          </a:bodyPr>
          <a:lstStyle/>
          <a:p>
            <a:pPr algn="ctr">
              <a:lnSpc>
                <a:spcPts val="1995"/>
              </a:lnSpc>
              <a:spcBef>
                <a:spcPts val="100"/>
              </a:spcBef>
            </a:pPr>
            <a:r>
              <a:rPr lang="en-US" b="1" dirty="0">
                <a:solidFill>
                  <a:srgbClr val="3B3838"/>
                </a:solidFill>
                <a:latin typeface="Cambria"/>
                <a:cs typeface="Cambria"/>
              </a:rPr>
              <a:t>12</a:t>
            </a:r>
            <a:r>
              <a:rPr sz="1800" b="1" dirty="0">
                <a:solidFill>
                  <a:srgbClr val="3B3838"/>
                </a:solidFill>
                <a:latin typeface="Cambria"/>
                <a:cs typeface="Cambria"/>
              </a:rPr>
              <a:t>+</a:t>
            </a:r>
            <a:endParaRPr sz="1800" dirty="0">
              <a:latin typeface="Cambria"/>
              <a:cs typeface="Cambria"/>
            </a:endParaRPr>
          </a:p>
          <a:p>
            <a:pPr marL="12700" marR="5080" indent="-8255" algn="ctr">
              <a:lnSpc>
                <a:spcPct val="88200"/>
              </a:lnSpc>
              <a:spcBef>
                <a:spcPts val="30"/>
              </a:spcBef>
            </a:pPr>
            <a:r>
              <a:rPr sz="1400" b="1" spc="-5" dirty="0">
                <a:solidFill>
                  <a:srgbClr val="3B3838"/>
                </a:solidFill>
                <a:latin typeface="Cambria"/>
                <a:cs typeface="Cambria"/>
              </a:rPr>
              <a:t>Successful </a:t>
            </a:r>
            <a:r>
              <a:rPr sz="1400" b="1" spc="-295" dirty="0">
                <a:solidFill>
                  <a:srgbClr val="3B3838"/>
                </a:solidFill>
                <a:latin typeface="Cambria"/>
                <a:cs typeface="Cambria"/>
              </a:rPr>
              <a:t> </a:t>
            </a:r>
            <a:r>
              <a:rPr sz="1400" b="1" spc="-5" dirty="0">
                <a:solidFill>
                  <a:srgbClr val="3B3838"/>
                </a:solidFill>
                <a:latin typeface="Cambria"/>
                <a:cs typeface="Cambria"/>
              </a:rPr>
              <a:t>Projects </a:t>
            </a:r>
            <a:r>
              <a:rPr sz="1400" b="1" dirty="0">
                <a:solidFill>
                  <a:srgbClr val="3B3838"/>
                </a:solidFill>
                <a:latin typeface="Cambria"/>
                <a:cs typeface="Cambria"/>
              </a:rPr>
              <a:t> </a:t>
            </a:r>
            <a:r>
              <a:rPr sz="1400" b="1" spc="-5" dirty="0">
                <a:solidFill>
                  <a:srgbClr val="3B3838"/>
                </a:solidFill>
                <a:latin typeface="Cambria"/>
                <a:cs typeface="Cambria"/>
              </a:rPr>
              <a:t>Delivered</a:t>
            </a:r>
            <a:endParaRPr sz="1400" dirty="0">
              <a:latin typeface="Cambria"/>
              <a:cs typeface="Cambria"/>
            </a:endParaRPr>
          </a:p>
        </p:txBody>
      </p:sp>
      <p:sp>
        <p:nvSpPr>
          <p:cNvPr id="23" name="object 31">
            <a:extLst>
              <a:ext uri="{FF2B5EF4-FFF2-40B4-BE49-F238E27FC236}">
                <a16:creationId xmlns:a16="http://schemas.microsoft.com/office/drawing/2014/main" id="{427E3BA9-0250-43B1-A957-C2576828C548}"/>
              </a:ext>
            </a:extLst>
          </p:cNvPr>
          <p:cNvSpPr txBox="1"/>
          <p:nvPr/>
        </p:nvSpPr>
        <p:spPr>
          <a:xfrm>
            <a:off x="9448337" y="2290037"/>
            <a:ext cx="942340" cy="847725"/>
          </a:xfrm>
          <a:prstGeom prst="rect">
            <a:avLst/>
          </a:prstGeom>
        </p:spPr>
        <p:txBody>
          <a:bodyPr vert="horz" wrap="square" lIns="0" tIns="12700" rIns="0" bIns="0" rtlCol="0">
            <a:spAutoFit/>
          </a:bodyPr>
          <a:lstStyle/>
          <a:p>
            <a:pPr marR="38100" algn="ctr">
              <a:lnSpc>
                <a:spcPts val="1995"/>
              </a:lnSpc>
              <a:spcBef>
                <a:spcPts val="100"/>
              </a:spcBef>
            </a:pPr>
            <a:r>
              <a:rPr lang="en-US" b="1" dirty="0">
                <a:solidFill>
                  <a:srgbClr val="3B3838"/>
                </a:solidFill>
                <a:latin typeface="Cambria"/>
                <a:cs typeface="Cambria"/>
              </a:rPr>
              <a:t>5</a:t>
            </a:r>
            <a:endParaRPr sz="1800" dirty="0">
              <a:latin typeface="Cambria"/>
              <a:cs typeface="Cambria"/>
            </a:endParaRPr>
          </a:p>
          <a:p>
            <a:pPr marL="12065" marR="5080" indent="-46990" algn="ctr">
              <a:lnSpc>
                <a:spcPct val="88200"/>
              </a:lnSpc>
              <a:spcBef>
                <a:spcPts val="30"/>
              </a:spcBef>
            </a:pPr>
            <a:r>
              <a:rPr sz="1400" b="1" spc="-5" dirty="0">
                <a:solidFill>
                  <a:srgbClr val="3B3838"/>
                </a:solidFill>
                <a:latin typeface="Cambria"/>
                <a:cs typeface="Cambria"/>
              </a:rPr>
              <a:t>Happy </a:t>
            </a:r>
            <a:r>
              <a:rPr sz="1400" b="1" dirty="0">
                <a:solidFill>
                  <a:srgbClr val="3B3838"/>
                </a:solidFill>
                <a:latin typeface="Cambria"/>
                <a:cs typeface="Cambria"/>
              </a:rPr>
              <a:t> </a:t>
            </a:r>
            <a:r>
              <a:rPr sz="1400" b="1" spc="-5" dirty="0">
                <a:solidFill>
                  <a:srgbClr val="3B3838"/>
                </a:solidFill>
                <a:latin typeface="Cambria"/>
                <a:cs typeface="Cambria"/>
              </a:rPr>
              <a:t>Clients </a:t>
            </a:r>
            <a:r>
              <a:rPr sz="1400" b="1" dirty="0">
                <a:solidFill>
                  <a:srgbClr val="3B3838"/>
                </a:solidFill>
                <a:latin typeface="Cambria"/>
                <a:cs typeface="Cambria"/>
              </a:rPr>
              <a:t> </a:t>
            </a:r>
            <a:r>
              <a:rPr sz="1400" b="1" spc="-5" dirty="0">
                <a:solidFill>
                  <a:srgbClr val="3B3838"/>
                </a:solidFill>
                <a:latin typeface="Cambria"/>
                <a:cs typeface="Cambria"/>
              </a:rPr>
              <a:t>W</a:t>
            </a:r>
            <a:r>
              <a:rPr sz="1400" b="1" dirty="0">
                <a:solidFill>
                  <a:srgbClr val="3B3838"/>
                </a:solidFill>
                <a:latin typeface="Cambria"/>
                <a:cs typeface="Cambria"/>
              </a:rPr>
              <a:t>o</a:t>
            </a:r>
            <a:r>
              <a:rPr sz="1400" b="1" spc="-5" dirty="0">
                <a:solidFill>
                  <a:srgbClr val="3B3838"/>
                </a:solidFill>
                <a:latin typeface="Cambria"/>
                <a:cs typeface="Cambria"/>
              </a:rPr>
              <a:t>r</a:t>
            </a:r>
            <a:r>
              <a:rPr sz="1400" b="1" dirty="0">
                <a:solidFill>
                  <a:srgbClr val="3B3838"/>
                </a:solidFill>
                <a:latin typeface="Cambria"/>
                <a:cs typeface="Cambria"/>
              </a:rPr>
              <a:t>ld</a:t>
            </a:r>
            <a:r>
              <a:rPr sz="1400" b="1" spc="-15" dirty="0">
                <a:solidFill>
                  <a:srgbClr val="3B3838"/>
                </a:solidFill>
                <a:latin typeface="Cambria"/>
                <a:cs typeface="Cambria"/>
              </a:rPr>
              <a:t>w</a:t>
            </a:r>
            <a:r>
              <a:rPr sz="1400" b="1" spc="5" dirty="0">
                <a:solidFill>
                  <a:srgbClr val="3B3838"/>
                </a:solidFill>
                <a:latin typeface="Cambria"/>
                <a:cs typeface="Cambria"/>
              </a:rPr>
              <a:t>i</a:t>
            </a:r>
            <a:r>
              <a:rPr sz="1400" b="1" dirty="0">
                <a:solidFill>
                  <a:srgbClr val="3B3838"/>
                </a:solidFill>
                <a:latin typeface="Cambria"/>
                <a:cs typeface="Cambria"/>
              </a:rPr>
              <a:t>de</a:t>
            </a:r>
            <a:endParaRPr sz="1400" dirty="0">
              <a:latin typeface="Cambria"/>
              <a:cs typeface="Cambria"/>
            </a:endParaRPr>
          </a:p>
        </p:txBody>
      </p:sp>
      <p:sp>
        <p:nvSpPr>
          <p:cNvPr id="24" name="object 37">
            <a:extLst>
              <a:ext uri="{FF2B5EF4-FFF2-40B4-BE49-F238E27FC236}">
                <a16:creationId xmlns:a16="http://schemas.microsoft.com/office/drawing/2014/main" id="{0BDD6CE8-4313-40CF-B377-6CD0335FDFFF}"/>
              </a:ext>
            </a:extLst>
          </p:cNvPr>
          <p:cNvSpPr txBox="1"/>
          <p:nvPr/>
        </p:nvSpPr>
        <p:spPr>
          <a:xfrm>
            <a:off x="3213652" y="4204222"/>
            <a:ext cx="1028700" cy="846455"/>
          </a:xfrm>
          <a:prstGeom prst="rect">
            <a:avLst/>
          </a:prstGeom>
        </p:spPr>
        <p:txBody>
          <a:bodyPr vert="horz" wrap="square" lIns="0" tIns="12700" rIns="0" bIns="0" rtlCol="0">
            <a:spAutoFit/>
          </a:bodyPr>
          <a:lstStyle/>
          <a:p>
            <a:pPr marL="4445" algn="ctr">
              <a:lnSpc>
                <a:spcPts val="1995"/>
              </a:lnSpc>
              <a:spcBef>
                <a:spcPts val="100"/>
              </a:spcBef>
            </a:pPr>
            <a:r>
              <a:rPr sz="1800" b="1" spc="-5" dirty="0">
                <a:solidFill>
                  <a:srgbClr val="3B3838"/>
                </a:solidFill>
                <a:latin typeface="Cambria"/>
                <a:cs typeface="Cambria"/>
              </a:rPr>
              <a:t>5+</a:t>
            </a:r>
            <a:endParaRPr sz="1800" dirty="0">
              <a:latin typeface="Cambria"/>
              <a:cs typeface="Cambria"/>
            </a:endParaRPr>
          </a:p>
          <a:p>
            <a:pPr marL="12065" marR="5080" indent="3810" algn="ctr">
              <a:lnSpc>
                <a:spcPct val="87900"/>
              </a:lnSpc>
              <a:spcBef>
                <a:spcPts val="35"/>
              </a:spcBef>
            </a:pPr>
            <a:r>
              <a:rPr sz="1400" b="1" dirty="0">
                <a:solidFill>
                  <a:srgbClr val="3B3838"/>
                </a:solidFill>
                <a:latin typeface="Cambria"/>
                <a:cs typeface="Cambria"/>
              </a:rPr>
              <a:t>Rapid </a:t>
            </a:r>
            <a:r>
              <a:rPr sz="1400" b="1" spc="5" dirty="0">
                <a:solidFill>
                  <a:srgbClr val="3B3838"/>
                </a:solidFill>
                <a:latin typeface="Cambria"/>
                <a:cs typeface="Cambria"/>
              </a:rPr>
              <a:t> </a:t>
            </a:r>
            <a:r>
              <a:rPr sz="1400" b="1" spc="-10" dirty="0">
                <a:solidFill>
                  <a:srgbClr val="3B3838"/>
                </a:solidFill>
                <a:latin typeface="Cambria"/>
                <a:cs typeface="Cambria"/>
              </a:rPr>
              <a:t>D</a:t>
            </a:r>
            <a:r>
              <a:rPr sz="1400" b="1" spc="-5" dirty="0">
                <a:solidFill>
                  <a:srgbClr val="3B3838"/>
                </a:solidFill>
                <a:latin typeface="Cambria"/>
                <a:cs typeface="Cambria"/>
              </a:rPr>
              <a:t>e</a:t>
            </a:r>
            <a:r>
              <a:rPr sz="1400" b="1" dirty="0">
                <a:solidFill>
                  <a:srgbClr val="3B3838"/>
                </a:solidFill>
                <a:latin typeface="Cambria"/>
                <a:cs typeface="Cambria"/>
              </a:rPr>
              <a:t>plo</a:t>
            </a:r>
            <a:r>
              <a:rPr sz="1400" b="1" spc="-5" dirty="0">
                <a:solidFill>
                  <a:srgbClr val="3B3838"/>
                </a:solidFill>
                <a:latin typeface="Cambria"/>
                <a:cs typeface="Cambria"/>
              </a:rPr>
              <a:t>ym</a:t>
            </a:r>
            <a:r>
              <a:rPr sz="1400" b="1" spc="-20" dirty="0">
                <a:solidFill>
                  <a:srgbClr val="3B3838"/>
                </a:solidFill>
                <a:latin typeface="Cambria"/>
                <a:cs typeface="Cambria"/>
              </a:rPr>
              <a:t>e</a:t>
            </a:r>
            <a:r>
              <a:rPr sz="1400" b="1" spc="5" dirty="0">
                <a:solidFill>
                  <a:srgbClr val="3B3838"/>
                </a:solidFill>
                <a:latin typeface="Cambria"/>
                <a:cs typeface="Cambria"/>
              </a:rPr>
              <a:t>n</a:t>
            </a:r>
            <a:r>
              <a:rPr sz="1400" b="1" dirty="0">
                <a:solidFill>
                  <a:srgbClr val="3B3838"/>
                </a:solidFill>
                <a:latin typeface="Cambria"/>
                <a:cs typeface="Cambria"/>
              </a:rPr>
              <a:t>t  </a:t>
            </a:r>
            <a:r>
              <a:rPr sz="1400" b="1" spc="-5" dirty="0">
                <a:solidFill>
                  <a:srgbClr val="3B3838"/>
                </a:solidFill>
                <a:latin typeface="Cambria"/>
                <a:cs typeface="Cambria"/>
              </a:rPr>
              <a:t>Packages</a:t>
            </a:r>
            <a:endParaRPr sz="1400" dirty="0">
              <a:latin typeface="Cambria"/>
              <a:cs typeface="Cambria"/>
            </a:endParaRPr>
          </a:p>
        </p:txBody>
      </p:sp>
      <p:sp>
        <p:nvSpPr>
          <p:cNvPr id="25" name="object 43">
            <a:extLst>
              <a:ext uri="{FF2B5EF4-FFF2-40B4-BE49-F238E27FC236}">
                <a16:creationId xmlns:a16="http://schemas.microsoft.com/office/drawing/2014/main" id="{9611C57B-EBF3-4580-8E68-97FB4154D6CB}"/>
              </a:ext>
            </a:extLst>
          </p:cNvPr>
          <p:cNvSpPr txBox="1"/>
          <p:nvPr/>
        </p:nvSpPr>
        <p:spPr>
          <a:xfrm>
            <a:off x="5115578" y="4204222"/>
            <a:ext cx="1412875" cy="846455"/>
          </a:xfrm>
          <a:prstGeom prst="rect">
            <a:avLst/>
          </a:prstGeom>
        </p:spPr>
        <p:txBody>
          <a:bodyPr vert="horz" wrap="square" lIns="0" tIns="12700" rIns="0" bIns="0" rtlCol="0">
            <a:spAutoFit/>
          </a:bodyPr>
          <a:lstStyle/>
          <a:p>
            <a:pPr marR="124460" algn="ctr">
              <a:lnSpc>
                <a:spcPts val="1995"/>
              </a:lnSpc>
              <a:spcBef>
                <a:spcPts val="100"/>
              </a:spcBef>
            </a:pPr>
            <a:r>
              <a:rPr sz="1800" b="1" spc="-5" dirty="0">
                <a:solidFill>
                  <a:srgbClr val="3B3838"/>
                </a:solidFill>
                <a:latin typeface="Cambria"/>
                <a:cs typeface="Cambria"/>
              </a:rPr>
              <a:t>6+</a:t>
            </a:r>
            <a:endParaRPr sz="1800" dirty="0">
              <a:latin typeface="Cambria"/>
              <a:cs typeface="Cambria"/>
            </a:endParaRPr>
          </a:p>
          <a:p>
            <a:pPr marL="12065" marR="5080" algn="ctr">
              <a:lnSpc>
                <a:spcPct val="87900"/>
              </a:lnSpc>
              <a:spcBef>
                <a:spcPts val="35"/>
              </a:spcBef>
            </a:pPr>
            <a:r>
              <a:rPr sz="1400" b="1" dirty="0">
                <a:solidFill>
                  <a:srgbClr val="3B3838"/>
                </a:solidFill>
                <a:latin typeface="Cambria"/>
                <a:cs typeface="Cambria"/>
              </a:rPr>
              <a:t>Core</a:t>
            </a:r>
            <a:r>
              <a:rPr sz="1400" b="1" spc="-40" dirty="0">
                <a:solidFill>
                  <a:srgbClr val="3B3838"/>
                </a:solidFill>
                <a:latin typeface="Cambria"/>
                <a:cs typeface="Cambria"/>
              </a:rPr>
              <a:t> </a:t>
            </a:r>
            <a:r>
              <a:rPr sz="1400" b="1" spc="-5" dirty="0">
                <a:solidFill>
                  <a:srgbClr val="3B3838"/>
                </a:solidFill>
                <a:latin typeface="Cambria"/>
                <a:cs typeface="Cambria"/>
              </a:rPr>
              <a:t>employee</a:t>
            </a:r>
            <a:r>
              <a:rPr sz="1400" b="1" spc="-50" dirty="0">
                <a:solidFill>
                  <a:srgbClr val="3B3838"/>
                </a:solidFill>
                <a:latin typeface="Cambria"/>
                <a:cs typeface="Cambria"/>
              </a:rPr>
              <a:t> </a:t>
            </a:r>
            <a:r>
              <a:rPr sz="1400" b="1" dirty="0">
                <a:solidFill>
                  <a:srgbClr val="3B3838"/>
                </a:solidFill>
                <a:latin typeface="Cambria"/>
                <a:cs typeface="Cambria"/>
              </a:rPr>
              <a:t>&amp; </a:t>
            </a:r>
            <a:r>
              <a:rPr sz="1400" b="1" spc="-290" dirty="0">
                <a:solidFill>
                  <a:srgbClr val="3B3838"/>
                </a:solidFill>
                <a:latin typeface="Cambria"/>
                <a:cs typeface="Cambria"/>
              </a:rPr>
              <a:t> </a:t>
            </a:r>
            <a:r>
              <a:rPr sz="1400" b="1" spc="-5" dirty="0">
                <a:solidFill>
                  <a:srgbClr val="3B3838"/>
                </a:solidFill>
                <a:latin typeface="Cambria"/>
                <a:cs typeface="Cambria"/>
              </a:rPr>
              <a:t>Consultant </a:t>
            </a:r>
            <a:r>
              <a:rPr sz="1400" b="1" dirty="0">
                <a:solidFill>
                  <a:srgbClr val="3B3838"/>
                </a:solidFill>
                <a:latin typeface="Cambria"/>
                <a:cs typeface="Cambria"/>
              </a:rPr>
              <a:t> </a:t>
            </a:r>
            <a:r>
              <a:rPr sz="1400" b="1" spc="-5" dirty="0">
                <a:solidFill>
                  <a:srgbClr val="3B3838"/>
                </a:solidFill>
                <a:latin typeface="Cambria"/>
                <a:cs typeface="Cambria"/>
              </a:rPr>
              <a:t>strength</a:t>
            </a:r>
            <a:endParaRPr sz="1400" dirty="0">
              <a:latin typeface="Cambria"/>
              <a:cs typeface="Cambria"/>
            </a:endParaRPr>
          </a:p>
        </p:txBody>
      </p:sp>
      <p:sp>
        <p:nvSpPr>
          <p:cNvPr id="26" name="object 48">
            <a:extLst>
              <a:ext uri="{FF2B5EF4-FFF2-40B4-BE49-F238E27FC236}">
                <a16:creationId xmlns:a16="http://schemas.microsoft.com/office/drawing/2014/main" id="{01E8103B-6E13-4480-AAD3-63228BE40B73}"/>
              </a:ext>
            </a:extLst>
          </p:cNvPr>
          <p:cNvSpPr txBox="1"/>
          <p:nvPr/>
        </p:nvSpPr>
        <p:spPr>
          <a:xfrm>
            <a:off x="7163871" y="4190493"/>
            <a:ext cx="1409700" cy="657225"/>
          </a:xfrm>
          <a:prstGeom prst="rect">
            <a:avLst/>
          </a:prstGeom>
        </p:spPr>
        <p:txBody>
          <a:bodyPr vert="horz" wrap="square" lIns="0" tIns="12700" rIns="0" bIns="0" rtlCol="0">
            <a:spAutoFit/>
          </a:bodyPr>
          <a:lstStyle/>
          <a:p>
            <a:pPr marR="124460" algn="ctr">
              <a:lnSpc>
                <a:spcPts val="1989"/>
              </a:lnSpc>
              <a:spcBef>
                <a:spcPts val="100"/>
              </a:spcBef>
            </a:pPr>
            <a:r>
              <a:rPr lang="en-US" sz="1800" b="1" spc="-5" dirty="0">
                <a:solidFill>
                  <a:srgbClr val="3B3838"/>
                </a:solidFill>
                <a:latin typeface="Cambria"/>
                <a:cs typeface="Cambria"/>
              </a:rPr>
              <a:t>2+</a:t>
            </a:r>
            <a:endParaRPr sz="1800" dirty="0">
              <a:latin typeface="Cambria"/>
              <a:cs typeface="Cambria"/>
            </a:endParaRPr>
          </a:p>
          <a:p>
            <a:pPr marL="400685" marR="5080" indent="-388620">
              <a:lnSpc>
                <a:spcPts val="1480"/>
              </a:lnSpc>
              <a:spcBef>
                <a:spcPts val="45"/>
              </a:spcBef>
            </a:pPr>
            <a:r>
              <a:rPr sz="1400" b="1" spc="-5" dirty="0">
                <a:solidFill>
                  <a:srgbClr val="3B3838"/>
                </a:solidFill>
                <a:latin typeface="Cambria"/>
                <a:cs typeface="Cambria"/>
              </a:rPr>
              <a:t>Countries</a:t>
            </a:r>
            <a:r>
              <a:rPr sz="1400" b="1" spc="-25" dirty="0">
                <a:solidFill>
                  <a:srgbClr val="3B3838"/>
                </a:solidFill>
                <a:latin typeface="Cambria"/>
                <a:cs typeface="Cambria"/>
              </a:rPr>
              <a:t> </a:t>
            </a:r>
            <a:r>
              <a:rPr sz="1400" b="1" dirty="0">
                <a:solidFill>
                  <a:srgbClr val="3B3838"/>
                </a:solidFill>
                <a:latin typeface="Cambria"/>
                <a:cs typeface="Cambria"/>
              </a:rPr>
              <a:t>we</a:t>
            </a:r>
            <a:r>
              <a:rPr sz="1400" b="1" spc="-40" dirty="0">
                <a:solidFill>
                  <a:srgbClr val="3B3838"/>
                </a:solidFill>
                <a:latin typeface="Cambria"/>
                <a:cs typeface="Cambria"/>
              </a:rPr>
              <a:t> </a:t>
            </a:r>
            <a:r>
              <a:rPr sz="1400" b="1" dirty="0">
                <a:solidFill>
                  <a:srgbClr val="3B3838"/>
                </a:solidFill>
                <a:latin typeface="Cambria"/>
                <a:cs typeface="Cambria"/>
              </a:rPr>
              <a:t>are </a:t>
            </a:r>
            <a:r>
              <a:rPr sz="1400" b="1" spc="-295" dirty="0">
                <a:solidFill>
                  <a:srgbClr val="3B3838"/>
                </a:solidFill>
                <a:latin typeface="Cambria"/>
                <a:cs typeface="Cambria"/>
              </a:rPr>
              <a:t> </a:t>
            </a:r>
            <a:r>
              <a:rPr sz="1400" b="1" spc="-5" dirty="0">
                <a:solidFill>
                  <a:srgbClr val="3B3838"/>
                </a:solidFill>
                <a:latin typeface="Cambria"/>
                <a:cs typeface="Cambria"/>
              </a:rPr>
              <a:t>serving</a:t>
            </a:r>
            <a:endParaRPr sz="1400" dirty="0">
              <a:latin typeface="Cambria"/>
              <a:cs typeface="Cambria"/>
            </a:endParaRPr>
          </a:p>
        </p:txBody>
      </p:sp>
      <p:sp>
        <p:nvSpPr>
          <p:cNvPr id="27" name="object 53">
            <a:extLst>
              <a:ext uri="{FF2B5EF4-FFF2-40B4-BE49-F238E27FC236}">
                <a16:creationId xmlns:a16="http://schemas.microsoft.com/office/drawing/2014/main" id="{9706B17F-6194-4973-9A8B-E06E3F8BE662}"/>
              </a:ext>
            </a:extLst>
          </p:cNvPr>
          <p:cNvSpPr txBox="1"/>
          <p:nvPr/>
        </p:nvSpPr>
        <p:spPr>
          <a:xfrm>
            <a:off x="9152698" y="4222528"/>
            <a:ext cx="1489710" cy="657225"/>
          </a:xfrm>
          <a:prstGeom prst="rect">
            <a:avLst/>
          </a:prstGeom>
        </p:spPr>
        <p:txBody>
          <a:bodyPr vert="horz" wrap="square" lIns="0" tIns="12700" rIns="0" bIns="0" rtlCol="0">
            <a:spAutoFit/>
          </a:bodyPr>
          <a:lstStyle/>
          <a:p>
            <a:pPr marR="18415" algn="ctr">
              <a:lnSpc>
                <a:spcPts val="2000"/>
              </a:lnSpc>
              <a:spcBef>
                <a:spcPts val="100"/>
              </a:spcBef>
            </a:pPr>
            <a:r>
              <a:rPr sz="1800" b="1" spc="-5" dirty="0">
                <a:solidFill>
                  <a:srgbClr val="3B3838"/>
                </a:solidFill>
                <a:latin typeface="Cambria"/>
                <a:cs typeface="Cambria"/>
              </a:rPr>
              <a:t>4+</a:t>
            </a:r>
            <a:endParaRPr sz="1800" dirty="0">
              <a:latin typeface="Cambria"/>
              <a:cs typeface="Cambria"/>
            </a:endParaRPr>
          </a:p>
          <a:p>
            <a:pPr marL="12700" marR="5080" algn="ctr">
              <a:lnSpc>
                <a:spcPts val="1450"/>
              </a:lnSpc>
              <a:spcBef>
                <a:spcPts val="80"/>
              </a:spcBef>
            </a:pPr>
            <a:r>
              <a:rPr sz="1400" b="1" spc="-5" dirty="0">
                <a:solidFill>
                  <a:srgbClr val="3B3838"/>
                </a:solidFill>
                <a:latin typeface="Cambria"/>
                <a:cs typeface="Cambria"/>
              </a:rPr>
              <a:t>Industries</a:t>
            </a:r>
            <a:r>
              <a:rPr sz="1400" b="1" spc="210" dirty="0">
                <a:solidFill>
                  <a:srgbClr val="3B3838"/>
                </a:solidFill>
                <a:latin typeface="Cambria"/>
                <a:cs typeface="Cambria"/>
              </a:rPr>
              <a:t> </a:t>
            </a:r>
            <a:r>
              <a:rPr sz="1400" b="1" spc="-5" dirty="0">
                <a:solidFill>
                  <a:srgbClr val="3B3838"/>
                </a:solidFill>
                <a:latin typeface="Cambria"/>
                <a:cs typeface="Cambria"/>
              </a:rPr>
              <a:t>we</a:t>
            </a:r>
            <a:r>
              <a:rPr sz="1400" b="1" spc="-10" dirty="0">
                <a:solidFill>
                  <a:srgbClr val="3B3838"/>
                </a:solidFill>
                <a:latin typeface="Cambria"/>
                <a:cs typeface="Cambria"/>
              </a:rPr>
              <a:t> </a:t>
            </a:r>
            <a:r>
              <a:rPr sz="1400" b="1" dirty="0">
                <a:solidFill>
                  <a:srgbClr val="3B3838"/>
                </a:solidFill>
                <a:latin typeface="Cambria"/>
                <a:cs typeface="Cambria"/>
              </a:rPr>
              <a:t>are </a:t>
            </a:r>
            <a:r>
              <a:rPr sz="1400" b="1" spc="-295" dirty="0">
                <a:solidFill>
                  <a:srgbClr val="3B3838"/>
                </a:solidFill>
                <a:latin typeface="Cambria"/>
                <a:cs typeface="Cambria"/>
              </a:rPr>
              <a:t> </a:t>
            </a:r>
            <a:r>
              <a:rPr sz="1400" b="1" spc="-5" dirty="0">
                <a:solidFill>
                  <a:srgbClr val="3B3838"/>
                </a:solidFill>
                <a:latin typeface="Cambria"/>
                <a:cs typeface="Cambria"/>
              </a:rPr>
              <a:t>serving</a:t>
            </a:r>
            <a:endParaRPr sz="14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27452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C</a:t>
            </a:r>
            <a:r>
              <a:rPr lang="en-US" dirty="0"/>
              <a:t>ore</a:t>
            </a:r>
            <a:r>
              <a:rPr spc="-70" dirty="0"/>
              <a:t> </a:t>
            </a:r>
            <a:r>
              <a:rPr lang="en-US" spc="-5" dirty="0">
                <a:solidFill>
                  <a:srgbClr val="C00000"/>
                </a:solidFill>
              </a:rPr>
              <a:t>V</a:t>
            </a:r>
            <a:r>
              <a:rPr lang="en-US" spc="-5" dirty="0"/>
              <a:t>alues</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pic>
        <p:nvPicPr>
          <p:cNvPr id="12" name="Picture 11">
            <a:extLst>
              <a:ext uri="{FF2B5EF4-FFF2-40B4-BE49-F238E27FC236}">
                <a16:creationId xmlns:a16="http://schemas.microsoft.com/office/drawing/2014/main" id="{B76BEBF3-77C4-4860-A28D-A798DD588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218503"/>
            <a:ext cx="8403336" cy="4912867"/>
          </a:xfrm>
          <a:prstGeom prst="rect">
            <a:avLst/>
          </a:prstGeom>
        </p:spPr>
      </p:pic>
    </p:spTree>
    <p:extLst>
      <p:ext uri="{BB962C8B-B14F-4D97-AF65-F5344CB8AC3E}">
        <p14:creationId xmlns:p14="http://schemas.microsoft.com/office/powerpoint/2010/main" val="5426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1967864"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C00000"/>
                </a:solidFill>
              </a:rPr>
              <a:t>O</a:t>
            </a:r>
            <a:r>
              <a:rPr dirty="0"/>
              <a:t>ur</a:t>
            </a:r>
            <a:r>
              <a:rPr spc="-70" dirty="0"/>
              <a:t> </a:t>
            </a:r>
            <a:r>
              <a:rPr spc="-5" dirty="0">
                <a:solidFill>
                  <a:srgbClr val="C00000"/>
                </a:solidFill>
              </a:rPr>
              <a:t>P</a:t>
            </a:r>
            <a:r>
              <a:rPr spc="-5" dirty="0"/>
              <a:t>roducts</a:t>
            </a:r>
          </a:p>
        </p:txBody>
      </p:sp>
      <p:sp>
        <p:nvSpPr>
          <p:cNvPr id="3" name="object 3"/>
          <p:cNvSpPr txBox="1"/>
          <p:nvPr/>
        </p:nvSpPr>
        <p:spPr>
          <a:xfrm>
            <a:off x="1183661" y="2059900"/>
            <a:ext cx="9179539" cy="3583673"/>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sz="2400" b="1" spc="-5" dirty="0">
                <a:solidFill>
                  <a:srgbClr val="C00000"/>
                </a:solidFill>
                <a:latin typeface="Calibri"/>
                <a:cs typeface="Calibri"/>
              </a:rPr>
              <a:t>F</a:t>
            </a:r>
            <a:r>
              <a:rPr sz="2400" b="1" spc="-5" dirty="0">
                <a:solidFill>
                  <a:srgbClr val="3B3838"/>
                </a:solidFill>
                <a:latin typeface="Calibri"/>
                <a:cs typeface="Calibri"/>
              </a:rPr>
              <a:t>usion</a:t>
            </a:r>
            <a:r>
              <a:rPr sz="2400" b="1" spc="10" dirty="0">
                <a:solidFill>
                  <a:srgbClr val="3B3838"/>
                </a:solidFill>
                <a:latin typeface="Calibri"/>
                <a:cs typeface="Calibri"/>
              </a:rPr>
              <a:t> </a:t>
            </a:r>
            <a:r>
              <a:rPr sz="2400" b="1" spc="-5" dirty="0">
                <a:solidFill>
                  <a:srgbClr val="3B3838"/>
                </a:solidFill>
                <a:latin typeface="Calibri"/>
                <a:cs typeface="Calibri"/>
              </a:rPr>
              <a:t>Churn 360</a:t>
            </a:r>
            <a:r>
              <a:rPr sz="2400" b="1" spc="15" dirty="0">
                <a:solidFill>
                  <a:srgbClr val="3B3838"/>
                </a:solidFill>
                <a:latin typeface="Calibri"/>
                <a:cs typeface="Calibri"/>
              </a:rPr>
              <a:t> </a:t>
            </a:r>
            <a:r>
              <a:rPr sz="2400" b="1" spc="-5" dirty="0">
                <a:solidFill>
                  <a:srgbClr val="3B3838"/>
                </a:solidFill>
                <a:latin typeface="Calibri"/>
                <a:cs typeface="Calibri"/>
              </a:rPr>
              <a:t>Prediction Intelligence.</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R</a:t>
            </a:r>
            <a:r>
              <a:rPr sz="2400" b="1" spc="-5" dirty="0">
                <a:solidFill>
                  <a:srgbClr val="3B3838"/>
                </a:solidFill>
                <a:latin typeface="Calibri"/>
                <a:cs typeface="Calibri"/>
              </a:rPr>
              <a:t>esource</a:t>
            </a:r>
            <a:r>
              <a:rPr sz="2400" b="1" spc="-10" dirty="0">
                <a:solidFill>
                  <a:srgbClr val="3B3838"/>
                </a:solidFill>
                <a:latin typeface="Calibri"/>
                <a:cs typeface="Calibri"/>
              </a:rPr>
              <a:t> </a:t>
            </a:r>
            <a:r>
              <a:rPr sz="2400" b="1" spc="-5" dirty="0">
                <a:solidFill>
                  <a:srgbClr val="3B3838"/>
                </a:solidFill>
                <a:latin typeface="Calibri"/>
                <a:cs typeface="Calibri"/>
              </a:rPr>
              <a:t>Capacity</a:t>
            </a:r>
            <a:r>
              <a:rPr sz="2400" b="1" spc="-10" dirty="0">
                <a:solidFill>
                  <a:srgbClr val="3B3838"/>
                </a:solidFill>
                <a:latin typeface="Calibri"/>
                <a:cs typeface="Calibri"/>
              </a:rPr>
              <a:t> </a:t>
            </a:r>
            <a:r>
              <a:rPr sz="2400" b="1" spc="-5" dirty="0">
                <a:solidFill>
                  <a:srgbClr val="3B3838"/>
                </a:solidFill>
                <a:latin typeface="Calibri"/>
                <a:cs typeface="Calibri"/>
              </a:rPr>
              <a:t>Planner.</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Q</a:t>
            </a:r>
            <a:r>
              <a:rPr sz="2400" b="1" dirty="0">
                <a:solidFill>
                  <a:srgbClr val="3B3838"/>
                </a:solidFill>
                <a:latin typeface="Calibri"/>
                <a:cs typeface="Calibri"/>
              </a:rPr>
              <a:t>uick</a:t>
            </a:r>
            <a:r>
              <a:rPr sz="2400" b="1" spc="-20" dirty="0">
                <a:solidFill>
                  <a:srgbClr val="3B3838"/>
                </a:solidFill>
                <a:latin typeface="Calibri"/>
                <a:cs typeface="Calibri"/>
              </a:rPr>
              <a:t> </a:t>
            </a:r>
            <a:r>
              <a:rPr sz="2400" b="1" spc="-5" dirty="0">
                <a:solidFill>
                  <a:srgbClr val="3B3838"/>
                </a:solidFill>
                <a:latin typeface="Calibri"/>
                <a:cs typeface="Calibri"/>
              </a:rPr>
              <a:t>Lender (Smart</a:t>
            </a:r>
            <a:r>
              <a:rPr sz="2400" b="1" spc="-10" dirty="0">
                <a:solidFill>
                  <a:srgbClr val="3B3838"/>
                </a:solidFill>
                <a:latin typeface="Calibri"/>
                <a:cs typeface="Calibri"/>
              </a:rPr>
              <a:t> </a:t>
            </a:r>
            <a:r>
              <a:rPr sz="2400" b="1" spc="-5" dirty="0">
                <a:solidFill>
                  <a:srgbClr val="3B3838"/>
                </a:solidFill>
                <a:latin typeface="Calibri"/>
                <a:cs typeface="Calibri"/>
              </a:rPr>
              <a:t>Loan Initiate</a:t>
            </a:r>
            <a:r>
              <a:rPr sz="2400" b="1" dirty="0">
                <a:solidFill>
                  <a:srgbClr val="3B3838"/>
                </a:solidFill>
                <a:latin typeface="Calibri"/>
                <a:cs typeface="Calibri"/>
              </a:rPr>
              <a:t> </a:t>
            </a:r>
            <a:r>
              <a:rPr sz="2400" b="1" spc="-5" dirty="0">
                <a:solidFill>
                  <a:srgbClr val="3B3838"/>
                </a:solidFill>
                <a:latin typeface="Calibri"/>
                <a:cs typeface="Calibri"/>
              </a:rPr>
              <a:t>System).</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C</a:t>
            </a:r>
            <a:r>
              <a:rPr sz="2400" b="1" dirty="0">
                <a:solidFill>
                  <a:srgbClr val="3B3838"/>
                </a:solidFill>
                <a:latin typeface="Calibri"/>
                <a:cs typeface="Calibri"/>
              </a:rPr>
              <a:t>osmic</a:t>
            </a:r>
            <a:r>
              <a:rPr sz="2400" b="1" spc="-20" dirty="0">
                <a:solidFill>
                  <a:srgbClr val="3B3838"/>
                </a:solidFill>
                <a:latin typeface="Calibri"/>
                <a:cs typeface="Calibri"/>
              </a:rPr>
              <a:t> </a:t>
            </a:r>
            <a:r>
              <a:rPr sz="2400" b="1" spc="-5" dirty="0">
                <a:solidFill>
                  <a:srgbClr val="3B3838"/>
                </a:solidFill>
                <a:latin typeface="Calibri"/>
                <a:cs typeface="Calibri"/>
              </a:rPr>
              <a:t>Inventory</a:t>
            </a:r>
            <a:r>
              <a:rPr sz="2400" b="1" spc="-10" dirty="0">
                <a:solidFill>
                  <a:srgbClr val="3B3838"/>
                </a:solidFill>
                <a:latin typeface="Calibri"/>
                <a:cs typeface="Calibri"/>
              </a:rPr>
              <a:t> </a:t>
            </a:r>
            <a:r>
              <a:rPr sz="2400" b="1" spc="-5" dirty="0">
                <a:solidFill>
                  <a:srgbClr val="3B3838"/>
                </a:solidFill>
                <a:latin typeface="Calibri"/>
                <a:cs typeface="Calibri"/>
              </a:rPr>
              <a:t>Tracking</a:t>
            </a:r>
            <a:r>
              <a:rPr sz="2400" b="1" spc="-25" dirty="0">
                <a:solidFill>
                  <a:srgbClr val="3B3838"/>
                </a:solidFill>
                <a:latin typeface="Calibri"/>
                <a:cs typeface="Calibri"/>
              </a:rPr>
              <a:t> </a:t>
            </a:r>
            <a:r>
              <a:rPr sz="2400" b="1" spc="-5" dirty="0">
                <a:solidFill>
                  <a:srgbClr val="3B3838"/>
                </a:solidFill>
                <a:latin typeface="Calibri"/>
                <a:cs typeface="Calibri"/>
              </a:rPr>
              <a:t>System.</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spcBef>
                <a:spcPts val="5"/>
              </a:spcBef>
              <a:buClr>
                <a:srgbClr val="3B3838"/>
              </a:buClr>
              <a:buFont typeface="Symbol"/>
              <a:buChar char=""/>
              <a:tabLst>
                <a:tab pos="241300" algn="l"/>
              </a:tabLst>
            </a:pPr>
            <a:r>
              <a:rPr sz="2400" b="1" spc="-5" dirty="0">
                <a:solidFill>
                  <a:srgbClr val="C00000"/>
                </a:solidFill>
                <a:latin typeface="Calibri"/>
                <a:cs typeface="Calibri"/>
              </a:rPr>
              <a:t>N</a:t>
            </a:r>
            <a:r>
              <a:rPr sz="2400" b="1" spc="-5" dirty="0">
                <a:solidFill>
                  <a:srgbClr val="3B3838"/>
                </a:solidFill>
                <a:latin typeface="Calibri"/>
                <a:cs typeface="Calibri"/>
              </a:rPr>
              <a:t>ova Digital Banking </a:t>
            </a:r>
            <a:r>
              <a:rPr sz="2400" b="1" spc="-10" dirty="0">
                <a:solidFill>
                  <a:srgbClr val="3B3838"/>
                </a:solidFill>
                <a:latin typeface="Calibri"/>
                <a:cs typeface="Calibri"/>
              </a:rPr>
              <a:t>System.</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dirty="0">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extLst>
      <p:ext uri="{BB962C8B-B14F-4D97-AF65-F5344CB8AC3E}">
        <p14:creationId xmlns:p14="http://schemas.microsoft.com/office/powerpoint/2010/main" val="91111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70886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F</a:t>
            </a:r>
            <a:r>
              <a:rPr dirty="0"/>
              <a:t>u</a:t>
            </a:r>
            <a:r>
              <a:rPr lang="en-US" dirty="0"/>
              <a:t>sion</a:t>
            </a:r>
            <a:r>
              <a:rPr spc="-70" dirty="0"/>
              <a:t> </a:t>
            </a:r>
            <a:r>
              <a:rPr lang="en-US" spc="-5" dirty="0">
                <a:solidFill>
                  <a:srgbClr val="C00000"/>
                </a:solidFill>
              </a:rPr>
              <a:t>C</a:t>
            </a:r>
            <a:r>
              <a:rPr lang="en-US" spc="-5" dirty="0"/>
              <a:t>hurn </a:t>
            </a:r>
            <a:r>
              <a:rPr lang="en-US" spc="-5" dirty="0">
                <a:solidFill>
                  <a:srgbClr val="C00000"/>
                </a:solidFill>
              </a:rPr>
              <a:t>3</a:t>
            </a:r>
            <a:r>
              <a:rPr lang="en-US" spc="-5" dirty="0"/>
              <a:t>60 </a:t>
            </a:r>
            <a:r>
              <a:rPr lang="en-US" spc="-5" dirty="0">
                <a:solidFill>
                  <a:srgbClr val="C00000"/>
                </a:solidFill>
              </a:rPr>
              <a:t>P</a:t>
            </a:r>
            <a:r>
              <a:rPr lang="en-US" spc="-5" dirty="0"/>
              <a:t>rediction </a:t>
            </a:r>
            <a:r>
              <a:rPr lang="en-US" spc="-5" dirty="0">
                <a:solidFill>
                  <a:srgbClr val="C00000"/>
                </a:solidFill>
              </a:rPr>
              <a:t>I</a:t>
            </a:r>
            <a:r>
              <a:rPr lang="en-US" spc="-5" dirty="0"/>
              <a:t>ntelligence. </a:t>
            </a:r>
            <a:endParaRPr spc="-5" dirty="0"/>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solidFill>
                  <a:srgbClr val="C00000"/>
                </a:solidFill>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grpSp>
        <p:nvGrpSpPr>
          <p:cNvPr id="8" name="Group 7">
            <a:extLst>
              <a:ext uri="{FF2B5EF4-FFF2-40B4-BE49-F238E27FC236}">
                <a16:creationId xmlns:a16="http://schemas.microsoft.com/office/drawing/2014/main" id="{C317567F-D90E-4766-ADDF-CD3F7949D714}"/>
              </a:ext>
            </a:extLst>
          </p:cNvPr>
          <p:cNvGrpSpPr/>
          <p:nvPr/>
        </p:nvGrpSpPr>
        <p:grpSpPr>
          <a:xfrm>
            <a:off x="522634" y="1478452"/>
            <a:ext cx="5959184" cy="2813416"/>
            <a:chOff x="287924" y="1390933"/>
            <a:chExt cx="5070889" cy="2462533"/>
          </a:xfrm>
        </p:grpSpPr>
        <p:grpSp>
          <p:nvGrpSpPr>
            <p:cNvPr id="9" name="Group 8">
              <a:extLst>
                <a:ext uri="{FF2B5EF4-FFF2-40B4-BE49-F238E27FC236}">
                  <a16:creationId xmlns:a16="http://schemas.microsoft.com/office/drawing/2014/main" id="{FC9EE61D-9D1A-4734-97B4-754BE4C79BD6}"/>
                </a:ext>
              </a:extLst>
            </p:cNvPr>
            <p:cNvGrpSpPr/>
            <p:nvPr/>
          </p:nvGrpSpPr>
          <p:grpSpPr>
            <a:xfrm>
              <a:off x="714534" y="1765700"/>
              <a:ext cx="4280580" cy="241300"/>
              <a:chOff x="-249522" y="1985741"/>
              <a:chExt cx="2354498" cy="180975"/>
            </a:xfrm>
          </p:grpSpPr>
          <p:grpSp>
            <p:nvGrpSpPr>
              <p:cNvPr id="15" name="Group 14">
                <a:extLst>
                  <a:ext uri="{FF2B5EF4-FFF2-40B4-BE49-F238E27FC236}">
                    <a16:creationId xmlns:a16="http://schemas.microsoft.com/office/drawing/2014/main" id="{E15E83D2-3E36-48DF-BE2D-492EAF0142CE}"/>
                  </a:ext>
                </a:extLst>
              </p:cNvPr>
              <p:cNvGrpSpPr/>
              <p:nvPr/>
            </p:nvGrpSpPr>
            <p:grpSpPr>
              <a:xfrm>
                <a:off x="748776" y="1985741"/>
                <a:ext cx="220661" cy="180975"/>
                <a:chOff x="1755302" y="2357528"/>
                <a:chExt cx="220661" cy="180975"/>
              </a:xfrm>
            </p:grpSpPr>
            <p:cxnSp>
              <p:nvCxnSpPr>
                <p:cNvPr id="18" name="Straight Connector 17">
                  <a:extLst>
                    <a:ext uri="{FF2B5EF4-FFF2-40B4-BE49-F238E27FC236}">
                      <a16:creationId xmlns:a16="http://schemas.microsoft.com/office/drawing/2014/main" id="{E7BB3740-4494-49E3-971A-BC6EE87106C5}"/>
                    </a:ext>
                  </a:extLst>
                </p:cNvPr>
                <p:cNvCxnSpPr/>
                <p:nvPr/>
              </p:nvCxnSpPr>
              <p:spPr bwMode="auto">
                <a:xfrm rot="18900000" flipV="1">
                  <a:off x="1755302" y="2357528"/>
                  <a:ext cx="0" cy="180975"/>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6725E223-9862-43DD-8DD3-A70BF51892BF}"/>
                    </a:ext>
                  </a:extLst>
                </p:cNvPr>
                <p:cNvCxnSpPr/>
                <p:nvPr/>
              </p:nvCxnSpPr>
              <p:spPr bwMode="auto">
                <a:xfrm rot="18900000">
                  <a:off x="1791813" y="2449138"/>
                  <a:ext cx="184150" cy="0"/>
                </a:xfrm>
                <a:prstGeom prst="line">
                  <a:avLst/>
                </a:prstGeom>
                <a:ln/>
              </p:spPr>
              <p:style>
                <a:lnRef idx="3">
                  <a:schemeClr val="accent2"/>
                </a:lnRef>
                <a:fillRef idx="0">
                  <a:schemeClr val="accent2"/>
                </a:fillRef>
                <a:effectRef idx="2">
                  <a:schemeClr val="accent2"/>
                </a:effectRef>
                <a:fontRef idx="minor">
                  <a:schemeClr val="tx1"/>
                </a:fontRef>
              </p:style>
            </p:cxnSp>
          </p:grpSp>
          <p:cxnSp>
            <p:nvCxnSpPr>
              <p:cNvPr id="16" name="Straight Connector 15">
                <a:extLst>
                  <a:ext uri="{FF2B5EF4-FFF2-40B4-BE49-F238E27FC236}">
                    <a16:creationId xmlns:a16="http://schemas.microsoft.com/office/drawing/2014/main" id="{00FF593D-296A-47A3-9D47-3D6ECE886D38}"/>
                  </a:ext>
                </a:extLst>
              </p:cNvPr>
              <p:cNvCxnSpPr/>
              <p:nvPr/>
            </p:nvCxnSpPr>
            <p:spPr bwMode="auto">
              <a:xfrm>
                <a:off x="-249522" y="2011840"/>
                <a:ext cx="924345"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254A27B3-749D-40BC-B97C-000914B6556B}"/>
                  </a:ext>
                </a:extLst>
              </p:cNvPr>
              <p:cNvCxnSpPr/>
              <p:nvPr/>
            </p:nvCxnSpPr>
            <p:spPr bwMode="auto">
              <a:xfrm>
                <a:off x="950498" y="2011840"/>
                <a:ext cx="1154478" cy="0"/>
              </a:xfrm>
              <a:prstGeom prst="line">
                <a:avLst/>
              </a:prstGeom>
              <a:ln/>
            </p:spPr>
            <p:style>
              <a:lnRef idx="3">
                <a:schemeClr val="accent2"/>
              </a:lnRef>
              <a:fillRef idx="0">
                <a:schemeClr val="accent2"/>
              </a:fillRef>
              <a:effectRef idx="2">
                <a:schemeClr val="accent2"/>
              </a:effectRef>
              <a:fontRef idx="minor">
                <a:schemeClr val="tx1"/>
              </a:fontRef>
            </p:style>
          </p:cxnSp>
        </p:grpSp>
        <p:grpSp>
          <p:nvGrpSpPr>
            <p:cNvPr id="10" name="Group 9">
              <a:extLst>
                <a:ext uri="{FF2B5EF4-FFF2-40B4-BE49-F238E27FC236}">
                  <a16:creationId xmlns:a16="http://schemas.microsoft.com/office/drawing/2014/main" id="{F6934E49-18A2-48B9-B7E3-28DEFB36FFF5}"/>
                </a:ext>
              </a:extLst>
            </p:cNvPr>
            <p:cNvGrpSpPr/>
            <p:nvPr/>
          </p:nvGrpSpPr>
          <p:grpSpPr>
            <a:xfrm>
              <a:off x="569401" y="2353543"/>
              <a:ext cx="536896" cy="510951"/>
              <a:chOff x="4927600" y="2257425"/>
              <a:chExt cx="1166812" cy="1169987"/>
            </a:xfrm>
            <a:solidFill>
              <a:schemeClr val="accent1"/>
            </a:solidFill>
          </p:grpSpPr>
          <p:sp>
            <p:nvSpPr>
              <p:cNvPr id="13" name="Freeform 67">
                <a:extLst>
                  <a:ext uri="{FF2B5EF4-FFF2-40B4-BE49-F238E27FC236}">
                    <a16:creationId xmlns:a16="http://schemas.microsoft.com/office/drawing/2014/main" id="{F372B2EE-16F5-4E5E-98A9-B7C4D79695DA}"/>
                  </a:ext>
                </a:extLst>
              </p:cNvPr>
              <p:cNvSpPr>
                <a:spLocks noEditPoints="1"/>
              </p:cNvSpPr>
              <p:nvPr/>
            </p:nvSpPr>
            <p:spPr bwMode="auto">
              <a:xfrm>
                <a:off x="5440363" y="2433638"/>
                <a:ext cx="141287" cy="784225"/>
              </a:xfrm>
              <a:custGeom>
                <a:avLst/>
                <a:gdLst>
                  <a:gd name="T0" fmla="*/ 63 w 131"/>
                  <a:gd name="T1" fmla="*/ 600 h 727"/>
                  <a:gd name="T2" fmla="*/ 107 w 131"/>
                  <a:gd name="T3" fmla="*/ 619 h 727"/>
                  <a:gd name="T4" fmla="*/ 126 w 131"/>
                  <a:gd name="T5" fmla="*/ 664 h 727"/>
                  <a:gd name="T6" fmla="*/ 107 w 131"/>
                  <a:gd name="T7" fmla="*/ 708 h 727"/>
                  <a:gd name="T8" fmla="*/ 63 w 131"/>
                  <a:gd name="T9" fmla="*/ 727 h 727"/>
                  <a:gd name="T10" fmla="*/ 18 w 131"/>
                  <a:gd name="T11" fmla="*/ 708 h 727"/>
                  <a:gd name="T12" fmla="*/ 0 w 131"/>
                  <a:gd name="T13" fmla="*/ 664 h 727"/>
                  <a:gd name="T14" fmla="*/ 18 w 131"/>
                  <a:gd name="T15" fmla="*/ 619 h 727"/>
                  <a:gd name="T16" fmla="*/ 63 w 131"/>
                  <a:gd name="T17" fmla="*/ 600 h 727"/>
                  <a:gd name="T18" fmla="*/ 68 w 131"/>
                  <a:gd name="T19" fmla="*/ 536 h 727"/>
                  <a:gd name="T20" fmla="*/ 59 w 131"/>
                  <a:gd name="T21" fmla="*/ 536 h 727"/>
                  <a:gd name="T22" fmla="*/ 10 w 131"/>
                  <a:gd name="T23" fmla="*/ 147 h 727"/>
                  <a:gd name="T24" fmla="*/ 4 w 131"/>
                  <a:gd name="T25" fmla="*/ 73 h 727"/>
                  <a:gd name="T26" fmla="*/ 21 w 131"/>
                  <a:gd name="T27" fmla="*/ 19 h 727"/>
                  <a:gd name="T28" fmla="*/ 68 w 131"/>
                  <a:gd name="T29" fmla="*/ 0 h 727"/>
                  <a:gd name="T30" fmla="*/ 114 w 131"/>
                  <a:gd name="T31" fmla="*/ 18 h 727"/>
                  <a:gd name="T32" fmla="*/ 131 w 131"/>
                  <a:gd name="T33" fmla="*/ 70 h 727"/>
                  <a:gd name="T34" fmla="*/ 125 w 131"/>
                  <a:gd name="T35" fmla="*/ 136 h 727"/>
                  <a:gd name="T36" fmla="*/ 68 w 131"/>
                  <a:gd name="T37" fmla="*/ 53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 h="727">
                    <a:moveTo>
                      <a:pt x="63" y="600"/>
                    </a:moveTo>
                    <a:cubicBezTo>
                      <a:pt x="80" y="600"/>
                      <a:pt x="95" y="606"/>
                      <a:pt x="107" y="619"/>
                    </a:cubicBezTo>
                    <a:cubicBezTo>
                      <a:pt x="119" y="631"/>
                      <a:pt x="126" y="646"/>
                      <a:pt x="126" y="664"/>
                    </a:cubicBezTo>
                    <a:cubicBezTo>
                      <a:pt x="126" y="681"/>
                      <a:pt x="119" y="696"/>
                      <a:pt x="107" y="708"/>
                    </a:cubicBezTo>
                    <a:cubicBezTo>
                      <a:pt x="95" y="720"/>
                      <a:pt x="80" y="727"/>
                      <a:pt x="63" y="727"/>
                    </a:cubicBezTo>
                    <a:cubicBezTo>
                      <a:pt x="45" y="727"/>
                      <a:pt x="30" y="720"/>
                      <a:pt x="18" y="708"/>
                    </a:cubicBezTo>
                    <a:cubicBezTo>
                      <a:pt x="6" y="696"/>
                      <a:pt x="0" y="681"/>
                      <a:pt x="0" y="664"/>
                    </a:cubicBezTo>
                    <a:cubicBezTo>
                      <a:pt x="0" y="646"/>
                      <a:pt x="6" y="631"/>
                      <a:pt x="18" y="619"/>
                    </a:cubicBezTo>
                    <a:cubicBezTo>
                      <a:pt x="30" y="606"/>
                      <a:pt x="45" y="600"/>
                      <a:pt x="63" y="600"/>
                    </a:cubicBezTo>
                    <a:close/>
                    <a:moveTo>
                      <a:pt x="68" y="536"/>
                    </a:moveTo>
                    <a:cubicBezTo>
                      <a:pt x="59" y="536"/>
                      <a:pt x="59" y="536"/>
                      <a:pt x="59" y="536"/>
                    </a:cubicBezTo>
                    <a:cubicBezTo>
                      <a:pt x="10" y="147"/>
                      <a:pt x="10" y="147"/>
                      <a:pt x="10" y="147"/>
                    </a:cubicBezTo>
                    <a:cubicBezTo>
                      <a:pt x="6" y="115"/>
                      <a:pt x="4" y="90"/>
                      <a:pt x="4" y="73"/>
                    </a:cubicBezTo>
                    <a:cubicBezTo>
                      <a:pt x="4" y="50"/>
                      <a:pt x="10" y="32"/>
                      <a:pt x="21" y="19"/>
                    </a:cubicBezTo>
                    <a:cubicBezTo>
                      <a:pt x="32" y="6"/>
                      <a:pt x="48" y="0"/>
                      <a:pt x="68" y="0"/>
                    </a:cubicBezTo>
                    <a:cubicBezTo>
                      <a:pt x="87" y="0"/>
                      <a:pt x="103" y="6"/>
                      <a:pt x="114" y="18"/>
                    </a:cubicBezTo>
                    <a:cubicBezTo>
                      <a:pt x="125" y="31"/>
                      <a:pt x="131" y="48"/>
                      <a:pt x="131" y="70"/>
                    </a:cubicBezTo>
                    <a:cubicBezTo>
                      <a:pt x="131" y="85"/>
                      <a:pt x="129" y="107"/>
                      <a:pt x="125" y="136"/>
                    </a:cubicBezTo>
                    <a:lnTo>
                      <a:pt x="68" y="536"/>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4" name="Freeform 68">
                <a:extLst>
                  <a:ext uri="{FF2B5EF4-FFF2-40B4-BE49-F238E27FC236}">
                    <a16:creationId xmlns:a16="http://schemas.microsoft.com/office/drawing/2014/main" id="{FFC38F39-2688-43AA-AB92-6298DFAD704B}"/>
                  </a:ext>
                </a:extLst>
              </p:cNvPr>
              <p:cNvSpPr>
                <a:spLocks/>
              </p:cNvSpPr>
              <p:nvPr/>
            </p:nvSpPr>
            <p:spPr bwMode="auto">
              <a:xfrm>
                <a:off x="4927600" y="2257425"/>
                <a:ext cx="1166812" cy="1169987"/>
              </a:xfrm>
              <a:custGeom>
                <a:avLst/>
                <a:gdLst>
                  <a:gd name="T0" fmla="*/ 542 w 1084"/>
                  <a:gd name="T1" fmla="*/ 1084 h 1084"/>
                  <a:gd name="T2" fmla="*/ 0 w 1084"/>
                  <a:gd name="T3" fmla="*/ 542 h 1084"/>
                  <a:gd name="T4" fmla="*/ 542 w 1084"/>
                  <a:gd name="T5" fmla="*/ 0 h 1084"/>
                  <a:gd name="T6" fmla="*/ 1084 w 1084"/>
                  <a:gd name="T7" fmla="*/ 542 h 1084"/>
                  <a:gd name="T8" fmla="*/ 965 w 1084"/>
                  <a:gd name="T9" fmla="*/ 881 h 1084"/>
                  <a:gd name="T10" fmla="*/ 667 w 1084"/>
                  <a:gd name="T11" fmla="*/ 1069 h 1084"/>
                  <a:gd name="T12" fmla="*/ 642 w 1084"/>
                  <a:gd name="T13" fmla="*/ 1054 h 1084"/>
                  <a:gd name="T14" fmla="*/ 657 w 1084"/>
                  <a:gd name="T15" fmla="*/ 1030 h 1084"/>
                  <a:gd name="T16" fmla="*/ 1044 w 1084"/>
                  <a:gd name="T17" fmla="*/ 542 h 1084"/>
                  <a:gd name="T18" fmla="*/ 542 w 1084"/>
                  <a:gd name="T19" fmla="*/ 40 h 1084"/>
                  <a:gd name="T20" fmla="*/ 40 w 1084"/>
                  <a:gd name="T21" fmla="*/ 542 h 1084"/>
                  <a:gd name="T22" fmla="*/ 542 w 1084"/>
                  <a:gd name="T23" fmla="*/ 1044 h 1084"/>
                  <a:gd name="T24" fmla="*/ 562 w 1084"/>
                  <a:gd name="T25" fmla="*/ 1064 h 1084"/>
                  <a:gd name="T26" fmla="*/ 542 w 1084"/>
                  <a:gd name="T27" fmla="*/ 1084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4" h="1084">
                    <a:moveTo>
                      <a:pt x="542" y="1084"/>
                    </a:moveTo>
                    <a:cubicBezTo>
                      <a:pt x="243" y="1084"/>
                      <a:pt x="0" y="841"/>
                      <a:pt x="0" y="542"/>
                    </a:cubicBezTo>
                    <a:cubicBezTo>
                      <a:pt x="0" y="243"/>
                      <a:pt x="243" y="0"/>
                      <a:pt x="542" y="0"/>
                    </a:cubicBezTo>
                    <a:cubicBezTo>
                      <a:pt x="841" y="0"/>
                      <a:pt x="1084" y="243"/>
                      <a:pt x="1084" y="542"/>
                    </a:cubicBezTo>
                    <a:cubicBezTo>
                      <a:pt x="1084" y="665"/>
                      <a:pt x="1041" y="785"/>
                      <a:pt x="965" y="881"/>
                    </a:cubicBezTo>
                    <a:cubicBezTo>
                      <a:pt x="889" y="975"/>
                      <a:pt x="783" y="1042"/>
                      <a:pt x="667" y="1069"/>
                    </a:cubicBezTo>
                    <a:cubicBezTo>
                      <a:pt x="656" y="1072"/>
                      <a:pt x="645" y="1065"/>
                      <a:pt x="642" y="1054"/>
                    </a:cubicBezTo>
                    <a:cubicBezTo>
                      <a:pt x="640" y="1043"/>
                      <a:pt x="647" y="1033"/>
                      <a:pt x="657" y="1030"/>
                    </a:cubicBezTo>
                    <a:cubicBezTo>
                      <a:pt x="885" y="977"/>
                      <a:pt x="1044" y="776"/>
                      <a:pt x="1044" y="542"/>
                    </a:cubicBezTo>
                    <a:cubicBezTo>
                      <a:pt x="1044" y="265"/>
                      <a:pt x="819" y="40"/>
                      <a:pt x="542" y="40"/>
                    </a:cubicBezTo>
                    <a:cubicBezTo>
                      <a:pt x="265" y="40"/>
                      <a:pt x="40" y="265"/>
                      <a:pt x="40" y="542"/>
                    </a:cubicBezTo>
                    <a:cubicBezTo>
                      <a:pt x="40" y="819"/>
                      <a:pt x="265" y="1044"/>
                      <a:pt x="542" y="1044"/>
                    </a:cubicBezTo>
                    <a:cubicBezTo>
                      <a:pt x="553" y="1044"/>
                      <a:pt x="562" y="1052"/>
                      <a:pt x="562" y="1064"/>
                    </a:cubicBezTo>
                    <a:cubicBezTo>
                      <a:pt x="562" y="1075"/>
                      <a:pt x="553" y="1084"/>
                      <a:pt x="542" y="1084"/>
                    </a:cubicBezTo>
                    <a:close/>
                  </a:path>
                </a:pathLst>
              </a:cu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sp>
          <p:nvSpPr>
            <p:cNvPr id="11" name="Rectangle 10">
              <a:extLst>
                <a:ext uri="{FF2B5EF4-FFF2-40B4-BE49-F238E27FC236}">
                  <a16:creationId xmlns:a16="http://schemas.microsoft.com/office/drawing/2014/main" id="{DBF92279-2EAD-4108-86A5-0E7A98D903DE}"/>
                </a:ext>
              </a:extLst>
            </p:cNvPr>
            <p:cNvSpPr/>
            <p:nvPr/>
          </p:nvSpPr>
          <p:spPr>
            <a:xfrm>
              <a:off x="1166008" y="2075483"/>
              <a:ext cx="4192805" cy="1777983"/>
            </a:xfrm>
            <a:prstGeom prst="rect">
              <a:avLst/>
            </a:prstGeom>
          </p:spPr>
          <p:txBody>
            <a:bodyPr wrap="square">
              <a:spAutoFit/>
            </a:bodyPr>
            <a:lstStyle/>
            <a:p>
              <a:r>
                <a:rPr lang="en-US" sz="1600" b="1" i="1" dirty="0"/>
                <a:t>“In 2012, </a:t>
              </a:r>
              <a:r>
                <a:rPr lang="en-US" sz="1600" b="1" i="1" dirty="0">
                  <a:solidFill>
                    <a:srgbClr val="C00000"/>
                  </a:solidFill>
                </a:rPr>
                <a:t>50% of customers</a:t>
              </a:r>
              <a:r>
                <a:rPr lang="en-US" sz="1600" b="1" i="1" dirty="0"/>
                <a:t>, globally, either changed their services or were planning to change. </a:t>
              </a:r>
            </a:p>
            <a:p>
              <a:endParaRPr lang="en-US" sz="1600" b="1" i="1" dirty="0"/>
            </a:p>
            <a:p>
              <a:r>
                <a:rPr lang="en-US" sz="1600" b="1" i="1" dirty="0"/>
                <a:t>“It costs more significantly to acquire new customers than retain existing ones – </a:t>
              </a:r>
              <a:r>
                <a:rPr lang="en-US" sz="1600" b="1" i="1" dirty="0">
                  <a:solidFill>
                    <a:srgbClr val="C00000"/>
                  </a:solidFill>
                </a:rPr>
                <a:t>5x more</a:t>
              </a:r>
              <a:r>
                <a:rPr lang="en-US" sz="1600" b="1" i="1" dirty="0"/>
                <a:t>”</a:t>
              </a:r>
            </a:p>
            <a:p>
              <a:endParaRPr lang="en-US" sz="1400" b="1" dirty="0">
                <a:solidFill>
                  <a:schemeClr val="accent1"/>
                </a:solidFill>
              </a:endParaRPr>
            </a:p>
            <a:p>
              <a:r>
                <a:rPr lang="en-US" sz="1600" b="1" dirty="0">
                  <a:solidFill>
                    <a:schemeClr val="accent1"/>
                  </a:solidFill>
                </a:rPr>
                <a:t> 	</a:t>
              </a:r>
              <a:r>
                <a:rPr lang="en-US" sz="1600" b="1" dirty="0">
                  <a:solidFill>
                    <a:srgbClr val="C00000"/>
                  </a:solidFill>
                </a:rPr>
                <a:t>- Global Consumer Banking Survey 2012 		Ernst &amp; Young</a:t>
              </a:r>
            </a:p>
          </p:txBody>
        </p:sp>
        <p:sp>
          <p:nvSpPr>
            <p:cNvPr id="12" name="TextBox 11">
              <a:extLst>
                <a:ext uri="{FF2B5EF4-FFF2-40B4-BE49-F238E27FC236}">
                  <a16:creationId xmlns:a16="http://schemas.microsoft.com/office/drawing/2014/main" id="{18AD0F88-0961-44FB-A088-CF221927549D}"/>
                </a:ext>
              </a:extLst>
            </p:cNvPr>
            <p:cNvSpPr txBox="1"/>
            <p:nvPr/>
          </p:nvSpPr>
          <p:spPr>
            <a:xfrm>
              <a:off x="287924" y="1390933"/>
              <a:ext cx="4938522" cy="323270"/>
            </a:xfrm>
            <a:prstGeom prst="rect">
              <a:avLst/>
            </a:prstGeom>
            <a:noFill/>
          </p:spPr>
          <p:txBody>
            <a:bodyPr wrap="square" rtlCol="0">
              <a:spAutoFit/>
            </a:bodyPr>
            <a:lstStyle/>
            <a:p>
              <a:pPr algn="ctr"/>
              <a:r>
                <a:rPr lang="en-US" b="1" dirty="0">
                  <a:solidFill>
                    <a:srgbClr val="C00000"/>
                  </a:solidFill>
                </a:rPr>
                <a:t>Customer Churning – Top Issue</a:t>
              </a:r>
            </a:p>
          </p:txBody>
        </p:sp>
      </p:grpSp>
      <p:sp>
        <p:nvSpPr>
          <p:cNvPr id="33" name="TextBox 32">
            <a:extLst>
              <a:ext uri="{FF2B5EF4-FFF2-40B4-BE49-F238E27FC236}">
                <a16:creationId xmlns:a16="http://schemas.microsoft.com/office/drawing/2014/main" id="{287AA9D6-7015-4A83-B482-5ACEBC44C620}"/>
              </a:ext>
            </a:extLst>
          </p:cNvPr>
          <p:cNvSpPr txBox="1"/>
          <p:nvPr/>
        </p:nvSpPr>
        <p:spPr>
          <a:xfrm>
            <a:off x="4267200" y="4293188"/>
            <a:ext cx="6133651" cy="369332"/>
          </a:xfrm>
          <a:prstGeom prst="rect">
            <a:avLst/>
          </a:prstGeom>
          <a:noFill/>
        </p:spPr>
        <p:txBody>
          <a:bodyPr wrap="square" rtlCol="0">
            <a:spAutoFit/>
          </a:bodyPr>
          <a:lstStyle/>
          <a:p>
            <a:pPr algn="ctr"/>
            <a:r>
              <a:rPr lang="en-US" b="1" dirty="0">
                <a:solidFill>
                  <a:srgbClr val="C00000"/>
                </a:solidFill>
              </a:rPr>
              <a:t>End to End Solution with Fusion Churn Prediction Intelligence</a:t>
            </a:r>
          </a:p>
        </p:txBody>
      </p:sp>
      <p:sp>
        <p:nvSpPr>
          <p:cNvPr id="34" name="Rectangle 33">
            <a:extLst>
              <a:ext uri="{FF2B5EF4-FFF2-40B4-BE49-F238E27FC236}">
                <a16:creationId xmlns:a16="http://schemas.microsoft.com/office/drawing/2014/main" id="{01DD4442-7F53-46EE-B3B6-08CEAA567307}"/>
              </a:ext>
            </a:extLst>
          </p:cNvPr>
          <p:cNvSpPr/>
          <p:nvPr/>
        </p:nvSpPr>
        <p:spPr>
          <a:xfrm>
            <a:off x="3980884" y="4799093"/>
            <a:ext cx="7281644" cy="2270109"/>
          </a:xfrm>
          <a:prstGeom prst="rect">
            <a:avLst/>
          </a:prstGeom>
        </p:spPr>
        <p:txBody>
          <a:bodyPr wrap="square">
            <a:spAutoFit/>
          </a:bodyPr>
          <a:lstStyle/>
          <a:p>
            <a:pPr marL="171450" indent="-171450">
              <a:lnSpc>
                <a:spcPct val="150000"/>
              </a:lnSpc>
              <a:buFont typeface="Arial" panose="020B0604020202020204" pitchFamily="34" charset="0"/>
              <a:buChar char="•"/>
            </a:pPr>
            <a:r>
              <a:rPr lang="en-US" sz="1600" b="1" dirty="0"/>
              <a:t>Knowing the Customer Better – Unlocking  </a:t>
            </a:r>
            <a:r>
              <a:rPr lang="en-US" sz="1600" b="1" dirty="0">
                <a:solidFill>
                  <a:srgbClr val="C00000"/>
                </a:solidFill>
              </a:rPr>
              <a:t>Churning Trends and Pattern</a:t>
            </a:r>
            <a:r>
              <a:rPr lang="en-US" sz="1600" b="1" dirty="0"/>
              <a:t> in Customer Data</a:t>
            </a:r>
            <a:endParaRPr lang="en-US" sz="1600" b="1" dirty="0">
              <a:solidFill>
                <a:schemeClr val="accent1"/>
              </a:solidFill>
            </a:endParaRPr>
          </a:p>
          <a:p>
            <a:pPr marL="171450" indent="-171450">
              <a:lnSpc>
                <a:spcPct val="150000"/>
              </a:lnSpc>
              <a:buFont typeface="Arial" panose="020B0604020202020204" pitchFamily="34" charset="0"/>
              <a:buChar char="•"/>
            </a:pPr>
            <a:r>
              <a:rPr lang="en-US" sz="1600" b="1" dirty="0"/>
              <a:t>Allow </a:t>
            </a:r>
            <a:r>
              <a:rPr lang="en-US" sz="1600" b="1" dirty="0">
                <a:solidFill>
                  <a:srgbClr val="C00000"/>
                </a:solidFill>
              </a:rPr>
              <a:t>Relationship</a:t>
            </a:r>
            <a:r>
              <a:rPr lang="en-US" sz="1600" b="1" dirty="0">
                <a:solidFill>
                  <a:schemeClr val="accent1"/>
                </a:solidFill>
              </a:rPr>
              <a:t> </a:t>
            </a:r>
            <a:r>
              <a:rPr lang="en-US" sz="1600" b="1" dirty="0">
                <a:solidFill>
                  <a:srgbClr val="C00000"/>
                </a:solidFill>
              </a:rPr>
              <a:t>Managers</a:t>
            </a:r>
            <a:r>
              <a:rPr lang="en-US" sz="1600" b="1" dirty="0">
                <a:solidFill>
                  <a:schemeClr val="accent1"/>
                </a:solidFill>
              </a:rPr>
              <a:t> </a:t>
            </a:r>
            <a:r>
              <a:rPr lang="en-US" sz="1600" b="1" dirty="0"/>
              <a:t>to take </a:t>
            </a:r>
            <a:r>
              <a:rPr lang="en-US" sz="1600" b="1" dirty="0">
                <a:solidFill>
                  <a:srgbClr val="C00000"/>
                </a:solidFill>
              </a:rPr>
              <a:t>Preventive</a:t>
            </a:r>
            <a:r>
              <a:rPr lang="en-US" sz="1600" b="1" dirty="0">
                <a:solidFill>
                  <a:schemeClr val="accent1"/>
                </a:solidFill>
              </a:rPr>
              <a:t> </a:t>
            </a:r>
            <a:r>
              <a:rPr lang="en-US" sz="1600" b="1" dirty="0">
                <a:solidFill>
                  <a:srgbClr val="C00000"/>
                </a:solidFill>
              </a:rPr>
              <a:t>Actions</a:t>
            </a:r>
            <a:r>
              <a:rPr lang="en-US" sz="1600" b="1" dirty="0">
                <a:solidFill>
                  <a:schemeClr val="accent1"/>
                </a:solidFill>
              </a:rPr>
              <a:t> </a:t>
            </a:r>
            <a:r>
              <a:rPr lang="en-US" sz="1600" b="1" dirty="0"/>
              <a:t>and further increase </a:t>
            </a:r>
            <a:r>
              <a:rPr lang="en-US" sz="1600" b="1" dirty="0">
                <a:solidFill>
                  <a:srgbClr val="C00000"/>
                </a:solidFill>
              </a:rPr>
              <a:t>Customer</a:t>
            </a:r>
            <a:r>
              <a:rPr lang="en-US" sz="1600" b="1" dirty="0">
                <a:solidFill>
                  <a:schemeClr val="accent1"/>
                </a:solidFill>
              </a:rPr>
              <a:t> </a:t>
            </a:r>
            <a:r>
              <a:rPr lang="en-US" sz="1600" b="1" dirty="0">
                <a:solidFill>
                  <a:srgbClr val="C00000"/>
                </a:solidFill>
              </a:rPr>
              <a:t>Engagement</a:t>
            </a:r>
          </a:p>
          <a:p>
            <a:pPr marL="171450" indent="-171450">
              <a:lnSpc>
                <a:spcPct val="150000"/>
              </a:lnSpc>
              <a:buFont typeface="Arial" panose="020B0604020202020204" pitchFamily="34" charset="0"/>
              <a:buChar char="•"/>
            </a:pPr>
            <a:r>
              <a:rPr lang="en-US" sz="1600" b="1" dirty="0"/>
              <a:t>Cross</a:t>
            </a:r>
            <a:r>
              <a:rPr lang="en-US" sz="1600" b="1" dirty="0">
                <a:solidFill>
                  <a:schemeClr val="accent1"/>
                </a:solidFill>
              </a:rPr>
              <a:t> </a:t>
            </a:r>
            <a:r>
              <a:rPr lang="en-US" sz="1600" b="1" dirty="0">
                <a:solidFill>
                  <a:srgbClr val="C00000"/>
                </a:solidFill>
              </a:rPr>
              <a:t>Sell Personalized Offers </a:t>
            </a:r>
            <a:r>
              <a:rPr lang="en-US" sz="1600" b="1" dirty="0"/>
              <a:t>to Customers Based on </a:t>
            </a:r>
            <a:r>
              <a:rPr lang="en-US" sz="1600" b="1" dirty="0">
                <a:solidFill>
                  <a:srgbClr val="C00000"/>
                </a:solidFill>
              </a:rPr>
              <a:t>Churn Score and Sentiment Analysis</a:t>
            </a:r>
          </a:p>
        </p:txBody>
      </p:sp>
      <p:cxnSp>
        <p:nvCxnSpPr>
          <p:cNvPr id="36" name="Straight Connector 35">
            <a:extLst>
              <a:ext uri="{FF2B5EF4-FFF2-40B4-BE49-F238E27FC236}">
                <a16:creationId xmlns:a16="http://schemas.microsoft.com/office/drawing/2014/main" id="{F21C4484-9A56-4F45-8AAF-BC6AE0B53DF0}"/>
              </a:ext>
            </a:extLst>
          </p:cNvPr>
          <p:cNvCxnSpPr/>
          <p:nvPr/>
        </p:nvCxnSpPr>
        <p:spPr bwMode="auto">
          <a:xfrm flipH="1" flipV="1">
            <a:off x="6555292" y="4665161"/>
            <a:ext cx="232652" cy="23265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D43F9BB5-F0E3-4004-84F8-07C325E298E3}"/>
              </a:ext>
            </a:extLst>
          </p:cNvPr>
          <p:cNvCxnSpPr/>
          <p:nvPr/>
        </p:nvCxnSpPr>
        <p:spPr bwMode="auto">
          <a:xfrm flipV="1">
            <a:off x="6787026" y="4664617"/>
            <a:ext cx="236734" cy="23673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99493BB1-46B5-4F1C-AE40-F605B582FEE6}"/>
              </a:ext>
            </a:extLst>
          </p:cNvPr>
          <p:cNvCxnSpPr/>
          <p:nvPr/>
        </p:nvCxnSpPr>
        <p:spPr bwMode="auto">
          <a:xfrm>
            <a:off x="4095919" y="4695636"/>
            <a:ext cx="2441250"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A1F6EE53-502F-4458-91C0-DDC5F91BF762}"/>
              </a:ext>
            </a:extLst>
          </p:cNvPr>
          <p:cNvCxnSpPr/>
          <p:nvPr/>
        </p:nvCxnSpPr>
        <p:spPr bwMode="auto">
          <a:xfrm>
            <a:off x="7038358" y="4695636"/>
            <a:ext cx="396457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87BF4241-A857-41EC-A30A-D4237D487F81}"/>
              </a:ext>
            </a:extLst>
          </p:cNvPr>
          <p:cNvSpPr txBox="1"/>
          <p:nvPr/>
        </p:nvSpPr>
        <p:spPr>
          <a:xfrm>
            <a:off x="7318374" y="1982223"/>
            <a:ext cx="4997452" cy="2308324"/>
          </a:xfrm>
          <a:prstGeom prst="rect">
            <a:avLst/>
          </a:prstGeom>
          <a:noFill/>
        </p:spPr>
        <p:txBody>
          <a:bodyPr wrap="square" rtlCol="0">
            <a:spAutoFit/>
          </a:bodyPr>
          <a:lstStyle/>
          <a:p>
            <a:pPr marL="171450" indent="-171450">
              <a:buClr>
                <a:schemeClr val="accent2"/>
              </a:buClr>
              <a:buSzPct val="100000"/>
              <a:buFont typeface="Wingdings" panose="05000000000000000000" pitchFamily="2" charset="2"/>
              <a:buChar char="q"/>
            </a:pPr>
            <a:r>
              <a:rPr lang="en-US" dirty="0"/>
              <a:t>Complementary feature to </a:t>
            </a:r>
            <a:r>
              <a:rPr lang="en-US" b="1" dirty="0">
                <a:solidFill>
                  <a:srgbClr val="C00000"/>
                </a:solidFill>
              </a:rPr>
              <a:t>Customer 360 View</a:t>
            </a:r>
            <a:r>
              <a:rPr lang="en-US" dirty="0"/>
              <a:t> in CRMs. </a:t>
            </a:r>
            <a:endParaRPr lang="en-US" b="1" dirty="0">
              <a:solidFill>
                <a:schemeClr val="accent1"/>
              </a:solidFill>
            </a:endParaRPr>
          </a:p>
          <a:p>
            <a:pPr marL="171450" indent="-171450">
              <a:buClr>
                <a:schemeClr val="accent2"/>
              </a:buClr>
              <a:buSzPct val="100000"/>
              <a:buFont typeface="Wingdings" panose="05000000000000000000" pitchFamily="2" charset="2"/>
              <a:buChar char="q"/>
            </a:pPr>
            <a:r>
              <a:rPr lang="en-US" b="1" dirty="0">
                <a:solidFill>
                  <a:srgbClr val="C00000"/>
                </a:solidFill>
              </a:rPr>
              <a:t>Highly Configurable </a:t>
            </a:r>
            <a:r>
              <a:rPr lang="en-US" b="1" dirty="0"/>
              <a:t>Offer Management</a:t>
            </a:r>
            <a:r>
              <a:rPr lang="en-US" dirty="0"/>
              <a:t> Integration to Increase Customer Engagement</a:t>
            </a:r>
          </a:p>
          <a:p>
            <a:pPr marL="171450" indent="-171450">
              <a:buClr>
                <a:schemeClr val="accent2"/>
              </a:buClr>
              <a:buSzPct val="100000"/>
              <a:buFont typeface="Wingdings" panose="05000000000000000000" pitchFamily="2" charset="2"/>
              <a:buChar char="q"/>
            </a:pPr>
            <a:r>
              <a:rPr lang="en-US" b="1" dirty="0"/>
              <a:t>Churn Prediction Intelligence </a:t>
            </a:r>
            <a:r>
              <a:rPr lang="en-US" dirty="0"/>
              <a:t>and</a:t>
            </a:r>
            <a:r>
              <a:rPr lang="en-US" b="1" dirty="0"/>
              <a:t> Sentiment Analysis </a:t>
            </a:r>
            <a:r>
              <a:rPr lang="en-US" dirty="0"/>
              <a:t>through </a:t>
            </a:r>
            <a:r>
              <a:rPr lang="en-US" b="1" dirty="0">
                <a:solidFill>
                  <a:srgbClr val="C00000"/>
                </a:solidFill>
              </a:rPr>
              <a:t>AI Services </a:t>
            </a:r>
          </a:p>
          <a:p>
            <a:pPr marL="171450" indent="-171450">
              <a:buClr>
                <a:schemeClr val="accent2"/>
              </a:buClr>
              <a:buSzPct val="100000"/>
              <a:buFont typeface="Wingdings" panose="05000000000000000000" pitchFamily="2" charset="2"/>
              <a:buChar char="q"/>
            </a:pPr>
            <a:r>
              <a:rPr lang="en-US" dirty="0"/>
              <a:t>Generate Analytics through </a:t>
            </a:r>
            <a:r>
              <a:rPr lang="en-US" b="1" dirty="0">
                <a:solidFill>
                  <a:srgbClr val="C00000"/>
                </a:solidFill>
              </a:rPr>
              <a:t>Reporting</a:t>
            </a:r>
          </a:p>
          <a:p>
            <a:endParaRPr lang="en-US" dirty="0"/>
          </a:p>
        </p:txBody>
      </p:sp>
      <p:sp>
        <p:nvSpPr>
          <p:cNvPr id="42" name="TextBox 41">
            <a:extLst>
              <a:ext uri="{FF2B5EF4-FFF2-40B4-BE49-F238E27FC236}">
                <a16:creationId xmlns:a16="http://schemas.microsoft.com/office/drawing/2014/main" id="{73A612BB-5688-4872-BB4C-D9B0407C9A4D}"/>
              </a:ext>
            </a:extLst>
          </p:cNvPr>
          <p:cNvSpPr txBox="1"/>
          <p:nvPr/>
        </p:nvSpPr>
        <p:spPr>
          <a:xfrm>
            <a:off x="6228711" y="1544186"/>
            <a:ext cx="5803630" cy="369332"/>
          </a:xfrm>
          <a:prstGeom prst="rect">
            <a:avLst/>
          </a:prstGeom>
          <a:noFill/>
        </p:spPr>
        <p:txBody>
          <a:bodyPr wrap="square" rtlCol="0">
            <a:spAutoFit/>
          </a:bodyPr>
          <a:lstStyle/>
          <a:p>
            <a:pPr algn="ctr"/>
            <a:r>
              <a:rPr lang="en-US" b="1" dirty="0">
                <a:solidFill>
                  <a:srgbClr val="C00000"/>
                </a:solidFill>
              </a:rPr>
              <a:t>Our Solution</a:t>
            </a:r>
          </a:p>
        </p:txBody>
      </p:sp>
      <p:cxnSp>
        <p:nvCxnSpPr>
          <p:cNvPr id="51" name="Straight Connector 50">
            <a:extLst>
              <a:ext uri="{FF2B5EF4-FFF2-40B4-BE49-F238E27FC236}">
                <a16:creationId xmlns:a16="http://schemas.microsoft.com/office/drawing/2014/main" id="{664D1116-42C6-41EC-A451-956E65434A3C}"/>
              </a:ext>
            </a:extLst>
          </p:cNvPr>
          <p:cNvCxnSpPr>
            <a:cxnSpLocks/>
          </p:cNvCxnSpPr>
          <p:nvPr/>
        </p:nvCxnSpPr>
        <p:spPr bwMode="auto">
          <a:xfrm>
            <a:off x="7800020" y="1916838"/>
            <a:ext cx="2600831"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28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40406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R</a:t>
            </a:r>
            <a:r>
              <a:rPr lang="en-US" dirty="0"/>
              <a:t>esource</a:t>
            </a:r>
            <a:r>
              <a:rPr spc="-70" dirty="0"/>
              <a:t> </a:t>
            </a:r>
            <a:r>
              <a:rPr lang="en-US" spc="-5" dirty="0">
                <a:solidFill>
                  <a:srgbClr val="C00000"/>
                </a:solidFill>
              </a:rPr>
              <a:t>C</a:t>
            </a:r>
            <a:r>
              <a:rPr lang="en-US" spc="-5" dirty="0"/>
              <a:t>apacity </a:t>
            </a:r>
            <a:r>
              <a:rPr lang="en-US" spc="-5" dirty="0">
                <a:solidFill>
                  <a:srgbClr val="C00000"/>
                </a:solidFill>
              </a:rPr>
              <a:t>P</a:t>
            </a:r>
            <a:r>
              <a:rPr lang="en-US" spc="-5" dirty="0"/>
              <a:t>lanner. </a:t>
            </a:r>
            <a:endParaRPr spc="-5" dirty="0"/>
          </a:p>
        </p:txBody>
      </p:sp>
      <p:sp>
        <p:nvSpPr>
          <p:cNvPr id="3" name="object 3"/>
          <p:cNvSpPr txBox="1"/>
          <p:nvPr/>
        </p:nvSpPr>
        <p:spPr>
          <a:xfrm>
            <a:off x="1064768" y="1971252"/>
            <a:ext cx="9179539" cy="3829895"/>
          </a:xfrm>
          <a:prstGeom prst="rect">
            <a:avLst/>
          </a:prstGeom>
        </p:spPr>
        <p:txBody>
          <a:bodyPr vert="horz" wrap="square" lIns="0" tIns="13335" rIns="0" bIns="0" rtlCol="0">
            <a:spAutoFit/>
          </a:bodyPr>
          <a:lstStyle/>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R</a:t>
            </a:r>
            <a:r>
              <a:rPr sz="2400" b="1" spc="-5" dirty="0">
                <a:solidFill>
                  <a:srgbClr val="3B3838"/>
                </a:solidFill>
                <a:latin typeface="Calibri"/>
                <a:cs typeface="Calibri"/>
              </a:rPr>
              <a:t>esource</a:t>
            </a:r>
            <a:r>
              <a:rPr sz="2400" b="1" spc="-10" dirty="0">
                <a:solidFill>
                  <a:srgbClr val="3B3838"/>
                </a:solidFill>
                <a:latin typeface="Calibri"/>
                <a:cs typeface="Calibri"/>
              </a:rPr>
              <a:t> </a:t>
            </a:r>
            <a:r>
              <a:rPr sz="2400" b="1" spc="-5" dirty="0">
                <a:solidFill>
                  <a:srgbClr val="3B3838"/>
                </a:solidFill>
                <a:latin typeface="Calibri"/>
                <a:cs typeface="Calibri"/>
              </a:rPr>
              <a:t>Capacity</a:t>
            </a:r>
            <a:r>
              <a:rPr sz="2400" b="1" spc="-10" dirty="0">
                <a:solidFill>
                  <a:srgbClr val="3B3838"/>
                </a:solidFill>
                <a:latin typeface="Calibri"/>
                <a:cs typeface="Calibri"/>
              </a:rPr>
              <a:t> </a:t>
            </a:r>
            <a:r>
              <a:rPr sz="2400" b="1" spc="-5" dirty="0">
                <a:solidFill>
                  <a:srgbClr val="3B3838"/>
                </a:solidFill>
                <a:latin typeface="Calibri"/>
                <a:cs typeface="Calibri"/>
              </a:rPr>
              <a:t>Planner</a:t>
            </a:r>
            <a:r>
              <a:rPr lang="en-US" sz="2400" b="1" spc="-5" dirty="0">
                <a:solidFill>
                  <a:srgbClr val="3B3838"/>
                </a:solidFill>
                <a:latin typeface="Calibri"/>
                <a:cs typeface="Calibri"/>
              </a:rPr>
              <a:t> is tool to manage demand and </a:t>
            </a:r>
            <a:r>
              <a:rPr lang="en-US" sz="2400" b="1" spc="-5" dirty="0">
                <a:solidFill>
                  <a:srgbClr val="3B3838"/>
                </a:solidFill>
                <a:cs typeface="Calibri"/>
              </a:rPr>
              <a:t>supply of time and resource utilization</a:t>
            </a:r>
            <a:r>
              <a:rPr sz="2400" b="1" spc="-5" dirty="0">
                <a:solidFill>
                  <a:srgbClr val="3B3838"/>
                </a:solidFill>
                <a:latin typeface="Calibri"/>
                <a:cs typeface="Calibri"/>
              </a:rPr>
              <a:t>.</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lang="en-US" sz="2400" b="1" dirty="0">
                <a:solidFill>
                  <a:srgbClr val="C00000"/>
                </a:solidFill>
                <a:latin typeface="Calibri"/>
                <a:cs typeface="Calibri"/>
              </a:rPr>
              <a:t>W</a:t>
            </a:r>
            <a:r>
              <a:rPr sz="2400" b="1" dirty="0">
                <a:solidFill>
                  <a:srgbClr val="3B3838"/>
                </a:solidFill>
                <a:latin typeface="Calibri"/>
                <a:cs typeface="Calibri"/>
              </a:rPr>
              <a:t>i</a:t>
            </a:r>
            <a:r>
              <a:rPr lang="en-US" sz="2400" b="1" dirty="0">
                <a:solidFill>
                  <a:srgbClr val="3B3838"/>
                </a:solidFill>
                <a:latin typeface="Calibri"/>
                <a:cs typeface="Calibri"/>
              </a:rPr>
              <a:t>ll provide you the man days (8 hours) unit to take management call to ask for extend deadline or add more resource with AI support to suggest the resource pull from different team or hiring</a:t>
            </a:r>
            <a:r>
              <a:rPr sz="2400" b="1" spc="-5" dirty="0">
                <a:solidFill>
                  <a:srgbClr val="3B3838"/>
                </a:solidFill>
                <a:latin typeface="Calibri"/>
                <a:cs typeface="Calibri"/>
              </a:rPr>
              <a:t>.</a:t>
            </a:r>
            <a:endParaRPr lang="en-US" sz="2400" b="1" spc="-5" dirty="0">
              <a:solidFill>
                <a:srgbClr val="3B3838"/>
              </a:solidFill>
              <a:latin typeface="Calibri"/>
              <a:cs typeface="Calibri"/>
            </a:endParaRPr>
          </a:p>
          <a:p>
            <a:pPr marL="240665" indent="-228600">
              <a:lnSpc>
                <a:spcPct val="100000"/>
              </a:lnSpc>
              <a:buClr>
                <a:srgbClr val="3B3838"/>
              </a:buClr>
              <a:buFont typeface="Symbol"/>
              <a:buChar char=""/>
              <a:tabLst>
                <a:tab pos="241300" algn="l"/>
              </a:tabLst>
            </a:pPr>
            <a:endParaRPr sz="2800" dirty="0">
              <a:latin typeface="Calibri"/>
              <a:cs typeface="Calibri"/>
            </a:endParaRPr>
          </a:p>
          <a:p>
            <a:pPr marL="240665" indent="-228600">
              <a:lnSpc>
                <a:spcPct val="100000"/>
              </a:lnSpc>
              <a:buClr>
                <a:srgbClr val="3B3838"/>
              </a:buClr>
              <a:buFont typeface="Symbol"/>
              <a:buChar char=""/>
              <a:tabLst>
                <a:tab pos="241300" algn="l"/>
              </a:tabLst>
            </a:pPr>
            <a:r>
              <a:rPr lang="en-US" sz="2400" b="1" dirty="0">
                <a:solidFill>
                  <a:srgbClr val="C00000"/>
                </a:solidFill>
                <a:latin typeface="Calibri"/>
                <a:cs typeface="Calibri"/>
              </a:rPr>
              <a:t>T</a:t>
            </a:r>
            <a:r>
              <a:rPr lang="en-US" sz="2400" b="1" dirty="0">
                <a:solidFill>
                  <a:srgbClr val="3B3838"/>
                </a:solidFill>
                <a:latin typeface="Calibri"/>
                <a:cs typeface="Calibri"/>
              </a:rPr>
              <a:t>rack the resource if over or under utilize. </a:t>
            </a:r>
          </a:p>
          <a:p>
            <a:pPr marL="12065">
              <a:lnSpc>
                <a:spcPct val="100000"/>
              </a:lnSpc>
              <a:buClr>
                <a:srgbClr val="3B3838"/>
              </a:buClr>
              <a:tabLst>
                <a:tab pos="241300" algn="l"/>
              </a:tabLst>
            </a:pPr>
            <a:endParaRPr lang="en-US" sz="2400" b="1" dirty="0">
              <a:solidFill>
                <a:srgbClr val="3B3838"/>
              </a:solidFill>
              <a:latin typeface="Calibri"/>
              <a:cs typeface="Calibri"/>
            </a:endParaRPr>
          </a:p>
          <a:p>
            <a:pPr marL="240665" indent="-228600">
              <a:lnSpc>
                <a:spcPct val="100000"/>
              </a:lnSpc>
              <a:buClr>
                <a:srgbClr val="3B3838"/>
              </a:buClr>
              <a:buFont typeface="Symbol"/>
              <a:buChar char=""/>
              <a:tabLst>
                <a:tab pos="241300" algn="l"/>
              </a:tabLst>
            </a:pPr>
            <a:r>
              <a:rPr lang="en-US" sz="2400" b="1" dirty="0">
                <a:solidFill>
                  <a:srgbClr val="C00000"/>
                </a:solidFill>
                <a:cs typeface="Calibri"/>
              </a:rPr>
              <a:t>H</a:t>
            </a:r>
            <a:r>
              <a:rPr lang="en-US" sz="2400" b="1" dirty="0">
                <a:solidFill>
                  <a:srgbClr val="3B3838"/>
                </a:solidFill>
                <a:latin typeface="Calibri"/>
                <a:cs typeface="Calibri"/>
              </a:rPr>
              <a:t>olidays (planned or sick) management system</a:t>
            </a:r>
            <a:r>
              <a:rPr sz="2400" b="1" spc="-5" dirty="0">
                <a:solidFill>
                  <a:srgbClr val="3B3838"/>
                </a:solidFill>
                <a:latin typeface="Calibri"/>
                <a:cs typeface="Calibri"/>
              </a:rPr>
              <a:t>.</a:t>
            </a:r>
            <a:endParaRPr sz="28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extLst>
      <p:ext uri="{BB962C8B-B14F-4D97-AF65-F5344CB8AC3E}">
        <p14:creationId xmlns:p14="http://schemas.microsoft.com/office/powerpoint/2010/main" val="68531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6402832" cy="443070"/>
          </a:xfrm>
          <a:prstGeom prst="rect">
            <a:avLst/>
          </a:prstGeom>
        </p:spPr>
        <p:txBody>
          <a:bodyPr vert="horz" wrap="square" lIns="0" tIns="12065" rIns="0" bIns="0" rtlCol="0">
            <a:spAutoFit/>
          </a:bodyPr>
          <a:lstStyle/>
          <a:p>
            <a:pPr marL="12700">
              <a:lnSpc>
                <a:spcPct val="100000"/>
              </a:lnSpc>
              <a:spcBef>
                <a:spcPts val="95"/>
              </a:spcBef>
            </a:pPr>
            <a:r>
              <a:rPr lang="en-US" dirty="0">
                <a:solidFill>
                  <a:srgbClr val="C00000"/>
                </a:solidFill>
              </a:rPr>
              <a:t>Q</a:t>
            </a:r>
            <a:r>
              <a:rPr lang="en-US" dirty="0"/>
              <a:t>uick</a:t>
            </a:r>
            <a:r>
              <a:rPr spc="-70" dirty="0"/>
              <a:t> </a:t>
            </a:r>
            <a:r>
              <a:rPr lang="en-US" spc="-5" dirty="0">
                <a:solidFill>
                  <a:srgbClr val="C00000"/>
                </a:solidFill>
              </a:rPr>
              <a:t>L</a:t>
            </a:r>
            <a:r>
              <a:rPr lang="en-US" spc="-5" dirty="0"/>
              <a:t>ender (</a:t>
            </a:r>
            <a:r>
              <a:rPr lang="en-US" spc="-5" dirty="0">
                <a:solidFill>
                  <a:srgbClr val="C00000"/>
                </a:solidFill>
              </a:rPr>
              <a:t>S</a:t>
            </a:r>
            <a:r>
              <a:rPr lang="en-US" spc="-5" dirty="0"/>
              <a:t>mart </a:t>
            </a:r>
            <a:r>
              <a:rPr lang="en-US" spc="-5" dirty="0">
                <a:solidFill>
                  <a:srgbClr val="C00000"/>
                </a:solidFill>
              </a:rPr>
              <a:t>L</a:t>
            </a:r>
            <a:r>
              <a:rPr lang="en-US" spc="-5" dirty="0"/>
              <a:t>oan </a:t>
            </a:r>
            <a:r>
              <a:rPr lang="en-US" spc="-5" dirty="0">
                <a:solidFill>
                  <a:srgbClr val="C00000"/>
                </a:solidFill>
              </a:rPr>
              <a:t>I</a:t>
            </a:r>
            <a:r>
              <a:rPr lang="en-US" spc="-5" dirty="0"/>
              <a:t>nitiate </a:t>
            </a:r>
            <a:r>
              <a:rPr lang="en-US" spc="-5" dirty="0">
                <a:solidFill>
                  <a:srgbClr val="C00000"/>
                </a:solidFill>
              </a:rPr>
              <a:t>S</a:t>
            </a:r>
            <a:r>
              <a:rPr lang="en-US" spc="-5" dirty="0"/>
              <a:t>ystem). </a:t>
            </a:r>
            <a:endParaRPr spc="-5" dirty="0"/>
          </a:p>
        </p:txBody>
      </p:sp>
      <p:sp>
        <p:nvSpPr>
          <p:cNvPr id="3" name="object 3"/>
          <p:cNvSpPr txBox="1"/>
          <p:nvPr/>
        </p:nvSpPr>
        <p:spPr>
          <a:xfrm>
            <a:off x="457199" y="1571176"/>
            <a:ext cx="11998325" cy="4435189"/>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lang="en-US" sz="2000" b="1" spc="-5" dirty="0">
                <a:solidFill>
                  <a:srgbClr val="C00000"/>
                </a:solidFill>
                <a:latin typeface="Calibri"/>
                <a:cs typeface="Calibri"/>
              </a:rPr>
              <a:t>G</a:t>
            </a:r>
            <a:r>
              <a:rPr lang="en-US" sz="2000" b="1" spc="-5" dirty="0">
                <a:solidFill>
                  <a:srgbClr val="3B3838"/>
                </a:solidFill>
                <a:cs typeface="Calibri"/>
              </a:rPr>
              <a:t>iven the unprecedented scale of </a:t>
            </a:r>
            <a:r>
              <a:rPr lang="en-US" sz="2000" b="1" spc="-5" dirty="0" err="1">
                <a:solidFill>
                  <a:srgbClr val="3B3838"/>
                </a:solidFill>
                <a:cs typeface="Calibri"/>
              </a:rPr>
              <a:t>Covid</a:t>
            </a:r>
            <a:r>
              <a:rPr lang="en-US" sz="2000" b="1" spc="-5" dirty="0">
                <a:solidFill>
                  <a:srgbClr val="3B3838"/>
                </a:solidFill>
                <a:cs typeface="Calibri"/>
              </a:rPr>
              <a:t> crisis, customers require additional loans to meet their urgent requirements. Thus there should be a platform which provides customers an option to select tailor made loan offer from lender of their preference.</a:t>
            </a:r>
            <a:endParaRPr lang="en-US" sz="2400" b="1" spc="-5" dirty="0">
              <a:solidFill>
                <a:srgbClr val="3B3838"/>
              </a:solidFill>
              <a:latin typeface="Calibri"/>
              <a:cs typeface="Calibri"/>
            </a:endParaRPr>
          </a:p>
          <a:p>
            <a:pPr marL="240665" indent="-228600">
              <a:lnSpc>
                <a:spcPct val="100000"/>
              </a:lnSpc>
              <a:spcBef>
                <a:spcPts val="105"/>
              </a:spcBef>
              <a:buClr>
                <a:srgbClr val="3B3838"/>
              </a:buClr>
              <a:buFont typeface="Symbol"/>
              <a:buChar char=""/>
              <a:tabLst>
                <a:tab pos="241300" algn="l"/>
              </a:tabLst>
            </a:pPr>
            <a:endParaRPr lang="en-US" sz="2400" b="1" spc="-5" dirty="0">
              <a:solidFill>
                <a:srgbClr val="3B3838"/>
              </a:solidFill>
              <a:latin typeface="Calibri"/>
              <a:cs typeface="Calibri"/>
            </a:endParaRPr>
          </a:p>
          <a:p>
            <a:pPr marL="240665" indent="-228600">
              <a:lnSpc>
                <a:spcPct val="100000"/>
              </a:lnSpc>
              <a:spcBef>
                <a:spcPts val="105"/>
              </a:spcBef>
              <a:buClr>
                <a:srgbClr val="3B3838"/>
              </a:buClr>
              <a:buFont typeface="Symbol"/>
              <a:buChar char=""/>
              <a:tabLst>
                <a:tab pos="241300" algn="l"/>
              </a:tabLst>
            </a:pPr>
            <a:r>
              <a:rPr lang="en-US" sz="2000" b="1" spc="-5" dirty="0">
                <a:solidFill>
                  <a:srgbClr val="C00000"/>
                </a:solidFill>
                <a:cs typeface="Calibri"/>
              </a:rPr>
              <a:t>B</a:t>
            </a:r>
            <a:r>
              <a:rPr lang="en-US" sz="2000" b="1" spc="-5" dirty="0">
                <a:solidFill>
                  <a:srgbClr val="3B3838"/>
                </a:solidFill>
                <a:cs typeface="Calibri"/>
              </a:rPr>
              <a:t>anks have soaring NPAs and trying to manage a Loan Book based on historical credit risk ratings is not relevant as all previous correlations are broken. Solutions are needed that provide a real-time view of customer's credit risk assessment (based on his/her current financial status) to mitigate risks in Loan Origination and offering. Additionally, lender should be able to continuously monitor customer's financial status and proactively assess the repayment risk to take appropriate action.</a:t>
            </a:r>
          </a:p>
          <a:p>
            <a:pPr marL="240665" indent="-228600">
              <a:lnSpc>
                <a:spcPct val="100000"/>
              </a:lnSpc>
              <a:spcBef>
                <a:spcPts val="105"/>
              </a:spcBef>
              <a:buClr>
                <a:srgbClr val="3B3838"/>
              </a:buClr>
              <a:buFont typeface="Symbol"/>
              <a:buChar char=""/>
              <a:tabLst>
                <a:tab pos="241300" algn="l"/>
              </a:tabLst>
            </a:pPr>
            <a:endParaRPr lang="en-US" sz="2000" b="1" spc="-5" dirty="0">
              <a:solidFill>
                <a:srgbClr val="3B3838"/>
              </a:solidFill>
              <a:latin typeface="Calibri"/>
              <a:cs typeface="Calibri"/>
            </a:endParaRPr>
          </a:p>
          <a:p>
            <a:pPr marL="240665" indent="-228600">
              <a:lnSpc>
                <a:spcPct val="100000"/>
              </a:lnSpc>
              <a:spcBef>
                <a:spcPts val="105"/>
              </a:spcBef>
              <a:buClr>
                <a:srgbClr val="3B3838"/>
              </a:buClr>
              <a:buFont typeface="Symbol"/>
              <a:buChar char=""/>
              <a:tabLst>
                <a:tab pos="241300" algn="l"/>
              </a:tabLst>
            </a:pPr>
            <a:r>
              <a:rPr lang="en-US" sz="2000" b="1" spc="-5" dirty="0">
                <a:solidFill>
                  <a:srgbClr val="C00000"/>
                </a:solidFill>
                <a:cs typeface="Calibri"/>
              </a:rPr>
              <a:t>T</a:t>
            </a:r>
            <a:r>
              <a:rPr lang="en-US" sz="2000" b="1" spc="-5" dirty="0">
                <a:solidFill>
                  <a:srgbClr val="3B3838"/>
                </a:solidFill>
                <a:cs typeface="Calibri"/>
              </a:rPr>
              <a:t>here are multiple actors in Digital Lending process (Loan Originators, Lending Firms, Specialized Credit Decisioning firms, Loan Servicing Agencies). Current times calls for Digital (behind the scenes) aggregated solutions where these players can collaborate to strengthen the lending eco-system and tap into Open Banking Innovations which are happening rapidly</a:t>
            </a:r>
            <a:endParaRPr sz="20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extLst>
      <p:ext uri="{BB962C8B-B14F-4D97-AF65-F5344CB8AC3E}">
        <p14:creationId xmlns:p14="http://schemas.microsoft.com/office/powerpoint/2010/main" val="6747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790446"/>
            <a:ext cx="186118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C00000"/>
                </a:solidFill>
              </a:rPr>
              <a:t>O</a:t>
            </a:r>
            <a:r>
              <a:rPr dirty="0"/>
              <a:t>ur</a:t>
            </a:r>
            <a:r>
              <a:rPr spc="-80" dirty="0"/>
              <a:t> </a:t>
            </a:r>
            <a:r>
              <a:rPr spc="-5" dirty="0">
                <a:solidFill>
                  <a:srgbClr val="C00000"/>
                </a:solidFill>
              </a:rPr>
              <a:t>S</a:t>
            </a:r>
            <a:r>
              <a:rPr spc="-5" dirty="0"/>
              <a:t>ervices</a:t>
            </a:r>
          </a:p>
        </p:txBody>
      </p:sp>
      <p:sp>
        <p:nvSpPr>
          <p:cNvPr id="3" name="object 3"/>
          <p:cNvSpPr txBox="1"/>
          <p:nvPr/>
        </p:nvSpPr>
        <p:spPr>
          <a:xfrm>
            <a:off x="1173801" y="1913704"/>
            <a:ext cx="8493739" cy="3944991"/>
          </a:xfrm>
          <a:prstGeom prst="rect">
            <a:avLst/>
          </a:prstGeom>
        </p:spPr>
        <p:txBody>
          <a:bodyPr vert="horz" wrap="square" lIns="0" tIns="13335" rIns="0" bIns="0" rtlCol="0">
            <a:spAutoFit/>
          </a:bodyPr>
          <a:lstStyle/>
          <a:p>
            <a:pPr marL="240665" indent="-228600">
              <a:lnSpc>
                <a:spcPct val="100000"/>
              </a:lnSpc>
              <a:spcBef>
                <a:spcPts val="105"/>
              </a:spcBef>
              <a:buClr>
                <a:srgbClr val="3B3838"/>
              </a:buClr>
              <a:buFont typeface="Symbol"/>
              <a:buChar char=""/>
              <a:tabLst>
                <a:tab pos="241300" algn="l"/>
              </a:tabLst>
            </a:pPr>
            <a:r>
              <a:rPr sz="2400" b="1" spc="-5" dirty="0">
                <a:solidFill>
                  <a:srgbClr val="C00000"/>
                </a:solidFill>
                <a:latin typeface="Calibri"/>
                <a:cs typeface="Calibri"/>
              </a:rPr>
              <a:t>N</a:t>
            </a:r>
            <a:r>
              <a:rPr sz="2400" b="1" spc="-5" dirty="0">
                <a:solidFill>
                  <a:srgbClr val="3B3838"/>
                </a:solidFill>
                <a:latin typeface="Calibri"/>
                <a:cs typeface="Calibri"/>
              </a:rPr>
              <a:t>otification</a:t>
            </a:r>
            <a:r>
              <a:rPr sz="2400" b="1" spc="-15" dirty="0">
                <a:solidFill>
                  <a:srgbClr val="3B3838"/>
                </a:solidFill>
                <a:latin typeface="Calibri"/>
                <a:cs typeface="Calibri"/>
              </a:rPr>
              <a:t> </a:t>
            </a:r>
            <a:r>
              <a:rPr sz="2400" b="1" spc="-5" dirty="0">
                <a:solidFill>
                  <a:srgbClr val="3B3838"/>
                </a:solidFill>
                <a:latin typeface="Calibri"/>
                <a:cs typeface="Calibri"/>
              </a:rPr>
              <a:t>as</a:t>
            </a:r>
            <a:r>
              <a:rPr sz="2400" b="1" spc="-15" dirty="0">
                <a:solidFill>
                  <a:srgbClr val="3B3838"/>
                </a:solidFill>
                <a:latin typeface="Calibri"/>
                <a:cs typeface="Calibri"/>
              </a:rPr>
              <a:t> </a:t>
            </a:r>
            <a:r>
              <a:rPr sz="2400" b="1" dirty="0">
                <a:solidFill>
                  <a:srgbClr val="3B3838"/>
                </a:solidFill>
                <a:latin typeface="Calibri"/>
                <a:cs typeface="Calibri"/>
              </a:rPr>
              <a:t>a</a:t>
            </a:r>
            <a:r>
              <a:rPr sz="2400" b="1" spc="-5" dirty="0">
                <a:solidFill>
                  <a:srgbClr val="3B3838"/>
                </a:solidFill>
                <a:latin typeface="Calibri"/>
                <a:cs typeface="Calibri"/>
              </a:rPr>
              <a:t> service.</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B</a:t>
            </a:r>
            <a:r>
              <a:rPr sz="2400" b="1" dirty="0">
                <a:solidFill>
                  <a:srgbClr val="3B3838"/>
                </a:solidFill>
                <a:latin typeface="Calibri"/>
                <a:cs typeface="Calibri"/>
              </a:rPr>
              <a:t>anking</a:t>
            </a:r>
            <a:r>
              <a:rPr sz="2400" b="1" spc="-20" dirty="0">
                <a:solidFill>
                  <a:srgbClr val="3B3838"/>
                </a:solidFill>
                <a:latin typeface="Calibri"/>
                <a:cs typeface="Calibri"/>
              </a:rPr>
              <a:t> </a:t>
            </a:r>
            <a:r>
              <a:rPr sz="2400" b="1" spc="-5" dirty="0">
                <a:solidFill>
                  <a:srgbClr val="3B3838"/>
                </a:solidFill>
                <a:latin typeface="Calibri"/>
                <a:cs typeface="Calibri"/>
              </a:rPr>
              <a:t>as</a:t>
            </a:r>
            <a:r>
              <a:rPr sz="2400" b="1" spc="-10" dirty="0">
                <a:solidFill>
                  <a:srgbClr val="3B3838"/>
                </a:solidFill>
                <a:latin typeface="Calibri"/>
                <a:cs typeface="Calibri"/>
              </a:rPr>
              <a:t> </a:t>
            </a:r>
            <a:r>
              <a:rPr sz="2400" b="1" dirty="0">
                <a:solidFill>
                  <a:srgbClr val="3B3838"/>
                </a:solidFill>
                <a:latin typeface="Calibri"/>
                <a:cs typeface="Calibri"/>
              </a:rPr>
              <a:t>a</a:t>
            </a:r>
            <a:r>
              <a:rPr sz="2400" b="1" spc="-35" dirty="0">
                <a:solidFill>
                  <a:srgbClr val="3B3838"/>
                </a:solidFill>
                <a:latin typeface="Calibri"/>
                <a:cs typeface="Calibri"/>
              </a:rPr>
              <a:t> </a:t>
            </a:r>
            <a:r>
              <a:rPr sz="2400" b="1" spc="-5" dirty="0">
                <a:solidFill>
                  <a:srgbClr val="3B3838"/>
                </a:solidFill>
                <a:latin typeface="Calibri"/>
                <a:cs typeface="Calibri"/>
              </a:rPr>
              <a:t>service.</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spc="-5" dirty="0">
                <a:solidFill>
                  <a:srgbClr val="C00000"/>
                </a:solidFill>
                <a:latin typeface="Calibri"/>
                <a:cs typeface="Calibri"/>
              </a:rPr>
              <a:t>M</a:t>
            </a:r>
            <a:r>
              <a:rPr sz="2400" b="1" spc="-5" dirty="0">
                <a:solidFill>
                  <a:srgbClr val="3B3838"/>
                </a:solidFill>
                <a:latin typeface="Calibri"/>
                <a:cs typeface="Calibri"/>
              </a:rPr>
              <a:t>obile,</a:t>
            </a:r>
            <a:r>
              <a:rPr sz="2400" b="1" spc="-10" dirty="0">
                <a:solidFill>
                  <a:srgbClr val="3B3838"/>
                </a:solidFill>
                <a:latin typeface="Calibri"/>
                <a:cs typeface="Calibri"/>
              </a:rPr>
              <a:t> Software</a:t>
            </a:r>
            <a:r>
              <a:rPr sz="2400" b="1" spc="5" dirty="0">
                <a:solidFill>
                  <a:srgbClr val="3B3838"/>
                </a:solidFill>
                <a:latin typeface="Calibri"/>
                <a:cs typeface="Calibri"/>
              </a:rPr>
              <a:t> </a:t>
            </a:r>
            <a:r>
              <a:rPr sz="2400" b="1" dirty="0">
                <a:solidFill>
                  <a:srgbClr val="3B3838"/>
                </a:solidFill>
                <a:latin typeface="Calibri"/>
                <a:cs typeface="Calibri"/>
              </a:rPr>
              <a:t>and</a:t>
            </a:r>
            <a:r>
              <a:rPr sz="2400" b="1" spc="15" dirty="0">
                <a:solidFill>
                  <a:srgbClr val="3B3838"/>
                </a:solidFill>
                <a:latin typeface="Calibri"/>
                <a:cs typeface="Calibri"/>
              </a:rPr>
              <a:t> </a:t>
            </a:r>
            <a:r>
              <a:rPr sz="2400" b="1" spc="-5" dirty="0">
                <a:solidFill>
                  <a:srgbClr val="3B3838"/>
                </a:solidFill>
                <a:latin typeface="Calibri"/>
                <a:cs typeface="Calibri"/>
              </a:rPr>
              <a:t>Website</a:t>
            </a:r>
            <a:r>
              <a:rPr sz="2400" b="1" spc="5" dirty="0">
                <a:solidFill>
                  <a:srgbClr val="3B3838"/>
                </a:solidFill>
                <a:latin typeface="Calibri"/>
                <a:cs typeface="Calibri"/>
              </a:rPr>
              <a:t> </a:t>
            </a:r>
            <a:r>
              <a:rPr sz="2400" b="1" spc="-5" dirty="0">
                <a:solidFill>
                  <a:srgbClr val="3B3838"/>
                </a:solidFill>
                <a:latin typeface="Calibri"/>
                <a:cs typeface="Calibri"/>
              </a:rPr>
              <a:t>Development.</a:t>
            </a:r>
            <a:endParaRPr sz="2400" dirty="0">
              <a:latin typeface="Calibri"/>
              <a:cs typeface="Calibri"/>
            </a:endParaRPr>
          </a:p>
          <a:p>
            <a:pPr>
              <a:lnSpc>
                <a:spcPct val="100000"/>
              </a:lnSpc>
              <a:spcBef>
                <a:spcPts val="45"/>
              </a:spcBef>
              <a:buClr>
                <a:srgbClr val="3B3838"/>
              </a:buClr>
              <a:buFont typeface="Symbol"/>
              <a:buChar char=""/>
            </a:pPr>
            <a:endParaRPr sz="2800" dirty="0">
              <a:latin typeface="Calibri"/>
              <a:cs typeface="Calibri"/>
            </a:endParaRPr>
          </a:p>
          <a:p>
            <a:pPr marL="240665" indent="-228600">
              <a:lnSpc>
                <a:spcPct val="100000"/>
              </a:lnSpc>
              <a:buClr>
                <a:srgbClr val="3B3838"/>
              </a:buClr>
              <a:buFont typeface="Symbol"/>
              <a:buChar char=""/>
              <a:tabLst>
                <a:tab pos="241300" algn="l"/>
              </a:tabLst>
            </a:pPr>
            <a:r>
              <a:rPr sz="2400" b="1" dirty="0">
                <a:solidFill>
                  <a:srgbClr val="C00000"/>
                </a:solidFill>
                <a:latin typeface="Calibri"/>
                <a:cs typeface="Calibri"/>
              </a:rPr>
              <a:t>C</a:t>
            </a:r>
            <a:r>
              <a:rPr sz="2400" b="1" dirty="0">
                <a:solidFill>
                  <a:srgbClr val="3B3838"/>
                </a:solidFill>
                <a:latin typeface="Calibri"/>
                <a:cs typeface="Calibri"/>
              </a:rPr>
              <a:t>omputer</a:t>
            </a:r>
            <a:r>
              <a:rPr sz="2400" b="1" spc="-20" dirty="0">
                <a:solidFill>
                  <a:srgbClr val="3B3838"/>
                </a:solidFill>
                <a:latin typeface="Calibri"/>
                <a:cs typeface="Calibri"/>
              </a:rPr>
              <a:t> </a:t>
            </a:r>
            <a:r>
              <a:rPr sz="2400" b="1" spc="-5" dirty="0">
                <a:solidFill>
                  <a:srgbClr val="3B3838"/>
                </a:solidFill>
                <a:latin typeface="Calibri"/>
                <a:cs typeface="Calibri"/>
              </a:rPr>
              <a:t>Assembly</a:t>
            </a:r>
            <a:r>
              <a:rPr sz="2400" b="1" spc="-10" dirty="0">
                <a:solidFill>
                  <a:srgbClr val="3B3838"/>
                </a:solidFill>
                <a:latin typeface="Calibri"/>
                <a:cs typeface="Calibri"/>
              </a:rPr>
              <a:t> </a:t>
            </a:r>
            <a:r>
              <a:rPr sz="2400" b="1" dirty="0">
                <a:solidFill>
                  <a:srgbClr val="3B3838"/>
                </a:solidFill>
                <a:latin typeface="Calibri"/>
                <a:cs typeface="Calibri"/>
              </a:rPr>
              <a:t>and</a:t>
            </a:r>
            <a:r>
              <a:rPr sz="2400" b="1" spc="-20" dirty="0">
                <a:solidFill>
                  <a:srgbClr val="3B3838"/>
                </a:solidFill>
                <a:latin typeface="Calibri"/>
                <a:cs typeface="Calibri"/>
              </a:rPr>
              <a:t> </a:t>
            </a:r>
            <a:r>
              <a:rPr sz="2400" b="1" spc="-5" dirty="0">
                <a:solidFill>
                  <a:srgbClr val="3B3838"/>
                </a:solidFill>
                <a:latin typeface="Calibri"/>
                <a:cs typeface="Calibri"/>
              </a:rPr>
              <a:t>Re-design.</a:t>
            </a:r>
            <a:endParaRPr sz="2400" dirty="0">
              <a:latin typeface="Calibri"/>
              <a:cs typeface="Calibri"/>
            </a:endParaRPr>
          </a:p>
          <a:p>
            <a:pPr>
              <a:lnSpc>
                <a:spcPct val="100000"/>
              </a:lnSpc>
              <a:buClr>
                <a:srgbClr val="3B3838"/>
              </a:buClr>
              <a:buFont typeface="Symbol"/>
              <a:buChar char=""/>
            </a:pPr>
            <a:endParaRPr sz="2400" dirty="0">
              <a:latin typeface="Calibri"/>
              <a:cs typeface="Calibri"/>
            </a:endParaRPr>
          </a:p>
          <a:p>
            <a:pPr marL="240665" indent="-228600">
              <a:lnSpc>
                <a:spcPct val="109500"/>
              </a:lnSpc>
              <a:spcBef>
                <a:spcPts val="5"/>
              </a:spcBef>
              <a:buClr>
                <a:srgbClr val="3B3838"/>
              </a:buClr>
              <a:buFont typeface="Symbol"/>
              <a:buChar char=""/>
              <a:tabLst>
                <a:tab pos="241300" algn="l"/>
              </a:tabLst>
            </a:pPr>
            <a:r>
              <a:rPr sz="2400" b="1" spc="-5" dirty="0">
                <a:solidFill>
                  <a:srgbClr val="C00000"/>
                </a:solidFill>
                <a:latin typeface="Calibri"/>
                <a:cs typeface="Calibri"/>
              </a:rPr>
              <a:t>G</a:t>
            </a:r>
            <a:r>
              <a:rPr sz="2400" b="1" spc="-5" dirty="0">
                <a:solidFill>
                  <a:srgbClr val="3B3838"/>
                </a:solidFill>
                <a:latin typeface="Calibri"/>
                <a:cs typeface="Calibri"/>
              </a:rPr>
              <a:t>em-Portal</a:t>
            </a:r>
            <a:r>
              <a:rPr sz="2400" b="1" dirty="0">
                <a:solidFill>
                  <a:srgbClr val="3B3838"/>
                </a:solidFill>
                <a:latin typeface="Calibri"/>
                <a:cs typeface="Calibri"/>
              </a:rPr>
              <a:t> </a:t>
            </a:r>
            <a:r>
              <a:rPr sz="2400" b="1" spc="-5" dirty="0">
                <a:solidFill>
                  <a:srgbClr val="3B3838"/>
                </a:solidFill>
                <a:latin typeface="Calibri"/>
                <a:cs typeface="Calibri"/>
              </a:rPr>
              <a:t>Accounting, E-commerce</a:t>
            </a:r>
            <a:r>
              <a:rPr sz="2400" b="1" spc="5" dirty="0">
                <a:solidFill>
                  <a:srgbClr val="3B3838"/>
                </a:solidFill>
                <a:latin typeface="Calibri"/>
                <a:cs typeface="Calibri"/>
              </a:rPr>
              <a:t> </a:t>
            </a:r>
            <a:r>
              <a:rPr sz="2400" b="1" spc="-10" dirty="0">
                <a:solidFill>
                  <a:srgbClr val="3B3838"/>
                </a:solidFill>
                <a:latin typeface="Calibri"/>
                <a:cs typeface="Calibri"/>
              </a:rPr>
              <a:t>and</a:t>
            </a:r>
            <a:r>
              <a:rPr sz="2400" b="1" dirty="0">
                <a:solidFill>
                  <a:srgbClr val="3B3838"/>
                </a:solidFill>
                <a:latin typeface="Calibri"/>
                <a:cs typeface="Calibri"/>
              </a:rPr>
              <a:t> </a:t>
            </a:r>
            <a:r>
              <a:rPr sz="2400" b="1" spc="-5" dirty="0">
                <a:solidFill>
                  <a:srgbClr val="3B3838"/>
                </a:solidFill>
                <a:latin typeface="Calibri"/>
                <a:cs typeface="Calibri"/>
              </a:rPr>
              <a:t>Social </a:t>
            </a:r>
            <a:r>
              <a:rPr sz="2400" b="1" spc="-434" dirty="0">
                <a:solidFill>
                  <a:srgbClr val="3B3838"/>
                </a:solidFill>
                <a:latin typeface="Calibri"/>
                <a:cs typeface="Calibri"/>
              </a:rPr>
              <a:t> </a:t>
            </a:r>
            <a:r>
              <a:rPr sz="2400" b="1" dirty="0">
                <a:solidFill>
                  <a:srgbClr val="3B3838"/>
                </a:solidFill>
                <a:latin typeface="Calibri"/>
                <a:cs typeface="Calibri"/>
              </a:rPr>
              <a:t>Media</a:t>
            </a:r>
            <a:r>
              <a:rPr sz="2400" b="1" spc="-5" dirty="0">
                <a:solidFill>
                  <a:srgbClr val="3B3838"/>
                </a:solidFill>
                <a:latin typeface="Calibri"/>
                <a:cs typeface="Calibri"/>
              </a:rPr>
              <a:t> Account</a:t>
            </a:r>
            <a:r>
              <a:rPr sz="2400" b="1" spc="15" dirty="0">
                <a:solidFill>
                  <a:srgbClr val="3B3838"/>
                </a:solidFill>
                <a:latin typeface="Calibri"/>
                <a:cs typeface="Calibri"/>
              </a:rPr>
              <a:t> </a:t>
            </a:r>
            <a:r>
              <a:rPr sz="2400" b="1" spc="-5" dirty="0">
                <a:solidFill>
                  <a:srgbClr val="3B3838"/>
                </a:solidFill>
                <a:latin typeface="Calibri"/>
                <a:cs typeface="Calibri"/>
              </a:rPr>
              <a:t>Handling.</a:t>
            </a:r>
            <a:endParaRPr sz="2400" dirty="0">
              <a:latin typeface="Calibri"/>
              <a:cs typeface="Calibri"/>
            </a:endParaRPr>
          </a:p>
        </p:txBody>
      </p:sp>
      <p:grpSp>
        <p:nvGrpSpPr>
          <p:cNvPr id="4" name="object 4"/>
          <p:cNvGrpSpPr/>
          <p:nvPr/>
        </p:nvGrpSpPr>
        <p:grpSpPr>
          <a:xfrm>
            <a:off x="1197863" y="1365504"/>
            <a:ext cx="937260" cy="73660"/>
            <a:chOff x="1197863" y="1365504"/>
            <a:chExt cx="937260" cy="73660"/>
          </a:xfrm>
        </p:grpSpPr>
        <p:sp>
          <p:nvSpPr>
            <p:cNvPr id="5" name="object 5"/>
            <p:cNvSpPr/>
            <p:nvPr/>
          </p:nvSpPr>
          <p:spPr>
            <a:xfrm>
              <a:off x="1197864"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rgbClr val="C00000"/>
            </a:solidFill>
            <a:ln>
              <a:solidFill>
                <a:srgbClr val="C00000"/>
              </a:solidFill>
            </a:ln>
          </p:spPr>
          <p:txBody>
            <a:bodyPr wrap="square" lIns="0" tIns="0" rIns="0" bIns="0" rtlCol="0"/>
            <a:lstStyle/>
            <a:p>
              <a:endParaRPr/>
            </a:p>
          </p:txBody>
        </p:sp>
        <p:sp>
          <p:nvSpPr>
            <p:cNvPr id="6" name="object 6"/>
            <p:cNvSpPr/>
            <p:nvPr/>
          </p:nvSpPr>
          <p:spPr>
            <a:xfrm>
              <a:off x="1665732" y="1365516"/>
              <a:ext cx="469900" cy="73660"/>
            </a:xfrm>
            <a:custGeom>
              <a:avLst/>
              <a:gdLst/>
              <a:ahLst/>
              <a:cxnLst/>
              <a:rect l="l" t="t" r="r" b="b"/>
              <a:pathLst>
                <a:path w="469900" h="73659">
                  <a:moveTo>
                    <a:pt x="469392" y="0"/>
                  </a:moveTo>
                  <a:lnTo>
                    <a:pt x="0" y="0"/>
                  </a:lnTo>
                  <a:lnTo>
                    <a:pt x="0" y="1270"/>
                  </a:lnTo>
                  <a:lnTo>
                    <a:pt x="0" y="73660"/>
                  </a:lnTo>
                  <a:lnTo>
                    <a:pt x="1524" y="73660"/>
                  </a:lnTo>
                  <a:lnTo>
                    <a:pt x="1524" y="73152"/>
                  </a:lnTo>
                  <a:lnTo>
                    <a:pt x="467868" y="73152"/>
                  </a:lnTo>
                  <a:lnTo>
                    <a:pt x="469392" y="73152"/>
                  </a:lnTo>
                  <a:lnTo>
                    <a:pt x="469392" y="71628"/>
                  </a:lnTo>
                  <a:lnTo>
                    <a:pt x="469392" y="1524"/>
                  </a:lnTo>
                  <a:lnTo>
                    <a:pt x="467868" y="1524"/>
                  </a:lnTo>
                  <a:lnTo>
                    <a:pt x="1524" y="1524"/>
                  </a:lnTo>
                  <a:lnTo>
                    <a:pt x="1524" y="1270"/>
                  </a:lnTo>
                  <a:lnTo>
                    <a:pt x="469392" y="1270"/>
                  </a:lnTo>
                  <a:lnTo>
                    <a:pt x="469392" y="0"/>
                  </a:lnTo>
                  <a:close/>
                </a:path>
              </a:pathLst>
            </a:custGeom>
            <a:solidFill>
              <a:schemeClr val="bg2">
                <a:lumMod val="25000"/>
              </a:schemeClr>
            </a:solidFill>
            <a:ln>
              <a:solidFill>
                <a:schemeClr val="bg2">
                  <a:lumMod val="25000"/>
                </a:schemeClr>
              </a:solidFill>
            </a:ln>
          </p:spPr>
          <p:txBody>
            <a:bodyPr wrap="square" lIns="0" tIns="0" rIns="0" bIns="0" rtlCol="0"/>
            <a:lstStyle/>
            <a:p>
              <a:endParaRPr dirty="0"/>
            </a:p>
          </p:txBody>
        </p:sp>
      </p:grpSp>
      <p:sp>
        <p:nvSpPr>
          <p:cNvPr id="7" name="object 7"/>
          <p:cNvSpPr txBox="1"/>
          <p:nvPr/>
        </p:nvSpPr>
        <p:spPr>
          <a:xfrm>
            <a:off x="9817100" y="6964653"/>
            <a:ext cx="2638425" cy="208006"/>
          </a:xfrm>
          <a:prstGeom prst="rect">
            <a:avLst/>
          </a:prstGeom>
        </p:spPr>
        <p:txBody>
          <a:bodyPr vert="horz" wrap="square" lIns="0" tIns="0" rIns="0" bIns="0" rtlCol="0">
            <a:spAutoFit/>
          </a:bodyPr>
          <a:lstStyle/>
          <a:p>
            <a:pPr marL="12700">
              <a:lnSpc>
                <a:spcPts val="1614"/>
              </a:lnSpc>
            </a:pPr>
            <a:r>
              <a:rPr sz="1600" b="1" spc="-5" dirty="0">
                <a:solidFill>
                  <a:srgbClr val="C00000"/>
                </a:solidFill>
                <a:latin typeface="Calibri"/>
                <a:cs typeface="Calibri"/>
              </a:rPr>
              <a:t>https</a:t>
            </a:r>
            <a:r>
              <a:rPr sz="1600" b="1" spc="-5" dirty="0">
                <a:solidFill>
                  <a:srgbClr val="3B3838"/>
                </a:solidFill>
                <a:latin typeface="Calibri"/>
                <a:cs typeface="Calibri"/>
              </a:rPr>
              <a:t>://</a:t>
            </a:r>
            <a:r>
              <a:rPr sz="1600" b="1" spc="-5" dirty="0">
                <a:solidFill>
                  <a:srgbClr val="3B3838"/>
                </a:solidFill>
                <a:latin typeface="Calibri"/>
                <a:cs typeface="Calibri"/>
                <a:hlinkClick r:id="rId2"/>
              </a:rPr>
              <a:t>www.segmantech.com</a:t>
            </a:r>
            <a:endParaRPr sz="16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B383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745</Words>
  <Application>Microsoft Office PowerPoint</Application>
  <PresentationFormat>Custom</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Symbol</vt:lpstr>
      <vt:lpstr>Webdings</vt:lpstr>
      <vt:lpstr>Wingdings</vt:lpstr>
      <vt:lpstr>Office Theme</vt:lpstr>
      <vt:lpstr>Segman Technology India Pvt Ltd.</vt:lpstr>
      <vt:lpstr>About Our Company</vt:lpstr>
      <vt:lpstr>Our Symbol Of Stability &amp; Credibility </vt:lpstr>
      <vt:lpstr>Core Values</vt:lpstr>
      <vt:lpstr>Our Products</vt:lpstr>
      <vt:lpstr>Fusion Churn 360 Prediction Intelligence. </vt:lpstr>
      <vt:lpstr>Resource Capacity Planner. </vt:lpstr>
      <vt:lpstr>Quick Lender (Smart Loan Initiate System). </vt:lpstr>
      <vt:lpstr>Our Services</vt:lpstr>
      <vt:lpstr>Why Choose Us</vt:lpstr>
      <vt:lpstr>Our Valuable Customers</vt:lpstr>
      <vt:lpstr>Domain Worked For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profile.docx</dc:title>
  <dc:creator>ajay.chaurasia</dc:creator>
  <cp:lastModifiedBy>Ajay Chaurasia</cp:lastModifiedBy>
  <cp:revision>12</cp:revision>
  <dcterms:created xsi:type="dcterms:W3CDTF">2022-02-13T19:52:14Z</dcterms:created>
  <dcterms:modified xsi:type="dcterms:W3CDTF">2022-02-14T05:31:52Z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2022-02-14T00:00:00Z</vt:filetime>
  </property>
  <property fmtid="{D5CDD505-2E9C-101B-9397-08002B2CF9AE}" pid="3" name="LastSaved">
    <vt:filetime>2022-02-13T00:00:00Z</vt:filetime>
  </property>
</Properties>
</file>