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7" d="100"/>
          <a:sy n="67" d="100"/>
        </p:scale>
        <p:origin x="-147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DD8C83-70C0-41BC-9741-CEFF6878A2BB}" type="datetimeFigureOut">
              <a:rPr lang="en-US" smtClean="0"/>
              <a:pPr/>
              <a:t>4/28/2015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D2BE94-5B9F-4903-98A8-E94F500E5D9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D2BE94-5B9F-4903-98A8-E94F500E5D97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D2BE94-5B9F-4903-98A8-E94F500E5D97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4560C-E380-1943-B5D7-49A23CA338C0}" type="datetimeFigureOut">
              <a:rPr lang="en-US" smtClean="0"/>
              <a:pPr/>
              <a:t>4/28/2015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79642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4560C-E380-1943-B5D7-49A23CA338C0}" type="datetimeFigureOut">
              <a:rPr lang="en-US" smtClean="0"/>
              <a:pPr/>
              <a:t>4/28/2015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95591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4560C-E380-1943-B5D7-49A23CA338C0}" type="datetimeFigureOut">
              <a:rPr lang="en-US" smtClean="0"/>
              <a:pPr/>
              <a:t>4/28/2015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0633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4560C-E380-1943-B5D7-49A23CA338C0}" type="datetimeFigureOut">
              <a:rPr lang="en-US" smtClean="0"/>
              <a:pPr/>
              <a:t>4/28/2015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17959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4560C-E380-1943-B5D7-49A23CA338C0}" type="datetimeFigureOut">
              <a:rPr lang="en-US" smtClean="0"/>
              <a:pPr/>
              <a:t>4/28/2015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71452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4560C-E380-1943-B5D7-49A23CA338C0}" type="datetimeFigureOut">
              <a:rPr lang="en-US" smtClean="0"/>
              <a:pPr/>
              <a:t>4/28/2015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60021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4560C-E380-1943-B5D7-49A23CA338C0}" type="datetimeFigureOut">
              <a:rPr lang="en-US" smtClean="0"/>
              <a:pPr/>
              <a:t>4/28/2015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41333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4560C-E380-1943-B5D7-49A23CA338C0}" type="datetimeFigureOut">
              <a:rPr lang="en-US" smtClean="0"/>
              <a:pPr/>
              <a:t>4/28/2015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31544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4560C-E380-1943-B5D7-49A23CA338C0}" type="datetimeFigureOut">
              <a:rPr lang="en-US" smtClean="0"/>
              <a:pPr/>
              <a:t>4/28/2015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18387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4560C-E380-1943-B5D7-49A23CA338C0}" type="datetimeFigureOut">
              <a:rPr lang="en-US" smtClean="0"/>
              <a:pPr/>
              <a:t>4/28/2015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96091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4560C-E380-1943-B5D7-49A23CA338C0}" type="datetimeFigureOut">
              <a:rPr lang="en-US" smtClean="0"/>
              <a:pPr/>
              <a:t>4/28/2015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60536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D4560C-E380-1943-B5D7-49A23CA338C0}" type="datetimeFigureOut">
              <a:rPr lang="en-US" smtClean="0"/>
              <a:pPr/>
              <a:t>4/28/2015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8DACDF-E1A9-A04C-A5FF-FC2443684BF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10" descr="LIghtBlueBackground.jp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749622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71537" y="357881"/>
            <a:ext cx="7772400" cy="1470025"/>
          </a:xfrm>
        </p:spPr>
        <p:txBody>
          <a:bodyPr>
            <a:normAutofit/>
          </a:bodyPr>
          <a:lstStyle/>
          <a:p>
            <a:r>
              <a:rPr lang="en-US" sz="6600" dirty="0" smtClean="0">
                <a:latin typeface="Adobe Caslon Pro" pitchFamily="18" charset="0"/>
              </a:rPr>
              <a:t>Flea Market</a:t>
            </a:r>
            <a:endParaRPr lang="en-US" sz="6600" dirty="0">
              <a:latin typeface="Adobe Caslon Pro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1637" y="4964906"/>
            <a:ext cx="6029325" cy="1157287"/>
          </a:xfrm>
        </p:spPr>
        <p:txBody>
          <a:bodyPr>
            <a:normAutofit/>
          </a:bodyPr>
          <a:lstStyle/>
          <a:p>
            <a:r>
              <a:rPr lang="en-US" sz="2000" dirty="0" smtClean="0">
                <a:solidFill>
                  <a:schemeClr val="tx1"/>
                </a:solidFill>
                <a:latin typeface="Adobe Caslon Pro" pitchFamily="18" charset="0"/>
              </a:rPr>
              <a:t>Ajay </a:t>
            </a:r>
            <a:r>
              <a:rPr lang="en-US" sz="2000" dirty="0" err="1" smtClean="0">
                <a:solidFill>
                  <a:schemeClr val="tx1"/>
                </a:solidFill>
                <a:latin typeface="Adobe Caslon Pro" pitchFamily="18" charset="0"/>
              </a:rPr>
              <a:t>Chinthalapalli</a:t>
            </a:r>
            <a:r>
              <a:rPr lang="en-US" sz="2000" dirty="0" smtClean="0">
                <a:solidFill>
                  <a:schemeClr val="tx1"/>
                </a:solidFill>
                <a:latin typeface="Adobe Caslon Pro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dobe Caslon Pro" pitchFamily="18" charset="0"/>
              </a:rPr>
              <a:t>Jayakumar</a:t>
            </a:r>
            <a:r>
              <a:rPr lang="en-US" sz="2000" dirty="0" smtClean="0">
                <a:solidFill>
                  <a:schemeClr val="tx1"/>
                </a:solidFill>
                <a:latin typeface="Adobe Caslon Pro" pitchFamily="18" charset="0"/>
              </a:rPr>
              <a:t> (axc142430)</a:t>
            </a:r>
          </a:p>
          <a:p>
            <a:r>
              <a:rPr lang="en-US" sz="2000" dirty="0" err="1" smtClean="0">
                <a:solidFill>
                  <a:schemeClr val="tx1"/>
                </a:solidFill>
                <a:latin typeface="Adobe Caslon Pro" pitchFamily="18" charset="0"/>
              </a:rPr>
              <a:t>Lun</a:t>
            </a:r>
            <a:r>
              <a:rPr lang="en-US" sz="2000" dirty="0" smtClean="0">
                <a:solidFill>
                  <a:schemeClr val="tx1"/>
                </a:solidFill>
                <a:latin typeface="Adobe Caslon Pro" pitchFamily="18" charset="0"/>
              </a:rPr>
              <a:t> Xiao (lxx141130)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Adobe Caslon Pro" pitchFamily="18" charset="0"/>
              </a:rPr>
              <a:t>Shashank Kumar Shankar (sxs141731)</a:t>
            </a:r>
            <a:endParaRPr lang="en-US" sz="2000" dirty="0">
              <a:solidFill>
                <a:schemeClr val="tx1"/>
              </a:solidFill>
              <a:latin typeface="Adobe Caslon Pro" pitchFamily="18" charset="0"/>
            </a:endParaRPr>
          </a:p>
        </p:txBody>
      </p:sp>
      <p:pic>
        <p:nvPicPr>
          <p:cNvPr id="4" name="Picture 3" descr="FleeMarket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749" y="1827906"/>
            <a:ext cx="4214252" cy="3000375"/>
          </a:xfrm>
          <a:prstGeom prst="rect">
            <a:avLst/>
          </a:prstGeom>
        </p:spPr>
      </p:pic>
      <p:pic>
        <p:nvPicPr>
          <p:cNvPr id="5" name="Picture 4" descr="flea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7737" y="1827906"/>
            <a:ext cx="4100513" cy="298223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2734407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7543800" cy="814388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Adobe Caslon Pro" pitchFamily="18" charset="0"/>
              </a:rPr>
              <a:t>ER Diagram explanation (contd…)</a:t>
            </a:r>
            <a:endParaRPr lang="en-US" sz="2800" dirty="0"/>
          </a:p>
        </p:txBody>
      </p:sp>
      <p:pic>
        <p:nvPicPr>
          <p:cNvPr id="4" name="Content Placeholder 3" descr="staff5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8813" y="642937"/>
            <a:ext cx="5006508" cy="4600575"/>
          </a:xfrm>
        </p:spPr>
      </p:pic>
      <p:sp>
        <p:nvSpPr>
          <p:cNvPr id="5" name="TextBox 4"/>
          <p:cNvSpPr txBox="1"/>
          <p:nvPr/>
        </p:nvSpPr>
        <p:spPr>
          <a:xfrm>
            <a:off x="371475" y="5243513"/>
            <a:ext cx="85725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latin typeface="Adobe Caslon Pro" pitchFamily="18" charset="0"/>
              </a:rPr>
              <a:t> Each rent space is maintained by a staff person. 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Adobe Caslon Pro" pitchFamily="18" charset="0"/>
              </a:rPr>
              <a:t> The staff can help renters in setting up the shops, cleaning, preparing the rent space for new renters. </a:t>
            </a:r>
            <a:endParaRPr lang="en-US" dirty="0">
              <a:latin typeface="Adobe Caslon Pro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7262" y="0"/>
            <a:ext cx="7143750" cy="600075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Adobe Caslon Pro" pitchFamily="18" charset="0"/>
              </a:rPr>
              <a:t>Relational Schema</a:t>
            </a:r>
            <a:endParaRPr lang="en-US" sz="2400" dirty="0">
              <a:latin typeface="Adobe Caslon Pro" pitchFamily="18" charset="0"/>
            </a:endParaRPr>
          </a:p>
        </p:txBody>
      </p:sp>
      <p:pic>
        <p:nvPicPr>
          <p:cNvPr id="6" name="Content Placeholder 5" descr="Relation Schema1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428625"/>
            <a:ext cx="9144000" cy="5772150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5812" y="0"/>
            <a:ext cx="7615237" cy="542925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Adobe Caslon Pro" pitchFamily="18" charset="0"/>
              </a:rPr>
              <a:t>Relational Schema (Contd…)</a:t>
            </a:r>
            <a:endParaRPr lang="en-US" sz="2000" dirty="0">
              <a:latin typeface="Adobe Caslon Pro" pitchFamily="18" charset="0"/>
            </a:endParaRPr>
          </a:p>
        </p:txBody>
      </p:sp>
      <p:pic>
        <p:nvPicPr>
          <p:cNvPr id="4" name="Content Placeholder 3" descr="Relation Schema2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328613"/>
            <a:ext cx="9144000" cy="6000750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0138" y="2757489"/>
            <a:ext cx="6786563" cy="800100"/>
          </a:xfrm>
        </p:spPr>
        <p:txBody>
          <a:bodyPr/>
          <a:lstStyle/>
          <a:p>
            <a:pPr algn="ctr">
              <a:buNone/>
            </a:pPr>
            <a:r>
              <a:rPr lang="en-US" dirty="0" smtClean="0">
                <a:latin typeface="Adobe Caslon Pro" pitchFamily="18" charset="0"/>
              </a:rPr>
              <a:t>Thank you. </a:t>
            </a:r>
            <a:endParaRPr lang="en-US" dirty="0">
              <a:latin typeface="Adobe Caslon Pro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dobe Caslon Pro" pitchFamily="18" charset="0"/>
              </a:rPr>
              <a:t>Introduction</a:t>
            </a:r>
            <a:endParaRPr lang="en-US" dirty="0">
              <a:latin typeface="Adobe Caslon Pro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dirty="0" smtClean="0">
                <a:latin typeface="Adobe Caslon Pro" pitchFamily="18" charset="0"/>
              </a:rPr>
              <a:t>Our project is to maintain the database of stalls spaces in a Flea Market.</a:t>
            </a:r>
          </a:p>
          <a:p>
            <a:pPr algn="ctr"/>
            <a:endParaRPr lang="en-US" dirty="0" smtClean="0">
              <a:latin typeface="Adobe Caslon Pro" pitchFamily="18" charset="0"/>
            </a:endParaRPr>
          </a:p>
          <a:p>
            <a:pPr algn="ctr">
              <a:buNone/>
            </a:pPr>
            <a:r>
              <a:rPr lang="en-US" dirty="0" smtClean="0">
                <a:latin typeface="Adobe Caslon Pro" pitchFamily="18" charset="0"/>
              </a:rPr>
              <a:t>A </a:t>
            </a:r>
            <a:r>
              <a:rPr lang="en-US" b="1" dirty="0" smtClean="0">
                <a:latin typeface="Adobe Caslon Pro" pitchFamily="18" charset="0"/>
              </a:rPr>
              <a:t>Flea Market</a:t>
            </a:r>
            <a:r>
              <a:rPr lang="en-US" dirty="0" smtClean="0">
                <a:latin typeface="Adobe Caslon Pro" pitchFamily="18" charset="0"/>
              </a:rPr>
              <a:t> is a type of market that rents space to people who want to sell or exchange goods. The goods here can be High quality, low quality or Used goods.</a:t>
            </a:r>
          </a:p>
          <a:p>
            <a:endParaRPr lang="en-US" dirty="0">
              <a:latin typeface="Adobe Caslon Pro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dobe Caslon Pro" pitchFamily="18" charset="0"/>
              </a:rPr>
              <a:t>Who uses this database?</a:t>
            </a:r>
            <a:endParaRPr lang="en-US" dirty="0">
              <a:latin typeface="Adobe Caslon Pro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829050"/>
          </a:xfrm>
        </p:spPr>
        <p:txBody>
          <a:bodyPr/>
          <a:lstStyle/>
          <a:p>
            <a:pPr algn="ctr">
              <a:buNone/>
            </a:pPr>
            <a:r>
              <a:rPr lang="en-US" sz="4000" dirty="0" smtClean="0">
                <a:latin typeface="Adobe Caslon Pro" pitchFamily="18" charset="0"/>
              </a:rPr>
              <a:t>This database is mainly used by the Managers of a Flea Market to maintain the stall’s rent, information of renter, objects sold in the stalls, maintenance staff etc. 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dobe Caslon Pro" pitchFamily="18" charset="0"/>
              </a:rPr>
              <a:t>Features in our Flea Market Design </a:t>
            </a:r>
            <a:endParaRPr lang="en-US" dirty="0">
              <a:latin typeface="Adobe Caslon Pro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latin typeface="Adobe Caslon Pro" pitchFamily="18" charset="0"/>
              </a:rPr>
              <a:t>People can rent a stall and sell various items. </a:t>
            </a:r>
          </a:p>
          <a:p>
            <a:r>
              <a:rPr lang="en-US" dirty="0" smtClean="0">
                <a:latin typeface="Adobe Caslon Pro" pitchFamily="18" charset="0"/>
              </a:rPr>
              <a:t>The items sold can be cloths, Electronic items or food.</a:t>
            </a:r>
          </a:p>
          <a:p>
            <a:r>
              <a:rPr lang="en-US" dirty="0" smtClean="0">
                <a:latin typeface="Adobe Caslon Pro" pitchFamily="18" charset="0"/>
              </a:rPr>
              <a:t>Stalls are rented based on the area of the stall required.</a:t>
            </a:r>
          </a:p>
          <a:p>
            <a:r>
              <a:rPr lang="en-US" dirty="0" smtClean="0">
                <a:latin typeface="Adobe Caslon Pro" pitchFamily="18" charset="0"/>
              </a:rPr>
              <a:t>The payment options for the rent can be daily or weekly.</a:t>
            </a:r>
          </a:p>
          <a:p>
            <a:r>
              <a:rPr lang="en-US" dirty="0" smtClean="0">
                <a:latin typeface="Adobe Caslon Pro" pitchFamily="18" charset="0"/>
              </a:rPr>
              <a:t>Booth can only be assigned only </a:t>
            </a:r>
            <a:r>
              <a:rPr lang="en-US" smtClean="0">
                <a:latin typeface="Adobe Caslon Pro" pitchFamily="18" charset="0"/>
              </a:rPr>
              <a:t>after payment.</a:t>
            </a:r>
            <a:endParaRPr lang="en-US" dirty="0" smtClean="0">
              <a:latin typeface="Adobe Caslon Pro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629525" cy="768350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Adobe Caslon Pro" pitchFamily="18" charset="0"/>
              </a:rPr>
              <a:t>ER Diagram</a:t>
            </a:r>
            <a:endParaRPr lang="en-US" sz="2000" dirty="0">
              <a:latin typeface="Adobe Caslon Pro" pitchFamily="18" charset="0"/>
            </a:endParaRPr>
          </a:p>
        </p:txBody>
      </p:sp>
      <p:pic>
        <p:nvPicPr>
          <p:cNvPr id="4" name="Content Placeholder 3" descr="DB_Fleamarket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485775"/>
            <a:ext cx="9144000" cy="5672138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Adobe Caslon Pro" pitchFamily="18" charset="0"/>
              </a:rPr>
              <a:t>ER Diagram explanation.</a:t>
            </a:r>
            <a:endParaRPr lang="en-US" sz="2800" dirty="0">
              <a:latin typeface="Adobe Caslon Pro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8650" y="4864241"/>
            <a:ext cx="772953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2000" dirty="0" smtClean="0">
                <a:latin typeface="Adobe Caslon Pro" pitchFamily="18" charset="0"/>
              </a:rPr>
              <a:t> A Booth/Stall can be rented by any person.  Details of the stall is determined by the booth entity.</a:t>
            </a:r>
          </a:p>
          <a:p>
            <a:pPr algn="just">
              <a:buFont typeface="Arial" pitchFamily="34" charset="0"/>
              <a:buChar char="•"/>
            </a:pPr>
            <a:r>
              <a:rPr lang="en-US" sz="2000" dirty="0" smtClean="0">
                <a:latin typeface="Adobe Caslon Pro" pitchFamily="18" charset="0"/>
              </a:rPr>
              <a:t> The payment options for the booth can be paid using cash, card or </a:t>
            </a:r>
            <a:r>
              <a:rPr lang="en-US" sz="2000" dirty="0" err="1" smtClean="0">
                <a:latin typeface="Adobe Caslon Pro" pitchFamily="18" charset="0"/>
              </a:rPr>
              <a:t>cheque</a:t>
            </a:r>
            <a:r>
              <a:rPr lang="en-US" sz="2000" dirty="0" smtClean="0">
                <a:latin typeface="Adobe Caslon Pro" pitchFamily="18" charset="0"/>
              </a:rPr>
              <a:t>.</a:t>
            </a:r>
            <a:endParaRPr lang="en-US" sz="2000" dirty="0">
              <a:latin typeface="Adobe Caslon Pro" pitchFamily="18" charset="0"/>
            </a:endParaRPr>
          </a:p>
        </p:txBody>
      </p:sp>
      <p:pic>
        <p:nvPicPr>
          <p:cNvPr id="8" name="Content Placeholder 7" descr="Booth1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6037" y="814388"/>
            <a:ext cx="4943325" cy="4049853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8575"/>
            <a:ext cx="8229600" cy="11430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Adobe Caslon Pro" pitchFamily="18" charset="0"/>
              </a:rPr>
              <a:t>ER Diagram explanation (contd…)</a:t>
            </a:r>
            <a:endParaRPr lang="en-US" sz="2800" dirty="0"/>
          </a:p>
        </p:txBody>
      </p:sp>
      <p:pic>
        <p:nvPicPr>
          <p:cNvPr id="4" name="Content Placeholder 3" descr="objects2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7085" y="800100"/>
            <a:ext cx="6961382" cy="4781632"/>
          </a:xfrm>
        </p:spPr>
      </p:pic>
      <p:sp>
        <p:nvSpPr>
          <p:cNvPr id="5" name="TextBox 4"/>
          <p:cNvSpPr txBox="1"/>
          <p:nvPr/>
        </p:nvSpPr>
        <p:spPr>
          <a:xfrm>
            <a:off x="457200" y="5581732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dirty="0" smtClean="0">
                <a:latin typeface="Adobe Caslon Pro" pitchFamily="18" charset="0"/>
              </a:rPr>
              <a:t> The objects sold at each stall can be either Used goods or Newly manufactured. </a:t>
            </a:r>
          </a:p>
          <a:p>
            <a:pPr algn="just">
              <a:buFont typeface="Arial" pitchFamily="34" charset="0"/>
              <a:buChar char="•"/>
            </a:pPr>
            <a:r>
              <a:rPr lang="en-US" dirty="0" smtClean="0">
                <a:latin typeface="Adobe Caslon Pro" pitchFamily="18" charset="0"/>
              </a:rPr>
              <a:t> Each stall can sell either Cloths, Electronic Appliances and food.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7515225" cy="828675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Adobe Caslon Pro" pitchFamily="18" charset="0"/>
              </a:rPr>
              <a:t>ER Diagram explanation (contd…)</a:t>
            </a:r>
            <a:endParaRPr lang="en-US" sz="2800" dirty="0"/>
          </a:p>
        </p:txBody>
      </p:sp>
      <p:pic>
        <p:nvPicPr>
          <p:cNvPr id="4" name="Content Placeholder 3" descr="person3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43965" y="828675"/>
            <a:ext cx="5580290" cy="4340226"/>
          </a:xfrm>
        </p:spPr>
      </p:pic>
      <p:sp>
        <p:nvSpPr>
          <p:cNvPr id="5" name="TextBox 4"/>
          <p:cNvSpPr txBox="1"/>
          <p:nvPr/>
        </p:nvSpPr>
        <p:spPr>
          <a:xfrm>
            <a:off x="214313" y="5168901"/>
            <a:ext cx="86153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dirty="0" smtClean="0">
                <a:latin typeface="Adobe Caslon Pro" pitchFamily="18" charset="0"/>
              </a:rPr>
              <a:t> The details of the person who rents the Booth space is in the entity Person.</a:t>
            </a:r>
          </a:p>
          <a:p>
            <a:pPr algn="just">
              <a:buFont typeface="Arial" pitchFamily="34" charset="0"/>
              <a:buChar char="•"/>
            </a:pPr>
            <a:r>
              <a:rPr lang="en-US" dirty="0" smtClean="0">
                <a:latin typeface="Adobe Caslon Pro" pitchFamily="18" charset="0"/>
              </a:rPr>
              <a:t> Also, the penalty a renter pays is also included. The penalties maybe due to low maintenance etc. </a:t>
            </a:r>
            <a:endParaRPr lang="en-US" dirty="0">
              <a:latin typeface="Adobe Caslon Pro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7238" y="0"/>
            <a:ext cx="7415213" cy="785812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Adobe Caslon Pro" pitchFamily="18" charset="0"/>
              </a:rPr>
              <a:t>ER Diagram explanation (contd…)</a:t>
            </a:r>
            <a:endParaRPr lang="en-US" sz="2800" dirty="0"/>
          </a:p>
        </p:txBody>
      </p:sp>
      <p:pic>
        <p:nvPicPr>
          <p:cNvPr id="4" name="Content Placeholder 3" descr="RentSpace4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6289" y="571500"/>
            <a:ext cx="4415974" cy="4343995"/>
          </a:xfrm>
        </p:spPr>
      </p:pic>
      <p:sp>
        <p:nvSpPr>
          <p:cNvPr id="5" name="TextBox 4"/>
          <p:cNvSpPr txBox="1"/>
          <p:nvPr/>
        </p:nvSpPr>
        <p:spPr>
          <a:xfrm>
            <a:off x="242888" y="4915495"/>
            <a:ext cx="87296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latin typeface="Adobe Caslon Pro" pitchFamily="18" charset="0"/>
              </a:rPr>
              <a:t> Each Booth/Stall falls in a particular rent space category based on the area of the stall/booth rented.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Adobe Caslon Pro" pitchFamily="18" charset="0"/>
              </a:rPr>
              <a:t> Rent price for Large area booths is higher than medium and small area booths.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Adobe Caslon Pro" pitchFamily="18" charset="0"/>
              </a:rPr>
              <a:t> Each type of rent space have particular number of Booths in them. </a:t>
            </a:r>
            <a:endParaRPr lang="en-US" dirty="0">
              <a:latin typeface="Adobe Caslon Pro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363</Words>
  <Application>Microsoft Office PowerPoint</Application>
  <PresentationFormat>On-screen Show (4:3)</PresentationFormat>
  <Paragraphs>38</Paragraphs>
  <Slides>13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Flea Market</vt:lpstr>
      <vt:lpstr>Introduction</vt:lpstr>
      <vt:lpstr>Who uses this database?</vt:lpstr>
      <vt:lpstr>Features in our Flea Market Design </vt:lpstr>
      <vt:lpstr>ER Diagram</vt:lpstr>
      <vt:lpstr>ER Diagram explanation.</vt:lpstr>
      <vt:lpstr>ER Diagram explanation (contd…)</vt:lpstr>
      <vt:lpstr>ER Diagram explanation (contd…)</vt:lpstr>
      <vt:lpstr>ER Diagram explanation (contd…)</vt:lpstr>
      <vt:lpstr>ER Diagram explanation (contd…)</vt:lpstr>
      <vt:lpstr>Relational Schema</vt:lpstr>
      <vt:lpstr>Relational Schema (Contd…)</vt:lpstr>
      <vt:lpstr>Slide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lxe072000</dc:creator>
  <cp:lastModifiedBy>Shashank</cp:lastModifiedBy>
  <cp:revision>54</cp:revision>
  <dcterms:created xsi:type="dcterms:W3CDTF">2011-08-25T15:49:05Z</dcterms:created>
  <dcterms:modified xsi:type="dcterms:W3CDTF">2015-04-29T02:42:04Z</dcterms:modified>
</cp:coreProperties>
</file>