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3" r:id="rId13"/>
  </p:sldIdLst>
  <p:sldSz cx="12192000" cy="6858000"/>
  <p:notesSz cx="6858000" cy="9144000"/>
  <p:custShowLst>
    <p:custShow name="Custom Show 1" id="0">
      <p:sldLst>
        <p:sld r:id="rId2"/>
        <p:sld r:id="rId3"/>
        <p:sld r:id="rId4"/>
        <p:sld r:id="rId5"/>
        <p:sld r:id="rId13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AYSINGH CHAUHAN" initials="AC" lastIdx="1" clrIdx="0">
    <p:extLst>
      <p:ext uri="{19B8F6BF-5375-455C-9EA6-DF929625EA0E}">
        <p15:presenceInfo xmlns:p15="http://schemas.microsoft.com/office/powerpoint/2012/main" userId="d606c9987b4449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803"/>
    <a:srgbClr val="FEB4B9"/>
    <a:srgbClr val="04F020"/>
    <a:srgbClr val="00B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E2FA-5EB2-A507-411C-09A5ED83E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CAAF0-7907-B55E-D0D1-A22BD02E1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6865A-D4D3-DE1F-356A-3D42C10A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B10-72D0-A641-ADAE-E70D9DBDFD8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D3A87-8E8F-8B1E-5EE8-C23D23E1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2C742-BB4D-7F63-9FB5-39F70434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D889-2614-624B-BDCD-2BB721072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1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8AAC-44AE-475A-D8D3-393EBD6C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E44AA-B434-F080-6FC2-3F9FF8B74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ECE3D-1B02-BE00-5C63-27F2F0FA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B10-72D0-A641-ADAE-E70D9DBDFD8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AABB5-C5AB-C6B7-80EC-12C20344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984A3-6A41-9259-7AE6-CE45E3D5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D889-2614-624B-BDCD-2BB721072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1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637E2-7F5A-28F3-FE1E-A89CE5DA9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33A43-FD1E-AAAE-03D9-E297FF95F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CB44D-DBED-DCCC-192C-8AEB1CFC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B10-72D0-A641-ADAE-E70D9DBDFD8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55555-467F-4737-A7BB-B5BD9438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C8A6A-9A77-C2DE-4F27-EB0313D5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D889-2614-624B-BDCD-2BB721072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CB9-44F9-BB32-6459-8702EF3F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D63DC-3942-5451-1F05-184221C79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D08A-DCEC-D439-8E47-6828D1A7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B10-72D0-A641-ADAE-E70D9DBDFD8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13851-EDB3-A9CD-70CD-C7E09401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32DD7-5945-BF1B-DBE2-2AF6E94B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D889-2614-624B-BDCD-2BB721072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7DF7-D430-C042-69DD-D185C619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9C770-D7D1-96E1-4FFF-253E328DA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E1E4B-1FC2-1282-F6E7-BAD947F9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B10-72D0-A641-ADAE-E70D9DBDFD8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E027B-29F5-AD45-E550-9FB4262B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96BD9-D2A6-327A-33F8-EF7E9A23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D889-2614-624B-BDCD-2BB721072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9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9266-B9DA-7534-0D8D-C1A8452B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C9BCD-2226-0E74-394A-18883A537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2159C-4F1E-6C8C-4858-DDDB7C02F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32848-16BB-4049-437D-63E6F7F8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B10-72D0-A641-ADAE-E70D9DBDFD8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FC620-C356-2A26-D313-0A145777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7F1B9-39C2-317A-6F8A-277337E1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D889-2614-624B-BDCD-2BB721072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4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0988-75EE-AE61-5068-BF49A255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11EED-94FD-EB46-A909-4CD3BBCF8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0EB36-74EA-320D-A9DE-30677C73D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AB1DE-B902-080D-6A12-E6650FA47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FD376-18B3-724C-40AF-D0AABA94C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BE422-0D9D-D0C7-669A-2D2100A7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B10-72D0-A641-ADAE-E70D9DBDFD8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C3C0D-2F20-9B8D-A982-B89AFD5E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BFBA4-7293-6514-F2A5-8C0EF2F1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D889-2614-624B-BDCD-2BB721072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3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DF2F-B5A8-939A-31A0-E278D049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347DA-FA1D-DFF5-E3AD-70C0A27C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B10-72D0-A641-ADAE-E70D9DBDFD8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5583E-080E-A57B-D765-AE5C14E2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F8B44-ED94-9E1D-D040-813F37AC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D889-2614-624B-BDCD-2BB721072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5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684F6-FC5A-8130-D9A6-C3629523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B10-72D0-A641-ADAE-E70D9DBDFD8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9FBD7-B175-D6BF-9E78-63337069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A51B1-DD63-C7E9-1858-6AF94208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D889-2614-624B-BDCD-2BB721072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D4B9-867D-0BAD-3661-BA8B7B9E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A417-453D-5789-0455-11E3D1937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055A9-FCF4-3691-29B7-57E5D70BB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F4500-DBD7-ABDB-B8BC-94F8AAC3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B10-72D0-A641-ADAE-E70D9DBDFD8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E1D60-83F4-D193-A2F1-975485C0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11B8A-26A6-3039-0270-4F8C65FF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D889-2614-624B-BDCD-2BB721072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1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A624-8402-2F25-33D7-CC2D30F7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B3A07-F374-DCA9-A066-D1A8F22B8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A3300-8810-FB16-402F-A867A712A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2815D-9FC1-BADF-82FE-821E8404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B10-72D0-A641-ADAE-E70D9DBDFD8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D969C-5C89-8360-6B88-CC54174E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FB030-14CD-32BD-52F1-87F109FE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D889-2614-624B-BDCD-2BB721072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4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FCB0C-CB26-926B-B324-1B9CEF59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A0284-24DD-B8A2-C6D6-ABA421DD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9DA46-17A9-6BE7-C584-299F89FB5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7EB10-72D0-A641-ADAE-E70D9DBDFD8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02A0B-F3C1-412F-3642-F3BCEE249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99F2C-D43C-9076-B7D5-C0CC05D2D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D889-2614-624B-BDCD-2BB721072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8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84A2-CDB8-B5BE-B251-3C6EEC75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009" y="5487130"/>
            <a:ext cx="4711810" cy="113741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ea typeface="Calibri Light"/>
                <a:cs typeface="Calibri Light"/>
              </a:rPr>
              <a:t>Presented- </a:t>
            </a:r>
            <a:r>
              <a:rPr lang="en-US" sz="4000" dirty="0" err="1">
                <a:solidFill>
                  <a:schemeClr val="bg1"/>
                </a:solidFill>
                <a:ea typeface="Calibri Light"/>
                <a:cs typeface="Calibri Light"/>
              </a:rPr>
              <a:t>Dr.Ajaysingh</a:t>
            </a:r>
            <a:r>
              <a:rPr lang="en-US" sz="4000" dirty="0">
                <a:solidFill>
                  <a:schemeClr val="bg1"/>
                </a:solidFill>
                <a:ea typeface="Calibri Light"/>
                <a:cs typeface="Calibri Light"/>
              </a:rPr>
              <a:t> Chauhan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3B07-D53B-6383-EC6C-38380515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6" y="295242"/>
            <a:ext cx="5771243" cy="64559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9600" dirty="0">
                <a:solidFill>
                  <a:schemeClr val="bg1"/>
                </a:solidFill>
                <a:ea typeface="+mn-lt"/>
                <a:cs typeface="+mn-lt"/>
              </a:rPr>
              <a:t>WAVECON</a:t>
            </a:r>
          </a:p>
          <a:p>
            <a:pPr marL="0" indent="0">
              <a:buNone/>
            </a:pPr>
            <a:endParaRPr lang="en-US" sz="96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9600" dirty="0">
                <a:solidFill>
                  <a:schemeClr val="bg1"/>
                </a:solidFill>
                <a:ea typeface="+mn-lt"/>
                <a:cs typeface="+mn-lt"/>
              </a:rPr>
              <a:t>TELECOM  </a:t>
            </a:r>
            <a:endParaRPr lang="en-US" sz="96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96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9600" dirty="0">
                <a:solidFill>
                  <a:schemeClr val="bg1"/>
                </a:solidFill>
                <a:ea typeface="Calibri"/>
                <a:cs typeface="Calibri"/>
              </a:rPr>
              <a:t>ANALYSIS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logo with dots and lines around it&#10;&#10;Description automatically generated">
            <a:extLst>
              <a:ext uri="{FF2B5EF4-FFF2-40B4-BE49-F238E27FC236}">
                <a16:creationId xmlns:a16="http://schemas.microsoft.com/office/drawing/2014/main" id="{CACDE9D2-05F3-0D2D-0EF7-8B3E5DE44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927" y="233456"/>
            <a:ext cx="5614175" cy="4863814"/>
          </a:xfrm>
          <a:prstGeom prst="rect">
            <a:avLst/>
          </a:prstGeom>
        </p:spPr>
      </p:pic>
      <p:pic>
        <p:nvPicPr>
          <p:cNvPr id="5" name="slide_1_24k.mp3">
            <a:hlinkClick r:id="" action="ppaction://media"/>
            <a:extLst>
              <a:ext uri="{FF2B5EF4-FFF2-40B4-BE49-F238E27FC236}">
                <a16:creationId xmlns:a16="http://schemas.microsoft.com/office/drawing/2014/main" id="{D605E6D1-9EF9-56CF-77F4-012A155A16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94875" y="5747708"/>
            <a:ext cx="1018027" cy="100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3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0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8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53EF-1727-42E1-C0C9-4B1C780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24" y="134786"/>
            <a:ext cx="3939073" cy="113761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MARKET SHARE :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A4A57-A778-0731-52C5-3254A5138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1216420"/>
            <a:ext cx="11150082" cy="3467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C4DC56-A6E2-531D-6A17-01F1D7AC3379}"/>
              </a:ext>
            </a:extLst>
          </p:cNvPr>
          <p:cNvSpPr txBox="1"/>
          <p:nvPr/>
        </p:nvSpPr>
        <p:spPr>
          <a:xfrm>
            <a:off x="838201" y="5446508"/>
            <a:ext cx="934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Wavecon</a:t>
            </a:r>
            <a:r>
              <a:rPr lang="en-US" dirty="0"/>
              <a:t> secures the third spot in terms of market share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87EEC-6A32-DDE2-6482-F2AC2DF53B00}"/>
              </a:ext>
            </a:extLst>
          </p:cNvPr>
          <p:cNvSpPr txBox="1"/>
          <p:nvPr/>
        </p:nvSpPr>
        <p:spPr>
          <a:xfrm>
            <a:off x="838201" y="5960532"/>
            <a:ext cx="700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Wavecon</a:t>
            </a:r>
            <a:r>
              <a:rPr lang="en-US" dirty="0"/>
              <a:t> maintained an average market share of 20 % before 5G launch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B6EC4-515E-7E02-414F-39D773AF847D}"/>
              </a:ext>
            </a:extLst>
          </p:cNvPr>
          <p:cNvSpPr txBox="1"/>
          <p:nvPr/>
        </p:nvSpPr>
        <p:spPr>
          <a:xfrm>
            <a:off x="838201" y="6484962"/>
            <a:ext cx="869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After the 5G launch the market share </a:t>
            </a:r>
            <a:r>
              <a:rPr lang="en-US" dirty="0" err="1"/>
              <a:t>wavecon</a:t>
            </a:r>
            <a:r>
              <a:rPr lang="en-US" dirty="0"/>
              <a:t> Average Monthly Share Decreased to  18%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3D4CE-7EC8-0F09-9719-3A65CE9FC4F2}"/>
              </a:ext>
            </a:extLst>
          </p:cNvPr>
          <p:cNvSpPr txBox="1"/>
          <p:nvPr/>
        </p:nvSpPr>
        <p:spPr>
          <a:xfrm>
            <a:off x="838201" y="5077176"/>
            <a:ext cx="581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in terms of market share </a:t>
            </a:r>
            <a:r>
              <a:rPr lang="en-US" dirty="0" err="1"/>
              <a:t>pio</a:t>
            </a:r>
            <a:r>
              <a:rPr lang="en-US" dirty="0"/>
              <a:t> stood first amongst all</a:t>
            </a:r>
            <a:endParaRPr lang="en-IN" dirty="0"/>
          </a:p>
        </p:txBody>
      </p:sp>
      <p:pic>
        <p:nvPicPr>
          <p:cNvPr id="5" name="slide 10_24k.mp3">
            <a:hlinkClick r:id="" action="ppaction://media"/>
            <a:extLst>
              <a:ext uri="{FF2B5EF4-FFF2-40B4-BE49-F238E27FC236}">
                <a16:creationId xmlns:a16="http://schemas.microsoft.com/office/drawing/2014/main" id="{1C227663-C1BB-FD06-978A-F03C9399C74C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536160" y="5167402"/>
            <a:ext cx="1807404" cy="1317560"/>
          </a:xfrm>
        </p:spPr>
      </p:pic>
    </p:spTree>
    <p:extLst>
      <p:ext uri="{BB962C8B-B14F-4D97-AF65-F5344CB8AC3E}">
        <p14:creationId xmlns:p14="http://schemas.microsoft.com/office/powerpoint/2010/main" val="174519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75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8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563D-B34F-BDDA-ACE8-49EE0CB7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55" y="141192"/>
            <a:ext cx="10579720" cy="8665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USEFULL FEEDBACK FOR BUSINESS GROWTH</a:t>
            </a:r>
            <a:r>
              <a:rPr lang="en-US" b="1">
                <a:solidFill>
                  <a:schemeClr val="bg1"/>
                </a:solidFill>
              </a:rPr>
              <a:t> :</a:t>
            </a:r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3F884-A56B-2D29-4F7E-24056206870A}"/>
              </a:ext>
            </a:extLst>
          </p:cNvPr>
          <p:cNvSpPr txBox="1"/>
          <p:nvPr/>
        </p:nvSpPr>
        <p:spPr>
          <a:xfrm>
            <a:off x="1487297" y="1321388"/>
            <a:ext cx="94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3g/4g plans like P7 which are not Aligned with the 5G technology should be Discontinued</a:t>
            </a:r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C76B56-B79F-44EE-2E67-3011DF652BDF}"/>
              </a:ext>
            </a:extLst>
          </p:cNvPr>
          <p:cNvSpPr txBox="1"/>
          <p:nvPr/>
        </p:nvSpPr>
        <p:spPr>
          <a:xfrm>
            <a:off x="1487298" y="2145118"/>
            <a:ext cx="942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Seasonal promotions and other marketing ways can be used to increase Monthly Average Revenue</a:t>
            </a:r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7EE1E4-7827-B10C-D4DF-5E6ED3F4F775}"/>
              </a:ext>
            </a:extLst>
          </p:cNvPr>
          <p:cNvSpPr txBox="1"/>
          <p:nvPr/>
        </p:nvSpPr>
        <p:spPr>
          <a:xfrm>
            <a:off x="1464906" y="2856209"/>
            <a:ext cx="931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Analysis of 5G Impact in different cities is important to study the varying effects on connectivity and potential Business opportunities</a:t>
            </a:r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93BA5D-0B46-FF15-D524-252CDD34BDCD}"/>
              </a:ext>
            </a:extLst>
          </p:cNvPr>
          <p:cNvSpPr txBox="1"/>
          <p:nvPr/>
        </p:nvSpPr>
        <p:spPr>
          <a:xfrm>
            <a:off x="1464906" y="3734976"/>
            <a:ext cx="810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Stay informed on competitors offerings and market trends to ensure plans remain competitive</a:t>
            </a:r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AC8D50-F932-A111-F026-9A34F0DA22F7}"/>
              </a:ext>
            </a:extLst>
          </p:cNvPr>
          <p:cNvSpPr txBox="1"/>
          <p:nvPr/>
        </p:nvSpPr>
        <p:spPr>
          <a:xfrm>
            <a:off x="1464906" y="4694987"/>
            <a:ext cx="1002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Gathering customer feedback to better understanding customer needs , enhance service offerings and stay ahead in the competitive landscape</a:t>
            </a:r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7C1611-8AB2-C49D-0AB4-1DCC64910A14}"/>
              </a:ext>
            </a:extLst>
          </p:cNvPr>
          <p:cNvSpPr txBox="1"/>
          <p:nvPr/>
        </p:nvSpPr>
        <p:spPr>
          <a:xfrm>
            <a:off x="1487298" y="5778433"/>
            <a:ext cx="10050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 improve market share , innovate product offerings , </a:t>
            </a:r>
            <a:r>
              <a:rPr lang="en-US" err="1"/>
              <a:t>Laverage</a:t>
            </a:r>
            <a:r>
              <a:rPr lang="en-US"/>
              <a:t> digital marketing for broader reach and invest in innovative marketing strategies</a:t>
            </a:r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ABD7E83-58F7-529F-8C2B-E1E89B7257BF}"/>
              </a:ext>
            </a:extLst>
          </p:cNvPr>
          <p:cNvSpPr/>
          <p:nvPr/>
        </p:nvSpPr>
        <p:spPr>
          <a:xfrm>
            <a:off x="257835" y="1324000"/>
            <a:ext cx="637689" cy="2879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7898790-452E-3AEF-7C00-05C78605DEAD}"/>
              </a:ext>
            </a:extLst>
          </p:cNvPr>
          <p:cNvSpPr/>
          <p:nvPr/>
        </p:nvSpPr>
        <p:spPr>
          <a:xfrm>
            <a:off x="257835" y="2218636"/>
            <a:ext cx="637689" cy="2828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5427B0A-CD4D-F7E3-2549-112361A1AF38}"/>
              </a:ext>
            </a:extLst>
          </p:cNvPr>
          <p:cNvSpPr/>
          <p:nvPr/>
        </p:nvSpPr>
        <p:spPr>
          <a:xfrm>
            <a:off x="315139" y="3060153"/>
            <a:ext cx="637689" cy="2828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C3ACA34-52E9-D7A7-5663-342F326D7145}"/>
              </a:ext>
            </a:extLst>
          </p:cNvPr>
          <p:cNvSpPr/>
          <p:nvPr/>
        </p:nvSpPr>
        <p:spPr>
          <a:xfrm>
            <a:off x="284007" y="3868223"/>
            <a:ext cx="637690" cy="3231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6E517FC-F176-0530-6230-4E5FEC460289}"/>
              </a:ext>
            </a:extLst>
          </p:cNvPr>
          <p:cNvSpPr/>
          <p:nvPr/>
        </p:nvSpPr>
        <p:spPr>
          <a:xfrm>
            <a:off x="300522" y="5949407"/>
            <a:ext cx="637689" cy="304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17B36BE-1FC7-4E9D-5145-F0525148D8B6}"/>
              </a:ext>
            </a:extLst>
          </p:cNvPr>
          <p:cNvSpPr/>
          <p:nvPr/>
        </p:nvSpPr>
        <p:spPr>
          <a:xfrm>
            <a:off x="300522" y="4908815"/>
            <a:ext cx="637690" cy="3231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slide 11_24k.mp3">
            <a:hlinkClick r:id="" action="ppaction://media"/>
            <a:extLst>
              <a:ext uri="{FF2B5EF4-FFF2-40B4-BE49-F238E27FC236}">
                <a16:creationId xmlns:a16="http://schemas.microsoft.com/office/drawing/2014/main" id="{2AE9834A-BA11-3699-9940-3AC2D0E75D70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252026" y="806598"/>
            <a:ext cx="1553354" cy="1029579"/>
          </a:xfrm>
        </p:spPr>
      </p:pic>
    </p:spTree>
    <p:extLst>
      <p:ext uri="{BB962C8B-B14F-4D97-AF65-F5344CB8AC3E}">
        <p14:creationId xmlns:p14="http://schemas.microsoft.com/office/powerpoint/2010/main" val="110887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56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8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527D-B2DE-3FEA-8730-03EA41C8C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063" y="5222346"/>
            <a:ext cx="10339874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43ABB-4E7A-21A8-014B-0046F7AE1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719" y="2561839"/>
            <a:ext cx="9104114" cy="17343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chemeClr val="bg1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48131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8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D53C-F3AD-88CF-03A3-37883B07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256268"/>
            <a:ext cx="3512457" cy="989921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Overview:</a:t>
            </a:r>
            <a:endParaRPr lang="en-US" sz="6000" b="1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0B54-8478-3811-68B6-9385C042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1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dirty="0">
                <a:ea typeface="+mn-lt"/>
                <a:cs typeface="+mn-lt"/>
              </a:rPr>
              <a:t>Wave con , a leading telecom provider in India, launched its 5G plans in May 2022, along with other telecom providers. After the 5G launch, Wave con noticed a decline in active users and revenue growth. The company has tasked its analytics team with creating a comparison report of key performance indicators (KPIs) between the pre and post-launch phases of 5G</a:t>
            </a:r>
            <a:endParaRPr lang="en-US" sz="40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slide_2_24k.mp3">
            <a:hlinkClick r:id="" action="ppaction://media"/>
            <a:extLst>
              <a:ext uri="{FF2B5EF4-FFF2-40B4-BE49-F238E27FC236}">
                <a16:creationId xmlns:a16="http://schemas.microsoft.com/office/drawing/2014/main" id="{5B977DB9-3A49-255B-B0D9-FD5261AAE58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86683" y="359876"/>
            <a:ext cx="1602546" cy="117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7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77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8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447F-7309-3EE2-C45E-4B775418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53" y="170195"/>
            <a:ext cx="10515600" cy="97114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Objectives Ad-Hoc Questions :</a:t>
            </a:r>
            <a:endParaRPr lang="en-US" b="1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347C-80FC-ED0A-36DB-1C9864B56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26" y="1231974"/>
            <a:ext cx="10515600" cy="538801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1 . IMPACT OF 5G ON REVENUE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What is the impact of the 5G launch on our revenue ?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2 . UNDERPERFORMING KEY PERFORMANCE INDICATORS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Which KPI is underperforming after the 5G launch ?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3 . REVENUE PERFORMANCE OF MOBILE PLANS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After the 5G launch, which plans are performing well in terms of revenue ?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Which plans are not performing well ? 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4 . PLANS LARGELY AFFECTED AFTER THE LAUNCH OF 5G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Is there any plan affected largely by the 5G launch ? Should it be continued or discontinued ?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5 . DISCONTINUED PLANS AFTER LAUNCH OF 5G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Is there any plan that is discontinued after the 5G launch ? What is the reason for it ? 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4" name="slide_3_24k.mp3">
            <a:hlinkClick r:id="" action="ppaction://media"/>
            <a:extLst>
              <a:ext uri="{FF2B5EF4-FFF2-40B4-BE49-F238E27FC236}">
                <a16:creationId xmlns:a16="http://schemas.microsoft.com/office/drawing/2014/main" id="{5249D60C-6F92-2F08-7AB1-C61A1D0E98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483769" y="5444455"/>
            <a:ext cx="1144705" cy="10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5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8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625A-C4DC-12B5-2125-530D0836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0" y="1846"/>
            <a:ext cx="3338624" cy="7230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Key Metrics : </a:t>
            </a:r>
            <a:endParaRPr lang="en-US" b="1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C1BF-FF6C-7BE6-441D-99E99916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84" y="1001602"/>
            <a:ext cx="1894370" cy="57335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alibri"/>
                <a:cs typeface="Calibri"/>
              </a:rPr>
              <a:t>REVENUE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Revenue gives financial performance, allowing you to track trends and spot changes in earnings.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703ED6-8BF5-C184-BA04-87A0767E77F3}"/>
              </a:ext>
            </a:extLst>
          </p:cNvPr>
          <p:cNvSpPr txBox="1">
            <a:spLocks/>
          </p:cNvSpPr>
          <p:nvPr/>
        </p:nvSpPr>
        <p:spPr>
          <a:xfrm>
            <a:off x="2417136" y="489470"/>
            <a:ext cx="1770324" cy="6303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ARPU (Average Revenue Per User)</a:t>
            </a:r>
            <a:endParaRPr lang="en-US" b="1" dirty="0">
              <a:solidFill>
                <a:srgbClr val="7030A0"/>
              </a:solidFill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ARPU goes beyond basic revenue data by providing insight into the value that each user delivers to a service. It also shows user spending trends and the ability to maximize revenue generating</a:t>
            </a:r>
            <a:r>
              <a:rPr lang="en-US" sz="3200" dirty="0">
                <a:ea typeface="+mn-lt"/>
                <a:cs typeface="+mn-lt"/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312130-71F8-7AC6-7A81-CF224247ED9E}"/>
              </a:ext>
            </a:extLst>
          </p:cNvPr>
          <p:cNvSpPr txBox="1">
            <a:spLocks/>
          </p:cNvSpPr>
          <p:nvPr/>
        </p:nvSpPr>
        <p:spPr>
          <a:xfrm>
            <a:off x="4889204" y="817305"/>
            <a:ext cx="1770324" cy="603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rgbClr val="7030A0"/>
                </a:solidFill>
                <a:ea typeface="+mn-lt"/>
                <a:cs typeface="+mn-lt"/>
              </a:rPr>
              <a:t>TAU ( Total Active Users)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3200">
                <a:ea typeface="+mn-lt"/>
                <a:cs typeface="+mn-lt"/>
              </a:rPr>
              <a:t>TAU is the number of people who are actively using a telecom service. It is also an important indicator of client responsiveness to service offerings.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A3339A-AB51-A716-E350-77E4D8859056}"/>
              </a:ext>
            </a:extLst>
          </p:cNvPr>
          <p:cNvSpPr txBox="1">
            <a:spLocks/>
          </p:cNvSpPr>
          <p:nvPr/>
        </p:nvSpPr>
        <p:spPr>
          <a:xfrm>
            <a:off x="7343553" y="781863"/>
            <a:ext cx="1770324" cy="6072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ea typeface="+mn-lt"/>
                <a:cs typeface="+mn-lt"/>
              </a:rPr>
              <a:t>TSuS</a:t>
            </a:r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 (Total </a:t>
            </a:r>
            <a:r>
              <a:rPr lang="en-US" b="1" dirty="0" err="1">
                <a:solidFill>
                  <a:srgbClr val="7030A0"/>
                </a:solidFill>
                <a:ea typeface="+mn-lt"/>
                <a:cs typeface="+mn-lt"/>
              </a:rPr>
              <a:t>Unsubsribed</a:t>
            </a:r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 Users)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 sz="3200" dirty="0">
                <a:ea typeface="+mn-lt"/>
                <a:cs typeface="+mn-lt"/>
              </a:rPr>
              <a:t>The number of users who have chosen to unsubscribe from a service is highlighted by  </a:t>
            </a:r>
            <a:r>
              <a:rPr lang="en-US" sz="3200" dirty="0" err="1">
                <a:ea typeface="+mn-lt"/>
                <a:cs typeface="+mn-lt"/>
              </a:rPr>
              <a:t>TSuS</a:t>
            </a:r>
            <a:r>
              <a:rPr lang="en-US" sz="3200" dirty="0">
                <a:ea typeface="+mn-lt"/>
                <a:cs typeface="+mn-lt"/>
              </a:rPr>
              <a:t> . A lower </a:t>
            </a:r>
            <a:r>
              <a:rPr lang="en-US" sz="3200" dirty="0" err="1">
                <a:ea typeface="+mn-lt"/>
                <a:cs typeface="+mn-lt"/>
              </a:rPr>
              <a:t>TUsU</a:t>
            </a:r>
            <a:r>
              <a:rPr lang="en-US" sz="3200" dirty="0">
                <a:ea typeface="+mn-lt"/>
                <a:cs typeface="+mn-lt"/>
              </a:rPr>
              <a:t>  suggests high user retention and happiness, which reflects well on service quality.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C2A24C-647D-91DF-1DF2-E6A8F4367DC2}"/>
              </a:ext>
            </a:extLst>
          </p:cNvPr>
          <p:cNvSpPr txBox="1">
            <a:spLocks/>
          </p:cNvSpPr>
          <p:nvPr/>
        </p:nvSpPr>
        <p:spPr>
          <a:xfrm>
            <a:off x="10045995" y="728701"/>
            <a:ext cx="1770324" cy="60375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rgbClr val="7030A0"/>
                </a:solidFill>
                <a:ea typeface="+mn-lt"/>
                <a:cs typeface="+mn-lt"/>
              </a:rPr>
              <a:t>MA (Monthly Average)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rgbClr val="7030A0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3200">
                <a:ea typeface="+mn-lt"/>
                <a:cs typeface="+mn-lt"/>
              </a:rPr>
              <a:t>The average monthly revenue generated by a telecom service provider from a single subscriber. 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4" name="slide_4_24k.mp3">
            <a:hlinkClick r:id="" action="ppaction://media"/>
            <a:extLst>
              <a:ext uri="{FF2B5EF4-FFF2-40B4-BE49-F238E27FC236}">
                <a16:creationId xmlns:a16="http://schemas.microsoft.com/office/drawing/2014/main" id="{E508CA06-39AE-07F0-79C9-1D5C5D96589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914964" y="6079317"/>
            <a:ext cx="1131031" cy="77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6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26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8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8030-5501-4327-18A8-59E77965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7" y="88288"/>
            <a:ext cx="6854505" cy="85127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IMPACT OF 5G ON REVENUE : </a:t>
            </a:r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7D63D-106B-5321-229B-9D2292A76569}"/>
              </a:ext>
            </a:extLst>
          </p:cNvPr>
          <p:cNvSpPr txBox="1"/>
          <p:nvPr/>
        </p:nvSpPr>
        <p:spPr>
          <a:xfrm>
            <a:off x="116748" y="2508804"/>
            <a:ext cx="116026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/>
              <a:t>A 0.5% change or 0.08 Billion of revenue drop following the launch of 5G</a:t>
            </a:r>
            <a:endParaRPr lang="en-IN" sz="2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D1AE1A-EC38-7164-DF6E-58209BAF7120}"/>
              </a:ext>
            </a:extLst>
          </p:cNvPr>
          <p:cNvSpPr txBox="1"/>
          <p:nvPr/>
        </p:nvSpPr>
        <p:spPr>
          <a:xfrm>
            <a:off x="93327" y="6369602"/>
            <a:ext cx="120053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/>
              <a:t>Mumbai and Kolkata are the best-performing cities , while Gurgaon and Raipur are the worst-performing cities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A03CF-4A3A-5273-E2FF-FAB29BE3E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79" y="939567"/>
            <a:ext cx="10898121" cy="1295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22BEA4-9F92-6477-7871-4BF774E86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38" y="3086427"/>
            <a:ext cx="10898121" cy="2914161"/>
          </a:xfrm>
          <a:prstGeom prst="rect">
            <a:avLst/>
          </a:prstGeom>
        </p:spPr>
      </p:pic>
      <p:pic>
        <p:nvPicPr>
          <p:cNvPr id="3" name="slide5_24k.mp3">
            <a:hlinkClick r:id="" action="ppaction://media"/>
            <a:extLst>
              <a:ext uri="{FF2B5EF4-FFF2-40B4-BE49-F238E27FC236}">
                <a16:creationId xmlns:a16="http://schemas.microsoft.com/office/drawing/2014/main" id="{504653BF-5025-7A35-7780-DBD8AEE2556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745882" y="61086"/>
            <a:ext cx="1215835" cy="85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3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75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8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7741-2193-201C-527E-18E657AE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65" y="18255"/>
            <a:ext cx="11174835" cy="1325563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UNDERPERFORMING KPI AFTER LAUNCH OF 5G : </a:t>
            </a:r>
            <a:endParaRPr lang="en-IN" b="1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9691F4-2061-9554-F533-BD01FBBB4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8966" y="1528543"/>
            <a:ext cx="6128158" cy="13255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291131-5B49-6F00-C2C5-6D9BEB5FF29D}"/>
              </a:ext>
            </a:extLst>
          </p:cNvPr>
          <p:cNvSpPr txBox="1"/>
          <p:nvPr/>
        </p:nvSpPr>
        <p:spPr>
          <a:xfrm>
            <a:off x="6869185" y="1251515"/>
            <a:ext cx="47579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7030A0"/>
                </a:solidFill>
              </a:rPr>
              <a:t>TAU ( TOTAL ACTIVE USERS) - DECREASED</a:t>
            </a:r>
            <a:endParaRPr lang="en-IN" sz="320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650B5-7835-5591-E94F-C4931A31944A}"/>
              </a:ext>
            </a:extLst>
          </p:cNvPr>
          <p:cNvSpPr txBox="1"/>
          <p:nvPr/>
        </p:nvSpPr>
        <p:spPr>
          <a:xfrm>
            <a:off x="7059684" y="2328733"/>
            <a:ext cx="43769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The overall number of active users has decreased by 7 million or</a:t>
            </a:r>
          </a:p>
          <a:p>
            <a:r>
              <a:rPr lang="en-US"/>
              <a:t>-8.28%.</a:t>
            </a:r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56208-33FA-49CB-7176-04E55F48C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51" y="3967542"/>
            <a:ext cx="6194473" cy="12860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B579CF-FE0C-CD59-2352-84AD8A77D299}"/>
              </a:ext>
            </a:extLst>
          </p:cNvPr>
          <p:cNvSpPr txBox="1"/>
          <p:nvPr/>
        </p:nvSpPr>
        <p:spPr>
          <a:xfrm>
            <a:off x="6869185" y="3744438"/>
            <a:ext cx="50396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7030A0"/>
                </a:solidFill>
              </a:rPr>
              <a:t>TUSU ( TOTAL UNSUBSCRIBED USERS) - INCREASED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038F0F-1C6E-B883-9020-0F134E430173}"/>
              </a:ext>
            </a:extLst>
          </p:cNvPr>
          <p:cNvSpPr txBox="1"/>
          <p:nvPr/>
        </p:nvSpPr>
        <p:spPr>
          <a:xfrm>
            <a:off x="6869185" y="5475756"/>
            <a:ext cx="547591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Additionally, there are now more unsubscribed users than before.</a:t>
            </a:r>
          </a:p>
          <a:p>
            <a:r>
              <a:rPr lang="en-US" sz="1600"/>
              <a:t>The number of </a:t>
            </a:r>
            <a:r>
              <a:rPr lang="en-US" sz="1600" err="1"/>
              <a:t>unsubscribers</a:t>
            </a:r>
            <a:r>
              <a:rPr lang="en-US" sz="1600"/>
              <a:t> has increased by 1.4 million, or</a:t>
            </a:r>
          </a:p>
          <a:p>
            <a:r>
              <a:rPr lang="en-US" sz="1600"/>
              <a:t>23.50%</a:t>
            </a:r>
            <a:endParaRPr lang="en-IN" sz="1600"/>
          </a:p>
        </p:txBody>
      </p:sp>
      <p:pic>
        <p:nvPicPr>
          <p:cNvPr id="3" name="slide6_24k.mp3">
            <a:hlinkClick r:id="" action="ppaction://media"/>
            <a:extLst>
              <a:ext uri="{FF2B5EF4-FFF2-40B4-BE49-F238E27FC236}">
                <a16:creationId xmlns:a16="http://schemas.microsoft.com/office/drawing/2014/main" id="{611E9AD7-AD78-C755-3E32-67248BA5ADD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130859" y="5591040"/>
            <a:ext cx="1569659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4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85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8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1156-8455-B0E0-AA4E-8E040F30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38" y="113456"/>
            <a:ext cx="10515600" cy="84289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REVENUE PERFORMANCE OF MOBILE PLANS : </a:t>
            </a:r>
            <a:endParaRPr lang="en-IN" b="1">
              <a:solidFill>
                <a:schemeClr val="bg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7E851-F13A-8FB0-281F-22F872AB7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9939" y="2308370"/>
            <a:ext cx="5801411" cy="4174588"/>
          </a:xfrm>
        </p:spPr>
      </p:pic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6F5A31C7-F97E-05FB-608E-1E606AC60496}"/>
              </a:ext>
            </a:extLst>
          </p:cNvPr>
          <p:cNvSpPr/>
          <p:nvPr/>
        </p:nvSpPr>
        <p:spPr>
          <a:xfrm>
            <a:off x="587229" y="1619075"/>
            <a:ext cx="2608975" cy="48463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B623B549-5550-0413-65B4-881C6EE8A438}"/>
              </a:ext>
            </a:extLst>
          </p:cNvPr>
          <p:cNvSpPr/>
          <p:nvPr/>
        </p:nvSpPr>
        <p:spPr>
          <a:xfrm>
            <a:off x="3324835" y="1619075"/>
            <a:ext cx="2508309" cy="48463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94E9D-5425-DDDD-4F07-7D1EEE5C1D06}"/>
              </a:ext>
            </a:extLst>
          </p:cNvPr>
          <p:cNvSpPr txBox="1"/>
          <p:nvPr/>
        </p:nvSpPr>
        <p:spPr>
          <a:xfrm>
            <a:off x="981511" y="1145097"/>
            <a:ext cx="2214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7030A0"/>
                </a:solidFill>
              </a:rPr>
              <a:t>Before 5G Launch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EC71F-3EA9-793D-5725-455131F4585C}"/>
              </a:ext>
            </a:extLst>
          </p:cNvPr>
          <p:cNvSpPr txBox="1"/>
          <p:nvPr/>
        </p:nvSpPr>
        <p:spPr>
          <a:xfrm>
            <a:off x="3835165" y="1120796"/>
            <a:ext cx="1997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7030A0"/>
                </a:solidFill>
              </a:rPr>
              <a:t>After 5G Launch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90590C-4345-6EED-62FE-BFA500E7DDEA}"/>
              </a:ext>
            </a:extLst>
          </p:cNvPr>
          <p:cNvSpPr txBox="1"/>
          <p:nvPr/>
        </p:nvSpPr>
        <p:spPr>
          <a:xfrm>
            <a:off x="6900748" y="1145097"/>
            <a:ext cx="45502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- P1, P2, and P3 are the best 5G plans for</a:t>
            </a:r>
          </a:p>
          <a:p>
            <a:r>
              <a:rPr lang="en-US" b="1"/>
              <a:t>drawing in customers. The revenue for the P5,</a:t>
            </a:r>
          </a:p>
          <a:p>
            <a:r>
              <a:rPr lang="en-US" b="1"/>
              <a:t>P6, and P7 plans has significantly decreased</a:t>
            </a:r>
          </a:p>
          <a:p>
            <a:r>
              <a:rPr lang="en-US" b="1"/>
              <a:t>since the introduction of 5G services, and</a:t>
            </a:r>
          </a:p>
          <a:p>
            <a:r>
              <a:rPr lang="en-US" b="1"/>
              <a:t>they should be examined and modified.</a:t>
            </a:r>
            <a:endParaRPr lang="en-IN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A861F-E765-AE6C-2FF9-3609E3CEF13B}"/>
              </a:ext>
            </a:extLst>
          </p:cNvPr>
          <p:cNvSpPr txBox="1"/>
          <p:nvPr/>
        </p:nvSpPr>
        <p:spPr>
          <a:xfrm>
            <a:off x="6858802" y="3087402"/>
            <a:ext cx="46592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- The P7 plan has seen a significant drop in</a:t>
            </a:r>
          </a:p>
          <a:p>
            <a:r>
              <a:rPr lang="en-US" b="1"/>
              <a:t>revenue and is the lowest-performing plan out</a:t>
            </a:r>
          </a:p>
          <a:p>
            <a:r>
              <a:rPr lang="en-US" b="1"/>
              <a:t>of all the current plans</a:t>
            </a:r>
            <a:r>
              <a:rPr lang="en-US"/>
              <a:t>.</a:t>
            </a:r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4457FB-4BE3-839B-CE49-F58C412B490A}"/>
              </a:ext>
            </a:extLst>
          </p:cNvPr>
          <p:cNvSpPr txBox="1"/>
          <p:nvPr/>
        </p:nvSpPr>
        <p:spPr>
          <a:xfrm>
            <a:off x="6900747" y="4435686"/>
            <a:ext cx="4550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- P8, P9, and P10 plan was discontinued after considering their performance </a:t>
            </a:r>
            <a:endParaRPr lang="en-IN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C9A297-756B-618A-8991-96462CE2E1B3}"/>
              </a:ext>
            </a:extLst>
          </p:cNvPr>
          <p:cNvSpPr txBox="1"/>
          <p:nvPr/>
        </p:nvSpPr>
        <p:spPr>
          <a:xfrm>
            <a:off x="6858802" y="5546994"/>
            <a:ext cx="47012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- Specific 5G plans, such as P11, P12, and P13,</a:t>
            </a:r>
          </a:p>
          <a:p>
            <a:r>
              <a:rPr lang="en-US" b="1"/>
              <a:t>Was launched in June 2022 and they produced</a:t>
            </a:r>
          </a:p>
          <a:p>
            <a:r>
              <a:rPr lang="en-US" b="1"/>
              <a:t>consistent revenue</a:t>
            </a:r>
            <a:endParaRPr lang="en-IN" b="1"/>
          </a:p>
        </p:txBody>
      </p:sp>
      <p:pic>
        <p:nvPicPr>
          <p:cNvPr id="3" name="slide7_24k.mp3">
            <a:hlinkClick r:id="" action="ppaction://media"/>
            <a:extLst>
              <a:ext uri="{FF2B5EF4-FFF2-40B4-BE49-F238E27FC236}">
                <a16:creationId xmlns:a16="http://schemas.microsoft.com/office/drawing/2014/main" id="{0E8517A1-2B4D-A2B6-A432-89D0698779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 flipV="1">
            <a:off x="10733988" y="104552"/>
            <a:ext cx="1181874" cy="86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2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45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8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D4F9-0C9E-AE3D-62A1-A894E83B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7" y="427839"/>
            <a:ext cx="11367081" cy="713064"/>
          </a:xfrm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bg1"/>
                </a:solidFill>
              </a:rPr>
              <a:t>PLANS LARGELY AFFECTED AFTER THE LAUNCH OF 5G : </a:t>
            </a:r>
            <a:br>
              <a:rPr lang="en-US"/>
            </a:b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3FF80F-B5D1-9AC2-B441-518B32CDE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9390" y="3931084"/>
            <a:ext cx="6342077" cy="13519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DEA28E-DFCE-8B10-2159-5CCB2619DA88}"/>
              </a:ext>
            </a:extLst>
          </p:cNvPr>
          <p:cNvSpPr txBox="1"/>
          <p:nvPr/>
        </p:nvSpPr>
        <p:spPr>
          <a:xfrm>
            <a:off x="6964958" y="3766658"/>
            <a:ext cx="4955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7030A0"/>
                </a:solidFill>
              </a:rPr>
              <a:t>PLAN P7 REVENUE HAS DROPPED SUBSTANTIALLY</a:t>
            </a:r>
            <a:endParaRPr lang="en-IN" b="1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B93B5A-87E0-C20F-FF5D-DBF6EB0F2526}"/>
              </a:ext>
            </a:extLst>
          </p:cNvPr>
          <p:cNvSpPr txBox="1"/>
          <p:nvPr/>
        </p:nvSpPr>
        <p:spPr>
          <a:xfrm>
            <a:off x="7174683" y="4383558"/>
            <a:ext cx="49557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- Plan P7 has been significantly influenced by the introduction of</a:t>
            </a:r>
          </a:p>
          <a:p>
            <a:r>
              <a:rPr lang="en-US"/>
              <a:t>5G; the income change is around 426. 8 million.</a:t>
            </a:r>
          </a:p>
          <a:p>
            <a:r>
              <a:rPr lang="en-US"/>
              <a:t>- Since this plan generates minimal revenue, it would be wise to</a:t>
            </a:r>
          </a:p>
          <a:p>
            <a:r>
              <a:rPr lang="en-US"/>
              <a:t>discontinue it and focus on other plans that can help increase</a:t>
            </a:r>
          </a:p>
          <a:p>
            <a:r>
              <a:rPr lang="en-US"/>
              <a:t>overall revenue</a:t>
            </a:r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EEA0A5-51EA-6126-3055-A6DDCABE7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91" y="1407741"/>
            <a:ext cx="6342077" cy="13519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86CC70-0DDD-DF0F-973D-1582378E7383}"/>
              </a:ext>
            </a:extLst>
          </p:cNvPr>
          <p:cNvSpPr txBox="1"/>
          <p:nvPr/>
        </p:nvSpPr>
        <p:spPr>
          <a:xfrm>
            <a:off x="7074016" y="1268455"/>
            <a:ext cx="5266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030A0"/>
                </a:solidFill>
              </a:rPr>
              <a:t>PLAN P1 REVENUE IMPROVED DRASTICALLY</a:t>
            </a:r>
            <a:endParaRPr lang="en-IN" sz="2000" b="1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073976-16B0-493D-A84D-B7F008C0CB4B}"/>
              </a:ext>
            </a:extLst>
          </p:cNvPr>
          <p:cNvSpPr txBox="1"/>
          <p:nvPr/>
        </p:nvSpPr>
        <p:spPr>
          <a:xfrm>
            <a:off x="7174683" y="1991207"/>
            <a:ext cx="50648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- With a rise of 628 millions in the month of September , plan P1 is the most successful </a:t>
            </a:r>
          </a:p>
          <a:p>
            <a:r>
              <a:rPr lang="en-US"/>
              <a:t>Following the introduction of 5G.</a:t>
            </a:r>
            <a:endParaRPr lang="en-IN"/>
          </a:p>
        </p:txBody>
      </p:sp>
      <p:pic>
        <p:nvPicPr>
          <p:cNvPr id="3" name="slide 8_24k.mp3">
            <a:hlinkClick r:id="" action="ppaction://media"/>
            <a:extLst>
              <a:ext uri="{FF2B5EF4-FFF2-40B4-BE49-F238E27FC236}">
                <a16:creationId xmlns:a16="http://schemas.microsoft.com/office/drawing/2014/main" id="{EF2B2793-E1E6-ABDD-5A2D-27932417B6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531682" y="43337"/>
            <a:ext cx="1383481" cy="95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7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33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8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8D4D-C4AC-D42B-BCD9-D01B0F3F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87" y="96468"/>
            <a:ext cx="10948332" cy="556053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bg1"/>
                </a:solidFill>
              </a:rPr>
              <a:t>DISCONTINUED PLANS AFTER THE LAUNCH OF 5G : </a:t>
            </a:r>
            <a:endParaRPr lang="en-IN" b="1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EF7CF9-EEC0-ABB6-5DEE-E047242FF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776" y="836914"/>
            <a:ext cx="6295126" cy="13255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B9068C-3FED-BA65-D705-7C7CBC0E2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6" y="2346870"/>
            <a:ext cx="6295126" cy="1447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A861CD-372E-85B8-E21C-4B6771042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76" y="3978875"/>
            <a:ext cx="6295126" cy="1331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2DB7B9-45D1-3419-D164-763388DAF8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6" y="5731507"/>
            <a:ext cx="2988206" cy="10008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6CF4D2-1ED8-0EC5-0A21-4E100845573E}"/>
              </a:ext>
            </a:extLst>
          </p:cNvPr>
          <p:cNvSpPr txBox="1"/>
          <p:nvPr/>
        </p:nvSpPr>
        <p:spPr>
          <a:xfrm>
            <a:off x="6778306" y="1060108"/>
            <a:ext cx="5065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- With the introduction of 5G, the Monthly Revenue of p8, p9, and p10 plans subsequently  Decreased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2C1608-394F-6DBB-4CCD-2D67BD5380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18" y="5446843"/>
            <a:ext cx="6121168" cy="2572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527293-593F-39B7-D8E0-1CF37A5C694A}"/>
              </a:ext>
            </a:extLst>
          </p:cNvPr>
          <p:cNvSpPr txBox="1"/>
          <p:nvPr/>
        </p:nvSpPr>
        <p:spPr>
          <a:xfrm>
            <a:off x="6778306" y="2144487"/>
            <a:ext cx="51508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- These plans were discontinued due to being the least profitable during the January to April period.</a:t>
            </a:r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F8ECC-7796-F429-CAD8-2578B4D90DDC}"/>
              </a:ext>
            </a:extLst>
          </p:cNvPr>
          <p:cNvSpPr txBox="1"/>
          <p:nvPr/>
        </p:nvSpPr>
        <p:spPr>
          <a:xfrm>
            <a:off x="6845418" y="3234941"/>
            <a:ext cx="5285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</a:t>
            </a:r>
            <a:r>
              <a:rPr lang="en-US"/>
              <a:t>The removal of these plans created space for the introduction</a:t>
            </a:r>
          </a:p>
          <a:p>
            <a:r>
              <a:rPr lang="en-US"/>
              <a:t>of new ones , aiming to increase Revenue and future Growth.</a:t>
            </a:r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847ABD-CFD0-8BFE-CC91-BFC84647DDA5}"/>
              </a:ext>
            </a:extLst>
          </p:cNvPr>
          <p:cNvSpPr txBox="1"/>
          <p:nvPr/>
        </p:nvSpPr>
        <p:spPr>
          <a:xfrm>
            <a:off x="6845418" y="4675071"/>
            <a:ext cx="52850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-Subsequently, successful plans P11, P12, and P13 were</a:t>
            </a:r>
          </a:p>
          <a:p>
            <a:r>
              <a:rPr lang="en-US"/>
              <a:t>introduced.</a:t>
            </a:r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9FAB4E-3DCF-AE4A-1E35-7D33E4D770EF}"/>
              </a:ext>
            </a:extLst>
          </p:cNvPr>
          <p:cNvSpPr txBox="1"/>
          <p:nvPr/>
        </p:nvSpPr>
        <p:spPr>
          <a:xfrm>
            <a:off x="6845419" y="5838202"/>
            <a:ext cx="52728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-These new plans not only compensate losses from the discontinued</a:t>
            </a:r>
          </a:p>
          <a:p>
            <a:r>
              <a:rPr lang="en-US"/>
              <a:t>ones but also contributed positively to earnings.</a:t>
            </a:r>
          </a:p>
        </p:txBody>
      </p:sp>
      <p:pic>
        <p:nvPicPr>
          <p:cNvPr id="3" name="slide 9_24k.mp3">
            <a:hlinkClick r:id="" action="ppaction://media"/>
            <a:extLst>
              <a:ext uri="{FF2B5EF4-FFF2-40B4-BE49-F238E27FC236}">
                <a16:creationId xmlns:a16="http://schemas.microsoft.com/office/drawing/2014/main" id="{722A16BE-53BE-C548-BDFA-16C7E766AF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 flipV="1">
            <a:off x="10805020" y="74871"/>
            <a:ext cx="1166793" cy="7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74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941</Words>
  <Application>Microsoft Office PowerPoint</Application>
  <PresentationFormat>Widescreen</PresentationFormat>
  <Paragraphs>98</Paragraphs>
  <Slides>12</Slides>
  <Notes>0</Notes>
  <HiddenSlides>0</HiddenSlides>
  <MMClips>11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1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Presented- Dr.Ajaysingh Chauhan</vt:lpstr>
      <vt:lpstr>Overview:</vt:lpstr>
      <vt:lpstr>Objectives Ad-Hoc Questions :</vt:lpstr>
      <vt:lpstr>Key Metrics : </vt:lpstr>
      <vt:lpstr>IMPACT OF 5G ON REVENUE : </vt:lpstr>
      <vt:lpstr>UNDERPERFORMING KPI AFTER LAUNCH OF 5G : </vt:lpstr>
      <vt:lpstr>REVENUE PERFORMANCE OF MOBILE PLANS : </vt:lpstr>
      <vt:lpstr>PLANS LARGELY AFFECTED AFTER THE LAUNCH OF 5G :  </vt:lpstr>
      <vt:lpstr>DISCONTINUED PLANS AFTER THE LAUNCH OF 5G : </vt:lpstr>
      <vt:lpstr>MARKET SHARE :</vt:lpstr>
      <vt:lpstr>USEFULL FEEDBACK FOR BUSINESS GROWTH :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AJAYSINGH CHAUHAN</dc:creator>
  <cp:lastModifiedBy>AJAYSINGH CHAUHAN</cp:lastModifiedBy>
  <cp:revision>46</cp:revision>
  <dcterms:created xsi:type="dcterms:W3CDTF">2024-02-14T08:22:28Z</dcterms:created>
  <dcterms:modified xsi:type="dcterms:W3CDTF">2024-02-17T15:25:41Z</dcterms:modified>
</cp:coreProperties>
</file>