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7" d="100"/>
          <a:sy n="67" d="100"/>
        </p:scale>
        <p:origin x="756"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671176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24320928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716947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38945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28-06-2022</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6603192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1393227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6CA271C-94AB-4F01-9154-9BAB15E4C5DB}" type="datetimeFigureOut">
              <a:rPr lang="en-IN" smtClean="0"/>
              <a:t>28-06-2022</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9402276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6CA271C-94AB-4F01-9154-9BAB15E4C5DB}" type="datetimeFigureOut">
              <a:rPr lang="en-IN" smtClean="0"/>
              <a:t>28-06-2022</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449799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28-06-2022</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37125401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14094402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28-06-2022</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a:p>
        </p:txBody>
      </p:sp>
    </p:spTree>
    <p:extLst>
      <p:ext uri="{BB962C8B-B14F-4D97-AF65-F5344CB8AC3E}">
        <p14:creationId xmlns:p14="http://schemas.microsoft.com/office/powerpoint/2010/main" val="401812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CA271C-94AB-4F01-9154-9BAB15E4C5DB}" type="datetimeFigureOut">
              <a:rPr lang="en-IN" smtClean="0"/>
              <a:t>28-06-2022</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8FC130-8D73-43DA-9F1A-B2F7AD225EF8}" type="slidenum">
              <a:rPr lang="en-IN" smtClean="0"/>
              <a:t>‹#›</a:t>
            </a:fld>
            <a:endParaRPr lang="en-IN"/>
          </a:p>
        </p:txBody>
      </p:sp>
    </p:spTree>
    <p:extLst>
      <p:ext uri="{BB962C8B-B14F-4D97-AF65-F5344CB8AC3E}">
        <p14:creationId xmlns:p14="http://schemas.microsoft.com/office/powerpoint/2010/main" val="28110276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hyperlink" Target="https://en.wikipedia.org/wiki/Conditional_entropy" TargetMode="External"/><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714898" y="2609887"/>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lnSpc>
                <a:spcPct val="115000"/>
              </a:lnSpc>
              <a:spcAft>
                <a:spcPts val="1000"/>
              </a:spcAft>
            </a:pPr>
            <a:r>
              <a:rPr lang="en-US" sz="3600" b="1" u="sng" dirty="0">
                <a:latin typeface="Times New Roman" panose="02020603050405020304" pitchFamily="18" charset="0"/>
                <a:cs typeface="Times New Roman" panose="02020603050405020304" pitchFamily="18" charset="0"/>
              </a:rPr>
              <a:t>Detection of Cyber Attacks Using Artificial Intelligence</a:t>
            </a:r>
            <a:endParaRPr lang="en-IN" sz="3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13070337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F7812079-78EF-4120-AAB7-BAF4D451E174}"/>
              </a:ext>
            </a:extLst>
          </p:cNvPr>
          <p:cNvSpPr txBox="1">
            <a:spLocks/>
          </p:cNvSpPr>
          <p:nvPr/>
        </p:nvSpPr>
        <p:spPr>
          <a:xfrm>
            <a:off x="2805034" y="0"/>
            <a:ext cx="6581932" cy="636104"/>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EXISTING SYSTEM</a:t>
            </a:r>
          </a:p>
        </p:txBody>
      </p:sp>
      <p:sp>
        <p:nvSpPr>
          <p:cNvPr id="5" name="Rectangle 4">
            <a:extLst>
              <a:ext uri="{FF2B5EF4-FFF2-40B4-BE49-F238E27FC236}">
                <a16:creationId xmlns="" xmlns:a16="http://schemas.microsoft.com/office/drawing/2014/main" id="{EF429721-6F7A-44F4-8A32-2CBA3A706FD4}"/>
              </a:ext>
            </a:extLst>
          </p:cNvPr>
          <p:cNvSpPr/>
          <p:nvPr/>
        </p:nvSpPr>
        <p:spPr>
          <a:xfrm>
            <a:off x="941696" y="787722"/>
            <a:ext cx="10481480" cy="1754326"/>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the existing system, implementation of machine learning algorithms is bit complex to build due to the lack of information about the data visualization. Mathematical calculations are used in existing system for model building this may takes the lot of time and complexity. To overcome all this, we use machine learning packages available in the </a:t>
            </a:r>
            <a:r>
              <a:rPr lang="en-US" dirty="0" err="1">
                <a:latin typeface="Times New Roman" panose="02020603050405020304" pitchFamily="18" charset="0"/>
                <a:ea typeface="Calibri" panose="020F0502020204030204" pitchFamily="34" charset="0"/>
                <a:cs typeface="Times New Roman" panose="02020603050405020304" pitchFamily="18" charset="0"/>
              </a:rPr>
              <a:t>scikit</a:t>
            </a:r>
            <a:r>
              <a:rPr lang="en-US" dirty="0">
                <a:latin typeface="Times New Roman" panose="02020603050405020304" pitchFamily="18" charset="0"/>
                <a:ea typeface="Calibri" panose="020F0502020204030204" pitchFamily="34" charset="0"/>
                <a:cs typeface="Times New Roman" panose="02020603050405020304" pitchFamily="18" charset="0"/>
              </a:rPr>
              <a:t>-learn library.</a:t>
            </a:r>
          </a:p>
        </p:txBody>
      </p:sp>
      <p:sp>
        <p:nvSpPr>
          <p:cNvPr id="6" name="TextBox 5">
            <a:extLst>
              <a:ext uri="{FF2B5EF4-FFF2-40B4-BE49-F238E27FC236}">
                <a16:creationId xmlns="" xmlns:a16="http://schemas.microsoft.com/office/drawing/2014/main" id="{1E4843DE-2C3D-4A28-B1A6-D0085E9E13B1}"/>
              </a:ext>
            </a:extLst>
          </p:cNvPr>
          <p:cNvSpPr txBox="1"/>
          <p:nvPr/>
        </p:nvSpPr>
        <p:spPr>
          <a:xfrm>
            <a:off x="941696" y="2999917"/>
            <a:ext cx="6544589" cy="1882567"/>
          </a:xfrm>
          <a:prstGeom prst="rect">
            <a:avLst/>
          </a:prstGeom>
          <a:noFill/>
        </p:spPr>
        <p:txBody>
          <a:bodyPr wrap="square">
            <a:spAutoFit/>
          </a:bodyPr>
          <a:lstStyle/>
          <a:p>
            <a:pPr marL="0" marR="0" algn="just">
              <a:lnSpc>
                <a:spcPct val="150000"/>
              </a:lnSpc>
              <a:spcBef>
                <a:spcPts val="0"/>
              </a:spcBef>
              <a:spcAft>
                <a:spcPts val="1000"/>
              </a:spcAft>
            </a:pPr>
            <a:r>
              <a:rPr lang="en-IN" sz="1800" b="1" dirty="0">
                <a:effectLst/>
                <a:latin typeface="Times New Roman" panose="02020603050405020304" pitchFamily="18" charset="0"/>
                <a:ea typeface="Calibri" panose="020F0502020204030204" pitchFamily="34" charset="0"/>
                <a:cs typeface="Times New Roman" panose="02020603050405020304" pitchFamily="18" charset="0"/>
              </a:rPr>
              <a:t>Disadvantages: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High complexity.</a:t>
            </a:r>
          </a:p>
          <a:p>
            <a:pPr marL="285750" lvl="0" indent="-285750">
              <a:lnSpc>
                <a:spcPct val="150000"/>
              </a:lnSpc>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a:p>
            <a:pPr marL="285750" lvl="0" indent="-285750">
              <a:lnSpc>
                <a:spcPct val="15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Time consuming.</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06606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E6677CBA-7C11-467D-8314-4A6BF8FE92FE}"/>
              </a:ext>
            </a:extLst>
          </p:cNvPr>
          <p:cNvSpPr txBox="1">
            <a:spLocks/>
          </p:cNvSpPr>
          <p:nvPr/>
        </p:nvSpPr>
        <p:spPr>
          <a:xfrm>
            <a:off x="1074060" y="0"/>
            <a:ext cx="9477784" cy="622852"/>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PROPOSED SYSTEM</a:t>
            </a:r>
          </a:p>
        </p:txBody>
      </p:sp>
      <p:sp>
        <p:nvSpPr>
          <p:cNvPr id="5" name="Rectangle 4">
            <a:extLst>
              <a:ext uri="{FF2B5EF4-FFF2-40B4-BE49-F238E27FC236}">
                <a16:creationId xmlns="" xmlns:a16="http://schemas.microsoft.com/office/drawing/2014/main" id="{63CF0535-79C2-41EC-A641-509023C32CF8}"/>
              </a:ext>
            </a:extLst>
          </p:cNvPr>
          <p:cNvSpPr/>
          <p:nvPr/>
        </p:nvSpPr>
        <p:spPr>
          <a:xfrm>
            <a:off x="791571" y="719827"/>
            <a:ext cx="10764326" cy="2125390"/>
          </a:xfrm>
          <a:prstGeom prst="rect">
            <a:avLst/>
          </a:prstGeom>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Proposed several machine learning models to classify whether there will be a cyber-attack or not, but none have adequately addressed this misdiagnosis problem. Also, similar studies that have proposed models for evaluation of such performance classification mostly do not consider the heterogeneity and the size of the data Therefore, we propose a Support Vector , Decision Tree, Random forest, Extra Tree Classifier and ad boost and neural network classifier classification techniques.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404ED934-6AFC-418C-B067-0274905E09CD}"/>
              </a:ext>
            </a:extLst>
          </p:cNvPr>
          <p:cNvSpPr txBox="1"/>
          <p:nvPr/>
        </p:nvSpPr>
        <p:spPr>
          <a:xfrm>
            <a:off x="791571" y="3602608"/>
            <a:ext cx="6736440" cy="2923877"/>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Advantages:</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Highest </a:t>
            </a:r>
            <a:r>
              <a:rPr lang="en-US" dirty="0">
                <a:latin typeface="Times New Roman" panose="02020603050405020304" pitchFamily="18" charset="0"/>
                <a:ea typeface="Calibri" panose="020F0502020204030204" pitchFamily="34" charset="0"/>
                <a:cs typeface="Times New Roman" panose="02020603050405020304" pitchFamily="18" charset="0"/>
              </a:rPr>
              <a:t>accuracy </a:t>
            </a:r>
          </a:p>
          <a:p>
            <a:pPr marL="285750" indent="-285750" algn="just">
              <a:lnSpc>
                <a:spcPct val="150000"/>
              </a:lnSpc>
              <a:spcAft>
                <a:spcPts val="1000"/>
              </a:spcAft>
              <a:buFont typeface="Wingdings" panose="05000000000000000000" pitchFamily="2" charset="2"/>
              <a:buChar char="Ø"/>
            </a:pPr>
            <a:r>
              <a:rPr lang="en-US" dirty="0" smtClean="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Reduces time complexity</a:t>
            </a:r>
            <a:r>
              <a:rPr lang="en-US" b="1" dirty="0">
                <a:latin typeface="Times New Roman" panose="02020603050405020304" pitchFamily="18" charset="0"/>
                <a:ea typeface="Calibri" panose="020F0502020204030204" pitchFamily="34" charset="0"/>
                <a:cs typeface="Times New Roman" panose="02020603050405020304" pitchFamily="18" charset="0"/>
              </a:rPr>
              <a:t>.</a:t>
            </a:r>
          </a:p>
          <a:p>
            <a:pPr lvl="0">
              <a:lnSpc>
                <a:spcPct val="150000"/>
              </a:lnSpc>
            </a:pPr>
            <a:endParaRPr lang="en-US" dirty="0" smtClean="0">
              <a:latin typeface="Times New Roman" panose="02020603050405020304" pitchFamily="18" charset="0"/>
              <a:cs typeface="Times New Roman" panose="02020603050405020304" pitchFamily="18" charset="0"/>
            </a:endParaRPr>
          </a:p>
          <a:p>
            <a:pPr lvl="0">
              <a:lnSpc>
                <a:spcPct val="150000"/>
              </a:lnSpc>
            </a:pPr>
            <a:endParaRPr lang="en-US" dirty="0"/>
          </a:p>
          <a:p>
            <a:pPr marL="342900" marR="0" lvl="0" indent="-342900" algn="just">
              <a:lnSpc>
                <a:spcPct val="150000"/>
              </a:lnSpc>
              <a:spcBef>
                <a:spcPts val="0"/>
              </a:spcBef>
              <a:spcAft>
                <a:spcPts val="800"/>
              </a:spcAft>
              <a:buFont typeface="Symbol" panose="05050102010706020507" pitchFamily="18" charset="2"/>
              <a:buChar char=""/>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23839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80719" y="97019"/>
            <a:ext cx="4427834" cy="953807"/>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2">
                    <a:lumMod val="7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sz="2400" b="1" dirty="0">
                <a:solidFill>
                  <a:schemeClr val="tx1"/>
                </a:solidFill>
                <a:latin typeface="Times New Roman" panose="02020603050405020304" pitchFamily="18" charset="0"/>
                <a:cs typeface="Times New Roman" panose="02020603050405020304" pitchFamily="18" charset="0"/>
              </a:rPr>
              <a:t/>
            </a:r>
            <a:br>
              <a:rPr lang="en-US" altLang="en-US" sz="2400" b="1" dirty="0">
                <a:solidFill>
                  <a:schemeClr val="tx1"/>
                </a:solidFill>
                <a:latin typeface="Times New Roman" panose="02020603050405020304" pitchFamily="18" charset="0"/>
                <a:cs typeface="Times New Roman" panose="02020603050405020304" pitchFamily="18" charset="0"/>
              </a:rPr>
            </a:br>
            <a:r>
              <a:rPr lang="en-US" altLang="en-US" sz="2400" b="1" dirty="0">
                <a:solidFill>
                  <a:schemeClr val="tx1"/>
                </a:solidFill>
                <a:latin typeface="Times New Roman" panose="02020603050405020304" pitchFamily="18" charset="0"/>
                <a:cs typeface="Times New Roman" panose="02020603050405020304" pitchFamily="18" charset="0"/>
              </a:rPr>
              <a:t>PROPOSED METHOD</a:t>
            </a:r>
            <a:endParaRPr lang="en-US" sz="2400"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532262" y="346364"/>
            <a:ext cx="11124749" cy="5717258"/>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pPr lvl="0"/>
            <a:endParaRPr lang="en-IN" dirty="0"/>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3914775" y="1152208"/>
            <a:ext cx="4362450" cy="4553585"/>
          </a:xfrm>
          <a:prstGeom prst="rect">
            <a:avLst/>
          </a:prstGeom>
        </p:spPr>
      </p:pic>
    </p:spTree>
    <p:extLst>
      <p:ext uri="{BB962C8B-B14F-4D97-AF65-F5344CB8AC3E}">
        <p14:creationId xmlns:p14="http://schemas.microsoft.com/office/powerpoint/2010/main" val="9632201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5392" y="0"/>
            <a:ext cx="2799259" cy="702407"/>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ALGORITHMS</a:t>
            </a:r>
            <a:endParaRPr lang="en-IN"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 xmlns:a16="http://schemas.microsoft.com/office/drawing/2014/main" id="{97C38E1A-45F4-4C69-BA47-2E182DCBB270}"/>
              </a:ext>
            </a:extLst>
          </p:cNvPr>
          <p:cNvSpPr/>
          <p:nvPr/>
        </p:nvSpPr>
        <p:spPr>
          <a:xfrm>
            <a:off x="912102" y="580721"/>
            <a:ext cx="5038532" cy="507831"/>
          </a:xfrm>
          <a:prstGeom prst="rect">
            <a:avLst/>
          </a:prstGeom>
        </p:spPr>
        <p:txBody>
          <a:bodyPr wrap="square">
            <a:spAutoFit/>
          </a:bodyPr>
          <a:lstStyle/>
          <a:p>
            <a:pPr marL="342900" marR="0" lvl="0" indent="-342900" algn="just">
              <a:lnSpc>
                <a:spcPct val="150000"/>
              </a:lnSpc>
              <a:spcBef>
                <a:spcPts val="0"/>
              </a:spcBef>
              <a:spcAft>
                <a:spcPts val="1000"/>
              </a:spcAft>
              <a:buFont typeface="+mj-lt"/>
              <a:buAutoNum type="arabicPeriod"/>
            </a:pPr>
            <a:r>
              <a:rPr lang="en-IN" b="1" dirty="0">
                <a:latin typeface="Times New Roman" panose="02020603050405020304" pitchFamily="18" charset="0"/>
                <a:ea typeface="Calibri" panose="020F0502020204030204" pitchFamily="34" charset="0"/>
                <a:cs typeface="Times New Roman" panose="02020603050405020304" pitchFamily="18" charset="0"/>
              </a:rPr>
              <a:t>Decision Tree:</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Rectangle 4">
            <a:extLst>
              <a:ext uri="{FF2B5EF4-FFF2-40B4-BE49-F238E27FC236}">
                <a16:creationId xmlns="" xmlns:a16="http://schemas.microsoft.com/office/drawing/2014/main" id="{521F976E-99F8-42EB-9437-CFFBB1D90EE0}"/>
              </a:ext>
            </a:extLst>
          </p:cNvPr>
          <p:cNvSpPr/>
          <p:nvPr/>
        </p:nvSpPr>
        <p:spPr>
          <a:xfrm>
            <a:off x="912102" y="1165189"/>
            <a:ext cx="10398324" cy="2585323"/>
          </a:xfrm>
          <a:prstGeom prst="rect">
            <a:avLst/>
          </a:prstGeom>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Decision tree is a flowchart-like tree structure where an internal node represents feature(or attribute), the branch represents a decision rule, and each leaf node represents the outcome. The topmost node in a decision tree is known as the root node. It learns to partition on the basis of the attribute value. It partitions the tree in recursively manner call recursive partitioning. This flowchart-like structure helps you in decision making. It's visualization like a flowchart diagram which easily mimics the human level thinking. That is why decision trees are easy to understand and interpret. </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 xmlns:a16="http://schemas.microsoft.com/office/drawing/2014/main" id="{63FAFD6B-36AD-4990-8758-1C0675FFF1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24751" y="3794787"/>
            <a:ext cx="6343049" cy="2981325"/>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19048305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3849ADF2-8BD4-42B1-8FE2-723BE94079AF}"/>
              </a:ext>
            </a:extLst>
          </p:cNvPr>
          <p:cNvSpPr txBox="1"/>
          <p:nvPr/>
        </p:nvSpPr>
        <p:spPr>
          <a:xfrm>
            <a:off x="971563" y="186356"/>
            <a:ext cx="10230730" cy="3628366"/>
          </a:xfrm>
          <a:prstGeom prst="rect">
            <a:avLst/>
          </a:prstGeom>
          <a:noFill/>
        </p:spPr>
        <p:txBody>
          <a:bodyPr wrap="square">
            <a:spAutoFit/>
          </a:bodyPr>
          <a:lstStyle/>
          <a:p>
            <a:pPr algn="just">
              <a:lnSpc>
                <a:spcPct val="150000"/>
              </a:lnSpc>
              <a:spcAft>
                <a:spcPts val="1000"/>
              </a:spcAft>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 basic idea behind any decision tree algorithm is as follows: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Select the best attribute using Attribute Selection Measures (ASM) to split the records.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Make that attribute a decision node and breaks the dataset into smaller subsets.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mj-lt"/>
              <a:buAutoNum type="arabicPeriod"/>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Starts tree building by repeating this process recursively for each child until one of the conditions will match:</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All the tuples belong to the same attribute value.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remaining attributes.</a:t>
            </a:r>
          </a:p>
          <a:p>
            <a:pPr marL="342900" indent="-342900" algn="just">
              <a:lnSpc>
                <a:spcPct val="150000"/>
              </a:lnSpc>
              <a:spcAft>
                <a:spcPts val="1000"/>
              </a:spcAft>
              <a:buFont typeface="Symbol" panose="05050102010706020507" pitchFamily="18" charset="2"/>
              <a:buChar char=""/>
            </a:pPr>
            <a:r>
              <a:rPr lang="en-IN"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There are no more instances.</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 xmlns:a16="http://schemas.microsoft.com/office/drawing/2014/main" id="{B8CBB50F-1484-49AE-AE47-17AFE4E485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7372" y="3814722"/>
            <a:ext cx="7539111" cy="2852209"/>
          </a:xfrm>
          <a:prstGeom prst="rect">
            <a:avLst/>
          </a:prstGeom>
          <a:effectLst>
            <a:glow rad="127000">
              <a:schemeClr val="accent1">
                <a:lumMod val="60000"/>
                <a:lumOff val="40000"/>
              </a:schemeClr>
            </a:glow>
          </a:effectLst>
        </p:spPr>
      </p:pic>
    </p:spTree>
    <p:extLst>
      <p:ext uri="{BB962C8B-B14F-4D97-AF65-F5344CB8AC3E}">
        <p14:creationId xmlns:p14="http://schemas.microsoft.com/office/powerpoint/2010/main" val="579429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879136DC-FA4B-457B-9CF6-6540C1224BE8}"/>
              </a:ext>
            </a:extLst>
          </p:cNvPr>
          <p:cNvSpPr/>
          <p:nvPr/>
        </p:nvSpPr>
        <p:spPr>
          <a:xfrm>
            <a:off x="890692" y="501758"/>
            <a:ext cx="3481283"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2.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EXTRA TREE 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Rectangle 3">
            <a:extLst>
              <a:ext uri="{FF2B5EF4-FFF2-40B4-BE49-F238E27FC236}">
                <a16:creationId xmlns="" xmlns:a16="http://schemas.microsoft.com/office/drawing/2014/main" id="{69ABEBE6-0D5D-4BB3-99A1-EA0B0D477243}"/>
              </a:ext>
            </a:extLst>
          </p:cNvPr>
          <p:cNvSpPr/>
          <p:nvPr/>
        </p:nvSpPr>
        <p:spPr>
          <a:xfrm>
            <a:off x="890692" y="1086203"/>
            <a:ext cx="10451038" cy="5028556"/>
          </a:xfrm>
          <a:prstGeom prst="rect">
            <a:avLst/>
          </a:prstGeom>
        </p:spPr>
        <p:txBody>
          <a:bodyPr wrap="square">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Extra Trees Classifier </a:t>
            </a:r>
            <a:r>
              <a:rPr lang="en-US" dirty="0">
                <a:latin typeface="Times New Roman" panose="02020603050405020304" pitchFamily="18" charset="0"/>
                <a:cs typeface="Times New Roman" panose="02020603050405020304" pitchFamily="18" charset="0"/>
              </a:rPr>
              <a:t>is an ensemble learning method fundamentally based on decision trees.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 like </a:t>
            </a:r>
            <a:r>
              <a:rPr lang="en-US" dirty="0" smtClean="0">
                <a:latin typeface="Times New Roman" panose="02020603050405020304" pitchFamily="18" charset="0"/>
                <a:cs typeface="Times New Roman" panose="02020603050405020304" pitchFamily="18" charset="0"/>
              </a:rPr>
              <a:t>Random Forest</a:t>
            </a:r>
            <a:r>
              <a:rPr lang="en-US" dirty="0">
                <a:latin typeface="Times New Roman" panose="02020603050405020304" pitchFamily="18" charset="0"/>
                <a:cs typeface="Times New Roman" panose="02020603050405020304" pitchFamily="18" charset="0"/>
              </a:rPr>
              <a:t>, randomizes certain decisions and subsets of data to minimize over-learning from the data and </a:t>
            </a:r>
            <a:r>
              <a:rPr lang="en-US" dirty="0" smtClean="0">
                <a:latin typeface="Times New Roman" panose="02020603050405020304" pitchFamily="18" charset="0"/>
                <a:cs typeface="Times New Roman" panose="02020603050405020304" pitchFamily="18" charset="0"/>
              </a:rPr>
              <a:t>over fitting. </a:t>
            </a:r>
            <a:r>
              <a:rPr lang="en-US" dirty="0">
                <a:latin typeface="Times New Roman" panose="02020603050405020304" pitchFamily="18" charset="0"/>
                <a:cs typeface="Times New Roman" panose="02020603050405020304" pitchFamily="18" charset="0"/>
              </a:rPr>
              <a:t>Let’s look at some ensemble methods ordered from high to low variance, ending in </a:t>
            </a:r>
            <a:r>
              <a:rPr lang="en-US" dirty="0" smtClean="0">
                <a:latin typeface="Times New Roman" panose="02020603050405020304" pitchFamily="18" charset="0"/>
                <a:cs typeface="Times New Roman" panose="02020603050405020304" pitchFamily="18" charset="0"/>
              </a:rPr>
              <a:t>Extra Trees Classifier</a:t>
            </a:r>
            <a:r>
              <a:rPr lang="en-US" dirty="0">
                <a:latin typeface="Times New Roman" panose="02020603050405020304" pitchFamily="18" charset="0"/>
                <a:cs typeface="Times New Roman" panose="02020603050405020304" pitchFamily="18" charset="0"/>
              </a:rPr>
              <a:t>.</a:t>
            </a:r>
          </a:p>
          <a:p>
            <a:pPr algn="just">
              <a:lnSpc>
                <a:spcPct val="150000"/>
              </a:lnSpc>
            </a:pPr>
            <a:r>
              <a:rPr lang="en-US" dirty="0">
                <a:latin typeface="Times New Roman" panose="02020603050405020304" pitchFamily="18" charset="0"/>
                <a:cs typeface="Times New Roman" panose="02020603050405020304" pitchFamily="18" charset="0"/>
              </a:rPr>
              <a:t>Decision Tree (High Variance)</a:t>
            </a:r>
          </a:p>
          <a:p>
            <a:pPr algn="just">
              <a:lnSpc>
                <a:spcPct val="150000"/>
              </a:lnSpc>
            </a:pPr>
            <a:r>
              <a:rPr lang="en-US" dirty="0">
                <a:latin typeface="Times New Roman" panose="02020603050405020304" pitchFamily="18" charset="0"/>
                <a:cs typeface="Times New Roman" panose="02020603050405020304" pitchFamily="18" charset="0"/>
              </a:rPr>
              <a:t>A single decision tree is usually overfits the data it is learning from because it learn from only one pathway of decisions. Predictions from a single decision tree usually don’t make accurate predictions on new data.</a:t>
            </a:r>
          </a:p>
          <a:p>
            <a:pPr algn="just">
              <a:lnSpc>
                <a:spcPct val="150000"/>
              </a:lnSpc>
            </a:pPr>
            <a:r>
              <a:rPr lang="en-US" dirty="0">
                <a:latin typeface="Times New Roman" panose="02020603050405020304" pitchFamily="18" charset="0"/>
                <a:cs typeface="Times New Roman" panose="02020603050405020304" pitchFamily="18" charset="0"/>
              </a:rPr>
              <a:t>Random Forest (Medium Variance)</a:t>
            </a:r>
          </a:p>
          <a:p>
            <a:pPr algn="just">
              <a:lnSpc>
                <a:spcPct val="150000"/>
              </a:lnSpc>
            </a:pPr>
            <a:r>
              <a:rPr lang="en-US" dirty="0">
                <a:latin typeface="Times New Roman" panose="02020603050405020304" pitchFamily="18" charset="0"/>
                <a:cs typeface="Times New Roman" panose="02020603050405020304" pitchFamily="18" charset="0"/>
              </a:rPr>
              <a:t>Random forest models reduce the risk of overfitting by introducing randomness by:</a:t>
            </a:r>
          </a:p>
          <a:p>
            <a:pPr algn="just">
              <a:lnSpc>
                <a:spcPct val="150000"/>
              </a:lnSpc>
            </a:pPr>
            <a:r>
              <a:rPr lang="en-US" dirty="0">
                <a:latin typeface="Times New Roman" panose="02020603050405020304" pitchFamily="18" charset="0"/>
                <a:cs typeface="Times New Roman" panose="02020603050405020304" pitchFamily="18" charset="0"/>
              </a:rPr>
              <a:t>•	building multiple trees (n_estimators)</a:t>
            </a:r>
          </a:p>
          <a:p>
            <a:pPr algn="just">
              <a:lnSpc>
                <a:spcPct val="150000"/>
              </a:lnSpc>
            </a:pPr>
            <a:r>
              <a:rPr lang="en-US" dirty="0">
                <a:latin typeface="Times New Roman" panose="02020603050405020304" pitchFamily="18" charset="0"/>
                <a:cs typeface="Times New Roman" panose="02020603050405020304" pitchFamily="18" charset="0"/>
              </a:rPr>
              <a:t>•	drawing observations with replacement (i.e., a bootstrapped sample)</a:t>
            </a:r>
          </a:p>
          <a:p>
            <a:pPr algn="just">
              <a:lnSpc>
                <a:spcPct val="150000"/>
              </a:lnSpc>
            </a:pPr>
            <a:r>
              <a:rPr lang="en-US" dirty="0">
                <a:latin typeface="Times New Roman" panose="02020603050405020304" pitchFamily="18" charset="0"/>
                <a:cs typeface="Times New Roman" panose="02020603050405020304" pitchFamily="18" charset="0"/>
              </a:rPr>
              <a:t>•	splitting nodes on the best split among a random subset of the features selected at every node</a:t>
            </a:r>
          </a:p>
        </p:txBody>
      </p:sp>
    </p:spTree>
    <p:extLst>
      <p:ext uri="{BB962C8B-B14F-4D97-AF65-F5344CB8AC3E}">
        <p14:creationId xmlns:p14="http://schemas.microsoft.com/office/powerpoint/2010/main" val="38947445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 xmlns:a16="http://schemas.microsoft.com/office/drawing/2014/main" id="{402AF80D-1D77-4B13-A6B9-F753FE16F61C}"/>
              </a:ext>
            </a:extLst>
          </p:cNvPr>
          <p:cNvSpPr/>
          <p:nvPr/>
        </p:nvSpPr>
        <p:spPr>
          <a:xfrm>
            <a:off x="832513" y="121930"/>
            <a:ext cx="4271750" cy="410882"/>
          </a:xfrm>
          <a:prstGeom prst="rect">
            <a:avLst/>
          </a:prstGeom>
        </p:spPr>
        <p:txBody>
          <a:bodyPr wrap="square">
            <a:spAutoFit/>
          </a:bodyPr>
          <a:lstStyle/>
          <a:p>
            <a:pPr>
              <a:lnSpc>
                <a:spcPct val="115000"/>
              </a:lnSpc>
              <a:spcAft>
                <a:spcPts val="1000"/>
              </a:spcAft>
              <a:tabLst>
                <a:tab pos="2000250" algn="l"/>
              </a:tabLst>
            </a:pPr>
            <a:r>
              <a:rPr lang="en-IN" b="1" dirty="0">
                <a:latin typeface="Times New Roman" panose="02020603050405020304" pitchFamily="18" charset="0"/>
                <a:ea typeface="Calibri" panose="020F0502020204030204" pitchFamily="34" charset="0"/>
                <a:cs typeface="Times New Roman" panose="02020603050405020304" pitchFamily="18" charset="0"/>
              </a:rPr>
              <a:t>3. </a:t>
            </a:r>
            <a:r>
              <a:rPr lang="en-IN" b="1" dirty="0" smtClean="0">
                <a:latin typeface="Times New Roman" panose="02020603050405020304" pitchFamily="18" charset="0"/>
                <a:ea typeface="Calibri" panose="020F0502020204030204" pitchFamily="34" charset="0"/>
                <a:cs typeface="Times New Roman" panose="02020603050405020304" pitchFamily="18" charset="0"/>
              </a:rPr>
              <a:t>RANDOM FOREST </a:t>
            </a:r>
            <a:r>
              <a:rPr lang="en-IN" b="1" dirty="0">
                <a:latin typeface="Times New Roman" panose="02020603050405020304" pitchFamily="18" charset="0"/>
                <a:ea typeface="Calibri" panose="020F0502020204030204" pitchFamily="34" charset="0"/>
                <a:cs typeface="Times New Roman" panose="02020603050405020304" pitchFamily="18" charset="0"/>
              </a:rPr>
              <a:t>CLASSIFIER:</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1C561637-1F16-43A8-8F35-E3C310C85C24}"/>
              </a:ext>
            </a:extLst>
          </p:cNvPr>
          <p:cNvSpPr txBox="1"/>
          <p:nvPr/>
        </p:nvSpPr>
        <p:spPr>
          <a:xfrm>
            <a:off x="696036" y="771922"/>
            <a:ext cx="10727350" cy="4662815"/>
          </a:xfrm>
          <a:prstGeom prst="rect">
            <a:avLst/>
          </a:prstGeom>
          <a:noFill/>
        </p:spPr>
        <p:txBody>
          <a:bodyPr wrap="square" rtlCol="0">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is a machine learning technique that’s used to solve regression and classification problems. It utilizes ensemble learning, which is a technique that combines many classifiers to provide solutions to complex problems.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algorithm consists of many decision trees. The ‘forest’ generated by the random forest algorithm is trained through bagging or bootstrap aggregating. Bagging is an ensemble meta-algorithm that improves the accuracy of machine learning algorithms.</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The (random forest) algorithm establishes the outcome based on the predictions of the decision trees. It predicts by taking the average or mean of the output from various trees. Increasing the number of trees increases the precision of the outcome.</a:t>
            </a:r>
          </a:p>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A random forest eradicates the limitations of a decision tree algorithm. It reduces the over fitting of datasets and increases precision. It generates predictions without requiring many configurations in packages (like Scikit-learn).</a:t>
            </a:r>
          </a:p>
        </p:txBody>
      </p:sp>
    </p:spTree>
    <p:extLst>
      <p:ext uri="{BB962C8B-B14F-4D97-AF65-F5344CB8AC3E}">
        <p14:creationId xmlns:p14="http://schemas.microsoft.com/office/powerpoint/2010/main" val="37577647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EC6B10CD-DF22-49BD-BCA4-8861721B2D80}"/>
              </a:ext>
            </a:extLst>
          </p:cNvPr>
          <p:cNvSpPr txBox="1"/>
          <p:nvPr/>
        </p:nvSpPr>
        <p:spPr>
          <a:xfrm>
            <a:off x="504964" y="2999264"/>
            <a:ext cx="11316515" cy="2951064"/>
          </a:xfrm>
          <a:prstGeom prst="rect">
            <a:avLst/>
          </a:prstGeom>
          <a:noFill/>
        </p:spPr>
        <p:txBody>
          <a:bodyPr wrap="square">
            <a:spAutoFit/>
          </a:bodyPr>
          <a:lstStyle/>
          <a:p>
            <a:pPr algn="just">
              <a:lnSpc>
                <a:spcPct val="150000"/>
              </a:lnSpc>
            </a:pPr>
            <a:r>
              <a:rPr lang="en-IN" dirty="0">
                <a:latin typeface="Times New Roman" panose="02020603050405020304" pitchFamily="18" charset="0"/>
                <a:cs typeface="Times New Roman" panose="02020603050405020304" pitchFamily="18" charset="0"/>
              </a:rPr>
              <a:t>Decision trees are the building blocks of a random forest algorithm. A decision tree is a decision support technique that forms a tree-like structure. An overview of decision trees will help us understand how random forest algorithms work.</a:t>
            </a:r>
          </a:p>
          <a:p>
            <a:pPr algn="just">
              <a:lnSpc>
                <a:spcPct val="150000"/>
              </a:lnSpc>
            </a:pPr>
            <a:r>
              <a:rPr lang="en-IN" dirty="0">
                <a:latin typeface="Times New Roman" panose="02020603050405020304" pitchFamily="18" charset="0"/>
                <a:cs typeface="Times New Roman" panose="02020603050405020304" pitchFamily="18" charset="0"/>
              </a:rPr>
              <a:t>A decision tree consists of three components: decision nodes, leaf nodes, and a root node. A decision tree algorithm divides a training dataset into branches, which further segregate into other branches. This sequence continues until a leaf node is attained. The leaf node cannot be segregated further.</a:t>
            </a:r>
          </a:p>
          <a:p>
            <a:pPr algn="just">
              <a:lnSpc>
                <a:spcPct val="150000"/>
              </a:lnSpc>
            </a:pPr>
            <a:r>
              <a:rPr lang="en-IN" dirty="0">
                <a:latin typeface="Times New Roman" panose="02020603050405020304" pitchFamily="18" charset="0"/>
                <a:cs typeface="Times New Roman" panose="02020603050405020304" pitchFamily="18" charset="0"/>
              </a:rPr>
              <a:t>The nodes in the decision tree represent attributes that are used for predicting the outcome. Decision nodes provide a link to the leaves. The following diagram shows the three types of nodes in a decision tree.</a:t>
            </a:r>
          </a:p>
        </p:txBody>
      </p:sp>
      <p:sp>
        <p:nvSpPr>
          <p:cNvPr id="3" name="TextBox 2">
            <a:extLst>
              <a:ext uri="{FF2B5EF4-FFF2-40B4-BE49-F238E27FC236}">
                <a16:creationId xmlns="" xmlns:a16="http://schemas.microsoft.com/office/drawing/2014/main" id="{162A46BD-2668-4B9F-BFC7-A778EBB5D66A}"/>
              </a:ext>
            </a:extLst>
          </p:cNvPr>
          <p:cNvSpPr txBox="1"/>
          <p:nvPr/>
        </p:nvSpPr>
        <p:spPr>
          <a:xfrm>
            <a:off x="504965" y="272629"/>
            <a:ext cx="11316514" cy="2535566"/>
          </a:xfrm>
          <a:prstGeom prst="rect">
            <a:avLst/>
          </a:prstGeom>
          <a:noFill/>
        </p:spPr>
        <p:txBody>
          <a:bodyPr wrap="square">
            <a:spAutoFit/>
          </a:bodyPr>
          <a:lstStyle/>
          <a:p>
            <a:pPr algn="just">
              <a:lnSpc>
                <a:spcPct val="150000"/>
              </a:lnSpc>
            </a:pPr>
            <a:r>
              <a:rPr lang="en-US" dirty="0">
                <a:solidFill>
                  <a:srgbClr val="000000"/>
                </a:solidFill>
                <a:latin typeface="Times New Roman" panose="02020603050405020304" pitchFamily="18" charset="0"/>
                <a:ea typeface="Times New Roman" panose="02020603050405020304" pitchFamily="18" charset="0"/>
              </a:rPr>
              <a:t>Features of a Random Forest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It’s </a:t>
            </a:r>
            <a:r>
              <a:rPr lang="en-US" dirty="0">
                <a:solidFill>
                  <a:srgbClr val="000000"/>
                </a:solidFill>
                <a:latin typeface="Times New Roman" panose="02020603050405020304" pitchFamily="18" charset="0"/>
                <a:ea typeface="Times New Roman" panose="02020603050405020304" pitchFamily="18" charset="0"/>
              </a:rPr>
              <a:t>more accurate than the decision tree algorithm.</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provides an effective way of handling missing data.</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can produce a reasonable prediction without hyper-parameter tuning.</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It </a:t>
            </a:r>
            <a:r>
              <a:rPr lang="en-US" dirty="0">
                <a:solidFill>
                  <a:srgbClr val="000000"/>
                </a:solidFill>
                <a:latin typeface="Times New Roman" panose="02020603050405020304" pitchFamily="18" charset="0"/>
                <a:ea typeface="Times New Roman" panose="02020603050405020304" pitchFamily="18" charset="0"/>
              </a:rPr>
              <a:t>solves the issue of over fitting in decision trees.</a:t>
            </a:r>
          </a:p>
          <a:p>
            <a:pPr marL="285750" indent="-285750" algn="just">
              <a:lnSpc>
                <a:spcPct val="150000"/>
              </a:lnSpc>
              <a:buFont typeface="Wingdings" panose="05000000000000000000" pitchFamily="2" charset="2"/>
              <a:buChar char="Ø"/>
            </a:pPr>
            <a:r>
              <a:rPr lang="en-US" dirty="0" smtClean="0">
                <a:solidFill>
                  <a:srgbClr val="000000"/>
                </a:solidFill>
                <a:latin typeface="Times New Roman" panose="02020603050405020304" pitchFamily="18" charset="0"/>
                <a:ea typeface="Times New Roman" panose="02020603050405020304" pitchFamily="18" charset="0"/>
              </a:rPr>
              <a:t>In </a:t>
            </a:r>
            <a:r>
              <a:rPr lang="en-US" dirty="0">
                <a:solidFill>
                  <a:srgbClr val="000000"/>
                </a:solidFill>
                <a:latin typeface="Times New Roman" panose="02020603050405020304" pitchFamily="18" charset="0"/>
                <a:ea typeface="Times New Roman" panose="02020603050405020304" pitchFamily="18" charset="0"/>
              </a:rPr>
              <a:t>every random forest tree, a subset of features is selected randomly at the node’s splitting point.</a:t>
            </a:r>
          </a:p>
        </p:txBody>
      </p:sp>
    </p:spTree>
    <p:extLst>
      <p:ext uri="{BB962C8B-B14F-4D97-AF65-F5344CB8AC3E}">
        <p14:creationId xmlns:p14="http://schemas.microsoft.com/office/powerpoint/2010/main" val="202498152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Decision Tree Nodes"/>
          <p:cNvPicPr/>
          <p:nvPr/>
        </p:nvPicPr>
        <p:blipFill>
          <a:blip r:embed="rId2">
            <a:extLst>
              <a:ext uri="{28A0092B-C50C-407E-A947-70E740481C1C}">
                <a14:useLocalDpi xmlns:a14="http://schemas.microsoft.com/office/drawing/2010/main" val="0"/>
              </a:ext>
            </a:extLst>
          </a:blip>
          <a:srcRect/>
          <a:stretch>
            <a:fillRect/>
          </a:stretch>
        </p:blipFill>
        <p:spPr bwMode="auto">
          <a:xfrm>
            <a:off x="1856096" y="186519"/>
            <a:ext cx="7356143" cy="2461147"/>
          </a:xfrm>
          <a:prstGeom prst="rect">
            <a:avLst/>
          </a:prstGeom>
          <a:noFill/>
          <a:ln>
            <a:noFill/>
          </a:ln>
        </p:spPr>
      </p:pic>
      <p:sp>
        <p:nvSpPr>
          <p:cNvPr id="3" name="Rectangle 2"/>
          <p:cNvSpPr/>
          <p:nvPr/>
        </p:nvSpPr>
        <p:spPr>
          <a:xfrm>
            <a:off x="368489" y="3053772"/>
            <a:ext cx="11423177"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theory can provide more information on how decision trees work. Entropy and information gain are the building blocks of decision trees. An overview of these fundamental concepts will improve our understanding of how decision trees are built.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Entropy is a metric for calculating uncertainty. Information gain is a measure of how uncertainty in the target variable is reduced, given a set of independent variables.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information gain concept involves using independent variables (features) to gain information about a target variable (class). The entropy of the target variable (Y) and 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hlinkClick r:id="rId3"/>
              </a:rPr>
              <a:t>conditional entropy</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of Y (given X) are used to estimate the information gain. In this case, the conditional entropy is subtracted from the entropy of Y.</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502484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6603" y="395491"/>
            <a:ext cx="11491415" cy="3416320"/>
          </a:xfrm>
          <a:prstGeom prst="rect">
            <a:avLst/>
          </a:prstGeom>
        </p:spPr>
        <p:txBody>
          <a:bodyPr wrap="square">
            <a:spAutoFit/>
          </a:bodyPr>
          <a:lstStyle/>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Information gain is used in the training of decision trees. It helps in reducing uncertainty in these trees. A high information gain means that a high degree of uncertainty (information entropy) has been removed. Entropy and information gain are important in splitting branches, which is an important activity in the construction of decision trees.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Let’s take a simple example of how a decision tree works. Suppose we want to predict if a customer will purchase a mobile phone or not. The features of the phone form the basis of his decision. This analysis can be presented in a decision tree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nSpc>
                <a:spcPct val="150000"/>
              </a:lnSpc>
            </a:pPr>
            <a:r>
              <a:rPr lang="en-IN" dirty="0">
                <a:solidFill>
                  <a:srgbClr val="000000"/>
                </a:solidFill>
                <a:latin typeface="Times New Roman" panose="02020603050405020304" pitchFamily="18" charset="0"/>
                <a:ea typeface="Calibri" panose="020F0502020204030204" pitchFamily="34" charset="0"/>
              </a:rPr>
              <a:t>The root node and decision nodes of the decision represent the features of the phone mentioned above. The leaf node represents the final output, either </a:t>
            </a:r>
            <a:r>
              <a:rPr lang="en-IN" i="1" dirty="0">
                <a:solidFill>
                  <a:srgbClr val="000000"/>
                </a:solidFill>
                <a:latin typeface="Times New Roman" panose="02020603050405020304" pitchFamily="18" charset="0"/>
                <a:ea typeface="Calibri" panose="020F0502020204030204" pitchFamily="34" charset="0"/>
              </a:rPr>
              <a:t>buying</a:t>
            </a:r>
            <a:r>
              <a:rPr lang="en-IN" dirty="0">
                <a:solidFill>
                  <a:srgbClr val="000000"/>
                </a:solidFill>
                <a:latin typeface="Times New Roman" panose="02020603050405020304" pitchFamily="18" charset="0"/>
                <a:ea typeface="Calibri" panose="020F0502020204030204" pitchFamily="34" charset="0"/>
              </a:rPr>
              <a:t> or </a:t>
            </a:r>
            <a:r>
              <a:rPr lang="en-IN" i="1" dirty="0">
                <a:solidFill>
                  <a:srgbClr val="000000"/>
                </a:solidFill>
                <a:latin typeface="Times New Roman" panose="02020603050405020304" pitchFamily="18" charset="0"/>
                <a:ea typeface="Calibri" panose="020F0502020204030204" pitchFamily="34" charset="0"/>
              </a:rPr>
              <a:t>not buying</a:t>
            </a:r>
            <a:r>
              <a:rPr lang="en-IN" dirty="0">
                <a:solidFill>
                  <a:srgbClr val="000000"/>
                </a:solidFill>
                <a:latin typeface="Times New Roman" panose="02020603050405020304" pitchFamily="18" charset="0"/>
                <a:ea typeface="Calibri" panose="020F0502020204030204" pitchFamily="34" charset="0"/>
              </a:rPr>
              <a:t>. The main features </a:t>
            </a:r>
            <a:endParaRPr lang="en-IN" dirty="0"/>
          </a:p>
        </p:txBody>
      </p:sp>
      <p:pic>
        <p:nvPicPr>
          <p:cNvPr id="3" name="Picture 2" descr="Example of Decision Tree"/>
          <p:cNvPicPr/>
          <p:nvPr/>
        </p:nvPicPr>
        <p:blipFill>
          <a:blip r:embed="rId2">
            <a:extLst>
              <a:ext uri="{28A0092B-C50C-407E-A947-70E740481C1C}">
                <a14:useLocalDpi xmlns:a14="http://schemas.microsoft.com/office/drawing/2010/main" val="0"/>
              </a:ext>
            </a:extLst>
          </a:blip>
          <a:srcRect/>
          <a:stretch>
            <a:fillRect/>
          </a:stretch>
        </p:blipFill>
        <p:spPr bwMode="auto">
          <a:xfrm>
            <a:off x="2789403" y="3967162"/>
            <a:ext cx="5657850" cy="2581275"/>
          </a:xfrm>
          <a:prstGeom prst="rect">
            <a:avLst/>
          </a:prstGeom>
          <a:noFill/>
          <a:ln>
            <a:noFill/>
          </a:ln>
        </p:spPr>
      </p:pic>
    </p:spTree>
    <p:extLst>
      <p:ext uri="{BB962C8B-B14F-4D97-AF65-F5344CB8AC3E}">
        <p14:creationId xmlns:p14="http://schemas.microsoft.com/office/powerpoint/2010/main" val="37677832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2" y="9743"/>
            <a:ext cx="3316405" cy="573206"/>
          </a:xfrm>
        </p:spPr>
        <p:txBody>
          <a:bodyPr>
            <a:normAutofit fontScale="90000"/>
          </a:bodyPr>
          <a:lstStyle/>
          <a:p>
            <a:pPr algn="ctr"/>
            <a:r>
              <a:rPr lang="en-US" sz="3600" b="1" dirty="0">
                <a:latin typeface="Times New Roman" panose="02020603050405020304" pitchFamily="18" charset="0"/>
                <a:cs typeface="Times New Roman" panose="02020603050405020304" pitchFamily="18" charset="0"/>
              </a:rPr>
              <a:t>ABSTRACT</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582949"/>
            <a:ext cx="11000096" cy="5028556"/>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Cyber-physical systems(cps) have made significant progress in many dynamic applications due to the integration between physical processes, computational resources, and communication capabilities. However, cyber-attacks are a major threat to these systems. Unlike faults that occurs by accidents cyber-physical systems, cyber-attacks occur intelligently and stealthy. Some of these attacks which are called deception attacks, inject false data from sensors or controllers, and also by compromising with some cyber components, corrupt data, or enter misinformation into the system. If the system is unaware of the existence of these attacks, it won’t be able to detect them, and performance may be disrupted or disabled altogether. Therefore, it is necessary to adapt algorithms to identify these types of attacks in these systems. It should be noted that the data generated in these systems is produced in very large number, with so much variety, and high speed, so it is important to use machine learning algorithms to facilitate the analysis and evaluation of data and to identify hidden patterns. In this research, the CPS is modeled as a network of agents that move in union with each other, and one agent is considered as a leader, and the other agents are commanded by the leader.</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15267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8045" y="260435"/>
            <a:ext cx="2089033" cy="507831"/>
          </a:xfrm>
          <a:prstGeom prst="rect">
            <a:avLst/>
          </a:prstGeom>
        </p:spPr>
        <p:txBody>
          <a:bodyPr wrap="none">
            <a:spAutoFit/>
          </a:bodyPr>
          <a:lstStyle/>
          <a:p>
            <a:pPr algn="just">
              <a:lnSpc>
                <a:spcPct val="150000"/>
              </a:lnSpc>
              <a:spcAft>
                <a:spcPts val="1000"/>
              </a:spcAft>
            </a:pP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Neural Network:</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Rectangle 2"/>
          <p:cNvSpPr/>
          <p:nvPr/>
        </p:nvSpPr>
        <p:spPr>
          <a:xfrm>
            <a:off x="408045" y="898103"/>
            <a:ext cx="11336280" cy="5493812"/>
          </a:xfrm>
          <a:prstGeom prst="rect">
            <a:avLst/>
          </a:prstGeom>
        </p:spPr>
        <p:txBody>
          <a:bodyPr wrap="square">
            <a:spAutoFit/>
          </a:bodyPr>
          <a:lstStyle/>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artificial neural network (ANN) is the piece of a computing system designed to simulate the way the human brain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analyzes</a:t>
            </a:r>
            <a:r>
              <a:rPr lang="en-IN" dirty="0">
                <a:latin typeface="Times New Roman" panose="02020603050405020304" pitchFamily="18" charset="0"/>
                <a:ea typeface="Times New Roman" panose="02020603050405020304" pitchFamily="18" charset="0"/>
                <a:cs typeface="Times New Roman" panose="02020603050405020304" pitchFamily="18" charset="0"/>
              </a:rPr>
              <a:t> and processes information. It is the foundation of artificial intelligence (AI) and solves problems that would prove impossible or difficult by human or statistical standards. ANNs have self-learning capabilities that enable them to produce better results as more data becomes available.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An ANN has hundreds or thousands of artificial neurons called processing units, which are interconnected by nodes. These processing units are made up of input and output units. The input units receive various forms and structures of information based on an internal weighting system, and the neural network attempts to learn about the information presented to produce one output report. Just like humans need rules and guidelines to come up with a result or output, ANNs also use a set of learning rules called </a:t>
            </a:r>
            <a:r>
              <a:rPr lang="en-IN" dirty="0" err="1">
                <a:latin typeface="Times New Roman" panose="02020603050405020304" pitchFamily="18" charset="0"/>
                <a:ea typeface="Times New Roman" panose="02020603050405020304" pitchFamily="18" charset="0"/>
                <a:cs typeface="Times New Roman" panose="02020603050405020304" pitchFamily="18" charset="0"/>
              </a:rPr>
              <a:t>backpropagation</a:t>
            </a:r>
            <a:r>
              <a:rPr lang="en-IN" dirty="0">
                <a:latin typeface="Times New Roman" panose="02020603050405020304" pitchFamily="18" charset="0"/>
                <a:ea typeface="Times New Roman" panose="02020603050405020304" pitchFamily="18" charset="0"/>
                <a:cs typeface="Times New Roman" panose="02020603050405020304" pitchFamily="18" charset="0"/>
              </a:rPr>
              <a:t>, an abbreviation for backward propagation of error, to perfect their output results</a:t>
            </a:r>
            <a:r>
              <a:rPr lang="en-IN"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50000"/>
              </a:lnSpc>
              <a:spcAft>
                <a:spcPts val="0"/>
              </a:spcAft>
              <a:tabLst>
                <a:tab pos="1733550" algn="l"/>
              </a:tabLst>
            </a:pPr>
            <a:r>
              <a:rPr lang="en-US" dirty="0">
                <a:latin typeface="Times New Roman" panose="02020603050405020304" pitchFamily="18" charset="0"/>
                <a:ea typeface="Calibri" panose="020F0502020204030204" pitchFamily="34" charset="0"/>
                <a:cs typeface="Times New Roman" panose="02020603050405020304" pitchFamily="18" charset="0"/>
              </a:rPr>
              <a:t>An ANN initially goes through a training phase where it learns to recognize patterns in data, whether visually, aurally, or textually. During this supervised phase, the network compares its actual output produced with what it was meant to produce—the desired output. The difference between both outcomes is adjusted using </a:t>
            </a:r>
            <a:r>
              <a:rPr lang="en-US" dirty="0" err="1">
                <a:latin typeface="Times New Roman" panose="02020603050405020304" pitchFamily="18" charset="0"/>
                <a:ea typeface="Calibri" panose="020F0502020204030204" pitchFamily="34" charset="0"/>
                <a:cs typeface="Times New Roman" panose="02020603050405020304" pitchFamily="18" charset="0"/>
              </a:rPr>
              <a:t>backpropagation</a:t>
            </a:r>
            <a:r>
              <a:rPr lang="en-US" dirty="0">
                <a:latin typeface="Times New Roman" panose="02020603050405020304" pitchFamily="18" charset="0"/>
                <a:ea typeface="Calibri" panose="020F0502020204030204" pitchFamily="34" charset="0"/>
                <a:cs typeface="Times New Roman" panose="02020603050405020304" pitchFamily="18" charset="0"/>
              </a:rPr>
              <a:t>. </a:t>
            </a:r>
            <a:endParaRPr lang="en-IN"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3980788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42936" y="176629"/>
            <a:ext cx="10787063" cy="1294393"/>
          </a:xfrm>
          <a:prstGeom prst="rect">
            <a:avLst/>
          </a:prstGeom>
        </p:spPr>
        <p:txBody>
          <a:bodyPr wrap="square">
            <a:spAutoFit/>
          </a:bodyPr>
          <a:lstStyle/>
          <a:p>
            <a:pPr algn="just">
              <a:lnSpc>
                <a:spcPct val="150000"/>
              </a:lnSpc>
              <a:spcAft>
                <a:spcPts val="0"/>
              </a:spcAft>
              <a:tabLst>
                <a:tab pos="1733550" algn="l"/>
              </a:tabLst>
            </a:pPr>
            <a:r>
              <a:rPr lang="en-IN" dirty="0" smtClean="0">
                <a:solidFill>
                  <a:srgbClr val="111111"/>
                </a:solidFill>
                <a:latin typeface="Times New Roman" panose="02020603050405020304" pitchFamily="18" charset="0"/>
                <a:ea typeface="Calibri" panose="020F0502020204030204" pitchFamily="34" charset="0"/>
                <a:cs typeface="Times New Roman" panose="02020603050405020304" pitchFamily="18" charset="0"/>
              </a:rPr>
              <a:t>This </a:t>
            </a:r>
            <a:r>
              <a:rPr lang="en-IN" dirty="0">
                <a:solidFill>
                  <a:srgbClr val="111111"/>
                </a:solidFill>
                <a:latin typeface="Times New Roman" panose="02020603050405020304" pitchFamily="18" charset="0"/>
                <a:ea typeface="Calibri" panose="020F0502020204030204" pitchFamily="34" charset="0"/>
                <a:cs typeface="Times New Roman" panose="02020603050405020304" pitchFamily="18" charset="0"/>
              </a:rPr>
              <a:t>means that the network works backward, going from the output unit to the input units to adjust the weight of its connections between the units until the difference between the actual and desired outcome produces the lowest possible error.</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424113" y="1261427"/>
            <a:ext cx="5943600" cy="2763520"/>
          </a:xfrm>
          <a:prstGeom prst="rect">
            <a:avLst/>
          </a:prstGeom>
        </p:spPr>
      </p:pic>
      <p:sp>
        <p:nvSpPr>
          <p:cNvPr id="4" name="Rectangle 3"/>
          <p:cNvSpPr/>
          <p:nvPr/>
        </p:nvSpPr>
        <p:spPr>
          <a:xfrm>
            <a:off x="642936" y="4406131"/>
            <a:ext cx="11072814" cy="1800493"/>
          </a:xfrm>
          <a:prstGeom prst="rect">
            <a:avLst/>
          </a:prstGeom>
        </p:spPr>
        <p:txBody>
          <a:bodyPr wrap="square">
            <a:spAutoFit/>
          </a:bodyPr>
          <a:lstStyle/>
          <a:p>
            <a:pPr algn="just">
              <a:lnSpc>
                <a:spcPct val="150000"/>
              </a:lnSpc>
              <a:spcAft>
                <a:spcPts val="0"/>
              </a:spcAft>
              <a:tabLst>
                <a:tab pos="1733550" algn="l"/>
              </a:tabLst>
            </a:pPr>
            <a:r>
              <a:rPr lang="en-IN" sz="2000" dirty="0">
                <a:latin typeface="Times New Roman" panose="02020603050405020304" pitchFamily="18" charset="0"/>
                <a:ea typeface="Times New Roman" panose="02020603050405020304" pitchFamily="18" charset="0"/>
                <a:cs typeface="Times New Roman" panose="02020603050405020304" pitchFamily="18" charset="0"/>
              </a:rPr>
              <a:t>Whenever we increase the layers in our ANN then it is nothing but our Deep Neural Networks.</a:t>
            </a:r>
            <a:endParaRPr lang="en-IN"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0"/>
              </a:spcAft>
              <a:tabLst>
                <a:tab pos="1733550" algn="l"/>
              </a:tabLst>
            </a:pP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A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deep 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(DNN) is an artificial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(ANN) with multiple layers between the input and output layers. There are different types of </a:t>
            </a:r>
            <a:r>
              <a:rPr lang="en-IN" b="1"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neural networks</a:t>
            </a:r>
            <a:r>
              <a:rPr lang="en-IN" dirty="0">
                <a:solidFill>
                  <a:srgbClr val="202124"/>
                </a:solidFill>
                <a:latin typeface="Times New Roman" panose="02020603050405020304" pitchFamily="18" charset="0"/>
                <a:ea typeface="Calibri" panose="020F0502020204030204" pitchFamily="34" charset="0"/>
                <a:cs typeface="Times New Roman" panose="02020603050405020304" pitchFamily="18" charset="0"/>
              </a:rPr>
              <a:t> but they always consist of the same components: neurons, synapses, weights, biases, and functions.</a:t>
            </a:r>
            <a:endParaRPr lang="en-IN"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027019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166522" y="159545"/>
            <a:ext cx="8412076" cy="7005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smtClean="0">
                <a:latin typeface="Times New Roman" panose="02020603050405020304" pitchFamily="18" charset="0"/>
                <a:cs typeface="Times New Roman" panose="02020603050405020304" pitchFamily="18" charset="0"/>
              </a:rPr>
              <a:t>HARDWARE AND SOFTWARE REQUIREMENTS</a:t>
            </a:r>
            <a:endParaRPr lang="en-US"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1365697" y="695837"/>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H/W Configuration:</a:t>
            </a:r>
            <a:endParaRPr lang="en-US" sz="2400" b="1" dirty="0" smtClean="0">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Operating system		:  Windows 7 or 7+</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RAM				:  8 GB</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Hard disc or SSD		:  More than 500 GB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Processor			:  Intel 3rd generation or high or Ryzen with 8 GB Ram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4258679"/>
            <a:ext cx="10849970" cy="312956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IN" sz="2400" b="1" dirty="0" smtClean="0">
                <a:latin typeface="Times New Roman" panose="02020603050405020304" pitchFamily="18" charset="0"/>
                <a:cs typeface="Times New Roman" panose="02020603050405020304" pitchFamily="18" charset="0"/>
              </a:rPr>
              <a:t>S/W Configuration:</a:t>
            </a:r>
            <a:endParaRPr lang="en-IN" sz="2400" dirty="0" smtClean="0">
              <a:solidFill>
                <a:schemeClr val="accent2"/>
              </a:solidFill>
              <a:latin typeface="Times New Roman" panose="02020603050405020304" pitchFamily="18"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Software’s			:  Python 3.6 or high version</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IDE                              		:  PyCharm.</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8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Framework                                         	:   Flask  </a:t>
            </a:r>
            <a:endParaRPr lang="en-IN" sz="18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endParaRPr lang="en-US" sz="24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7762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7B8B1AC4-E3F7-4A74-9A60-A566646B3324}"/>
              </a:ext>
            </a:extLst>
          </p:cNvPr>
          <p:cNvSpPr txBox="1">
            <a:spLocks/>
          </p:cNvSpPr>
          <p:nvPr/>
        </p:nvSpPr>
        <p:spPr>
          <a:xfrm>
            <a:off x="1390205" y="211015"/>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000" b="1" dirty="0" smtClean="0">
                <a:latin typeface="Times New Roman" panose="02020603050405020304" pitchFamily="18" charset="0"/>
                <a:cs typeface="Times New Roman" panose="02020603050405020304" pitchFamily="18" charset="0"/>
              </a:rPr>
              <a:t>ARCHITECTURE:</a:t>
            </a:r>
            <a:endParaRPr lang="en-US" sz="2000" dirty="0">
              <a:latin typeface="Times New Roman" panose="02020603050405020304" pitchFamily="18" charset="0"/>
              <a:cs typeface="Times New Roman" panose="02020603050405020304" pitchFamily="18" charset="0"/>
            </a:endParaRPr>
          </a:p>
        </p:txBody>
      </p:sp>
      <p:pic>
        <p:nvPicPr>
          <p:cNvPr id="6" name="Picture 5"/>
          <p:cNvPicPr/>
          <p:nvPr/>
        </p:nvPicPr>
        <p:blipFill>
          <a:blip r:embed="rId2">
            <a:extLst>
              <a:ext uri="{28A0092B-C50C-407E-A947-70E740481C1C}">
                <a14:useLocalDpi xmlns:a14="http://schemas.microsoft.com/office/drawing/2010/main" val="0"/>
              </a:ext>
            </a:extLst>
          </a:blip>
          <a:stretch>
            <a:fillRect/>
          </a:stretch>
        </p:blipFill>
        <p:spPr>
          <a:xfrm>
            <a:off x="2917797" y="1338262"/>
            <a:ext cx="5172075" cy="4862513"/>
          </a:xfrm>
          <a:prstGeom prst="rect">
            <a:avLst/>
          </a:prstGeom>
        </p:spPr>
      </p:pic>
    </p:spTree>
    <p:extLst>
      <p:ext uri="{BB962C8B-B14F-4D97-AF65-F5344CB8AC3E}">
        <p14:creationId xmlns:p14="http://schemas.microsoft.com/office/powerpoint/2010/main" val="7778639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5175776"/>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0911681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4247317"/>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90240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385542"/>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42100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2414589" y="557214"/>
            <a:ext cx="6472554" cy="5815012"/>
          </a:xfrm>
          <a:prstGeom prst="rect">
            <a:avLst/>
          </a:prstGeom>
        </p:spPr>
      </p:pic>
    </p:spTree>
    <p:extLst>
      <p:ext uri="{BB962C8B-B14F-4D97-AF65-F5344CB8AC3E}">
        <p14:creationId xmlns:p14="http://schemas.microsoft.com/office/powerpoint/2010/main" val="25638997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14538" y="2857500"/>
            <a:ext cx="7543799" cy="2800350"/>
          </a:xfrm>
          <a:prstGeom prst="rect">
            <a:avLst/>
          </a:prstGeom>
        </p:spPr>
      </p:pic>
    </p:spTree>
    <p:extLst>
      <p:ext uri="{BB962C8B-B14F-4D97-AF65-F5344CB8AC3E}">
        <p14:creationId xmlns:p14="http://schemas.microsoft.com/office/powerpoint/2010/main" val="1821484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2426305"/>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 is a construct of a Message Sequence Chart. Sequence diagrams are sometimes called event diagrams, event scenarios, and timing diagrams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843019" y="2438400"/>
            <a:ext cx="4820285" cy="4419600"/>
          </a:xfrm>
          <a:prstGeom prst="rect">
            <a:avLst/>
          </a:prstGeom>
        </p:spPr>
      </p:pic>
    </p:spTree>
    <p:extLst>
      <p:ext uri="{BB962C8B-B14F-4D97-AF65-F5344CB8AC3E}">
        <p14:creationId xmlns:p14="http://schemas.microsoft.com/office/powerpoint/2010/main" val="34191691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4474239" y="28488"/>
            <a:ext cx="3911221" cy="662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INTRODUCTION</a:t>
            </a:r>
            <a:endParaRPr lang="en-IN" sz="2400" b="1" dirty="0">
              <a:latin typeface="Times New Roman" panose="02020603050405020304" pitchFamily="18" charset="0"/>
              <a:cs typeface="Times New Roman" panose="02020603050405020304" pitchFamily="18" charset="0"/>
            </a:endParaRPr>
          </a:p>
        </p:txBody>
      </p:sp>
      <p:sp>
        <p:nvSpPr>
          <p:cNvPr id="3" name="Content Placeholder 2"/>
          <p:cNvSpPr txBox="1">
            <a:spLocks/>
          </p:cNvSpPr>
          <p:nvPr/>
        </p:nvSpPr>
        <p:spPr>
          <a:xfrm>
            <a:off x="651284" y="523652"/>
            <a:ext cx="11059681" cy="5472352"/>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Recent advances in technology have led to the introduction of cyber-physical systems, which due to their better computational and communicational ability and integration between physical and cyber-components, has led to significant advances in many dynamic applications. But this improvement comes at the cost of being vulnerable to cyber-attacks. Cyber-physical systems are made up of logical elements and embedded computers, which communicate with communication channels such as the Internet of Things(</a:t>
            </a:r>
            <a:r>
              <a:rPr lang="en-US" sz="1800"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IoT</a:t>
            </a:r>
            <a:r>
              <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More specifically, these systems include digital or cyber components, analog components, physical devices and humans that designed to operate between physical and cyber parts. In other words, a cyber-physical system is any system that includes cyber and physical components and humans, and has the ability to trade between the physical and cyber parts. In cyber-physical systems, the security of these types of systems becomes more important due to the addition of the physical part. </a:t>
            </a:r>
            <a:r>
              <a:rPr lang="en-US" sz="1800" dirty="0">
                <a:latin typeface="Times New Roman" panose="02020603050405020304" pitchFamily="18" charset="0"/>
                <a:ea typeface="Calibri" panose="020F0502020204030204" pitchFamily="34" charset="0"/>
                <a:cs typeface="Times New Roman" panose="02020603050405020304" pitchFamily="18" charset="0"/>
              </a:rPr>
              <a:t>Physical components including sensors, which receive data from the physical environment, maybe attacked and be injected incorrect data into the system. One of the most important challenges of a cyber-physical system, in its physical part is the presence of a large number of sensors in the environment, which collect so much data, with so much variety, and at high speed. Also, the connection between the sensors and the necessary calculations and the analysis of the obtained data will be among the main challenges. Therefore, one of the most important features of a cyber-physical system is to communicate between these sensors, compute and control the system</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1000"/>
              </a:spcAft>
            </a:pPr>
            <a:endParaRPr lang="en-US" sz="18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1256769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457450" y="3428999"/>
            <a:ext cx="6515100" cy="3014664"/>
          </a:xfrm>
          <a:prstGeom prst="rect">
            <a:avLst/>
          </a:prstGeom>
        </p:spPr>
      </p:pic>
    </p:spTree>
    <p:extLst>
      <p:ext uri="{BB962C8B-B14F-4D97-AF65-F5344CB8AC3E}">
        <p14:creationId xmlns:p14="http://schemas.microsoft.com/office/powerpoint/2010/main" val="26995640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2328862" y="2781299"/>
            <a:ext cx="6486525" cy="2347913"/>
          </a:xfrm>
          <a:prstGeom prst="rect">
            <a:avLst/>
          </a:prstGeom>
        </p:spPr>
      </p:pic>
    </p:spTree>
    <p:extLst>
      <p:ext uri="{BB962C8B-B14F-4D97-AF65-F5344CB8AC3E}">
        <p14:creationId xmlns:p14="http://schemas.microsoft.com/office/powerpoint/2010/main" val="6069065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3066732" y="2295525"/>
            <a:ext cx="5029835" cy="4381500"/>
          </a:xfrm>
          <a:prstGeom prst="rect">
            <a:avLst/>
          </a:prstGeom>
        </p:spPr>
      </p:pic>
    </p:spTree>
    <p:extLst>
      <p:ext uri="{BB962C8B-B14F-4D97-AF65-F5344CB8AC3E}">
        <p14:creationId xmlns:p14="http://schemas.microsoft.com/office/powerpoint/2010/main" val="20452029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814513" y="2881312"/>
            <a:ext cx="8143875" cy="2190751"/>
          </a:xfrm>
          <a:prstGeom prst="rect">
            <a:avLst/>
          </a:prstGeom>
        </p:spPr>
      </p:pic>
    </p:spTree>
    <p:extLst>
      <p:ext uri="{BB962C8B-B14F-4D97-AF65-F5344CB8AC3E}">
        <p14:creationId xmlns:p14="http://schemas.microsoft.com/office/powerpoint/2010/main" val="136491638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extLst>
              <a:ext uri="{28A0092B-C50C-407E-A947-70E740481C1C}">
                <a14:useLocalDpi xmlns:a14="http://schemas.microsoft.com/office/drawing/2010/main" val="0"/>
              </a:ext>
            </a:extLst>
          </a:blip>
          <a:stretch>
            <a:fillRect/>
          </a:stretch>
        </p:blipFill>
        <p:spPr>
          <a:xfrm>
            <a:off x="2057401" y="3804593"/>
            <a:ext cx="7715250" cy="2933700"/>
          </a:xfrm>
          <a:prstGeom prst="rect">
            <a:avLst/>
          </a:prstGeom>
        </p:spPr>
      </p:pic>
    </p:spTree>
    <p:extLst>
      <p:ext uri="{BB962C8B-B14F-4D97-AF65-F5344CB8AC3E}">
        <p14:creationId xmlns:p14="http://schemas.microsoft.com/office/powerpoint/2010/main" val="22585521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3129062"/>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descr="C:\Users\Public\Pictures\Sample Pictures\water quality\69.JPG"/>
          <p:cNvPicPr/>
          <p:nvPr/>
        </p:nvPicPr>
        <p:blipFill>
          <a:blip r:embed="rId2">
            <a:extLst>
              <a:ext uri="{28A0092B-C50C-407E-A947-70E740481C1C}">
                <a14:useLocalDpi xmlns:a14="http://schemas.microsoft.com/office/drawing/2010/main" val="0"/>
              </a:ext>
            </a:extLst>
          </a:blip>
          <a:srcRect/>
          <a:stretch>
            <a:fillRect/>
          </a:stretch>
        </p:blipFill>
        <p:spPr bwMode="auto">
          <a:xfrm>
            <a:off x="2366554" y="3381375"/>
            <a:ext cx="6675120" cy="3476625"/>
          </a:xfrm>
          <a:prstGeom prst="rect">
            <a:avLst/>
          </a:prstGeom>
          <a:noFill/>
          <a:ln>
            <a:noFill/>
          </a:ln>
        </p:spPr>
      </p:pic>
    </p:spTree>
    <p:extLst>
      <p:ext uri="{BB962C8B-B14F-4D97-AF65-F5344CB8AC3E}">
        <p14:creationId xmlns:p14="http://schemas.microsoft.com/office/powerpoint/2010/main" val="2001883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extLst>
              <a:ext uri="{28A0092B-C50C-407E-A947-70E740481C1C}">
                <a14:useLocalDpi xmlns:a14="http://schemas.microsoft.com/office/drawing/2010/main" val="0"/>
              </a:ext>
            </a:extLst>
          </a:blip>
          <a:stretch>
            <a:fillRect/>
          </a:stretch>
        </p:blipFill>
        <p:spPr>
          <a:xfrm>
            <a:off x="1988457" y="428625"/>
            <a:ext cx="6722155" cy="6000750"/>
          </a:xfrm>
          <a:prstGeom prst="rect">
            <a:avLst/>
          </a:prstGeom>
        </p:spPr>
      </p:pic>
    </p:spTree>
    <p:extLst>
      <p:ext uri="{BB962C8B-B14F-4D97-AF65-F5344CB8AC3E}">
        <p14:creationId xmlns:p14="http://schemas.microsoft.com/office/powerpoint/2010/main" val="162652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558919" y="393654"/>
            <a:ext cx="11062204" cy="630526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 security of cyber-physical systems to detect cyber-attacks is an important issue in these systems . It should be noted that cyber-attacks occur in irregular ways, and it is not possible to describe these attacks in a regular and orderly manner. In general, cyber attacks in cyber-physical systems are divided into two main types: denial of service(Dos) and deception attacks. In denial of service, the attacker prevents communication between network nodes and communication channels. However, in the deception attacks that inject false data to system, which are carried out by abusing system components , such as sensors or controllers and it can corrupt data or enter incorrect information into the system and cause misbehaving. </a:t>
            </a:r>
          </a:p>
          <a:p>
            <a:pPr algn="just">
              <a:lnSpc>
                <a:spcPct val="150000"/>
              </a:lnSpc>
              <a:spcAft>
                <a:spcPts val="1000"/>
              </a:spcAft>
            </a:pPr>
            <a:r>
              <a:rPr lang="en-US" sz="1800" dirty="0">
                <a:latin typeface="Times New Roman" panose="02020603050405020304" pitchFamily="18" charset="0"/>
                <a:ea typeface="Calibri" panose="020F0502020204030204" pitchFamily="34" charset="0"/>
                <a:cs typeface="Times New Roman" panose="02020603050405020304" pitchFamily="18" charset="0"/>
              </a:rPr>
              <a:t>These attacks can be detected by system monitoring in the system. But if the attacker can plan a high-level attack to prevent himself from being identified, these attacks are called stealthy deception attacks, and other common methods of counteracting such attacks will not work. Therefore, it is important to be aware of the attacks that occur in order to respond in a timely manner to attackers. In other words, the security system must be aware of the attack, otherwise it will not be able to detect and control the attack. Cyber defense can be improved by using security analytic to search for hidden patterns and how to deceive.</a:t>
            </a:r>
          </a:p>
        </p:txBody>
      </p:sp>
    </p:spTree>
    <p:extLst>
      <p:ext uri="{BB962C8B-B14F-4D97-AF65-F5344CB8AC3E}">
        <p14:creationId xmlns:p14="http://schemas.microsoft.com/office/powerpoint/2010/main" val="3043232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 xmlns:a16="http://schemas.microsoft.com/office/drawing/2014/main" id="{C768881E-EDE6-4BF9-8997-A6BD9655F8C8}"/>
              </a:ext>
            </a:extLst>
          </p:cNvPr>
          <p:cNvSpPr txBox="1">
            <a:spLocks/>
          </p:cNvSpPr>
          <p:nvPr/>
        </p:nvSpPr>
        <p:spPr>
          <a:xfrm>
            <a:off x="838200" y="21840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sp>
        <p:nvSpPr>
          <p:cNvPr id="5" name="TextBox 4">
            <a:extLst>
              <a:ext uri="{FF2B5EF4-FFF2-40B4-BE49-F238E27FC236}">
                <a16:creationId xmlns="" xmlns:a16="http://schemas.microsoft.com/office/drawing/2014/main" id="{E1DC2C22-271C-4FDF-BCEB-4D521213FF60}"/>
              </a:ext>
            </a:extLst>
          </p:cNvPr>
          <p:cNvSpPr txBox="1"/>
          <p:nvPr/>
        </p:nvSpPr>
        <p:spPr>
          <a:xfrm>
            <a:off x="696037" y="761739"/>
            <a:ext cx="10657764" cy="878895"/>
          </a:xfrm>
          <a:prstGeom prst="rect">
            <a:avLst/>
          </a:prstGeom>
          <a:noFill/>
        </p:spPr>
        <p:txBody>
          <a:bodyPr wrap="square">
            <a:spAutoFit/>
          </a:bodyPr>
          <a:lstStyle/>
          <a:p>
            <a:pPr algn="just">
              <a:lnSpc>
                <a:spcPct val="150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[1] Kwon, </a:t>
            </a:r>
            <a:r>
              <a:rPr lang="en-US" b="1" dirty="0" err="1">
                <a:latin typeface="Times New Roman" panose="02020603050405020304" pitchFamily="18" charset="0"/>
                <a:ea typeface="Calibri" panose="020F0502020204030204" pitchFamily="34" charset="0"/>
                <a:cs typeface="Times New Roman" panose="02020603050405020304" pitchFamily="18" charset="0"/>
              </a:rPr>
              <a:t>Cheolhyeon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b="1" dirty="0" err="1">
                <a:latin typeface="Times New Roman" panose="02020603050405020304" pitchFamily="18" charset="0"/>
                <a:ea typeface="Calibri" panose="020F0502020204030204" pitchFamily="34" charset="0"/>
                <a:cs typeface="Times New Roman" panose="02020603050405020304" pitchFamily="18" charset="0"/>
              </a:rPr>
              <a:t>Weiyi</a:t>
            </a:r>
            <a:r>
              <a:rPr lang="en-US" b="1" dirty="0">
                <a:latin typeface="Times New Roman" panose="02020603050405020304" pitchFamily="18" charset="0"/>
                <a:ea typeface="Calibri" panose="020F0502020204030204" pitchFamily="34" charset="0"/>
                <a:cs typeface="Times New Roman" panose="02020603050405020304" pitchFamily="18" charset="0"/>
              </a:rPr>
              <a:t> Liu, and </a:t>
            </a:r>
            <a:r>
              <a:rPr lang="en-US" b="1" dirty="0" err="1">
                <a:latin typeface="Times New Roman" panose="02020603050405020304" pitchFamily="18" charset="0"/>
                <a:ea typeface="Calibri" panose="020F0502020204030204" pitchFamily="34" charset="0"/>
                <a:cs typeface="Times New Roman" panose="02020603050405020304" pitchFamily="18" charset="0"/>
              </a:rPr>
              <a:t>Inseok</a:t>
            </a:r>
            <a:r>
              <a:rPr lang="en-US" b="1" dirty="0">
                <a:latin typeface="Times New Roman" panose="02020603050405020304" pitchFamily="18" charset="0"/>
                <a:ea typeface="Calibri" panose="020F0502020204030204" pitchFamily="34" charset="0"/>
                <a:cs typeface="Times New Roman" panose="02020603050405020304" pitchFamily="18" charset="0"/>
              </a:rPr>
              <a:t> Hwang. ”Security analysis for cyber-physical systems against stealthy deception attacks.” In 2013 American control conference, IEEE (2013): 3344-3349</a:t>
            </a:r>
            <a:endParaRPr lang="en-IN" sz="1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 xmlns:a16="http://schemas.microsoft.com/office/drawing/2014/main" id="{D39BA1FD-E78C-45CE-91DF-08B0657AEA07}"/>
              </a:ext>
            </a:extLst>
          </p:cNvPr>
          <p:cNvSpPr txBox="1"/>
          <p:nvPr/>
        </p:nvSpPr>
        <p:spPr>
          <a:xfrm>
            <a:off x="696037" y="1640634"/>
            <a:ext cx="11047128" cy="4613058"/>
          </a:xfrm>
          <a:prstGeom prst="rect">
            <a:avLst/>
          </a:prstGeom>
          <a:noFill/>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security issue in the state estimation problem is investigated for a networked control system (NCS). The communication channels between the sensors and the remote estimator in the NCS are vulnerable to attacks from malicious adversaries. The false data injection attacks are considered. The aim of this paper to find the so-called insecurity conditions under which the estimation system is insecure in the sense that there exist malicious attacks that can bypass the anomaly detector but still lead to unbounded estimation errors. In particular, a new necessary and sufficient condition for the insecurity is derived in the case that all communication channels are compromised by the adversary. Moreover, a specific algorithm is proposed for generating attacks with which the estimation system is insecure. Furthermore, for the insecure system, a system protection scheme through which only a few (rather than all) communication channels require protection against false data injection attacks is proposed. A simulation example is utilized to demonstrate the effectiveness of the proposed conditions/algorithms in the secure estimation problem for a flight vehicle.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68981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A6310DA2-F5D0-4527-B3CD-0F816F587DD5}"/>
              </a:ext>
            </a:extLst>
          </p:cNvPr>
          <p:cNvSpPr txBox="1"/>
          <p:nvPr/>
        </p:nvSpPr>
        <p:spPr>
          <a:xfrm>
            <a:off x="584792" y="166247"/>
            <a:ext cx="11035122" cy="1427955"/>
          </a:xfrm>
          <a:prstGeom prst="rect">
            <a:avLst/>
          </a:prstGeom>
          <a:noFill/>
        </p:spPr>
        <p:txBody>
          <a:bodyPr wrap="square">
            <a:spAutoFit/>
          </a:bodyPr>
          <a:lstStyle/>
          <a:p>
            <a:pPr algn="just">
              <a:lnSpc>
                <a:spcPct val="150000"/>
              </a:lnSpc>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[2]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Pajic</a:t>
            </a:r>
            <a:r>
              <a:rPr lang="en-US" sz="2000" b="1" dirty="0">
                <a:latin typeface="Times New Roman" panose="02020603050405020304" pitchFamily="18" charset="0"/>
                <a:ea typeface="Calibri" panose="020F0502020204030204" pitchFamily="34" charset="0"/>
                <a:cs typeface="Times New Roman" panose="02020603050405020304" pitchFamily="18" charset="0"/>
              </a:rPr>
              <a: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Miroslav</a:t>
            </a:r>
            <a:r>
              <a:rPr lang="en-US" sz="2000" b="1" dirty="0">
                <a:latin typeface="Times New Roman" panose="02020603050405020304" pitchFamily="18" charset="0"/>
                <a:ea typeface="Calibri" panose="020F0502020204030204" pitchFamily="34" charset="0"/>
                <a:cs typeface="Times New Roman" panose="02020603050405020304" pitchFamily="18" charset="0"/>
              </a:rPr>
              <a:t>, James Weimer, Nicola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Bezzo</a:t>
            </a:r>
            <a:r>
              <a:rPr lang="en-US" sz="2000" b="1" dirty="0">
                <a:latin typeface="Times New Roman" panose="02020603050405020304" pitchFamily="18" charset="0"/>
                <a:ea typeface="Calibri" panose="020F0502020204030204" pitchFamily="34" charset="0"/>
                <a:cs typeface="Times New Roman" panose="02020603050405020304" pitchFamily="18" charset="0"/>
              </a:rPr>
              <a:t>, Oleg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Sokolsky</a:t>
            </a:r>
            <a:r>
              <a:rPr lang="en-US" sz="2000" b="1" dirty="0">
                <a:latin typeface="Times New Roman" panose="02020603050405020304" pitchFamily="18" charset="0"/>
                <a:ea typeface="Calibri" panose="020F0502020204030204" pitchFamily="34" charset="0"/>
                <a:cs typeface="Times New Roman" panose="02020603050405020304" pitchFamily="18" charset="0"/>
              </a:rPr>
              <a:t>, George J. Pappas, and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Insup</a:t>
            </a:r>
            <a:r>
              <a:rPr lang="en-US" sz="2000" b="1" dirty="0">
                <a:latin typeface="Times New Roman" panose="02020603050405020304" pitchFamily="18" charset="0"/>
                <a:ea typeface="Calibri" panose="020F0502020204030204" pitchFamily="34" charset="0"/>
                <a:cs typeface="Times New Roman" panose="02020603050405020304" pitchFamily="18" charset="0"/>
              </a:rPr>
              <a:t> Lee. ”Design and implementation of attack-resilient </a:t>
            </a:r>
            <a:r>
              <a:rPr lang="en-US" sz="2000" b="1"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sz="2000" b="1" dirty="0">
                <a:latin typeface="Times New Roman" panose="02020603050405020304" pitchFamily="18" charset="0"/>
                <a:ea typeface="Calibri" panose="020F0502020204030204" pitchFamily="34" charset="0"/>
                <a:cs typeface="Times New Roman" panose="02020603050405020304" pitchFamily="18" charset="0"/>
              </a:rPr>
              <a:t> systems: With a focus on attack-resilient state estimators.” IEEE Control Systems Magazine 37, no. 2 (2017): 66-81.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 xmlns:a16="http://schemas.microsoft.com/office/drawing/2014/main" id="{9BEA524C-BEA6-408D-8322-9F80DA57BB8C}"/>
              </a:ext>
            </a:extLst>
          </p:cNvPr>
          <p:cNvSpPr txBox="1"/>
          <p:nvPr/>
        </p:nvSpPr>
        <p:spPr>
          <a:xfrm>
            <a:off x="584792" y="1594202"/>
            <a:ext cx="11147665" cy="4202882"/>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Recent years have witnessed a significant increase in the number of security-related incidents in control systems. These include high-profile attacks in a wide range of application domains, from attacks on critical infrastructure, as in the case of the </a:t>
            </a:r>
            <a:r>
              <a:rPr lang="en-US" dirty="0" err="1">
                <a:latin typeface="Times New Roman" panose="02020603050405020304" pitchFamily="18" charset="0"/>
                <a:ea typeface="Calibri" panose="020F0502020204030204" pitchFamily="34" charset="0"/>
                <a:cs typeface="Times New Roman" panose="02020603050405020304" pitchFamily="18" charset="0"/>
              </a:rPr>
              <a:t>Maroochy</a:t>
            </a:r>
            <a:r>
              <a:rPr lang="en-US" dirty="0">
                <a:latin typeface="Times New Roman" panose="02020603050405020304" pitchFamily="18" charset="0"/>
                <a:ea typeface="Calibri" panose="020F0502020204030204" pitchFamily="34" charset="0"/>
                <a:cs typeface="Times New Roman" panose="02020603050405020304" pitchFamily="18" charset="0"/>
              </a:rPr>
              <a:t> Water breach [1], and industrial systems (such as the </a:t>
            </a:r>
            <a:r>
              <a:rPr lang="en-US" dirty="0" err="1">
                <a:latin typeface="Times New Roman" panose="02020603050405020304" pitchFamily="18" charset="0"/>
                <a:ea typeface="Calibri" panose="020F0502020204030204" pitchFamily="34" charset="0"/>
                <a:cs typeface="Times New Roman" panose="02020603050405020304" pitchFamily="18" charset="0"/>
              </a:rPr>
              <a:t>StuxNet</a:t>
            </a:r>
            <a:r>
              <a:rPr lang="en-US" dirty="0">
                <a:latin typeface="Times New Roman" panose="02020603050405020304" pitchFamily="18" charset="0"/>
                <a:ea typeface="Calibri" panose="020F0502020204030204" pitchFamily="34" charset="0"/>
                <a:cs typeface="Times New Roman" panose="02020603050405020304" pitchFamily="18" charset="0"/>
              </a:rPr>
              <a:t> virus attack on an industrial supervisory control and data acquisition system [2], [3] and the German Steel Mill </a:t>
            </a:r>
            <a:r>
              <a:rPr lang="en-US" dirty="0" err="1">
                <a:latin typeface="Times New Roman" panose="02020603050405020304" pitchFamily="18" charset="0"/>
                <a:ea typeface="Calibri" panose="020F0502020204030204" pitchFamily="34" charset="0"/>
                <a:cs typeface="Times New Roman" panose="02020603050405020304" pitchFamily="18" charset="0"/>
              </a:rPr>
              <a:t>cyberattack</a:t>
            </a:r>
            <a:r>
              <a:rPr lang="en-US" dirty="0">
                <a:latin typeface="Times New Roman" panose="02020603050405020304" pitchFamily="18" charset="0"/>
                <a:ea typeface="Calibri" panose="020F0502020204030204" pitchFamily="34" charset="0"/>
                <a:cs typeface="Times New Roman" panose="02020603050405020304" pitchFamily="18" charset="0"/>
              </a:rPr>
              <a:t> [4], [5]), to attacks on modern vehicles [6]-[8]. Even high-assurance military systems were shown to be vulnerable to attacks, as illustrated in the highly publicized downing of the RQ-170 Sentinel U.S. drone [9]-[11]. These incidents have greatly raised awareness of the need for security in </a:t>
            </a:r>
            <a:r>
              <a:rPr lang="en-US" dirty="0" err="1">
                <a:latin typeface="Times New Roman" panose="02020603050405020304" pitchFamily="18" charset="0"/>
                <a:ea typeface="Calibri" panose="020F0502020204030204" pitchFamily="34" charset="0"/>
                <a:cs typeface="Times New Roman" panose="02020603050405020304" pitchFamily="18" charset="0"/>
              </a:rPr>
              <a:t>cyberphysical</a:t>
            </a:r>
            <a:r>
              <a:rPr lang="en-US" dirty="0">
                <a:latin typeface="Times New Roman" panose="02020603050405020304" pitchFamily="18" charset="0"/>
                <a:ea typeface="Calibri" panose="020F0502020204030204" pitchFamily="34" charset="0"/>
                <a:cs typeface="Times New Roman" panose="02020603050405020304" pitchFamily="18" charset="0"/>
              </a:rPr>
              <a:t> systems (CPSs), which feature tight coupling of computation and communication substrates with sensing and actuation components. However, the complexity and heterogeneity of this next generation of safety-critical, networked, and embedded control systems have challenged the existing design methods in which security is usually consider as an afterthought.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28201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2DB1D1D1-B45B-4ACC-A4D0-0744FEF7BB6E}"/>
              </a:ext>
            </a:extLst>
          </p:cNvPr>
          <p:cNvSpPr txBox="1"/>
          <p:nvPr/>
        </p:nvSpPr>
        <p:spPr>
          <a:xfrm>
            <a:off x="382138" y="143860"/>
            <a:ext cx="11322182"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[3] Sheng, Long,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Ya</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-Jun Pan, and Xiang Gong. ”Consensus formation control for a class of networked multiple mobile robot systems.” Journal of Control Science and Engineering 2012 (2012).</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5D707B70-E9DF-43F5-8AE5-6E333EDDDFC9}"/>
              </a:ext>
            </a:extLst>
          </p:cNvPr>
          <p:cNvSpPr txBox="1"/>
          <p:nvPr/>
        </p:nvSpPr>
        <p:spPr>
          <a:xfrm>
            <a:off x="382138" y="1125090"/>
            <a:ext cx="11322182" cy="4613058"/>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Embedded computational resources in autonomous robotic vehicles are becoming more abundant and have enabled improved operational effectiveness of cooperative robotic systems in civilian and military applications. Compared to autonomous robotic vehicles that operate single tasks, cooperative teamwork has greater efficiency and operational capability.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Multirobotic</a:t>
            </a:r>
            <a:r>
              <a:rPr lang="en-US" dirty="0">
                <a:latin typeface="Times New Roman" panose="02020603050405020304" pitchFamily="18" charset="0"/>
                <a:ea typeface="Calibri" panose="020F0502020204030204" pitchFamily="34" charset="0"/>
                <a:cs typeface="Times New Roman" panose="02020603050405020304" pitchFamily="18" charset="0"/>
              </a:rPr>
              <a:t> vehicle systems have many potential applications, such as platooning of vehicles in urban transportation, the operation of the multiple robots, autonomous underwater vehicles, and formation of aircrafts in military affairs [1–3]. The study of group behaviors for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systems is the main objective of the work. Group cooperative behavior signifies that individuals in the group share a common objective and action according to the interest of the whole group. Group cooperation can be efficient if individuals in the group coordinate their actions well. Each individual can coordinate with other individuals in the group to facilitate group cooperative behavior in two ways, named local coordination and global coordination. For the local coordination, individuals react only to other individuals that are close, such as fish engaged in a school.</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434504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ACE6BF93-2D85-4F3B-A0B2-5F77E8F44FCE}"/>
              </a:ext>
            </a:extLst>
          </p:cNvPr>
          <p:cNvSpPr txBox="1"/>
          <p:nvPr/>
        </p:nvSpPr>
        <p:spPr>
          <a:xfrm>
            <a:off x="477672" y="379828"/>
            <a:ext cx="11240716"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[4] Zeng,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Wente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and Mo-Yuen Chow. ”Resilient distributed control in the presence of misbehaving agents in networked control systems.” IEEE transactions on cybernetics 44, no. 11 (2014): 2038-2049.</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DFB0197D-CC45-4713-B860-3E63A6014DE8}"/>
              </a:ext>
            </a:extLst>
          </p:cNvPr>
          <p:cNvSpPr txBox="1"/>
          <p:nvPr/>
        </p:nvSpPr>
        <p:spPr>
          <a:xfrm>
            <a:off x="477672" y="1550337"/>
            <a:ext cx="11240716" cy="378738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In this paper, we study the problem of reaching a consensus among all the agents in the networked control systems (NCS) in the presence of misbehaving agents. A reputation-based resilient distributed control algorithm is first proposed for the leader-follower consensus network. The proposed algorithm embeds a resilience mechanism that includes four phases (detection, mitigation, identification, and update), into the control process in a distributed manner. At each phase, every agent only uses local and one-hop neighbors' information to identify and isolate the misbehaving agents, and even compensate their effect on the system. We then extend the proposed algorithm to the leaderless consensus network by introducing and adding two recovery schemes (rollback and excitation recovery) into the current framework to guarantee the accurate convergence of the well-behaving agents in NCS. The effectiveness of the proposed method is demonstrated through case studies in </a:t>
            </a:r>
            <a:r>
              <a:rPr lang="en-US" dirty="0" err="1">
                <a:latin typeface="Times New Roman" panose="02020603050405020304" pitchFamily="18" charset="0"/>
                <a:ea typeface="Calibri" panose="020F0502020204030204" pitchFamily="34" charset="0"/>
                <a:cs typeface="Times New Roman" panose="02020603050405020304" pitchFamily="18" charset="0"/>
              </a:rPr>
              <a:t>multirobot</a:t>
            </a:r>
            <a:r>
              <a:rPr lang="en-US" dirty="0">
                <a:latin typeface="Times New Roman" panose="02020603050405020304" pitchFamily="18" charset="0"/>
                <a:ea typeface="Calibri" panose="020F0502020204030204" pitchFamily="34" charset="0"/>
                <a:cs typeface="Times New Roman" panose="02020603050405020304" pitchFamily="18" charset="0"/>
              </a:rPr>
              <a:t> formation control and wireless sensor networks.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19599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488F6BCF-11E5-47BE-B1CB-4D81077659B8}"/>
              </a:ext>
            </a:extLst>
          </p:cNvPr>
          <p:cNvSpPr txBox="1"/>
          <p:nvPr/>
        </p:nvSpPr>
        <p:spPr>
          <a:xfrm>
            <a:off x="341194" y="161194"/>
            <a:ext cx="11419397" cy="878895"/>
          </a:xfrm>
          <a:prstGeom prst="rect">
            <a:avLst/>
          </a:prstGeom>
          <a:noFill/>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[5] Sun,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Hongtao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Chen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Peng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Taicheng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Yang,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Hao</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Zhang, and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Wangli</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He. ”Resilient control of networked control systems with stochastic denial of service attacks.” </a:t>
            </a:r>
            <a:r>
              <a:rPr lang="en-US" b="1"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Neurocomputing</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270 (2017): 170-177.</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 xmlns:a16="http://schemas.microsoft.com/office/drawing/2014/main" id="{85A8B974-E16D-4326-BD67-CB5366E6CB43}"/>
              </a:ext>
            </a:extLst>
          </p:cNvPr>
          <p:cNvSpPr txBox="1"/>
          <p:nvPr/>
        </p:nvSpPr>
        <p:spPr>
          <a:xfrm>
            <a:off x="341194" y="1386282"/>
            <a:ext cx="11419397" cy="3366563"/>
          </a:xfrm>
          <a:prstGeom prst="rect">
            <a:avLst/>
          </a:prstGeom>
          <a:noFill/>
        </p:spPr>
        <p:txBody>
          <a:bodyPr wrap="square">
            <a:spAutoFit/>
          </a:bodyPr>
          <a:lstStyle/>
          <a:p>
            <a:pPr algn="just">
              <a:lnSpc>
                <a:spcPct val="150000"/>
              </a:lnSpc>
              <a:spcAft>
                <a:spcPts val="1000"/>
              </a:spcAft>
            </a:pPr>
            <a:r>
              <a:rPr lang="en-US" dirty="0">
                <a:latin typeface="Times New Roman" panose="02020603050405020304" pitchFamily="18" charset="0"/>
                <a:ea typeface="Calibri" panose="020F0502020204030204" pitchFamily="34" charset="0"/>
                <a:cs typeface="Times New Roman" panose="02020603050405020304" pitchFamily="18" charset="0"/>
              </a:rPr>
              <a:t>This paper focuses on resilient control of networked control systems (NCSs) under the denial of service (</a:t>
            </a:r>
            <a:r>
              <a:rPr lang="en-US" dirty="0" err="1">
                <a:latin typeface="Times New Roman" panose="02020603050405020304" pitchFamily="18" charset="0"/>
                <a:ea typeface="Calibri" panose="020F0502020204030204" pitchFamily="34" charset="0"/>
                <a:cs typeface="Times New Roman" panose="02020603050405020304" pitchFamily="18" charset="0"/>
              </a:rPr>
              <a:t>DoS</a:t>
            </a:r>
            <a:r>
              <a:rPr lang="en-US" dirty="0">
                <a:latin typeface="Times New Roman" panose="02020603050405020304" pitchFamily="18" charset="0"/>
                <a:ea typeface="Calibri" panose="020F0502020204030204" pitchFamily="34" charset="0"/>
                <a:cs typeface="Times New Roman" panose="02020603050405020304" pitchFamily="18" charset="0"/>
              </a:rPr>
              <a:t>) attacks which is characterized by a Markov process. Firstly, the packets dropout are modeled as Markov process according to the game between attack strategies and defense strategies. Then, an NCS under such game results is modeled as a </a:t>
            </a:r>
            <a:r>
              <a:rPr lang="en-US" dirty="0" err="1">
                <a:latin typeface="Times New Roman" panose="02020603050405020304" pitchFamily="18" charset="0"/>
                <a:ea typeface="Calibri" panose="020F0502020204030204" pitchFamily="34" charset="0"/>
                <a:cs typeface="Times New Roman" panose="02020603050405020304" pitchFamily="18" charset="0"/>
              </a:rPr>
              <a:t>Markovian</a:t>
            </a:r>
            <a:r>
              <a:rPr lang="en-US" dirty="0">
                <a:latin typeface="Times New Roman" panose="02020603050405020304" pitchFamily="18" charset="0"/>
                <a:ea typeface="Calibri" panose="020F0502020204030204" pitchFamily="34" charset="0"/>
                <a:cs typeface="Times New Roman" panose="02020603050405020304" pitchFamily="18" charset="0"/>
              </a:rPr>
              <a:t> jump linear system and four theorems are proved for the system stability analysis and controller design. Finally, a numerical example is used to illustrative the application of these theorems. Networked control systems (NCSs) have received an increasing attention in the past decades. Now, NCSs have been widely applied in industrial processes, electric power networks, intelligent transportation and so on . With the growing of the NCSs, network, as a critical element in an NCS, is vulnerable to cyber-threats which can menace the control systems.</a:t>
            </a: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4297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TotalTime>
  <Words>4129</Words>
  <Application>Microsoft Office PowerPoint</Application>
  <PresentationFormat>Widescreen</PresentationFormat>
  <Paragraphs>126</Paragraphs>
  <Slides>36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Calibri</vt:lpstr>
      <vt:lpstr>Calibri Light</vt:lpstr>
      <vt:lpstr>Droid Sans Fallback</vt:lpstr>
      <vt:lpstr>Symbol</vt:lpstr>
      <vt:lpstr>Times New Roman</vt:lpstr>
      <vt:lpstr>Wingdings</vt:lpstr>
      <vt:lpstr>Wingdings 3</vt:lpstr>
      <vt:lpstr>Office Theme</vt:lpstr>
      <vt:lpstr>PowerPoint Presentation</vt:lpstr>
      <vt:lpstr>ABSTRACT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BALARAM PANIGRAHY</cp:lastModifiedBy>
  <cp:revision>9</cp:revision>
  <dcterms:created xsi:type="dcterms:W3CDTF">2022-04-13T10:05:01Z</dcterms:created>
  <dcterms:modified xsi:type="dcterms:W3CDTF">2022-06-28T05:51:54Z</dcterms:modified>
</cp:coreProperties>
</file>