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9738" y="4483481"/>
            <a:ext cx="4643373" cy="1233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863" y="4568062"/>
            <a:ext cx="6691630" cy="4768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4.png"/></Relationships>
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0922" y="1389633"/>
            <a:ext cx="9194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TASK-</a:t>
            </a:r>
            <a:r>
              <a:rPr dirty="0" sz="2400" spc="-50" b="1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1771547"/>
            <a:ext cx="5733415" cy="240982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600">
                <a:latin typeface="Calibri"/>
                <a:cs typeface="Calibri"/>
              </a:rPr>
              <a:t>Ensure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Complete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Task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3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Before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Task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4.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9700"/>
              </a:lnSpc>
              <a:spcBef>
                <a:spcPts val="810"/>
              </a:spcBef>
            </a:pP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Complete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Raci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Matrix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Ashville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Pork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Project.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Ensure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That </a:t>
            </a:r>
            <a:r>
              <a:rPr dirty="0" sz="1600">
                <a:latin typeface="Calibri"/>
                <a:cs typeface="Calibri"/>
              </a:rPr>
              <a:t>Include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Tasks.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Define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Role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Involvement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All</a:t>
            </a:r>
            <a:r>
              <a:rPr dirty="0" sz="1600" spc="500">
                <a:latin typeface="Calibri"/>
                <a:cs typeface="Calibri"/>
              </a:rPr>
              <a:t>  </a:t>
            </a:r>
            <a:r>
              <a:rPr dirty="0" sz="1600" spc="-10">
                <a:latin typeface="Calibri"/>
                <a:cs typeface="Calibri"/>
              </a:rPr>
              <a:t>Stakeholders.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Identify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Their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Involvement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Key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Below.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Ashville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Pork: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Raci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Matrix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600">
                <a:latin typeface="Calibri"/>
                <a:cs typeface="Calibri"/>
              </a:rPr>
              <a:t>Nb: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R-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Responsible,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A–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Accountable,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C-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Consulted,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I-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Informed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46531" y="4315078"/>
          <a:ext cx="6668770" cy="5144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7345"/>
                <a:gridCol w="664844"/>
                <a:gridCol w="580389"/>
                <a:gridCol w="499745"/>
                <a:gridCol w="605154"/>
                <a:gridCol w="607695"/>
                <a:gridCol w="533400"/>
                <a:gridCol w="560704"/>
                <a:gridCol w="548639"/>
                <a:gridCol w="443230"/>
              </a:tblGrid>
              <a:tr h="5378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05156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Names</a:t>
                      </a:r>
                      <a:r>
                        <a:rPr dirty="0" sz="1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*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92125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TASKS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82295">
                        <a:lnSpc>
                          <a:spcPts val="1195"/>
                        </a:lnSpc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Stakeholders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10058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 marR="99060" indent="46990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BOB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ASHVILL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MD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 marR="128905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FIN ANC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39700" marR="173355">
                        <a:lnSpc>
                          <a:spcPts val="1300"/>
                        </a:lnSpc>
                      </a:pPr>
                      <a:r>
                        <a:rPr dirty="0" sz="1000" spc="-5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DIR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39700" marR="160020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ECT OR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335" marR="217170" indent="46990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HR 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DIRE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403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000" spc="-20">
                          <a:latin typeface="Calibri"/>
                          <a:cs typeface="Calibri"/>
                        </a:rPr>
                        <a:t>CTOR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35255" marR="104139">
                        <a:lnSpc>
                          <a:spcPct val="108700"/>
                        </a:lnSpc>
                      </a:pPr>
                      <a:r>
                        <a:rPr dirty="0" sz="1000" spc="-20">
                          <a:latin typeface="Calibri"/>
                          <a:cs typeface="Calibri"/>
                        </a:rPr>
                        <a:t>OPER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ATIO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DIRE CTOR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39700" marR="78740">
                        <a:lnSpc>
                          <a:spcPct val="108500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COM 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MERC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IAL 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DIRE CTOR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 marR="79375" indent="48260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dirty="0" sz="1000" spc="-20">
                          <a:latin typeface="Calibri"/>
                          <a:cs typeface="Calibri"/>
                        </a:rPr>
                        <a:t>SITE MANA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GER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80645" indent="45720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CI 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HAMP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000" spc="-20">
                          <a:latin typeface="Calibri"/>
                          <a:cs typeface="Calibri"/>
                        </a:rPr>
                        <a:t>IONS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37160" marR="62230">
                        <a:lnSpc>
                          <a:spcPct val="108700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EMP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OYE 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616585">
                <a:tc>
                  <a:txBody>
                    <a:bodyPr/>
                    <a:lstStyle/>
                    <a:p>
                      <a:pPr marL="364490">
                        <a:lnSpc>
                          <a:spcPts val="1185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1.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921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Preparing</a:t>
                      </a:r>
                      <a:r>
                        <a:rPr dirty="0" sz="1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PPT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921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0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Collecting</a:t>
                      </a:r>
                      <a:r>
                        <a:rPr dirty="0" sz="10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Data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ts val="1185"/>
                        </a:lnSpc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R/A/C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185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I/C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ts val="1185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I/R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1185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I/R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ts val="1185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I/C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084580">
                <a:tc>
                  <a:txBody>
                    <a:bodyPr/>
                    <a:lstStyle/>
                    <a:p>
                      <a:pPr marL="364490">
                        <a:lnSpc>
                          <a:spcPts val="1185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2.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92125" marR="241935">
                        <a:lnSpc>
                          <a:spcPts val="1310"/>
                        </a:lnSpc>
                        <a:spcBef>
                          <a:spcPts val="45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Selectin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35">
                          <a:latin typeface="Calibri"/>
                          <a:cs typeface="Calibri"/>
                        </a:rPr>
                        <a:t>CI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 Champions</a:t>
                      </a:r>
                      <a:r>
                        <a:rPr dirty="0" sz="1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From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92125" marR="629920" indent="214629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Company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Itself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2250">
                        <a:lnSpc>
                          <a:spcPts val="1185"/>
                        </a:lnSpc>
                      </a:pPr>
                      <a:r>
                        <a:rPr dirty="0" sz="1000" spc="-20">
                          <a:latin typeface="Calibri"/>
                          <a:cs typeface="Calibri"/>
                        </a:rPr>
                        <a:t>I/R/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r" marR="2216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ts val="1185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R/A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5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C/I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185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C/I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185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C/I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899160">
                <a:tc>
                  <a:txBody>
                    <a:bodyPr/>
                    <a:lstStyle/>
                    <a:p>
                      <a:pPr marL="612775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3.</a:t>
                      </a:r>
                      <a:r>
                        <a:rPr dirty="0" sz="1000" spc="2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Give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257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Proper</a:t>
                      </a:r>
                      <a:r>
                        <a:rPr dirty="0" sz="1000" spc="175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Training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61645" marR="470534" indent="199390">
                        <a:lnSpc>
                          <a:spcPts val="16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CI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Champions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ts val="1185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R/I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165">
                        <a:lnSpc>
                          <a:spcPts val="1185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R/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 marR="482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ts val="1185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I/C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ts val="1185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R/C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ts val="1185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A/C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5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C/I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000760">
                <a:tc>
                  <a:txBody>
                    <a:bodyPr/>
                    <a:lstStyle/>
                    <a:p>
                      <a:pPr marL="608330">
                        <a:lnSpc>
                          <a:spcPts val="119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4.</a:t>
                      </a:r>
                      <a:r>
                        <a:rPr dirty="0" sz="1000" spc="2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After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25780" marR="525780" indent="-33655">
                        <a:lnSpc>
                          <a:spcPts val="1310"/>
                        </a:lnSpc>
                        <a:spcBef>
                          <a:spcPts val="45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Completing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The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921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Present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to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921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Staff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1195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R/C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119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4130">
                        <a:lnSpc>
                          <a:spcPts val="119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R/</a:t>
                      </a:r>
                      <a:r>
                        <a:rPr dirty="0" sz="1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60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ts val="1195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C/I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ts val="1195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C/I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1195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C/A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195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C/I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119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19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2784" y="447039"/>
            <a:ext cx="1196915" cy="10622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71258" y="528248"/>
            <a:ext cx="1299152" cy="487024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896100" y="56388"/>
                </a:moveTo>
                <a:lnTo>
                  <a:pt x="6877812" y="56388"/>
                </a:lnTo>
                <a:lnTo>
                  <a:pt x="6877812" y="74676"/>
                </a:lnTo>
                <a:lnTo>
                  <a:pt x="6877812" y="10009632"/>
                </a:lnTo>
                <a:lnTo>
                  <a:pt x="74676" y="10009632"/>
                </a:lnTo>
                <a:lnTo>
                  <a:pt x="74676" y="74676"/>
                </a:lnTo>
                <a:lnTo>
                  <a:pt x="6877812" y="74676"/>
                </a:lnTo>
                <a:lnTo>
                  <a:pt x="6877812" y="56388"/>
                </a:lnTo>
                <a:lnTo>
                  <a:pt x="74676" y="56388"/>
                </a:lnTo>
                <a:lnTo>
                  <a:pt x="56388" y="56388"/>
                </a:lnTo>
                <a:lnTo>
                  <a:pt x="56388" y="74676"/>
                </a:lnTo>
                <a:lnTo>
                  <a:pt x="56388" y="10009632"/>
                </a:lnTo>
                <a:lnTo>
                  <a:pt x="56388" y="10027920"/>
                </a:lnTo>
                <a:lnTo>
                  <a:pt x="74676" y="10027920"/>
                </a:lnTo>
                <a:lnTo>
                  <a:pt x="6877812" y="10027920"/>
                </a:lnTo>
                <a:lnTo>
                  <a:pt x="6896100" y="10027920"/>
                </a:lnTo>
                <a:lnTo>
                  <a:pt x="6896100" y="10009632"/>
                </a:lnTo>
                <a:lnTo>
                  <a:pt x="6896100" y="74676"/>
                </a:lnTo>
                <a:lnTo>
                  <a:pt x="6896100" y="56388"/>
                </a:lnTo>
                <a:close/>
              </a:path>
              <a:path w="6952615" h="10084435">
                <a:moveTo>
                  <a:pt x="6952488" y="10009645"/>
                </a:moveTo>
                <a:lnTo>
                  <a:pt x="6914388" y="10009645"/>
                </a:lnTo>
                <a:lnTo>
                  <a:pt x="6914388" y="10046208"/>
                </a:lnTo>
                <a:lnTo>
                  <a:pt x="6877812" y="10046208"/>
                </a:lnTo>
                <a:lnTo>
                  <a:pt x="74676" y="10046208"/>
                </a:lnTo>
                <a:lnTo>
                  <a:pt x="38100" y="10046208"/>
                </a:lnTo>
                <a:lnTo>
                  <a:pt x="38100" y="10009645"/>
                </a:lnTo>
                <a:lnTo>
                  <a:pt x="0" y="10009645"/>
                </a:lnTo>
                <a:lnTo>
                  <a:pt x="0" y="10046208"/>
                </a:lnTo>
                <a:lnTo>
                  <a:pt x="0" y="10084308"/>
                </a:lnTo>
                <a:lnTo>
                  <a:pt x="6952488" y="10084308"/>
                </a:lnTo>
                <a:lnTo>
                  <a:pt x="6952488" y="1000964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38100"/>
                </a:lnTo>
                <a:lnTo>
                  <a:pt x="0" y="74676"/>
                </a:lnTo>
                <a:lnTo>
                  <a:pt x="0" y="10009632"/>
                </a:lnTo>
                <a:lnTo>
                  <a:pt x="38100" y="10009632"/>
                </a:lnTo>
                <a:lnTo>
                  <a:pt x="38100" y="74676"/>
                </a:lnTo>
                <a:lnTo>
                  <a:pt x="38100" y="38100"/>
                </a:lnTo>
                <a:lnTo>
                  <a:pt x="74676" y="38100"/>
                </a:lnTo>
                <a:lnTo>
                  <a:pt x="6877812" y="38100"/>
                </a:lnTo>
                <a:lnTo>
                  <a:pt x="6914388" y="38100"/>
                </a:lnTo>
                <a:lnTo>
                  <a:pt x="6914388" y="74676"/>
                </a:lnTo>
                <a:lnTo>
                  <a:pt x="6914388" y="10009632"/>
                </a:lnTo>
                <a:lnTo>
                  <a:pt x="6952488" y="10009632"/>
                </a:lnTo>
                <a:lnTo>
                  <a:pt x="6952488" y="7467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446531" y="514476"/>
          <a:ext cx="6668770" cy="8286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660"/>
                <a:gridCol w="603885"/>
                <a:gridCol w="608330"/>
                <a:gridCol w="448310"/>
                <a:gridCol w="613410"/>
                <a:gridCol w="631189"/>
                <a:gridCol w="541020"/>
                <a:gridCol w="53339"/>
                <a:gridCol w="577850"/>
                <a:gridCol w="539750"/>
                <a:gridCol w="449579"/>
              </a:tblGrid>
              <a:tr h="1573530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886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25780" marR="252095" indent="28575">
                        <a:lnSpc>
                          <a:spcPct val="109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5.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Select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trainers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train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749935" marR="328930" indent="95885">
                        <a:lnSpc>
                          <a:spcPts val="1310"/>
                        </a:lnSpc>
                        <a:spcBef>
                          <a:spcPts val="50"/>
                        </a:spcBef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employee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L="10160">
                        <a:lnSpc>
                          <a:spcPct val="100000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C/I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L="1143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C/I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49860">
                        <a:lnSpc>
                          <a:spcPct val="100000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A/C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1557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50825">
                        <a:lnSpc>
                          <a:spcPct val="100000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R/C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R="5016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91869">
                <a:tc>
                  <a:txBody>
                    <a:bodyPr/>
                    <a:lstStyle/>
                    <a:p>
                      <a:pPr marL="6007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6.</a:t>
                      </a:r>
                      <a:r>
                        <a:rPr dirty="0" sz="1000" spc="2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Safe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 marL="650875" marR="271145">
                        <a:lnSpc>
                          <a:spcPct val="108700"/>
                        </a:lnSpc>
                        <a:spcBef>
                          <a:spcPts val="10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working environment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should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be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achieved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92100" marR="172085" indent="-102235">
                        <a:lnSpc>
                          <a:spcPct val="109000"/>
                        </a:lnSpc>
                        <a:spcBef>
                          <a:spcPts val="5"/>
                        </a:spcBef>
                      </a:pPr>
                      <a:r>
                        <a:rPr dirty="0" sz="1000" spc="-20">
                          <a:latin typeface="Calibri"/>
                          <a:cs typeface="Calibri"/>
                        </a:rPr>
                        <a:t>R/C/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48615" marR="172085" indent="-36830">
                        <a:lnSpc>
                          <a:spcPct val="109000"/>
                        </a:lnSpc>
                        <a:spcBef>
                          <a:spcPts val="5"/>
                        </a:spcBef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C/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3360" marR="65405" indent="-35560">
                        <a:lnSpc>
                          <a:spcPct val="109000"/>
                        </a:lnSpc>
                        <a:spcBef>
                          <a:spcPts val="5"/>
                        </a:spcBef>
                      </a:pPr>
                      <a:r>
                        <a:rPr dirty="0" sz="1000" spc="-20">
                          <a:latin typeface="Calibri"/>
                          <a:cs typeface="Calibri"/>
                        </a:rPr>
                        <a:t>C/I/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r" marR="12509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A/C/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r" marR="16319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143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80135">
                <a:tc>
                  <a:txBody>
                    <a:bodyPr/>
                    <a:lstStyle/>
                    <a:p>
                      <a:pPr marL="8991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7.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699770" marR="163830" indent="-105410">
                        <a:lnSpc>
                          <a:spcPct val="108000"/>
                        </a:lnSpc>
                        <a:spcBef>
                          <a:spcPts val="15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Implementation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of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 marL="659765" marR="227329" indent="-635">
                        <a:lnSpc>
                          <a:spcPct val="108500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continuous improvement culture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10160">
                        <a:lnSpc>
                          <a:spcPct val="100000"/>
                        </a:lnSpc>
                      </a:pPr>
                      <a:r>
                        <a:rPr dirty="0" sz="1000" spc="-20">
                          <a:latin typeface="Calibri"/>
                          <a:cs typeface="Calibri"/>
                        </a:rPr>
                        <a:t>R/C/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C/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60">
                          <a:latin typeface="Calibri"/>
                          <a:cs typeface="Calibri"/>
                        </a:rPr>
                        <a:t>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8732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I/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13335">
                        <a:lnSpc>
                          <a:spcPct val="100000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C/I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191770">
                        <a:lnSpc>
                          <a:spcPct val="100000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C/I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R="5016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70305">
                <a:tc>
                  <a:txBody>
                    <a:bodyPr/>
                    <a:lstStyle/>
                    <a:p>
                      <a:pPr algn="ctr" marL="29718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8.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 marL="510540" marR="83185" indent="3810">
                        <a:lnSpc>
                          <a:spcPct val="1085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Increase</a:t>
                      </a:r>
                      <a:r>
                        <a:rPr dirty="0" sz="1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productivity</a:t>
                      </a:r>
                      <a:r>
                        <a:rPr dirty="0" sz="1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but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no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compromise</a:t>
                      </a:r>
                      <a:r>
                        <a:rPr dirty="0" sz="1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the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quality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product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587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49885" marR="165735" indent="-38100">
                        <a:lnSpc>
                          <a:spcPct val="109000"/>
                        </a:lnSpc>
                        <a:spcBef>
                          <a:spcPts val="855"/>
                        </a:spcBef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A/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3335">
                        <a:lnSpc>
                          <a:spcPct val="100000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I/C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191770">
                        <a:lnSpc>
                          <a:spcPct val="100000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C/I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4066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143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3119">
                <a:tc>
                  <a:txBody>
                    <a:bodyPr/>
                    <a:lstStyle/>
                    <a:p>
                      <a:pPr marL="567055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9.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Increase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the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 marL="475615" marR="523240" indent="21590">
                        <a:lnSpc>
                          <a:spcPts val="1310"/>
                        </a:lnSpc>
                        <a:spcBef>
                          <a:spcPts val="45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customer satisfaction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 marR="247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 customer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feedback</a:t>
                      </a:r>
                      <a:r>
                        <a:rPr dirty="0" sz="1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system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10160">
                        <a:lnSpc>
                          <a:spcPct val="100000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C/I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8826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R/A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 marL="81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/I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60350" marR="78740" indent="-97790">
                        <a:lnSpc>
                          <a:spcPct val="108000"/>
                        </a:lnSpc>
                        <a:spcBef>
                          <a:spcPts val="695"/>
                        </a:spcBef>
                      </a:pPr>
                      <a:r>
                        <a:rPr dirty="0" sz="1000" spc="-20">
                          <a:latin typeface="Calibri"/>
                          <a:cs typeface="Calibri"/>
                        </a:rPr>
                        <a:t>R/I/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r" marR="113664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I/R/C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r" marR="188595">
                        <a:lnSpc>
                          <a:spcPct val="100000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I/C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1143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9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29972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10.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 marL="455930" marR="147955">
                        <a:lnSpc>
                          <a:spcPct val="1058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Northern</a:t>
                      </a:r>
                      <a:r>
                        <a:rPr dirty="0" sz="1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site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managers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must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be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convinced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give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training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site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managers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ts val="1185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C/I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6235" marR="156845" indent="-109855">
                        <a:lnSpc>
                          <a:spcPct val="109000"/>
                        </a:lnSpc>
                        <a:spcBef>
                          <a:spcPts val="80"/>
                        </a:spcBef>
                      </a:pPr>
                      <a:r>
                        <a:rPr dirty="0" sz="1000" spc="-20">
                          <a:latin typeface="Calibri"/>
                          <a:cs typeface="Calibri"/>
                        </a:rPr>
                        <a:t>C/I/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2545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47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R/A/C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9370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185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C/I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7065" y="517524"/>
            <a:ext cx="1196915" cy="10622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5538" y="598733"/>
            <a:ext cx="1299152" cy="487024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896100" y="56388"/>
                </a:moveTo>
                <a:lnTo>
                  <a:pt x="6877812" y="56388"/>
                </a:lnTo>
                <a:lnTo>
                  <a:pt x="6877812" y="74676"/>
                </a:lnTo>
                <a:lnTo>
                  <a:pt x="6877812" y="10009632"/>
                </a:lnTo>
                <a:lnTo>
                  <a:pt x="74676" y="10009632"/>
                </a:lnTo>
                <a:lnTo>
                  <a:pt x="74676" y="74676"/>
                </a:lnTo>
                <a:lnTo>
                  <a:pt x="6877812" y="74676"/>
                </a:lnTo>
                <a:lnTo>
                  <a:pt x="6877812" y="56388"/>
                </a:lnTo>
                <a:lnTo>
                  <a:pt x="74676" y="56388"/>
                </a:lnTo>
                <a:lnTo>
                  <a:pt x="56388" y="56388"/>
                </a:lnTo>
                <a:lnTo>
                  <a:pt x="56388" y="74676"/>
                </a:lnTo>
                <a:lnTo>
                  <a:pt x="56388" y="10009632"/>
                </a:lnTo>
                <a:lnTo>
                  <a:pt x="56388" y="10027920"/>
                </a:lnTo>
                <a:lnTo>
                  <a:pt x="74676" y="10027920"/>
                </a:lnTo>
                <a:lnTo>
                  <a:pt x="6877812" y="10027920"/>
                </a:lnTo>
                <a:lnTo>
                  <a:pt x="6896100" y="10027920"/>
                </a:lnTo>
                <a:lnTo>
                  <a:pt x="6896100" y="10009632"/>
                </a:lnTo>
                <a:lnTo>
                  <a:pt x="6896100" y="74676"/>
                </a:lnTo>
                <a:lnTo>
                  <a:pt x="6896100" y="56388"/>
                </a:lnTo>
                <a:close/>
              </a:path>
              <a:path w="6952615" h="10084435">
                <a:moveTo>
                  <a:pt x="6952488" y="10009645"/>
                </a:moveTo>
                <a:lnTo>
                  <a:pt x="6914388" y="10009645"/>
                </a:lnTo>
                <a:lnTo>
                  <a:pt x="6914388" y="10046208"/>
                </a:lnTo>
                <a:lnTo>
                  <a:pt x="6877812" y="10046208"/>
                </a:lnTo>
                <a:lnTo>
                  <a:pt x="74676" y="10046208"/>
                </a:lnTo>
                <a:lnTo>
                  <a:pt x="38100" y="10046208"/>
                </a:lnTo>
                <a:lnTo>
                  <a:pt x="38100" y="10009645"/>
                </a:lnTo>
                <a:lnTo>
                  <a:pt x="0" y="10009645"/>
                </a:lnTo>
                <a:lnTo>
                  <a:pt x="0" y="10046208"/>
                </a:lnTo>
                <a:lnTo>
                  <a:pt x="0" y="10084308"/>
                </a:lnTo>
                <a:lnTo>
                  <a:pt x="6952488" y="10084308"/>
                </a:lnTo>
                <a:lnTo>
                  <a:pt x="6952488" y="1000964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38100"/>
                </a:lnTo>
                <a:lnTo>
                  <a:pt x="0" y="74676"/>
                </a:lnTo>
                <a:lnTo>
                  <a:pt x="0" y="10009632"/>
                </a:lnTo>
                <a:lnTo>
                  <a:pt x="38100" y="10009632"/>
                </a:lnTo>
                <a:lnTo>
                  <a:pt x="38100" y="74676"/>
                </a:lnTo>
                <a:lnTo>
                  <a:pt x="38100" y="38100"/>
                </a:lnTo>
                <a:lnTo>
                  <a:pt x="74676" y="38100"/>
                </a:lnTo>
                <a:lnTo>
                  <a:pt x="6877812" y="38100"/>
                </a:lnTo>
                <a:lnTo>
                  <a:pt x="6914388" y="38100"/>
                </a:lnTo>
                <a:lnTo>
                  <a:pt x="6914388" y="74676"/>
                </a:lnTo>
                <a:lnTo>
                  <a:pt x="6914388" y="10009632"/>
                </a:lnTo>
                <a:lnTo>
                  <a:pt x="6952488" y="10009632"/>
                </a:lnTo>
                <a:lnTo>
                  <a:pt x="6952488" y="7467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53845" marR="5080" indent="-1541145">
              <a:lnSpc>
                <a:spcPct val="110000"/>
              </a:lnSpc>
              <a:spcBef>
                <a:spcPts val="100"/>
              </a:spcBef>
            </a:pPr>
            <a:r>
              <a:rPr dirty="0" sz="3600" b="1">
                <a:latin typeface="Calibri"/>
                <a:cs typeface="Calibri"/>
              </a:rPr>
              <a:t>Responsible</a:t>
            </a:r>
            <a:r>
              <a:rPr dirty="0" sz="3600" spc="-10" b="1">
                <a:latin typeface="Calibri"/>
                <a:cs typeface="Calibri"/>
              </a:rPr>
              <a:t> Assignment</a:t>
            </a:r>
            <a:r>
              <a:rPr dirty="0" u="none" sz="3600" spc="-10" b="1">
                <a:latin typeface="Calibri"/>
                <a:cs typeface="Calibri"/>
              </a:rPr>
              <a:t> </a:t>
            </a:r>
            <a:r>
              <a:rPr dirty="0" sz="3600" spc="-10" b="1">
                <a:latin typeface="Calibri"/>
                <a:cs typeface="Calibri"/>
              </a:rPr>
              <a:t>MATRIX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7859" y="436244"/>
            <a:ext cx="1196915" cy="10622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6333" y="517453"/>
            <a:ext cx="1299152" cy="487024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896100" y="56388"/>
                </a:moveTo>
                <a:lnTo>
                  <a:pt x="6877812" y="56388"/>
                </a:lnTo>
                <a:lnTo>
                  <a:pt x="6877812" y="74676"/>
                </a:lnTo>
                <a:lnTo>
                  <a:pt x="6877812" y="10009632"/>
                </a:lnTo>
                <a:lnTo>
                  <a:pt x="74676" y="10009632"/>
                </a:lnTo>
                <a:lnTo>
                  <a:pt x="74676" y="74676"/>
                </a:lnTo>
                <a:lnTo>
                  <a:pt x="6877812" y="74676"/>
                </a:lnTo>
                <a:lnTo>
                  <a:pt x="6877812" y="56388"/>
                </a:lnTo>
                <a:lnTo>
                  <a:pt x="74676" y="56388"/>
                </a:lnTo>
                <a:lnTo>
                  <a:pt x="56388" y="56388"/>
                </a:lnTo>
                <a:lnTo>
                  <a:pt x="56388" y="74676"/>
                </a:lnTo>
                <a:lnTo>
                  <a:pt x="56388" y="10009632"/>
                </a:lnTo>
                <a:lnTo>
                  <a:pt x="56388" y="10027920"/>
                </a:lnTo>
                <a:lnTo>
                  <a:pt x="74676" y="10027920"/>
                </a:lnTo>
                <a:lnTo>
                  <a:pt x="6877812" y="10027920"/>
                </a:lnTo>
                <a:lnTo>
                  <a:pt x="6896100" y="10027920"/>
                </a:lnTo>
                <a:lnTo>
                  <a:pt x="6896100" y="10009632"/>
                </a:lnTo>
                <a:lnTo>
                  <a:pt x="6896100" y="74676"/>
                </a:lnTo>
                <a:lnTo>
                  <a:pt x="6896100" y="56388"/>
                </a:lnTo>
                <a:close/>
              </a:path>
              <a:path w="6952615" h="10084435">
                <a:moveTo>
                  <a:pt x="6952488" y="10009645"/>
                </a:moveTo>
                <a:lnTo>
                  <a:pt x="6914388" y="10009645"/>
                </a:lnTo>
                <a:lnTo>
                  <a:pt x="6914388" y="10046208"/>
                </a:lnTo>
                <a:lnTo>
                  <a:pt x="6877812" y="10046208"/>
                </a:lnTo>
                <a:lnTo>
                  <a:pt x="74676" y="10046208"/>
                </a:lnTo>
                <a:lnTo>
                  <a:pt x="38100" y="10046208"/>
                </a:lnTo>
                <a:lnTo>
                  <a:pt x="38100" y="10009645"/>
                </a:lnTo>
                <a:lnTo>
                  <a:pt x="0" y="10009645"/>
                </a:lnTo>
                <a:lnTo>
                  <a:pt x="0" y="10046208"/>
                </a:lnTo>
                <a:lnTo>
                  <a:pt x="0" y="10084308"/>
                </a:lnTo>
                <a:lnTo>
                  <a:pt x="6952488" y="10084308"/>
                </a:lnTo>
                <a:lnTo>
                  <a:pt x="6952488" y="1000964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38100"/>
                </a:lnTo>
                <a:lnTo>
                  <a:pt x="0" y="74676"/>
                </a:lnTo>
                <a:lnTo>
                  <a:pt x="0" y="10009632"/>
                </a:lnTo>
                <a:lnTo>
                  <a:pt x="38100" y="10009632"/>
                </a:lnTo>
                <a:lnTo>
                  <a:pt x="38100" y="74676"/>
                </a:lnTo>
                <a:lnTo>
                  <a:pt x="38100" y="38100"/>
                </a:lnTo>
                <a:lnTo>
                  <a:pt x="74676" y="38100"/>
                </a:lnTo>
                <a:lnTo>
                  <a:pt x="6877812" y="38100"/>
                </a:lnTo>
                <a:lnTo>
                  <a:pt x="6914388" y="38100"/>
                </a:lnTo>
                <a:lnTo>
                  <a:pt x="6914388" y="74676"/>
                </a:lnTo>
                <a:lnTo>
                  <a:pt x="6914388" y="10009632"/>
                </a:lnTo>
                <a:lnTo>
                  <a:pt x="6952488" y="10009632"/>
                </a:lnTo>
                <a:lnTo>
                  <a:pt x="6952488" y="7467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115" y="1389633"/>
            <a:ext cx="8953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TASK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50" b="1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1771547"/>
            <a:ext cx="5756275" cy="247332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95"/>
              </a:spcBef>
            </a:pPr>
            <a:r>
              <a:rPr dirty="0" sz="1600">
                <a:latin typeface="Calibri"/>
                <a:cs typeface="Calibri"/>
              </a:rPr>
              <a:t>Ensure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Complete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Task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4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Before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Task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5.</a:t>
            </a:r>
            <a:endParaRPr sz="1600">
              <a:latin typeface="Calibri"/>
              <a:cs typeface="Calibri"/>
            </a:endParaRPr>
          </a:p>
          <a:p>
            <a:pPr algn="just" marL="12700" marR="5080">
              <a:lnSpc>
                <a:spcPct val="109800"/>
              </a:lnSpc>
              <a:spcBef>
                <a:spcPts val="810"/>
              </a:spcBef>
            </a:pP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Identify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Areas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Project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May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Required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To </a:t>
            </a:r>
            <a:r>
              <a:rPr dirty="0" sz="1600">
                <a:latin typeface="Calibri"/>
                <a:cs typeface="Calibri"/>
              </a:rPr>
              <a:t>Negotiate</a:t>
            </a:r>
            <a:r>
              <a:rPr dirty="0" sz="1600" spc="3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3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Secure</a:t>
            </a:r>
            <a:r>
              <a:rPr dirty="0" sz="1600" spc="3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3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Support</a:t>
            </a:r>
            <a:r>
              <a:rPr dirty="0" sz="1600" spc="3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3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Stakeholders</a:t>
            </a:r>
            <a:r>
              <a:rPr dirty="0" sz="1600" spc="3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3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Sharing</a:t>
            </a:r>
            <a:r>
              <a:rPr dirty="0" sz="1600" spc="38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Of </a:t>
            </a:r>
            <a:r>
              <a:rPr dirty="0" sz="1600">
                <a:latin typeface="Calibri"/>
                <a:cs typeface="Calibri"/>
              </a:rPr>
              <a:t>Resources.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Need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Ensure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11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Identified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What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You </a:t>
            </a:r>
            <a:r>
              <a:rPr dirty="0" sz="1600">
                <a:latin typeface="Calibri"/>
                <a:cs typeface="Calibri"/>
              </a:rPr>
              <a:t>Want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Success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Look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Like,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Who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Involve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Negotiation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And </a:t>
            </a:r>
            <a:r>
              <a:rPr dirty="0" sz="1600">
                <a:latin typeface="Calibri"/>
                <a:cs typeface="Calibri"/>
              </a:rPr>
              <a:t>What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 Ensure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Success.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Once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Identified These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Must </a:t>
            </a:r>
            <a:r>
              <a:rPr dirty="0" sz="1600" spc="-10">
                <a:latin typeface="Calibri"/>
                <a:cs typeface="Calibri"/>
              </a:rPr>
              <a:t>Complete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Negotiation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Action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Plan.</a:t>
            </a:r>
            <a:endParaRPr sz="16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980"/>
              </a:spcBef>
            </a:pPr>
            <a:r>
              <a:rPr dirty="0" sz="1600">
                <a:latin typeface="Calibri"/>
                <a:cs typeface="Calibri"/>
              </a:rPr>
              <a:t>Negotiation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Plan: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35863" y="4568062"/>
          <a:ext cx="6691630" cy="4768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2395"/>
                <a:gridCol w="1603375"/>
                <a:gridCol w="1174750"/>
                <a:gridCol w="1170304"/>
                <a:gridCol w="1352550"/>
              </a:tblGrid>
              <a:tr h="370205">
                <a:tc>
                  <a:txBody>
                    <a:bodyPr/>
                    <a:lstStyle/>
                    <a:p>
                      <a:pPr marL="136525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Purpose</a:t>
                      </a:r>
                      <a:r>
                        <a:rPr dirty="0" sz="11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 b="1">
                          <a:latin typeface="Calibri"/>
                          <a:cs typeface="Calibri"/>
                        </a:rPr>
                        <a:t>of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10" b="1">
                          <a:latin typeface="Calibri"/>
                          <a:cs typeface="Calibri"/>
                        </a:rPr>
                        <a:t>negotiation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Desired</a:t>
                      </a:r>
                      <a:r>
                        <a:rPr dirty="0" sz="11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Outcome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Who</a:t>
                      </a:r>
                      <a:r>
                        <a:rPr dirty="0" sz="11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will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 b="1">
                          <a:latin typeface="Calibri"/>
                          <a:cs typeface="Calibri"/>
                        </a:rPr>
                        <a:t>be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10" b="1">
                          <a:latin typeface="Calibri"/>
                          <a:cs typeface="Calibri"/>
                        </a:rPr>
                        <a:t>involved?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290"/>
                        </a:lnSpc>
                      </a:pPr>
                      <a:r>
                        <a:rPr dirty="0" sz="1100" spc="-10" b="1">
                          <a:latin typeface="Calibri"/>
                          <a:cs typeface="Calibri"/>
                        </a:rPr>
                        <a:t>Group-based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 individual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Factors</a:t>
                      </a:r>
                      <a:r>
                        <a:rPr dirty="0" sz="11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that</a:t>
                      </a:r>
                      <a:r>
                        <a:rPr dirty="0" sz="11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 b="1">
                          <a:latin typeface="Calibri"/>
                          <a:cs typeface="Calibri"/>
                        </a:rPr>
                        <a:t>might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increase</a:t>
                      </a:r>
                      <a:r>
                        <a:rPr dirty="0" sz="11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success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46505">
                <a:tc>
                  <a:txBody>
                    <a:bodyPr/>
                    <a:lstStyle/>
                    <a:p>
                      <a:pPr marL="136525">
                        <a:lnSpc>
                          <a:spcPts val="1185"/>
                        </a:lnSpc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dirty="0" sz="10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0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CI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culture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116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helps</a:t>
                      </a:r>
                      <a:r>
                        <a:rPr dirty="0" sz="1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increase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the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productivity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33985" marR="361315">
                        <a:lnSpc>
                          <a:spcPts val="1240"/>
                        </a:lnSpc>
                        <a:spcBef>
                          <a:spcPts val="10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 implementing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them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company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185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CI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Champions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940" marR="518159" indent="-18415">
                        <a:lnSpc>
                          <a:spcPct val="109200"/>
                        </a:lnSpc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Managing Director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HR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Manager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Group</a:t>
                      </a:r>
                      <a:r>
                        <a:rPr dirty="0" sz="1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based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16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000" spc="140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increase</a:t>
                      </a:r>
                      <a:r>
                        <a:rPr dirty="0" sz="1000" spc="145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the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38430" marR="335915">
                        <a:lnSpc>
                          <a:spcPts val="1240"/>
                        </a:lnSpc>
                        <a:spcBef>
                          <a:spcPts val="20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success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giving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training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the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employees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200">
                <a:tc>
                  <a:txBody>
                    <a:bodyPr/>
                    <a:lstStyle/>
                    <a:p>
                      <a:pPr algn="just" marL="136525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North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site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just" marL="136525" marR="363855">
                        <a:lnSpc>
                          <a:spcPct val="1083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managers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have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 complaint</a:t>
                      </a:r>
                      <a:r>
                        <a:rPr dirty="0" sz="1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about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that</a:t>
                      </a:r>
                      <a:r>
                        <a:rPr dirty="0" sz="1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they</a:t>
                      </a:r>
                      <a:r>
                        <a:rPr dirty="0" sz="1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are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not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consider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equally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Clear</a:t>
                      </a:r>
                      <a:r>
                        <a:rPr dirty="0" sz="1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the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33985" marR="396875">
                        <a:lnSpc>
                          <a:spcPct val="108000"/>
                        </a:lnSpc>
                        <a:spcBef>
                          <a:spcPts val="10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misunderstanding</a:t>
                      </a:r>
                      <a:r>
                        <a:rPr dirty="0" sz="1000" spc="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them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16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Operation</a:t>
                      </a:r>
                      <a:r>
                        <a:rPr dirty="0" sz="1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Director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26364" marR="379730" indent="28575">
                        <a:lnSpc>
                          <a:spcPct val="109700"/>
                        </a:lnSpc>
                        <a:spcBef>
                          <a:spcPts val="40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HR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manager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North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site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managers South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36525" marR="574675">
                        <a:lnSpc>
                          <a:spcPct val="108500"/>
                        </a:lnSpc>
                        <a:spcBef>
                          <a:spcPts val="10"/>
                        </a:spcBef>
                      </a:pPr>
                      <a:r>
                        <a:rPr dirty="0" sz="1000" spc="-20">
                          <a:latin typeface="Calibri"/>
                          <a:cs typeface="Calibri"/>
                        </a:rPr>
                        <a:t>site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manager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Group</a:t>
                      </a:r>
                      <a:r>
                        <a:rPr dirty="0" sz="1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based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increase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the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38430" marR="137160">
                        <a:lnSpc>
                          <a:spcPct val="1085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success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giving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training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North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site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 managers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70305">
                <a:tc>
                  <a:txBody>
                    <a:bodyPr/>
                    <a:lstStyle/>
                    <a:p>
                      <a:pPr marL="136525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FD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OD</a:t>
                      </a:r>
                      <a:r>
                        <a:rPr dirty="0" sz="1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must</a:t>
                      </a:r>
                      <a:r>
                        <a:rPr dirty="0" sz="1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be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36525" marR="307975">
                        <a:lnSpc>
                          <a:spcPct val="1083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knowing</a:t>
                      </a:r>
                      <a:r>
                        <a:rPr dirty="0" sz="1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or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educated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about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importance</a:t>
                      </a:r>
                      <a:r>
                        <a:rPr dirty="0" sz="1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CI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culture.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They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should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seriously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support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project.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16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HR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manager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6525" marR="518159">
                        <a:lnSpc>
                          <a:spcPct val="109000"/>
                        </a:lnSpc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Managing Director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Group</a:t>
                      </a:r>
                      <a:r>
                        <a:rPr dirty="0" sz="1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based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138430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make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FD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just" marL="138430" marR="403860">
                        <a:lnSpc>
                          <a:spcPct val="1085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OD</a:t>
                      </a:r>
                      <a:r>
                        <a:rPr dirty="0" sz="1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about</a:t>
                      </a:r>
                      <a:r>
                        <a:rPr dirty="0" sz="1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importance</a:t>
                      </a:r>
                      <a:r>
                        <a:rPr dirty="0" sz="1000" spc="145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CI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culture.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9604" y="447039"/>
            <a:ext cx="1196915" cy="10622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8078" y="528248"/>
            <a:ext cx="1299152" cy="487024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896100" y="56388"/>
                </a:moveTo>
                <a:lnTo>
                  <a:pt x="6877812" y="56388"/>
                </a:lnTo>
                <a:lnTo>
                  <a:pt x="6877812" y="74676"/>
                </a:lnTo>
                <a:lnTo>
                  <a:pt x="6877812" y="10009632"/>
                </a:lnTo>
                <a:lnTo>
                  <a:pt x="74676" y="10009632"/>
                </a:lnTo>
                <a:lnTo>
                  <a:pt x="74676" y="74676"/>
                </a:lnTo>
                <a:lnTo>
                  <a:pt x="6877812" y="74676"/>
                </a:lnTo>
                <a:lnTo>
                  <a:pt x="6877812" y="56388"/>
                </a:lnTo>
                <a:lnTo>
                  <a:pt x="74676" y="56388"/>
                </a:lnTo>
                <a:lnTo>
                  <a:pt x="56388" y="56388"/>
                </a:lnTo>
                <a:lnTo>
                  <a:pt x="56388" y="74676"/>
                </a:lnTo>
                <a:lnTo>
                  <a:pt x="56388" y="10009632"/>
                </a:lnTo>
                <a:lnTo>
                  <a:pt x="56388" y="10027920"/>
                </a:lnTo>
                <a:lnTo>
                  <a:pt x="74676" y="10027920"/>
                </a:lnTo>
                <a:lnTo>
                  <a:pt x="6877812" y="10027920"/>
                </a:lnTo>
                <a:lnTo>
                  <a:pt x="6896100" y="10027920"/>
                </a:lnTo>
                <a:lnTo>
                  <a:pt x="6896100" y="10009632"/>
                </a:lnTo>
                <a:lnTo>
                  <a:pt x="6896100" y="74676"/>
                </a:lnTo>
                <a:lnTo>
                  <a:pt x="6896100" y="56388"/>
                </a:lnTo>
                <a:close/>
              </a:path>
              <a:path w="6952615" h="10084435">
                <a:moveTo>
                  <a:pt x="6952488" y="10009645"/>
                </a:moveTo>
                <a:lnTo>
                  <a:pt x="6914388" y="10009645"/>
                </a:lnTo>
                <a:lnTo>
                  <a:pt x="6914388" y="10046208"/>
                </a:lnTo>
                <a:lnTo>
                  <a:pt x="6877812" y="10046208"/>
                </a:lnTo>
                <a:lnTo>
                  <a:pt x="74676" y="10046208"/>
                </a:lnTo>
                <a:lnTo>
                  <a:pt x="38100" y="10046208"/>
                </a:lnTo>
                <a:lnTo>
                  <a:pt x="38100" y="10009645"/>
                </a:lnTo>
                <a:lnTo>
                  <a:pt x="0" y="10009645"/>
                </a:lnTo>
                <a:lnTo>
                  <a:pt x="0" y="10046208"/>
                </a:lnTo>
                <a:lnTo>
                  <a:pt x="0" y="10084308"/>
                </a:lnTo>
                <a:lnTo>
                  <a:pt x="6952488" y="10084308"/>
                </a:lnTo>
                <a:lnTo>
                  <a:pt x="6952488" y="1000964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38100"/>
                </a:lnTo>
                <a:lnTo>
                  <a:pt x="0" y="74676"/>
                </a:lnTo>
                <a:lnTo>
                  <a:pt x="0" y="10009632"/>
                </a:lnTo>
                <a:lnTo>
                  <a:pt x="38100" y="10009632"/>
                </a:lnTo>
                <a:lnTo>
                  <a:pt x="38100" y="74676"/>
                </a:lnTo>
                <a:lnTo>
                  <a:pt x="38100" y="38100"/>
                </a:lnTo>
                <a:lnTo>
                  <a:pt x="74676" y="38100"/>
                </a:lnTo>
                <a:lnTo>
                  <a:pt x="6877812" y="38100"/>
                </a:lnTo>
                <a:lnTo>
                  <a:pt x="6914388" y="38100"/>
                </a:lnTo>
                <a:lnTo>
                  <a:pt x="6914388" y="74676"/>
                </a:lnTo>
                <a:lnTo>
                  <a:pt x="6914388" y="10009632"/>
                </a:lnTo>
                <a:lnTo>
                  <a:pt x="6952488" y="10009632"/>
                </a:lnTo>
                <a:lnTo>
                  <a:pt x="6952488" y="7467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446531" y="1751329"/>
          <a:ext cx="6668770" cy="1080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770"/>
                <a:gridCol w="1221105"/>
                <a:gridCol w="1275714"/>
                <a:gridCol w="915669"/>
                <a:gridCol w="1787525"/>
              </a:tblGrid>
              <a:tr h="1080135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Keep</a:t>
                      </a:r>
                      <a:r>
                        <a:rPr dirty="0" sz="1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maintaining</a:t>
                      </a:r>
                      <a:r>
                        <a:rPr dirty="0" sz="1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the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71120" marR="133350">
                        <a:lnSpc>
                          <a:spcPct val="108300"/>
                        </a:lnSpc>
                        <a:spcBef>
                          <a:spcPts val="10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quality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product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otherwise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lost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agreement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between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company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only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way</a:t>
                      </a:r>
                      <a:r>
                        <a:rPr dirty="0" sz="1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35">
                          <a:latin typeface="Calibri"/>
                          <a:cs typeface="Calibri"/>
                        </a:rPr>
                        <a:t>to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69850" marR="219075">
                        <a:lnSpc>
                          <a:spcPct val="108300"/>
                        </a:lnSpc>
                        <a:spcBef>
                          <a:spcPts val="10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satisfy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the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customer</a:t>
                      </a:r>
                      <a:r>
                        <a:rPr dirty="0" sz="1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by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improving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quality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product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HR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manager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Managing</a:t>
                      </a:r>
                      <a:r>
                        <a:rPr dirty="0" sz="1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Director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00330" marR="581025" indent="-29209">
                        <a:lnSpc>
                          <a:spcPct val="108000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Commercial Director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Group</a:t>
                      </a:r>
                      <a:r>
                        <a:rPr dirty="0" sz="1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based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marR="236220">
                        <a:lnSpc>
                          <a:spcPct val="102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Giving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proper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training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the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employees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modern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73025" marR="61594">
                        <a:lnSpc>
                          <a:spcPct val="108000"/>
                        </a:lnSpc>
                        <a:spcBef>
                          <a:spcPts val="10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technologies</a:t>
                      </a:r>
                      <a:r>
                        <a:rPr dirty="0" sz="1000" spc="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000" spc="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000" spc="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process</a:t>
                      </a:r>
                      <a:r>
                        <a:rPr dirty="0" sz="1000" spc="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production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7859" y="447039"/>
            <a:ext cx="1196915" cy="10622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6333" y="528248"/>
            <a:ext cx="1299152" cy="487024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896100" y="56388"/>
                </a:moveTo>
                <a:lnTo>
                  <a:pt x="6877812" y="56388"/>
                </a:lnTo>
                <a:lnTo>
                  <a:pt x="6877812" y="74676"/>
                </a:lnTo>
                <a:lnTo>
                  <a:pt x="6877812" y="10009632"/>
                </a:lnTo>
                <a:lnTo>
                  <a:pt x="74676" y="10009632"/>
                </a:lnTo>
                <a:lnTo>
                  <a:pt x="74676" y="74676"/>
                </a:lnTo>
                <a:lnTo>
                  <a:pt x="6877812" y="74676"/>
                </a:lnTo>
                <a:lnTo>
                  <a:pt x="6877812" y="56388"/>
                </a:lnTo>
                <a:lnTo>
                  <a:pt x="74676" y="56388"/>
                </a:lnTo>
                <a:lnTo>
                  <a:pt x="56388" y="56388"/>
                </a:lnTo>
                <a:lnTo>
                  <a:pt x="56388" y="74676"/>
                </a:lnTo>
                <a:lnTo>
                  <a:pt x="56388" y="10009632"/>
                </a:lnTo>
                <a:lnTo>
                  <a:pt x="56388" y="10027920"/>
                </a:lnTo>
                <a:lnTo>
                  <a:pt x="74676" y="10027920"/>
                </a:lnTo>
                <a:lnTo>
                  <a:pt x="6877812" y="10027920"/>
                </a:lnTo>
                <a:lnTo>
                  <a:pt x="6896100" y="10027920"/>
                </a:lnTo>
                <a:lnTo>
                  <a:pt x="6896100" y="10009632"/>
                </a:lnTo>
                <a:lnTo>
                  <a:pt x="6896100" y="74676"/>
                </a:lnTo>
                <a:lnTo>
                  <a:pt x="6896100" y="56388"/>
                </a:lnTo>
                <a:close/>
              </a:path>
              <a:path w="6952615" h="10084435">
                <a:moveTo>
                  <a:pt x="6952488" y="10009645"/>
                </a:moveTo>
                <a:lnTo>
                  <a:pt x="6914388" y="10009645"/>
                </a:lnTo>
                <a:lnTo>
                  <a:pt x="6914388" y="10046208"/>
                </a:lnTo>
                <a:lnTo>
                  <a:pt x="6877812" y="10046208"/>
                </a:lnTo>
                <a:lnTo>
                  <a:pt x="74676" y="10046208"/>
                </a:lnTo>
                <a:lnTo>
                  <a:pt x="38100" y="10046208"/>
                </a:lnTo>
                <a:lnTo>
                  <a:pt x="38100" y="10009645"/>
                </a:lnTo>
                <a:lnTo>
                  <a:pt x="0" y="10009645"/>
                </a:lnTo>
                <a:lnTo>
                  <a:pt x="0" y="10046208"/>
                </a:lnTo>
                <a:lnTo>
                  <a:pt x="0" y="10084308"/>
                </a:lnTo>
                <a:lnTo>
                  <a:pt x="6952488" y="10084308"/>
                </a:lnTo>
                <a:lnTo>
                  <a:pt x="6952488" y="1000964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38100"/>
                </a:lnTo>
                <a:lnTo>
                  <a:pt x="0" y="74676"/>
                </a:lnTo>
                <a:lnTo>
                  <a:pt x="0" y="10009632"/>
                </a:lnTo>
                <a:lnTo>
                  <a:pt x="38100" y="10009632"/>
                </a:lnTo>
                <a:lnTo>
                  <a:pt x="38100" y="74676"/>
                </a:lnTo>
                <a:lnTo>
                  <a:pt x="38100" y="38100"/>
                </a:lnTo>
                <a:lnTo>
                  <a:pt x="74676" y="38100"/>
                </a:lnTo>
                <a:lnTo>
                  <a:pt x="6877812" y="38100"/>
                </a:lnTo>
                <a:lnTo>
                  <a:pt x="6914388" y="38100"/>
                </a:lnTo>
                <a:lnTo>
                  <a:pt x="6914388" y="74676"/>
                </a:lnTo>
                <a:lnTo>
                  <a:pt x="6914388" y="10009632"/>
                </a:lnTo>
                <a:lnTo>
                  <a:pt x="6952488" y="10009632"/>
                </a:lnTo>
                <a:lnTo>
                  <a:pt x="6952488" y="7467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0922" y="1625853"/>
            <a:ext cx="9194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TASK-</a:t>
            </a:r>
            <a:r>
              <a:rPr dirty="0" sz="2400" spc="-50" b="1"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2009292"/>
            <a:ext cx="5757545" cy="722630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85"/>
              </a:spcBef>
            </a:pPr>
            <a:r>
              <a:rPr dirty="0" sz="1600">
                <a:latin typeface="Calibri"/>
                <a:cs typeface="Calibri"/>
              </a:rPr>
              <a:t>Ensure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Completed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Task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5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Before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Task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6.</a:t>
            </a:r>
            <a:endParaRPr sz="1600">
              <a:latin typeface="Calibri"/>
              <a:cs typeface="Calibri"/>
            </a:endParaRPr>
          </a:p>
          <a:p>
            <a:pPr algn="just" marL="12700" marR="5080">
              <a:lnSpc>
                <a:spcPct val="109800"/>
              </a:lnSpc>
              <a:spcBef>
                <a:spcPts val="795"/>
              </a:spcBef>
            </a:pP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Now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Develop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Brief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Stakeholders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Strategy;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Help </a:t>
            </a:r>
            <a:r>
              <a:rPr dirty="0" sz="1600" spc="-10">
                <a:latin typeface="Calibri"/>
                <a:cs typeface="Calibri"/>
              </a:rPr>
              <a:t>You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Plan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How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Often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Need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Communicate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With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Different </a:t>
            </a:r>
            <a:r>
              <a:rPr dirty="0" sz="1600">
                <a:latin typeface="Calibri"/>
                <a:cs typeface="Calibri"/>
              </a:rPr>
              <a:t>Group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Decide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Which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Tools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1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Each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One.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Strategy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Provide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Details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Of:</a:t>
            </a:r>
            <a:endParaRPr sz="1600">
              <a:latin typeface="Calibri"/>
              <a:cs typeface="Calibri"/>
            </a:endParaRPr>
          </a:p>
          <a:p>
            <a:pPr marL="469265" indent="-228600">
              <a:lnSpc>
                <a:spcPts val="2330"/>
              </a:lnSpc>
              <a:spcBef>
                <a:spcPts val="725"/>
              </a:spcBef>
              <a:buSzPct val="125000"/>
              <a:buFont typeface="Courier New"/>
              <a:buChar char="o"/>
              <a:tabLst>
                <a:tab pos="469900" algn="l"/>
              </a:tabLst>
            </a:pP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Priotrised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Communication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Plan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Follow.</a:t>
            </a:r>
            <a:endParaRPr sz="1600">
              <a:latin typeface="Calibri"/>
              <a:cs typeface="Calibri"/>
            </a:endParaRPr>
          </a:p>
          <a:p>
            <a:pPr marL="469265" marR="5715" indent="-228600">
              <a:lnSpc>
                <a:spcPts val="2100"/>
              </a:lnSpc>
              <a:spcBef>
                <a:spcPts val="250"/>
              </a:spcBef>
              <a:buSzPct val="125000"/>
              <a:buFont typeface="Courier New"/>
              <a:buChar char="o"/>
              <a:tabLst>
                <a:tab pos="469900" algn="l"/>
              </a:tabLst>
            </a:pPr>
            <a:r>
              <a:rPr dirty="0" sz="1600">
                <a:latin typeface="Calibri"/>
                <a:cs typeface="Calibri"/>
              </a:rPr>
              <a:t>Identification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Potential</a:t>
            </a:r>
            <a:r>
              <a:rPr dirty="0" sz="1600" spc="1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Conflicts</a:t>
            </a:r>
            <a:r>
              <a:rPr dirty="0" sz="1600" spc="1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1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1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Detail</a:t>
            </a:r>
            <a:r>
              <a:rPr dirty="0" sz="1600" spc="1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Plan</a:t>
            </a:r>
            <a:r>
              <a:rPr dirty="0" sz="1600" spc="1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17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How </a:t>
            </a:r>
            <a:r>
              <a:rPr dirty="0" sz="1600">
                <a:latin typeface="Calibri"/>
                <a:cs typeface="Calibri"/>
              </a:rPr>
              <a:t>They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Address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Them.</a:t>
            </a:r>
            <a:endParaRPr sz="1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890"/>
              </a:spcBef>
            </a:pPr>
            <a:r>
              <a:rPr dirty="0" sz="1800" b="1">
                <a:latin typeface="Calibri"/>
                <a:cs typeface="Calibri"/>
              </a:rPr>
              <a:t>Stakeholders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Engagement</a:t>
            </a:r>
            <a:r>
              <a:rPr dirty="0" sz="1800" spc="3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Strategy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5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81280">
              <a:lnSpc>
                <a:spcPct val="100000"/>
              </a:lnSpc>
              <a:spcBef>
                <a:spcPts val="1015"/>
              </a:spcBef>
            </a:pPr>
            <a:r>
              <a:rPr dirty="0" sz="1600" spc="-10" b="1">
                <a:latin typeface="Calibri"/>
                <a:cs typeface="Calibri"/>
              </a:rPr>
              <a:t>Communications</a:t>
            </a:r>
            <a:r>
              <a:rPr dirty="0" sz="1600" spc="10" b="1">
                <a:latin typeface="Calibri"/>
                <a:cs typeface="Calibri"/>
              </a:rPr>
              <a:t> </a:t>
            </a:r>
            <a:r>
              <a:rPr dirty="0" sz="1600" spc="-20" b="1">
                <a:latin typeface="Calibri"/>
                <a:cs typeface="Calibri"/>
              </a:rPr>
              <a:t>plan:</a:t>
            </a:r>
            <a:endParaRPr sz="1600">
              <a:latin typeface="Calibri"/>
              <a:cs typeface="Calibri"/>
            </a:endParaRPr>
          </a:p>
          <a:p>
            <a:pPr lvl="1" marL="539750" marR="643255" indent="-230504">
              <a:lnSpc>
                <a:spcPct val="100600"/>
              </a:lnSpc>
              <a:spcBef>
                <a:spcPts val="940"/>
              </a:spcBef>
              <a:buSzPct val="75000"/>
              <a:buFont typeface="Wingdings"/>
              <a:buChar char=""/>
              <a:tabLst>
                <a:tab pos="539750" algn="l"/>
                <a:tab pos="540385" algn="l"/>
              </a:tabLst>
            </a:pPr>
            <a:r>
              <a:rPr dirty="0" sz="1600" spc="-10">
                <a:latin typeface="Calibri"/>
                <a:cs typeface="Calibri"/>
              </a:rPr>
              <a:t>Selecting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CI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champions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should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under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control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director.</a:t>
            </a:r>
            <a:endParaRPr sz="1600">
              <a:latin typeface="Calibri"/>
              <a:cs typeface="Calibri"/>
            </a:endParaRPr>
          </a:p>
          <a:p>
            <a:pPr lvl="1" marL="539750" indent="-230504">
              <a:lnSpc>
                <a:spcPct val="100000"/>
              </a:lnSpc>
              <a:spcBef>
                <a:spcPts val="35"/>
              </a:spcBef>
              <a:buSzPct val="75000"/>
              <a:buFont typeface="Wingdings"/>
              <a:buChar char=""/>
              <a:tabLst>
                <a:tab pos="539750" algn="l"/>
                <a:tab pos="540385" algn="l"/>
              </a:tabLst>
            </a:pPr>
            <a:r>
              <a:rPr dirty="0" sz="1600">
                <a:latin typeface="Calibri"/>
                <a:cs typeface="Calibri"/>
              </a:rPr>
              <a:t>Daily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update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should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given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MD.</a:t>
            </a:r>
            <a:endParaRPr sz="1600">
              <a:latin typeface="Calibri"/>
              <a:cs typeface="Calibri"/>
            </a:endParaRPr>
          </a:p>
          <a:p>
            <a:pPr lvl="1" marL="539750" marR="1240155" indent="-230504">
              <a:lnSpc>
                <a:spcPct val="105000"/>
              </a:lnSpc>
              <a:spcBef>
                <a:spcPts val="85"/>
              </a:spcBef>
              <a:buSzPct val="75000"/>
              <a:buFont typeface="Wingdings"/>
              <a:buChar char=""/>
              <a:tabLst>
                <a:tab pos="539750" algn="l"/>
                <a:tab pos="540385" algn="l"/>
              </a:tabLst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financial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should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informed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financial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problems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CD.</a:t>
            </a:r>
            <a:endParaRPr sz="1600">
              <a:latin typeface="Calibri"/>
              <a:cs typeface="Calibri"/>
            </a:endParaRPr>
          </a:p>
          <a:p>
            <a:pPr lvl="1" marL="539750" marR="712470" indent="-230504">
              <a:lnSpc>
                <a:spcPct val="104400"/>
              </a:lnSpc>
              <a:spcBef>
                <a:spcPts val="20"/>
              </a:spcBef>
              <a:buSzPct val="75000"/>
              <a:buFont typeface="Wingdings"/>
              <a:buChar char=""/>
              <a:tabLst>
                <a:tab pos="539750" algn="l"/>
                <a:tab pos="540385" algn="l"/>
              </a:tabLst>
            </a:pP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help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manager,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employees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be </a:t>
            </a:r>
            <a:r>
              <a:rPr dirty="0" sz="1600">
                <a:latin typeface="Calibri"/>
                <a:cs typeface="Calibri"/>
              </a:rPr>
              <a:t>informed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about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their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training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program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through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E-</a:t>
            </a:r>
            <a:r>
              <a:rPr dirty="0" sz="1600" spc="-10">
                <a:latin typeface="Calibri"/>
                <a:cs typeface="Calibri"/>
              </a:rPr>
              <a:t>mail.</a:t>
            </a:r>
            <a:endParaRPr sz="1600">
              <a:latin typeface="Calibri"/>
              <a:cs typeface="Calibri"/>
            </a:endParaRPr>
          </a:p>
          <a:p>
            <a:pPr lvl="1" marL="539750" marR="904875" indent="-230504">
              <a:lnSpc>
                <a:spcPct val="104600"/>
              </a:lnSpc>
              <a:spcBef>
                <a:spcPts val="35"/>
              </a:spcBef>
              <a:buSzPct val="75000"/>
              <a:buFont typeface="Wingdings"/>
              <a:buChar char=""/>
              <a:tabLst>
                <a:tab pos="539750" algn="l"/>
                <a:tab pos="540385" algn="l"/>
              </a:tabLst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targets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compromise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quality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of </a:t>
            </a:r>
            <a:r>
              <a:rPr dirty="0" sz="1600">
                <a:latin typeface="Calibri"/>
                <a:cs typeface="Calibri"/>
              </a:rPr>
              <a:t>product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control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under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operation </a:t>
            </a:r>
            <a:r>
              <a:rPr dirty="0" sz="1600">
                <a:latin typeface="Calibri"/>
                <a:cs typeface="Calibri"/>
              </a:rPr>
              <a:t>manager.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After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operation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be </a:t>
            </a:r>
            <a:r>
              <a:rPr dirty="0" sz="1600">
                <a:latin typeface="Calibri"/>
                <a:cs typeface="Calibri"/>
              </a:rPr>
              <a:t>submitted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report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director.</a:t>
            </a:r>
            <a:endParaRPr sz="1600">
              <a:latin typeface="Calibri"/>
              <a:cs typeface="Calibri"/>
            </a:endParaRPr>
          </a:p>
          <a:p>
            <a:pPr lvl="1" marL="539750" marR="977900" indent="-230504">
              <a:lnSpc>
                <a:spcPct val="104400"/>
              </a:lnSpc>
              <a:spcBef>
                <a:spcPts val="35"/>
              </a:spcBef>
              <a:buSzPct val="75000"/>
              <a:buFont typeface="Wingdings"/>
              <a:buChar char=""/>
              <a:tabLst>
                <a:tab pos="539750" algn="l"/>
                <a:tab pos="540385" algn="l"/>
              </a:tabLst>
            </a:pPr>
            <a:r>
              <a:rPr dirty="0" sz="1600">
                <a:latin typeface="Calibri"/>
                <a:cs typeface="Calibri"/>
              </a:rPr>
              <a:t>There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good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communication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between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 spc="-10">
                <a:latin typeface="Calibri"/>
                <a:cs typeface="Calibri"/>
              </a:rPr>
              <a:t>employees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managers.</a:t>
            </a:r>
            <a:endParaRPr sz="1600">
              <a:latin typeface="Calibri"/>
              <a:cs typeface="Calibri"/>
            </a:endParaRPr>
          </a:p>
          <a:p>
            <a:pPr lvl="1" marL="539750" marR="849630" indent="-230504">
              <a:lnSpc>
                <a:spcPct val="105000"/>
              </a:lnSpc>
              <a:spcBef>
                <a:spcPts val="20"/>
              </a:spcBef>
              <a:buSzPct val="75000"/>
              <a:buFont typeface="Wingdings"/>
              <a:buChar char=""/>
              <a:tabLst>
                <a:tab pos="539750" algn="l"/>
                <a:tab pos="540385" algn="l"/>
              </a:tabLst>
            </a:pP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advertisements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news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make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aware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people </a:t>
            </a:r>
            <a:r>
              <a:rPr dirty="0" sz="1600">
                <a:latin typeface="Calibri"/>
                <a:cs typeface="Calibri"/>
              </a:rPr>
              <a:t>about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newly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launched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products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3570" y="447039"/>
            <a:ext cx="1196915" cy="10622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2043" y="528248"/>
            <a:ext cx="1299152" cy="487024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896100" y="56388"/>
                </a:moveTo>
                <a:lnTo>
                  <a:pt x="6877812" y="56388"/>
                </a:lnTo>
                <a:lnTo>
                  <a:pt x="6877812" y="74676"/>
                </a:lnTo>
                <a:lnTo>
                  <a:pt x="6877812" y="10009632"/>
                </a:lnTo>
                <a:lnTo>
                  <a:pt x="74676" y="10009632"/>
                </a:lnTo>
                <a:lnTo>
                  <a:pt x="74676" y="74676"/>
                </a:lnTo>
                <a:lnTo>
                  <a:pt x="6877812" y="74676"/>
                </a:lnTo>
                <a:lnTo>
                  <a:pt x="6877812" y="56388"/>
                </a:lnTo>
                <a:lnTo>
                  <a:pt x="74676" y="56388"/>
                </a:lnTo>
                <a:lnTo>
                  <a:pt x="56388" y="56388"/>
                </a:lnTo>
                <a:lnTo>
                  <a:pt x="56388" y="74676"/>
                </a:lnTo>
                <a:lnTo>
                  <a:pt x="56388" y="10009632"/>
                </a:lnTo>
                <a:lnTo>
                  <a:pt x="56388" y="10027920"/>
                </a:lnTo>
                <a:lnTo>
                  <a:pt x="74676" y="10027920"/>
                </a:lnTo>
                <a:lnTo>
                  <a:pt x="6877812" y="10027920"/>
                </a:lnTo>
                <a:lnTo>
                  <a:pt x="6896100" y="10027920"/>
                </a:lnTo>
                <a:lnTo>
                  <a:pt x="6896100" y="10009632"/>
                </a:lnTo>
                <a:lnTo>
                  <a:pt x="6896100" y="74676"/>
                </a:lnTo>
                <a:lnTo>
                  <a:pt x="6896100" y="56388"/>
                </a:lnTo>
                <a:close/>
              </a:path>
              <a:path w="6952615" h="10084435">
                <a:moveTo>
                  <a:pt x="6952488" y="10009645"/>
                </a:moveTo>
                <a:lnTo>
                  <a:pt x="6914388" y="10009645"/>
                </a:lnTo>
                <a:lnTo>
                  <a:pt x="6914388" y="10046208"/>
                </a:lnTo>
                <a:lnTo>
                  <a:pt x="6877812" y="10046208"/>
                </a:lnTo>
                <a:lnTo>
                  <a:pt x="74676" y="10046208"/>
                </a:lnTo>
                <a:lnTo>
                  <a:pt x="38100" y="10046208"/>
                </a:lnTo>
                <a:lnTo>
                  <a:pt x="38100" y="10009645"/>
                </a:lnTo>
                <a:lnTo>
                  <a:pt x="0" y="10009645"/>
                </a:lnTo>
                <a:lnTo>
                  <a:pt x="0" y="10046208"/>
                </a:lnTo>
                <a:lnTo>
                  <a:pt x="0" y="10084308"/>
                </a:lnTo>
                <a:lnTo>
                  <a:pt x="6952488" y="10084308"/>
                </a:lnTo>
                <a:lnTo>
                  <a:pt x="6952488" y="1000964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38100"/>
                </a:lnTo>
                <a:lnTo>
                  <a:pt x="0" y="74676"/>
                </a:lnTo>
                <a:lnTo>
                  <a:pt x="0" y="10009632"/>
                </a:lnTo>
                <a:lnTo>
                  <a:pt x="38100" y="10009632"/>
                </a:lnTo>
                <a:lnTo>
                  <a:pt x="38100" y="74676"/>
                </a:lnTo>
                <a:lnTo>
                  <a:pt x="38100" y="38100"/>
                </a:lnTo>
                <a:lnTo>
                  <a:pt x="74676" y="38100"/>
                </a:lnTo>
                <a:lnTo>
                  <a:pt x="6877812" y="38100"/>
                </a:lnTo>
                <a:lnTo>
                  <a:pt x="6914388" y="38100"/>
                </a:lnTo>
                <a:lnTo>
                  <a:pt x="6914388" y="74676"/>
                </a:lnTo>
                <a:lnTo>
                  <a:pt x="6914388" y="10009632"/>
                </a:lnTo>
                <a:lnTo>
                  <a:pt x="6952488" y="10009632"/>
                </a:lnTo>
                <a:lnTo>
                  <a:pt x="6952488" y="7467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660905"/>
            <a:ext cx="5751195" cy="570547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539750" marR="642620">
              <a:lnSpc>
                <a:spcPct val="104400"/>
              </a:lnSpc>
              <a:spcBef>
                <a:spcPts val="10"/>
              </a:spcBef>
            </a:pPr>
            <a:r>
              <a:rPr dirty="0" sz="1600">
                <a:latin typeface="Calibri"/>
                <a:cs typeface="Calibri"/>
              </a:rPr>
              <a:t>Commercial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discuss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Managing Director.</a:t>
            </a:r>
            <a:endParaRPr sz="1600">
              <a:latin typeface="Calibri"/>
              <a:cs typeface="Calibri"/>
            </a:endParaRPr>
          </a:p>
          <a:p>
            <a:pPr marL="539750" marR="598170" indent="-230504">
              <a:lnSpc>
                <a:spcPct val="104700"/>
              </a:lnSpc>
              <a:spcBef>
                <a:spcPts val="5"/>
              </a:spcBef>
              <a:buSzPct val="75000"/>
              <a:buFont typeface="Wingdings"/>
              <a:buChar char=""/>
              <a:tabLst>
                <a:tab pos="539750" algn="l"/>
                <a:tab pos="540385" algn="l"/>
              </a:tabLst>
            </a:pPr>
            <a:r>
              <a:rPr dirty="0" sz="1600">
                <a:latin typeface="Calibri"/>
                <a:cs typeface="Calibri"/>
              </a:rPr>
              <a:t>HR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Manager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wants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give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proper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information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about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care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site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problem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risk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HR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solve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it.</a:t>
            </a:r>
            <a:endParaRPr sz="1600">
              <a:latin typeface="Calibri"/>
              <a:cs typeface="Calibri"/>
            </a:endParaRPr>
          </a:p>
          <a:p>
            <a:pPr marL="241300" marR="6350">
              <a:lnSpc>
                <a:spcPts val="2100"/>
              </a:lnSpc>
              <a:spcBef>
                <a:spcPts val="40"/>
              </a:spcBef>
            </a:pPr>
            <a:r>
              <a:rPr dirty="0" sz="1600">
                <a:latin typeface="Calibri"/>
                <a:cs typeface="Calibri"/>
              </a:rPr>
              <a:t>CI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Champions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make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continual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checking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about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production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should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get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feedback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employees.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Calibri"/>
              <a:cs typeface="Calibri"/>
            </a:endParaRPr>
          </a:p>
          <a:p>
            <a:pPr marL="81280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Conflicts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and</a:t>
            </a:r>
            <a:r>
              <a:rPr dirty="0" sz="1600" spc="-6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resolutions:</a:t>
            </a:r>
            <a:endParaRPr sz="1600">
              <a:latin typeface="Calibri"/>
              <a:cs typeface="Calibri"/>
            </a:endParaRPr>
          </a:p>
          <a:p>
            <a:pPr marL="421005" indent="-229235">
              <a:lnSpc>
                <a:spcPct val="100000"/>
              </a:lnSpc>
              <a:spcBef>
                <a:spcPts val="1045"/>
              </a:spcBef>
              <a:buFont typeface="Symbol"/>
              <a:buChar char=""/>
              <a:tabLst>
                <a:tab pos="421005" algn="l"/>
                <a:tab pos="421640" algn="l"/>
              </a:tabLst>
            </a:pPr>
            <a:r>
              <a:rPr dirty="0" u="sng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PROBLEM</a:t>
            </a:r>
            <a:r>
              <a:rPr dirty="0" u="sng" sz="1600" spc="-7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1:</a:t>
            </a:r>
            <a:endParaRPr sz="16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969"/>
              </a:spcBef>
            </a:pPr>
            <a:r>
              <a:rPr dirty="0" sz="1600">
                <a:latin typeface="Calibri"/>
                <a:cs typeface="Calibri"/>
              </a:rPr>
              <a:t>Super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Chain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Market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Threatened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Withdraw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Their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Support.</a:t>
            </a:r>
            <a:endParaRPr sz="1600">
              <a:latin typeface="Calibri"/>
              <a:cs typeface="Calibri"/>
            </a:endParaRPr>
          </a:p>
          <a:p>
            <a:pPr marL="466725" indent="-274955">
              <a:lnSpc>
                <a:spcPct val="100000"/>
              </a:lnSpc>
              <a:spcBef>
                <a:spcPts val="1045"/>
              </a:spcBef>
              <a:buFont typeface="Symbol"/>
              <a:buChar char=""/>
              <a:tabLst>
                <a:tab pos="466725" algn="l"/>
                <a:tab pos="467359" algn="l"/>
              </a:tabLst>
            </a:pPr>
            <a:r>
              <a:rPr dirty="0" u="sng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SOLUTION</a:t>
            </a:r>
            <a:r>
              <a:rPr dirty="0" u="sng" sz="1600" spc="-7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1:</a:t>
            </a:r>
            <a:endParaRPr sz="1600">
              <a:latin typeface="Calibri"/>
              <a:cs typeface="Calibri"/>
            </a:endParaRPr>
          </a:p>
          <a:p>
            <a:pPr marL="469265" marR="19050" indent="-318770">
              <a:lnSpc>
                <a:spcPct val="104400"/>
              </a:lnSpc>
              <a:spcBef>
                <a:spcPts val="114"/>
              </a:spcBef>
              <a:buAutoNum type="romanUcPeriod"/>
              <a:tabLst>
                <a:tab pos="469265" algn="l"/>
                <a:tab pos="469900" algn="l"/>
              </a:tabLst>
            </a:pPr>
            <a:r>
              <a:rPr dirty="0" sz="1400">
                <a:latin typeface="Calibri"/>
                <a:cs typeface="Calibri"/>
              </a:rPr>
              <a:t>They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must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improve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quality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product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thus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impress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market.</a:t>
            </a:r>
            <a:endParaRPr sz="1400">
              <a:latin typeface="Calibri"/>
              <a:cs typeface="Calibri"/>
            </a:endParaRPr>
          </a:p>
          <a:p>
            <a:pPr marL="469265" indent="-363220">
              <a:lnSpc>
                <a:spcPct val="100000"/>
              </a:lnSpc>
              <a:spcBef>
                <a:spcPts val="45"/>
              </a:spcBef>
              <a:buAutoNum type="romanUcPeriod"/>
              <a:tabLst>
                <a:tab pos="469265" algn="l"/>
                <a:tab pos="469900" algn="l"/>
              </a:tabLst>
            </a:pP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better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quality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material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low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rate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should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production.</a:t>
            </a:r>
            <a:endParaRPr sz="1400">
              <a:latin typeface="Calibri"/>
              <a:cs typeface="Calibri"/>
            </a:endParaRPr>
          </a:p>
          <a:p>
            <a:pPr marL="469265" indent="-408940">
              <a:lnSpc>
                <a:spcPct val="100000"/>
              </a:lnSpc>
              <a:spcBef>
                <a:spcPts val="40"/>
              </a:spcBef>
              <a:buAutoNum type="romanUcPeriod"/>
              <a:tabLst>
                <a:tab pos="469265" algn="l"/>
                <a:tab pos="469900" algn="l"/>
              </a:tabLst>
            </a:pPr>
            <a:r>
              <a:rPr dirty="0" sz="1400">
                <a:latin typeface="Calibri"/>
                <a:cs typeface="Calibri"/>
              </a:rPr>
              <a:t>By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giving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proper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training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employees.</a:t>
            </a:r>
            <a:endParaRPr sz="1400">
              <a:latin typeface="Calibri"/>
              <a:cs typeface="Calibri"/>
            </a:endParaRPr>
          </a:p>
          <a:p>
            <a:pPr marL="469265" indent="-419100">
              <a:lnSpc>
                <a:spcPct val="100000"/>
              </a:lnSpc>
              <a:spcBef>
                <a:spcPts val="140"/>
              </a:spcBef>
              <a:buAutoNum type="romanUcPeriod"/>
              <a:tabLst>
                <a:tab pos="469265" algn="l"/>
                <a:tab pos="469900" algn="l"/>
              </a:tabLst>
            </a:pPr>
            <a:r>
              <a:rPr dirty="0" sz="1400">
                <a:latin typeface="Calibri"/>
                <a:cs typeface="Calibri"/>
              </a:rPr>
              <a:t>Use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modern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technologies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process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production.</a:t>
            </a:r>
            <a:endParaRPr sz="1400">
              <a:latin typeface="Calibri"/>
              <a:cs typeface="Calibri"/>
            </a:endParaRPr>
          </a:p>
          <a:p>
            <a:pPr lvl="1" marL="466725" indent="-274955">
              <a:lnSpc>
                <a:spcPct val="100000"/>
              </a:lnSpc>
              <a:spcBef>
                <a:spcPts val="210"/>
              </a:spcBef>
              <a:buFont typeface="Symbol"/>
              <a:buChar char=""/>
              <a:tabLst>
                <a:tab pos="466725" algn="l"/>
                <a:tab pos="467359" algn="l"/>
              </a:tabLst>
            </a:pPr>
            <a:r>
              <a:rPr dirty="0" u="sng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PROBLEM</a:t>
            </a:r>
            <a:r>
              <a:rPr dirty="0" u="sng" sz="1600" spc="-7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2:</a:t>
            </a:r>
            <a:endParaRPr sz="1600">
              <a:latin typeface="Calibri"/>
              <a:cs typeface="Calibri"/>
            </a:endParaRPr>
          </a:p>
          <a:p>
            <a:pPr marL="12700" marR="5080" indent="45720">
              <a:lnSpc>
                <a:spcPct val="108100"/>
              </a:lnSpc>
              <a:spcBef>
                <a:spcPts val="815"/>
              </a:spcBef>
            </a:pPr>
            <a:r>
              <a:rPr dirty="0" sz="1600">
                <a:latin typeface="Calibri"/>
                <a:cs typeface="Calibri"/>
              </a:rPr>
              <a:t>Confusion</a:t>
            </a:r>
            <a:r>
              <a:rPr dirty="0" sz="1600" spc="3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Between</a:t>
            </a:r>
            <a:r>
              <a:rPr dirty="0" sz="1600" spc="3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3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North</a:t>
            </a:r>
            <a:r>
              <a:rPr dirty="0" sz="1600" spc="3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Site</a:t>
            </a:r>
            <a:r>
              <a:rPr dirty="0" sz="1600" spc="3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Mangers</a:t>
            </a:r>
            <a:r>
              <a:rPr dirty="0" sz="1600" spc="3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3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3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South</a:t>
            </a:r>
            <a:r>
              <a:rPr dirty="0" sz="1600" spc="38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Site </a:t>
            </a:r>
            <a:r>
              <a:rPr dirty="0" sz="1600" spc="-10">
                <a:latin typeface="Calibri"/>
                <a:cs typeface="Calibri"/>
              </a:rPr>
              <a:t>Managers.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81836" y="7445654"/>
            <a:ext cx="5491480" cy="110680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330"/>
              </a:spcBef>
              <a:buFont typeface="Symbol"/>
              <a:buChar char=""/>
              <a:tabLst>
                <a:tab pos="286385" algn="l"/>
                <a:tab pos="287020" algn="l"/>
              </a:tabLst>
            </a:pP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SOLUTION:</a:t>
            </a:r>
            <a:endParaRPr sz="1600">
              <a:latin typeface="Calibri"/>
              <a:cs typeface="Calibri"/>
            </a:endParaRPr>
          </a:p>
          <a:p>
            <a:pPr algn="just" marL="129539" marR="5080" indent="34925">
              <a:lnSpc>
                <a:spcPct val="109700"/>
              </a:lnSpc>
              <a:spcBef>
                <a:spcPts val="45"/>
              </a:spcBef>
            </a:pPr>
            <a:r>
              <a:rPr dirty="0" sz="1600">
                <a:latin typeface="Calibri"/>
                <a:cs typeface="Calibri"/>
              </a:rPr>
              <a:t>They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should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1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treated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equally</a:t>
            </a:r>
            <a:r>
              <a:rPr dirty="0" sz="1600" spc="1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want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make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understand </a:t>
            </a:r>
            <a:r>
              <a:rPr dirty="0" sz="1600">
                <a:latin typeface="Calibri"/>
                <a:cs typeface="Calibri"/>
              </a:rPr>
              <a:t>about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importance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CI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culture.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training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given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to </a:t>
            </a:r>
            <a:r>
              <a:rPr dirty="0" sz="1600">
                <a:latin typeface="Calibri"/>
                <a:cs typeface="Calibri"/>
              </a:rPr>
              <a:t>northern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site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staff,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their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requirements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 be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done.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81836" y="8438539"/>
            <a:ext cx="3503295" cy="760095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7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u="sng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PROBLEM</a:t>
            </a:r>
            <a:r>
              <a:rPr dirty="0" u="sng" sz="1600" spc="-7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3:</a:t>
            </a:r>
            <a:endParaRPr sz="16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975"/>
              </a:spcBef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conflicts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between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employees.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81836" y="9306255"/>
            <a:ext cx="12331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286385" algn="l"/>
                <a:tab pos="287020" algn="l"/>
              </a:tabLst>
            </a:pP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SOLUTION: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2459" y="462279"/>
            <a:ext cx="1196915" cy="10622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0933" y="543488"/>
            <a:ext cx="1299152" cy="487024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896100" y="56388"/>
                </a:moveTo>
                <a:lnTo>
                  <a:pt x="6877812" y="56388"/>
                </a:lnTo>
                <a:lnTo>
                  <a:pt x="6877812" y="74676"/>
                </a:lnTo>
                <a:lnTo>
                  <a:pt x="6877812" y="10009632"/>
                </a:lnTo>
                <a:lnTo>
                  <a:pt x="74676" y="10009632"/>
                </a:lnTo>
                <a:lnTo>
                  <a:pt x="74676" y="74676"/>
                </a:lnTo>
                <a:lnTo>
                  <a:pt x="6877812" y="74676"/>
                </a:lnTo>
                <a:lnTo>
                  <a:pt x="6877812" y="56388"/>
                </a:lnTo>
                <a:lnTo>
                  <a:pt x="74676" y="56388"/>
                </a:lnTo>
                <a:lnTo>
                  <a:pt x="56388" y="56388"/>
                </a:lnTo>
                <a:lnTo>
                  <a:pt x="56388" y="74676"/>
                </a:lnTo>
                <a:lnTo>
                  <a:pt x="56388" y="10009632"/>
                </a:lnTo>
                <a:lnTo>
                  <a:pt x="56388" y="10027920"/>
                </a:lnTo>
                <a:lnTo>
                  <a:pt x="74676" y="10027920"/>
                </a:lnTo>
                <a:lnTo>
                  <a:pt x="6877812" y="10027920"/>
                </a:lnTo>
                <a:lnTo>
                  <a:pt x="6896100" y="10027920"/>
                </a:lnTo>
                <a:lnTo>
                  <a:pt x="6896100" y="10009632"/>
                </a:lnTo>
                <a:lnTo>
                  <a:pt x="6896100" y="74676"/>
                </a:lnTo>
                <a:lnTo>
                  <a:pt x="6896100" y="56388"/>
                </a:lnTo>
                <a:close/>
              </a:path>
              <a:path w="6952615" h="10084435">
                <a:moveTo>
                  <a:pt x="6952488" y="10009645"/>
                </a:moveTo>
                <a:lnTo>
                  <a:pt x="6914388" y="10009645"/>
                </a:lnTo>
                <a:lnTo>
                  <a:pt x="6914388" y="10046208"/>
                </a:lnTo>
                <a:lnTo>
                  <a:pt x="6877812" y="10046208"/>
                </a:lnTo>
                <a:lnTo>
                  <a:pt x="74676" y="10046208"/>
                </a:lnTo>
                <a:lnTo>
                  <a:pt x="38100" y="10046208"/>
                </a:lnTo>
                <a:lnTo>
                  <a:pt x="38100" y="10009645"/>
                </a:lnTo>
                <a:lnTo>
                  <a:pt x="0" y="10009645"/>
                </a:lnTo>
                <a:lnTo>
                  <a:pt x="0" y="10046208"/>
                </a:lnTo>
                <a:lnTo>
                  <a:pt x="0" y="10084308"/>
                </a:lnTo>
                <a:lnTo>
                  <a:pt x="6952488" y="10084308"/>
                </a:lnTo>
                <a:lnTo>
                  <a:pt x="6952488" y="1000964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38100"/>
                </a:lnTo>
                <a:lnTo>
                  <a:pt x="0" y="74676"/>
                </a:lnTo>
                <a:lnTo>
                  <a:pt x="0" y="10009632"/>
                </a:lnTo>
                <a:lnTo>
                  <a:pt x="38100" y="10009632"/>
                </a:lnTo>
                <a:lnTo>
                  <a:pt x="38100" y="74676"/>
                </a:lnTo>
                <a:lnTo>
                  <a:pt x="38100" y="38100"/>
                </a:lnTo>
                <a:lnTo>
                  <a:pt x="74676" y="38100"/>
                </a:lnTo>
                <a:lnTo>
                  <a:pt x="6877812" y="38100"/>
                </a:lnTo>
                <a:lnTo>
                  <a:pt x="6914388" y="38100"/>
                </a:lnTo>
                <a:lnTo>
                  <a:pt x="6914388" y="74676"/>
                </a:lnTo>
                <a:lnTo>
                  <a:pt x="6914388" y="10009632"/>
                </a:lnTo>
                <a:lnTo>
                  <a:pt x="6952488" y="10009632"/>
                </a:lnTo>
                <a:lnTo>
                  <a:pt x="6952488" y="7467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81836" y="1655723"/>
            <a:ext cx="5574665" cy="275272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340"/>
              </a:spcBef>
            </a:pP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encourage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work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efficiently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solve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their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problems.</a:t>
            </a:r>
            <a:endParaRPr sz="1600">
              <a:latin typeface="Calibri"/>
              <a:cs typeface="Calibri"/>
            </a:endParaRPr>
          </a:p>
          <a:p>
            <a:pPr marL="286385" indent="-274320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286385" algn="l"/>
                <a:tab pos="287020" algn="l"/>
              </a:tabLst>
            </a:pPr>
            <a:r>
              <a:rPr dirty="0" u="sng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PROBLEM</a:t>
            </a:r>
            <a:r>
              <a:rPr dirty="0" u="sng" sz="1600" spc="-7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4:</a:t>
            </a:r>
            <a:endParaRPr sz="1600">
              <a:latin typeface="Calibri"/>
              <a:cs typeface="Calibri"/>
            </a:endParaRPr>
          </a:p>
          <a:p>
            <a:pPr algn="just" marL="358140" marR="5080" indent="45720">
              <a:lnSpc>
                <a:spcPct val="108100"/>
              </a:lnSpc>
              <a:spcBef>
                <a:spcPts val="815"/>
              </a:spcBef>
            </a:pPr>
            <a:r>
              <a:rPr dirty="0" sz="1600">
                <a:latin typeface="Calibri"/>
                <a:cs typeface="Calibri"/>
              </a:rPr>
              <a:t>Some</a:t>
            </a:r>
            <a:r>
              <a:rPr dirty="0" sz="1600" spc="3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3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3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previous</a:t>
            </a:r>
            <a:r>
              <a:rPr dirty="0" sz="1600" spc="3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members</a:t>
            </a:r>
            <a:r>
              <a:rPr dirty="0" sz="1600" spc="3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3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3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interested</a:t>
            </a:r>
            <a:r>
              <a:rPr dirty="0" sz="1600" spc="3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38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this </a:t>
            </a:r>
            <a:r>
              <a:rPr dirty="0" sz="1600" spc="-10">
                <a:latin typeface="Calibri"/>
                <a:cs typeface="Calibri"/>
              </a:rPr>
              <a:t>project.</a:t>
            </a:r>
            <a:endParaRPr sz="1600">
              <a:latin typeface="Calibri"/>
              <a:cs typeface="Calibri"/>
            </a:endParaRPr>
          </a:p>
          <a:p>
            <a:pPr marL="286385" indent="-274320">
              <a:lnSpc>
                <a:spcPct val="100000"/>
              </a:lnSpc>
              <a:spcBef>
                <a:spcPts val="1055"/>
              </a:spcBef>
              <a:buFont typeface="Symbol"/>
              <a:buChar char=""/>
              <a:tabLst>
                <a:tab pos="286385" algn="l"/>
                <a:tab pos="287020" algn="l"/>
              </a:tabLst>
            </a:pP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SOLUTION:</a:t>
            </a:r>
            <a:endParaRPr sz="1600">
              <a:latin typeface="Calibri"/>
              <a:cs typeface="Calibri"/>
            </a:endParaRPr>
          </a:p>
          <a:p>
            <a:pPr algn="just" marL="358140" marR="6350">
              <a:lnSpc>
                <a:spcPct val="109800"/>
              </a:lnSpc>
              <a:spcBef>
                <a:spcPts val="775"/>
              </a:spcBef>
            </a:pPr>
            <a:r>
              <a:rPr dirty="0" sz="1600">
                <a:latin typeface="Calibri"/>
                <a:cs typeface="Calibri"/>
              </a:rPr>
              <a:t>Firstly,</a:t>
            </a:r>
            <a:r>
              <a:rPr dirty="0" sz="1600" spc="8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we</a:t>
            </a:r>
            <a:r>
              <a:rPr dirty="0" sz="1600" spc="9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want</a:t>
            </a:r>
            <a:r>
              <a:rPr dirty="0" sz="1600" spc="9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10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schedule</a:t>
            </a:r>
            <a:r>
              <a:rPr dirty="0" sz="1600" spc="8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9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meeting</a:t>
            </a:r>
            <a:r>
              <a:rPr dirty="0" sz="1600" spc="9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8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90">
                <a:latin typeface="Calibri"/>
                <a:cs typeface="Calibri"/>
              </a:rPr>
              <a:t>  </a:t>
            </a:r>
            <a:r>
              <a:rPr dirty="0" sz="1600" spc="-10">
                <a:latin typeface="Calibri"/>
                <a:cs typeface="Calibri"/>
              </a:rPr>
              <a:t>previous </a:t>
            </a:r>
            <a:r>
              <a:rPr dirty="0" sz="1600">
                <a:latin typeface="Calibri"/>
                <a:cs typeface="Calibri"/>
              </a:rPr>
              <a:t>members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1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explain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1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importance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1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project.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Introduce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8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scope</a:t>
            </a:r>
            <a:r>
              <a:rPr dirty="0" sz="1600" spc="9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9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continuous</a:t>
            </a:r>
            <a:r>
              <a:rPr dirty="0" sz="1600" spc="9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improvement</a:t>
            </a:r>
            <a:r>
              <a:rPr dirty="0" sz="1600" spc="9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9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motivate</a:t>
            </a:r>
            <a:r>
              <a:rPr dirty="0" sz="1600" spc="85">
                <a:latin typeface="Calibri"/>
                <a:cs typeface="Calibri"/>
              </a:rPr>
              <a:t>  </a:t>
            </a:r>
            <a:r>
              <a:rPr dirty="0" sz="1600" spc="-20">
                <a:latin typeface="Calibri"/>
                <a:cs typeface="Calibri"/>
              </a:rPr>
              <a:t>them </a:t>
            </a:r>
            <a:r>
              <a:rPr dirty="0" sz="1600">
                <a:latin typeface="Calibri"/>
                <a:cs typeface="Calibri"/>
              </a:rPr>
              <a:t>through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meeting.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7859" y="447039"/>
            <a:ext cx="1196915" cy="10622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6333" y="528248"/>
            <a:ext cx="1299152" cy="487024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896100" y="56388"/>
                </a:moveTo>
                <a:lnTo>
                  <a:pt x="6877812" y="56388"/>
                </a:lnTo>
                <a:lnTo>
                  <a:pt x="6877812" y="74676"/>
                </a:lnTo>
                <a:lnTo>
                  <a:pt x="6877812" y="10009632"/>
                </a:lnTo>
                <a:lnTo>
                  <a:pt x="74676" y="10009632"/>
                </a:lnTo>
                <a:lnTo>
                  <a:pt x="74676" y="74676"/>
                </a:lnTo>
                <a:lnTo>
                  <a:pt x="6877812" y="74676"/>
                </a:lnTo>
                <a:lnTo>
                  <a:pt x="6877812" y="56388"/>
                </a:lnTo>
                <a:lnTo>
                  <a:pt x="74676" y="56388"/>
                </a:lnTo>
                <a:lnTo>
                  <a:pt x="56388" y="56388"/>
                </a:lnTo>
                <a:lnTo>
                  <a:pt x="56388" y="74676"/>
                </a:lnTo>
                <a:lnTo>
                  <a:pt x="56388" y="10009632"/>
                </a:lnTo>
                <a:lnTo>
                  <a:pt x="56388" y="10027920"/>
                </a:lnTo>
                <a:lnTo>
                  <a:pt x="74676" y="10027920"/>
                </a:lnTo>
                <a:lnTo>
                  <a:pt x="6877812" y="10027920"/>
                </a:lnTo>
                <a:lnTo>
                  <a:pt x="6896100" y="10027920"/>
                </a:lnTo>
                <a:lnTo>
                  <a:pt x="6896100" y="10009632"/>
                </a:lnTo>
                <a:lnTo>
                  <a:pt x="6896100" y="74676"/>
                </a:lnTo>
                <a:lnTo>
                  <a:pt x="6896100" y="56388"/>
                </a:lnTo>
                <a:close/>
              </a:path>
              <a:path w="6952615" h="10084435">
                <a:moveTo>
                  <a:pt x="6952488" y="10009645"/>
                </a:moveTo>
                <a:lnTo>
                  <a:pt x="6914388" y="10009645"/>
                </a:lnTo>
                <a:lnTo>
                  <a:pt x="6914388" y="10046208"/>
                </a:lnTo>
                <a:lnTo>
                  <a:pt x="6877812" y="10046208"/>
                </a:lnTo>
                <a:lnTo>
                  <a:pt x="74676" y="10046208"/>
                </a:lnTo>
                <a:lnTo>
                  <a:pt x="38100" y="10046208"/>
                </a:lnTo>
                <a:lnTo>
                  <a:pt x="38100" y="10009645"/>
                </a:lnTo>
                <a:lnTo>
                  <a:pt x="0" y="10009645"/>
                </a:lnTo>
                <a:lnTo>
                  <a:pt x="0" y="10046208"/>
                </a:lnTo>
                <a:lnTo>
                  <a:pt x="0" y="10084308"/>
                </a:lnTo>
                <a:lnTo>
                  <a:pt x="6952488" y="10084308"/>
                </a:lnTo>
                <a:lnTo>
                  <a:pt x="6952488" y="1000964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38100"/>
                </a:lnTo>
                <a:lnTo>
                  <a:pt x="0" y="74676"/>
                </a:lnTo>
                <a:lnTo>
                  <a:pt x="0" y="10009632"/>
                </a:lnTo>
                <a:lnTo>
                  <a:pt x="38100" y="10009632"/>
                </a:lnTo>
                <a:lnTo>
                  <a:pt x="38100" y="74676"/>
                </a:lnTo>
                <a:lnTo>
                  <a:pt x="38100" y="38100"/>
                </a:lnTo>
                <a:lnTo>
                  <a:pt x="74676" y="38100"/>
                </a:lnTo>
                <a:lnTo>
                  <a:pt x="6877812" y="38100"/>
                </a:lnTo>
                <a:lnTo>
                  <a:pt x="6914388" y="38100"/>
                </a:lnTo>
                <a:lnTo>
                  <a:pt x="6914388" y="74676"/>
                </a:lnTo>
                <a:lnTo>
                  <a:pt x="6914388" y="10009632"/>
                </a:lnTo>
                <a:lnTo>
                  <a:pt x="6952488" y="10009632"/>
                </a:lnTo>
                <a:lnTo>
                  <a:pt x="6952488" y="7467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2889" rIns="0" bIns="0" rtlCol="0" vert="horz">
            <a:spAutoFit/>
          </a:bodyPr>
          <a:lstStyle/>
          <a:p>
            <a:pPr marL="856615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dirty="0" spc="5"/>
              <a:t> </a:t>
            </a:r>
            <a:r>
              <a:rPr dirty="0" spc="-25"/>
              <a:t>YOU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896100" y="56388"/>
                </a:moveTo>
                <a:lnTo>
                  <a:pt x="6877812" y="56388"/>
                </a:lnTo>
                <a:lnTo>
                  <a:pt x="6877812" y="74676"/>
                </a:lnTo>
                <a:lnTo>
                  <a:pt x="6877812" y="10009632"/>
                </a:lnTo>
                <a:lnTo>
                  <a:pt x="74676" y="10009632"/>
                </a:lnTo>
                <a:lnTo>
                  <a:pt x="74676" y="74676"/>
                </a:lnTo>
                <a:lnTo>
                  <a:pt x="6877812" y="74676"/>
                </a:lnTo>
                <a:lnTo>
                  <a:pt x="6877812" y="56388"/>
                </a:lnTo>
                <a:lnTo>
                  <a:pt x="74676" y="56388"/>
                </a:lnTo>
                <a:lnTo>
                  <a:pt x="56388" y="56388"/>
                </a:lnTo>
                <a:lnTo>
                  <a:pt x="56388" y="74676"/>
                </a:lnTo>
                <a:lnTo>
                  <a:pt x="56388" y="10009632"/>
                </a:lnTo>
                <a:lnTo>
                  <a:pt x="56388" y="10027920"/>
                </a:lnTo>
                <a:lnTo>
                  <a:pt x="74676" y="10027920"/>
                </a:lnTo>
                <a:lnTo>
                  <a:pt x="6877812" y="10027920"/>
                </a:lnTo>
                <a:lnTo>
                  <a:pt x="6896100" y="10027920"/>
                </a:lnTo>
                <a:lnTo>
                  <a:pt x="6896100" y="10009632"/>
                </a:lnTo>
                <a:lnTo>
                  <a:pt x="6896100" y="74676"/>
                </a:lnTo>
                <a:lnTo>
                  <a:pt x="6896100" y="56388"/>
                </a:lnTo>
                <a:close/>
              </a:path>
              <a:path w="6952615" h="10084435">
                <a:moveTo>
                  <a:pt x="6952488" y="10009645"/>
                </a:moveTo>
                <a:lnTo>
                  <a:pt x="6914388" y="10009645"/>
                </a:lnTo>
                <a:lnTo>
                  <a:pt x="6914388" y="10046208"/>
                </a:lnTo>
                <a:lnTo>
                  <a:pt x="6877812" y="10046208"/>
                </a:lnTo>
                <a:lnTo>
                  <a:pt x="74676" y="10046208"/>
                </a:lnTo>
                <a:lnTo>
                  <a:pt x="38100" y="10046208"/>
                </a:lnTo>
                <a:lnTo>
                  <a:pt x="38100" y="10009645"/>
                </a:lnTo>
                <a:lnTo>
                  <a:pt x="0" y="10009645"/>
                </a:lnTo>
                <a:lnTo>
                  <a:pt x="0" y="10046208"/>
                </a:lnTo>
                <a:lnTo>
                  <a:pt x="0" y="10084308"/>
                </a:lnTo>
                <a:lnTo>
                  <a:pt x="6952488" y="10084308"/>
                </a:lnTo>
                <a:lnTo>
                  <a:pt x="6952488" y="1000964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38100"/>
                </a:lnTo>
                <a:lnTo>
                  <a:pt x="0" y="74676"/>
                </a:lnTo>
                <a:lnTo>
                  <a:pt x="0" y="10009632"/>
                </a:lnTo>
                <a:lnTo>
                  <a:pt x="38100" y="10009632"/>
                </a:lnTo>
                <a:lnTo>
                  <a:pt x="38100" y="74676"/>
                </a:lnTo>
                <a:lnTo>
                  <a:pt x="38100" y="38100"/>
                </a:lnTo>
                <a:lnTo>
                  <a:pt x="74676" y="38100"/>
                </a:lnTo>
                <a:lnTo>
                  <a:pt x="6877812" y="38100"/>
                </a:lnTo>
                <a:lnTo>
                  <a:pt x="6914388" y="38100"/>
                </a:lnTo>
                <a:lnTo>
                  <a:pt x="6914388" y="74676"/>
                </a:lnTo>
                <a:lnTo>
                  <a:pt x="6914388" y="10009632"/>
                </a:lnTo>
                <a:lnTo>
                  <a:pt x="6952488" y="10009632"/>
                </a:lnTo>
                <a:lnTo>
                  <a:pt x="6952488" y="7467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686" y="1994661"/>
            <a:ext cx="8858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TASK-</a:t>
            </a:r>
            <a:r>
              <a:rPr dirty="0" sz="2400" spc="-50"/>
              <a:t>3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2478684"/>
            <a:ext cx="5733415" cy="41865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18135">
              <a:lnSpc>
                <a:spcPct val="110000"/>
              </a:lnSpc>
              <a:spcBef>
                <a:spcPts val="100"/>
              </a:spcBef>
            </a:pPr>
            <a:r>
              <a:rPr dirty="0" sz="1600">
                <a:latin typeface="Calibri"/>
                <a:cs typeface="Calibri"/>
              </a:rPr>
              <a:t>Ensure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Complete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Task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Influence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/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Importance </a:t>
            </a:r>
            <a:r>
              <a:rPr dirty="0" sz="1600">
                <a:latin typeface="Calibri"/>
                <a:cs typeface="Calibri"/>
              </a:rPr>
              <a:t>Matrix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Before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Moving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Task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3.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libri"/>
              <a:cs typeface="Calibri"/>
            </a:endParaRPr>
          </a:p>
          <a:p>
            <a:pPr marL="12700" marR="107314">
              <a:lnSpc>
                <a:spcPct val="110000"/>
              </a:lnSpc>
            </a:pPr>
            <a:r>
              <a:rPr dirty="0" sz="1600">
                <a:latin typeface="Calibri"/>
                <a:cs typeface="Calibri"/>
              </a:rPr>
              <a:t>Need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Create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Broad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Project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Overview,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Ensure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Cover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Six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Points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Highlight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Minimum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8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Points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Be </a:t>
            </a:r>
            <a:r>
              <a:rPr dirty="0" sz="1600" spc="-10">
                <a:latin typeface="Calibri"/>
                <a:cs typeface="Calibri"/>
              </a:rPr>
              <a:t>Completed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During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Project.</a:t>
            </a:r>
            <a:endParaRPr sz="1600">
              <a:latin typeface="Calibri"/>
              <a:cs typeface="Calibri"/>
            </a:endParaRPr>
          </a:p>
          <a:p>
            <a:pPr marL="1010285" indent="-229235">
              <a:lnSpc>
                <a:spcPts val="2320"/>
              </a:lnSpc>
              <a:spcBef>
                <a:spcPts val="730"/>
              </a:spcBef>
              <a:buSzPct val="125000"/>
              <a:buFont typeface="Courier New"/>
              <a:buChar char="o"/>
              <a:tabLst>
                <a:tab pos="1010919" algn="l"/>
              </a:tabLst>
            </a:pPr>
            <a:r>
              <a:rPr dirty="0" sz="1600" b="1">
                <a:latin typeface="Calibri"/>
                <a:cs typeface="Calibri"/>
              </a:rPr>
              <a:t>Scope: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Defines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What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Covered</a:t>
            </a:r>
            <a:endParaRPr sz="1600">
              <a:latin typeface="Calibri"/>
              <a:cs typeface="Calibri"/>
            </a:endParaRPr>
          </a:p>
          <a:p>
            <a:pPr marL="1010285" indent="-229235">
              <a:lnSpc>
                <a:spcPts val="2250"/>
              </a:lnSpc>
              <a:buSzPct val="125000"/>
              <a:buFont typeface="Courier New"/>
              <a:buChar char="o"/>
              <a:tabLst>
                <a:tab pos="1010919" algn="l"/>
              </a:tabLst>
            </a:pPr>
            <a:r>
              <a:rPr dirty="0" sz="1600" b="1">
                <a:latin typeface="Calibri"/>
                <a:cs typeface="Calibri"/>
              </a:rPr>
              <a:t>Resources: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What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Meet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Scope</a:t>
            </a:r>
            <a:endParaRPr sz="1600">
              <a:latin typeface="Calibri"/>
              <a:cs typeface="Calibri"/>
            </a:endParaRPr>
          </a:p>
          <a:p>
            <a:pPr marL="1010285" indent="-229235">
              <a:lnSpc>
                <a:spcPts val="2250"/>
              </a:lnSpc>
              <a:buSzPct val="125000"/>
              <a:buFont typeface="Courier New"/>
              <a:buChar char="o"/>
              <a:tabLst>
                <a:tab pos="1010919" algn="l"/>
              </a:tabLst>
            </a:pPr>
            <a:r>
              <a:rPr dirty="0" sz="1600" b="1">
                <a:latin typeface="Calibri"/>
                <a:cs typeface="Calibri"/>
              </a:rPr>
              <a:t>Stakeholder: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Relevant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Project</a:t>
            </a:r>
            <a:endParaRPr sz="1600">
              <a:latin typeface="Calibri"/>
              <a:cs typeface="Calibri"/>
            </a:endParaRPr>
          </a:p>
          <a:p>
            <a:pPr marL="1010285" indent="-229235">
              <a:lnSpc>
                <a:spcPts val="2250"/>
              </a:lnSpc>
              <a:buSzPct val="125000"/>
              <a:buFont typeface="Courier New"/>
              <a:buChar char="o"/>
              <a:tabLst>
                <a:tab pos="1010919" algn="l"/>
              </a:tabLst>
            </a:pPr>
            <a:r>
              <a:rPr dirty="0" sz="1600" b="1">
                <a:latin typeface="Calibri"/>
                <a:cs typeface="Calibri"/>
              </a:rPr>
              <a:t>Time: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What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Task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Undertaken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When</a:t>
            </a:r>
            <a:endParaRPr sz="1600">
              <a:latin typeface="Calibri"/>
              <a:cs typeface="Calibri"/>
            </a:endParaRPr>
          </a:p>
          <a:p>
            <a:pPr marL="1010285" marR="5080" indent="-228600">
              <a:lnSpc>
                <a:spcPts val="2100"/>
              </a:lnSpc>
              <a:spcBef>
                <a:spcPts val="250"/>
              </a:spcBef>
              <a:buSzPct val="125000"/>
              <a:buFont typeface="Courier New"/>
              <a:buChar char="o"/>
              <a:tabLst>
                <a:tab pos="1010919" algn="l"/>
              </a:tabLst>
            </a:pPr>
            <a:r>
              <a:rPr dirty="0" sz="1600" b="1">
                <a:latin typeface="Calibri"/>
                <a:cs typeface="Calibri"/>
              </a:rPr>
              <a:t>Quality: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Spread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Deviation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Allowed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Desired Standard.</a:t>
            </a:r>
            <a:endParaRPr sz="1600">
              <a:latin typeface="Calibri"/>
              <a:cs typeface="Calibri"/>
            </a:endParaRPr>
          </a:p>
          <a:p>
            <a:pPr marL="1010285" marR="207010" indent="-228600">
              <a:lnSpc>
                <a:spcPts val="2100"/>
              </a:lnSpc>
              <a:spcBef>
                <a:spcPts val="155"/>
              </a:spcBef>
              <a:buSzPct val="125000"/>
              <a:buFont typeface="Courier New"/>
              <a:buChar char="o"/>
              <a:tabLst>
                <a:tab pos="1010919" algn="l"/>
              </a:tabLst>
            </a:pPr>
            <a:r>
              <a:rPr dirty="0" sz="1600" b="1">
                <a:latin typeface="Calibri"/>
                <a:cs typeface="Calibri"/>
              </a:rPr>
              <a:t>Risk: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Define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Advance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What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Occur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While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Drive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Plan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Off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Course.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7175906"/>
            <a:ext cx="4883150" cy="254381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2150745">
              <a:lnSpc>
                <a:spcPct val="100000"/>
              </a:lnSpc>
              <a:spcBef>
                <a:spcPts val="1085"/>
              </a:spcBef>
            </a:pPr>
            <a:r>
              <a:rPr dirty="0" u="sng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dirty="0" u="sng" sz="1600" spc="-7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Overview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600" spc="-10" b="1">
                <a:latin typeface="Calibri"/>
                <a:cs typeface="Calibri"/>
              </a:rPr>
              <a:t>Scope:</a:t>
            </a:r>
            <a:endParaRPr sz="1600">
              <a:latin typeface="Calibri"/>
              <a:cs typeface="Calibri"/>
            </a:endParaRPr>
          </a:p>
          <a:p>
            <a:pPr marL="469265" indent="-228600">
              <a:lnSpc>
                <a:spcPts val="2330"/>
              </a:lnSpc>
              <a:spcBef>
                <a:spcPts val="725"/>
              </a:spcBef>
              <a:buSzPct val="125000"/>
              <a:buFont typeface="Courier New"/>
              <a:buChar char="o"/>
              <a:tabLst>
                <a:tab pos="469900" algn="l"/>
              </a:tabLst>
            </a:pPr>
            <a:r>
              <a:rPr dirty="0" sz="1600">
                <a:latin typeface="Calibri"/>
                <a:cs typeface="Calibri"/>
              </a:rPr>
              <a:t>Increase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Making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Customer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Value.</a:t>
            </a:r>
            <a:endParaRPr sz="1600">
              <a:latin typeface="Calibri"/>
              <a:cs typeface="Calibri"/>
            </a:endParaRPr>
          </a:p>
          <a:p>
            <a:pPr marL="469265" indent="-228600">
              <a:lnSpc>
                <a:spcPts val="2250"/>
              </a:lnSpc>
              <a:buSzPct val="125000"/>
              <a:buFont typeface="Courier New"/>
              <a:buChar char="o"/>
              <a:tabLst>
                <a:tab pos="469900" algn="l"/>
              </a:tabLst>
            </a:pP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Save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Cost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Waste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Minimizing.</a:t>
            </a:r>
            <a:endParaRPr sz="1600">
              <a:latin typeface="Calibri"/>
              <a:cs typeface="Calibri"/>
            </a:endParaRPr>
          </a:p>
          <a:p>
            <a:pPr marL="469265" marR="294005" indent="-228600">
              <a:lnSpc>
                <a:spcPts val="2110"/>
              </a:lnSpc>
              <a:spcBef>
                <a:spcPts val="235"/>
              </a:spcBef>
              <a:buSzPct val="125000"/>
              <a:buFont typeface="Courier New"/>
              <a:buChar char="o"/>
              <a:tabLst>
                <a:tab pos="469900" algn="l"/>
              </a:tabLst>
            </a:pPr>
            <a:r>
              <a:rPr dirty="0" sz="1600" spc="-10">
                <a:latin typeface="Calibri"/>
                <a:cs typeface="Calibri"/>
              </a:rPr>
              <a:t>Implementing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Continuous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Improvement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 </a:t>
            </a:r>
            <a:r>
              <a:rPr dirty="0" sz="1600" spc="-20">
                <a:latin typeface="Calibri"/>
                <a:cs typeface="Calibri"/>
              </a:rPr>
              <a:t>Lean </a:t>
            </a:r>
            <a:r>
              <a:rPr dirty="0" sz="1600" spc="-10">
                <a:latin typeface="Calibri"/>
                <a:cs typeface="Calibri"/>
              </a:rPr>
              <a:t>Manufacturing.</a:t>
            </a:r>
            <a:endParaRPr sz="1600">
              <a:latin typeface="Calibri"/>
              <a:cs typeface="Calibri"/>
            </a:endParaRPr>
          </a:p>
          <a:p>
            <a:pPr marL="469265" marR="5080" indent="-228600">
              <a:lnSpc>
                <a:spcPts val="2110"/>
              </a:lnSpc>
              <a:spcBef>
                <a:spcPts val="135"/>
              </a:spcBef>
              <a:buSzPct val="125000"/>
              <a:buFont typeface="Courier New"/>
              <a:buChar char="o"/>
              <a:tabLst>
                <a:tab pos="469900" algn="l"/>
              </a:tabLst>
            </a:pP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Control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Lower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Implementation,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Want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Make </a:t>
            </a:r>
            <a:r>
              <a:rPr dirty="0" sz="1600" spc="-10">
                <a:latin typeface="Calibri"/>
                <a:cs typeface="Calibri"/>
              </a:rPr>
              <a:t>Identification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Ci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Champions.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429125" y="447039"/>
            <a:ext cx="2656205" cy="1103630"/>
            <a:chOff x="4429125" y="447039"/>
            <a:chExt cx="2656205" cy="110363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8175" y="447039"/>
              <a:ext cx="1196915" cy="106222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9125" y="463549"/>
              <a:ext cx="1209382" cy="108712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6648" y="528248"/>
              <a:ext cx="1299152" cy="48702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8546" y="463587"/>
              <a:ext cx="1446783" cy="619848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896100" y="56388"/>
                </a:moveTo>
                <a:lnTo>
                  <a:pt x="6877812" y="56388"/>
                </a:lnTo>
                <a:lnTo>
                  <a:pt x="6877812" y="74676"/>
                </a:lnTo>
                <a:lnTo>
                  <a:pt x="6877812" y="10009632"/>
                </a:lnTo>
                <a:lnTo>
                  <a:pt x="74676" y="10009632"/>
                </a:lnTo>
                <a:lnTo>
                  <a:pt x="74676" y="74676"/>
                </a:lnTo>
                <a:lnTo>
                  <a:pt x="6877812" y="74676"/>
                </a:lnTo>
                <a:lnTo>
                  <a:pt x="6877812" y="56388"/>
                </a:lnTo>
                <a:lnTo>
                  <a:pt x="74676" y="56388"/>
                </a:lnTo>
                <a:lnTo>
                  <a:pt x="56388" y="56388"/>
                </a:lnTo>
                <a:lnTo>
                  <a:pt x="56388" y="74676"/>
                </a:lnTo>
                <a:lnTo>
                  <a:pt x="56388" y="10009632"/>
                </a:lnTo>
                <a:lnTo>
                  <a:pt x="56388" y="10027920"/>
                </a:lnTo>
                <a:lnTo>
                  <a:pt x="74676" y="10027920"/>
                </a:lnTo>
                <a:lnTo>
                  <a:pt x="6877812" y="10027920"/>
                </a:lnTo>
                <a:lnTo>
                  <a:pt x="6896100" y="10027920"/>
                </a:lnTo>
                <a:lnTo>
                  <a:pt x="6896100" y="10009632"/>
                </a:lnTo>
                <a:lnTo>
                  <a:pt x="6896100" y="74676"/>
                </a:lnTo>
                <a:lnTo>
                  <a:pt x="6896100" y="56388"/>
                </a:lnTo>
                <a:close/>
              </a:path>
              <a:path w="6952615" h="10084435">
                <a:moveTo>
                  <a:pt x="6952488" y="10009645"/>
                </a:moveTo>
                <a:lnTo>
                  <a:pt x="6914388" y="10009645"/>
                </a:lnTo>
                <a:lnTo>
                  <a:pt x="6914388" y="10046208"/>
                </a:lnTo>
                <a:lnTo>
                  <a:pt x="6877812" y="10046208"/>
                </a:lnTo>
                <a:lnTo>
                  <a:pt x="74676" y="10046208"/>
                </a:lnTo>
                <a:lnTo>
                  <a:pt x="38100" y="10046208"/>
                </a:lnTo>
                <a:lnTo>
                  <a:pt x="38100" y="10009645"/>
                </a:lnTo>
                <a:lnTo>
                  <a:pt x="0" y="10009645"/>
                </a:lnTo>
                <a:lnTo>
                  <a:pt x="0" y="10046208"/>
                </a:lnTo>
                <a:lnTo>
                  <a:pt x="0" y="10084308"/>
                </a:lnTo>
                <a:lnTo>
                  <a:pt x="6952488" y="10084308"/>
                </a:lnTo>
                <a:lnTo>
                  <a:pt x="6952488" y="1000964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38100"/>
                </a:lnTo>
                <a:lnTo>
                  <a:pt x="0" y="74676"/>
                </a:lnTo>
                <a:lnTo>
                  <a:pt x="0" y="10009632"/>
                </a:lnTo>
                <a:lnTo>
                  <a:pt x="38100" y="10009632"/>
                </a:lnTo>
                <a:lnTo>
                  <a:pt x="38100" y="74676"/>
                </a:lnTo>
                <a:lnTo>
                  <a:pt x="38100" y="38100"/>
                </a:lnTo>
                <a:lnTo>
                  <a:pt x="74676" y="38100"/>
                </a:lnTo>
                <a:lnTo>
                  <a:pt x="6877812" y="38100"/>
                </a:lnTo>
                <a:lnTo>
                  <a:pt x="6914388" y="38100"/>
                </a:lnTo>
                <a:lnTo>
                  <a:pt x="6914388" y="74676"/>
                </a:lnTo>
                <a:lnTo>
                  <a:pt x="6914388" y="10009632"/>
                </a:lnTo>
                <a:lnTo>
                  <a:pt x="6952488" y="10009632"/>
                </a:lnTo>
                <a:lnTo>
                  <a:pt x="6952488" y="7467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690776"/>
            <a:ext cx="5718175" cy="798195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469265" marR="369570" indent="-228600">
              <a:lnSpc>
                <a:spcPts val="2100"/>
              </a:lnSpc>
              <a:spcBef>
                <a:spcPts val="200"/>
              </a:spcBef>
              <a:buSzPct val="125000"/>
              <a:buFont typeface="Courier New"/>
              <a:buChar char="o"/>
              <a:tabLst>
                <a:tab pos="469900" algn="l"/>
              </a:tabLst>
            </a:pP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Increase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Productivity,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Want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Improve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Thought </a:t>
            </a:r>
            <a:r>
              <a:rPr dirty="0" sz="1600">
                <a:latin typeface="Calibri"/>
                <a:cs typeface="Calibri"/>
              </a:rPr>
              <a:t>Process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Employees</a:t>
            </a:r>
            <a:r>
              <a:rPr dirty="0" sz="1600" spc="-10" b="1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469265" marR="5080" indent="-228600">
              <a:lnSpc>
                <a:spcPts val="2100"/>
              </a:lnSpc>
              <a:spcBef>
                <a:spcPts val="155"/>
              </a:spcBef>
              <a:buSzPct val="125000"/>
              <a:buFont typeface="Courier New"/>
              <a:buChar char="o"/>
              <a:tabLst>
                <a:tab pos="469900" algn="l"/>
              </a:tabLst>
            </a:pPr>
            <a:r>
              <a:rPr dirty="0" sz="1600">
                <a:latin typeface="Calibri"/>
                <a:cs typeface="Calibri"/>
              </a:rPr>
              <a:t>Make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Aware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Modern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Technologies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Giving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Training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 spc="-10">
                <a:latin typeface="Calibri"/>
                <a:cs typeface="Calibri"/>
              </a:rPr>
              <a:t>Staffs.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latin typeface="Calibri"/>
                <a:cs typeface="Calibri"/>
              </a:rPr>
              <a:t>Resources:</a:t>
            </a:r>
            <a:endParaRPr sz="1600">
              <a:latin typeface="Calibri"/>
              <a:cs typeface="Calibri"/>
            </a:endParaRPr>
          </a:p>
          <a:p>
            <a:pPr lvl="1" marL="781685" indent="-229235">
              <a:lnSpc>
                <a:spcPct val="100000"/>
              </a:lnSpc>
              <a:spcBef>
                <a:spcPts val="985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 spc="-10">
                <a:latin typeface="Calibri"/>
                <a:cs typeface="Calibri"/>
              </a:rPr>
              <a:t>Implementing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Tax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Economy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Cost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Saving.</a:t>
            </a:r>
            <a:endParaRPr sz="1600">
              <a:latin typeface="Calibri"/>
              <a:cs typeface="Calibri"/>
            </a:endParaRPr>
          </a:p>
          <a:p>
            <a:pPr lvl="1" marL="781685" indent="-229235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 spc="-10">
                <a:latin typeface="Calibri"/>
                <a:cs typeface="Calibri"/>
              </a:rPr>
              <a:t>Implementing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Modern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Technologies.</a:t>
            </a:r>
            <a:endParaRPr sz="1600">
              <a:latin typeface="Calibri"/>
              <a:cs typeface="Calibri"/>
            </a:endParaRPr>
          </a:p>
          <a:p>
            <a:pPr lvl="1" marL="781685" indent="-229235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 spc="-10">
                <a:latin typeface="Calibri"/>
                <a:cs typeface="Calibri"/>
              </a:rPr>
              <a:t>Selection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Ci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Champions.</a:t>
            </a:r>
            <a:endParaRPr sz="1600">
              <a:latin typeface="Calibri"/>
              <a:cs typeface="Calibri"/>
            </a:endParaRPr>
          </a:p>
          <a:p>
            <a:pPr lvl="1" marL="781685" marR="224790" indent="-228600">
              <a:lnSpc>
                <a:spcPts val="2110"/>
              </a:lnSpc>
              <a:spcBef>
                <a:spcPts val="95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>
                <a:latin typeface="Calibri"/>
                <a:cs typeface="Calibri"/>
              </a:rPr>
              <a:t>Getting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Feedback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Customers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Increasing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Quality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Product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Value.</a:t>
            </a:r>
            <a:endParaRPr sz="1600">
              <a:latin typeface="Calibri"/>
              <a:cs typeface="Calibri"/>
            </a:endParaRPr>
          </a:p>
          <a:p>
            <a:pPr lvl="1" marL="781685" indent="-229235">
              <a:lnSpc>
                <a:spcPct val="100000"/>
              </a:lnSpc>
              <a:spcBef>
                <a:spcPts val="90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>
                <a:latin typeface="Calibri"/>
                <a:cs typeface="Calibri"/>
              </a:rPr>
              <a:t>Giving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Training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Employees.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ourier New"/>
              <a:buChar char="o"/>
            </a:pP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o"/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latin typeface="Calibri"/>
                <a:cs typeface="Calibri"/>
              </a:rPr>
              <a:t>Stakeholders:</a:t>
            </a:r>
            <a:endParaRPr sz="1600">
              <a:latin typeface="Calibri"/>
              <a:cs typeface="Calibri"/>
            </a:endParaRPr>
          </a:p>
          <a:p>
            <a:pPr lvl="1" marL="781685" indent="-229235">
              <a:lnSpc>
                <a:spcPct val="100000"/>
              </a:lnSpc>
              <a:spcBef>
                <a:spcPts val="994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>
                <a:latin typeface="Calibri"/>
                <a:cs typeface="Calibri"/>
              </a:rPr>
              <a:t>Bob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Ashville</a:t>
            </a:r>
            <a:endParaRPr sz="1600">
              <a:latin typeface="Calibri"/>
              <a:cs typeface="Calibri"/>
            </a:endParaRPr>
          </a:p>
          <a:p>
            <a:pPr lvl="1" marL="781685" indent="-229235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>
                <a:latin typeface="Calibri"/>
                <a:cs typeface="Calibri"/>
              </a:rPr>
              <a:t>Managing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</a:t>
            </a:r>
            <a:r>
              <a:rPr dirty="0" sz="1600" spc="-8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(Md)</a:t>
            </a:r>
            <a:endParaRPr sz="1600">
              <a:latin typeface="Calibri"/>
              <a:cs typeface="Calibri"/>
            </a:endParaRPr>
          </a:p>
          <a:p>
            <a:pPr lvl="1" marL="781685" indent="-229235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>
                <a:latin typeface="Calibri"/>
                <a:cs typeface="Calibri"/>
              </a:rPr>
              <a:t>Finance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(Fd)</a:t>
            </a:r>
            <a:endParaRPr sz="1600">
              <a:latin typeface="Calibri"/>
              <a:cs typeface="Calibri"/>
            </a:endParaRPr>
          </a:p>
          <a:p>
            <a:pPr lvl="1" marL="781685" indent="-229235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>
                <a:latin typeface="Calibri"/>
                <a:cs typeface="Calibri"/>
              </a:rPr>
              <a:t>Hr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</a:t>
            </a:r>
            <a:endParaRPr sz="1600">
              <a:latin typeface="Calibri"/>
              <a:cs typeface="Calibri"/>
            </a:endParaRPr>
          </a:p>
          <a:p>
            <a:pPr lvl="1" marL="781685" indent="-229235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 spc="-10">
                <a:latin typeface="Calibri"/>
                <a:cs typeface="Calibri"/>
              </a:rPr>
              <a:t>Operation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(Od)</a:t>
            </a:r>
            <a:endParaRPr sz="1600">
              <a:latin typeface="Calibri"/>
              <a:cs typeface="Calibri"/>
            </a:endParaRPr>
          </a:p>
          <a:p>
            <a:pPr lvl="1" marL="781685" indent="-229235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>
                <a:latin typeface="Calibri"/>
                <a:cs typeface="Calibri"/>
              </a:rPr>
              <a:t>Commercial</a:t>
            </a:r>
            <a:r>
              <a:rPr dirty="0" sz="1600" spc="-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</a:t>
            </a:r>
            <a:r>
              <a:rPr dirty="0" sz="1600" spc="-9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(Cd)</a:t>
            </a:r>
            <a:endParaRPr sz="1600">
              <a:latin typeface="Calibri"/>
              <a:cs typeface="Calibri"/>
            </a:endParaRPr>
          </a:p>
          <a:p>
            <a:pPr lvl="1" marL="781685" indent="-229235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>
                <a:latin typeface="Calibri"/>
                <a:cs typeface="Calibri"/>
              </a:rPr>
              <a:t>Site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Managers</a:t>
            </a:r>
            <a:endParaRPr sz="1600">
              <a:latin typeface="Calibri"/>
              <a:cs typeface="Calibri"/>
            </a:endParaRPr>
          </a:p>
          <a:p>
            <a:pPr lvl="1" marL="781685" indent="-229235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>
                <a:latin typeface="Calibri"/>
                <a:cs typeface="Calibri"/>
              </a:rPr>
              <a:t>Ci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Champions</a:t>
            </a:r>
            <a:endParaRPr sz="1600">
              <a:latin typeface="Calibri"/>
              <a:cs typeface="Calibri"/>
            </a:endParaRPr>
          </a:p>
          <a:p>
            <a:pPr lvl="1" marL="781685" indent="-229235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 spc="-10">
                <a:latin typeface="Calibri"/>
                <a:cs typeface="Calibri"/>
              </a:rPr>
              <a:t>Consultants</a:t>
            </a:r>
            <a:endParaRPr sz="1600">
              <a:latin typeface="Calibri"/>
              <a:cs typeface="Calibri"/>
            </a:endParaRPr>
          </a:p>
          <a:p>
            <a:pPr lvl="1" marL="781685" indent="-229235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 spc="-10">
                <a:latin typeface="Calibri"/>
                <a:cs typeface="Calibri"/>
              </a:rPr>
              <a:t>Trainers</a:t>
            </a:r>
            <a:endParaRPr sz="1600">
              <a:latin typeface="Calibri"/>
              <a:cs typeface="Calibri"/>
            </a:endParaRPr>
          </a:p>
          <a:p>
            <a:pPr lvl="1" marL="781685" indent="-229235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>
                <a:latin typeface="Calibri"/>
                <a:cs typeface="Calibri"/>
              </a:rPr>
              <a:t>Training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Head</a:t>
            </a:r>
            <a:endParaRPr sz="1600">
              <a:latin typeface="Calibri"/>
              <a:cs typeface="Calibri"/>
            </a:endParaRPr>
          </a:p>
          <a:p>
            <a:pPr lvl="1" marL="781685" indent="-229235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 spc="-10">
                <a:latin typeface="Calibri"/>
                <a:cs typeface="Calibri"/>
              </a:rPr>
              <a:t>Employees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00" spc="-10" b="1">
                <a:latin typeface="Calibri"/>
                <a:cs typeface="Calibri"/>
              </a:rPr>
              <a:t>Time: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394200" y="447039"/>
            <a:ext cx="2719705" cy="1087120"/>
            <a:chOff x="4394200" y="447039"/>
            <a:chExt cx="2719705" cy="10871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4200" y="447039"/>
              <a:ext cx="1196915" cy="106222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2673" y="528248"/>
              <a:ext cx="1299152" cy="4870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7700" y="447039"/>
              <a:ext cx="1209382" cy="108712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7121" y="447077"/>
              <a:ext cx="1446783" cy="619848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896100" y="56388"/>
                </a:moveTo>
                <a:lnTo>
                  <a:pt x="6877812" y="56388"/>
                </a:lnTo>
                <a:lnTo>
                  <a:pt x="6877812" y="74676"/>
                </a:lnTo>
                <a:lnTo>
                  <a:pt x="6877812" y="10009632"/>
                </a:lnTo>
                <a:lnTo>
                  <a:pt x="74676" y="10009632"/>
                </a:lnTo>
                <a:lnTo>
                  <a:pt x="74676" y="74676"/>
                </a:lnTo>
                <a:lnTo>
                  <a:pt x="6877812" y="74676"/>
                </a:lnTo>
                <a:lnTo>
                  <a:pt x="6877812" y="56388"/>
                </a:lnTo>
                <a:lnTo>
                  <a:pt x="74676" y="56388"/>
                </a:lnTo>
                <a:lnTo>
                  <a:pt x="56388" y="56388"/>
                </a:lnTo>
                <a:lnTo>
                  <a:pt x="56388" y="74676"/>
                </a:lnTo>
                <a:lnTo>
                  <a:pt x="56388" y="10009632"/>
                </a:lnTo>
                <a:lnTo>
                  <a:pt x="56388" y="10027920"/>
                </a:lnTo>
                <a:lnTo>
                  <a:pt x="74676" y="10027920"/>
                </a:lnTo>
                <a:lnTo>
                  <a:pt x="6877812" y="10027920"/>
                </a:lnTo>
                <a:lnTo>
                  <a:pt x="6896100" y="10027920"/>
                </a:lnTo>
                <a:lnTo>
                  <a:pt x="6896100" y="10009632"/>
                </a:lnTo>
                <a:lnTo>
                  <a:pt x="6896100" y="74676"/>
                </a:lnTo>
                <a:lnTo>
                  <a:pt x="6896100" y="56388"/>
                </a:lnTo>
                <a:close/>
              </a:path>
              <a:path w="6952615" h="10084435">
                <a:moveTo>
                  <a:pt x="6952488" y="10009645"/>
                </a:moveTo>
                <a:lnTo>
                  <a:pt x="6914388" y="10009645"/>
                </a:lnTo>
                <a:lnTo>
                  <a:pt x="6914388" y="10046208"/>
                </a:lnTo>
                <a:lnTo>
                  <a:pt x="6877812" y="10046208"/>
                </a:lnTo>
                <a:lnTo>
                  <a:pt x="74676" y="10046208"/>
                </a:lnTo>
                <a:lnTo>
                  <a:pt x="38100" y="10046208"/>
                </a:lnTo>
                <a:lnTo>
                  <a:pt x="38100" y="10009645"/>
                </a:lnTo>
                <a:lnTo>
                  <a:pt x="0" y="10009645"/>
                </a:lnTo>
                <a:lnTo>
                  <a:pt x="0" y="10046208"/>
                </a:lnTo>
                <a:lnTo>
                  <a:pt x="0" y="10084308"/>
                </a:lnTo>
                <a:lnTo>
                  <a:pt x="6952488" y="10084308"/>
                </a:lnTo>
                <a:lnTo>
                  <a:pt x="6952488" y="1000964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38100"/>
                </a:lnTo>
                <a:lnTo>
                  <a:pt x="0" y="74676"/>
                </a:lnTo>
                <a:lnTo>
                  <a:pt x="0" y="10009632"/>
                </a:lnTo>
                <a:lnTo>
                  <a:pt x="38100" y="10009632"/>
                </a:lnTo>
                <a:lnTo>
                  <a:pt x="38100" y="74676"/>
                </a:lnTo>
                <a:lnTo>
                  <a:pt x="38100" y="38100"/>
                </a:lnTo>
                <a:lnTo>
                  <a:pt x="74676" y="38100"/>
                </a:lnTo>
                <a:lnTo>
                  <a:pt x="6877812" y="38100"/>
                </a:lnTo>
                <a:lnTo>
                  <a:pt x="6914388" y="38100"/>
                </a:lnTo>
                <a:lnTo>
                  <a:pt x="6914388" y="74676"/>
                </a:lnTo>
                <a:lnTo>
                  <a:pt x="6914388" y="10009632"/>
                </a:lnTo>
                <a:lnTo>
                  <a:pt x="6952488" y="10009632"/>
                </a:lnTo>
                <a:lnTo>
                  <a:pt x="6952488" y="7467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608479"/>
            <a:ext cx="5694045" cy="812990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781685" indent="-229235">
              <a:lnSpc>
                <a:spcPct val="100000"/>
              </a:lnSpc>
              <a:spcBef>
                <a:spcPts val="280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>
                <a:latin typeface="Calibri"/>
                <a:cs typeface="Calibri"/>
              </a:rPr>
              <a:t>Data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Collection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(June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2021-</a:t>
            </a:r>
            <a:r>
              <a:rPr dirty="0" sz="1600">
                <a:latin typeface="Calibri"/>
                <a:cs typeface="Calibri"/>
              </a:rPr>
              <a:t>Oct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2021)</a:t>
            </a:r>
            <a:endParaRPr sz="1600">
              <a:latin typeface="Calibri"/>
              <a:cs typeface="Calibri"/>
            </a:endParaRPr>
          </a:p>
          <a:p>
            <a:pPr marL="781685" indent="-229235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 spc="-10">
                <a:latin typeface="Calibri"/>
                <a:cs typeface="Calibri"/>
              </a:rPr>
              <a:t>Selection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Ci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Champions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(Sept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2021-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Nov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2021)</a:t>
            </a:r>
            <a:endParaRPr sz="1600">
              <a:latin typeface="Calibri"/>
              <a:cs typeface="Calibri"/>
            </a:endParaRPr>
          </a:p>
          <a:p>
            <a:pPr marL="781685" indent="-229235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>
                <a:latin typeface="Calibri"/>
                <a:cs typeface="Calibri"/>
              </a:rPr>
              <a:t>Training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Period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Ci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Champions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(Nov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2021-</a:t>
            </a:r>
            <a:r>
              <a:rPr dirty="0" sz="1600">
                <a:latin typeface="Calibri"/>
                <a:cs typeface="Calibri"/>
              </a:rPr>
              <a:t>Jan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2022)</a:t>
            </a:r>
            <a:endParaRPr sz="1600">
              <a:latin typeface="Calibri"/>
              <a:cs typeface="Calibri"/>
            </a:endParaRPr>
          </a:p>
          <a:p>
            <a:pPr marL="781685" indent="-229235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 spc="-10">
                <a:latin typeface="Calibri"/>
                <a:cs typeface="Calibri"/>
              </a:rPr>
              <a:t>Selection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External</a:t>
            </a:r>
            <a:r>
              <a:rPr dirty="0" sz="1600" spc="-10">
                <a:latin typeface="Calibri"/>
                <a:cs typeface="Calibri"/>
              </a:rPr>
              <a:t> Trainers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(Mar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2022-</a:t>
            </a:r>
            <a:r>
              <a:rPr dirty="0" sz="1600">
                <a:latin typeface="Calibri"/>
                <a:cs typeface="Calibri"/>
              </a:rPr>
              <a:t>Apr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2022)</a:t>
            </a:r>
            <a:endParaRPr sz="1600">
              <a:latin typeface="Calibri"/>
              <a:cs typeface="Calibri"/>
            </a:endParaRPr>
          </a:p>
          <a:p>
            <a:pPr marL="781685" indent="-229235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>
                <a:latin typeface="Calibri"/>
                <a:cs typeface="Calibri"/>
              </a:rPr>
              <a:t>Training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External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Trainers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(Apr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2022-</a:t>
            </a:r>
            <a:r>
              <a:rPr dirty="0" sz="1600">
                <a:latin typeface="Calibri"/>
                <a:cs typeface="Calibri"/>
              </a:rPr>
              <a:t>July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2022)</a:t>
            </a:r>
            <a:endParaRPr sz="1600">
              <a:latin typeface="Calibri"/>
              <a:cs typeface="Calibri"/>
            </a:endParaRPr>
          </a:p>
          <a:p>
            <a:pPr marL="781685" marR="11430" indent="-228600">
              <a:lnSpc>
                <a:spcPct val="109500"/>
              </a:lnSpc>
              <a:spcBef>
                <a:spcPts val="10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 spc="-10">
                <a:latin typeface="Calibri"/>
                <a:cs typeface="Calibri"/>
              </a:rPr>
              <a:t>Introduction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New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Machine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Production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(Oct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2022-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Dec </a:t>
            </a:r>
            <a:r>
              <a:rPr dirty="0" sz="1600" spc="-10">
                <a:latin typeface="Calibri"/>
                <a:cs typeface="Calibri"/>
              </a:rPr>
              <a:t>2022)</a:t>
            </a:r>
            <a:endParaRPr sz="1600">
              <a:latin typeface="Calibri"/>
              <a:cs typeface="Calibri"/>
            </a:endParaRPr>
          </a:p>
          <a:p>
            <a:pPr marL="781685" marR="5080" indent="-228600">
              <a:lnSpc>
                <a:spcPct val="110000"/>
              </a:lnSpc>
              <a:buFont typeface="Courier New"/>
              <a:buChar char="o"/>
              <a:tabLst>
                <a:tab pos="782320" algn="l"/>
              </a:tabLst>
            </a:pPr>
            <a:r>
              <a:rPr dirty="0" sz="1600" spc="-10">
                <a:latin typeface="Calibri"/>
                <a:cs typeface="Calibri"/>
              </a:rPr>
              <a:t>Implementation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Ci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Culture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Lean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Manufacturing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(Feb </a:t>
            </a:r>
            <a:r>
              <a:rPr dirty="0" sz="1600" spc="-10">
                <a:latin typeface="Calibri"/>
                <a:cs typeface="Calibri"/>
              </a:rPr>
              <a:t>2023-</a:t>
            </a:r>
            <a:r>
              <a:rPr dirty="0" sz="1600">
                <a:latin typeface="Calibri"/>
                <a:cs typeface="Calibri"/>
              </a:rPr>
              <a:t>Dec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2023)</a:t>
            </a:r>
            <a:endParaRPr sz="1600">
              <a:latin typeface="Calibri"/>
              <a:cs typeface="Calibri"/>
            </a:endParaRPr>
          </a:p>
          <a:p>
            <a:pPr marL="781685" indent="-229235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 spc="-10">
                <a:latin typeface="Calibri"/>
                <a:cs typeface="Calibri"/>
              </a:rPr>
              <a:t>Preparation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Pf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Report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(Jan</a:t>
            </a:r>
            <a:r>
              <a:rPr dirty="0" sz="1600" spc="-20">
                <a:latin typeface="Calibri"/>
                <a:cs typeface="Calibri"/>
              </a:rPr>
              <a:t> 2024)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ourier New"/>
              <a:buChar char="o"/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 b="1">
                <a:latin typeface="Calibri"/>
                <a:cs typeface="Calibri"/>
              </a:rPr>
              <a:t>Quality:</a:t>
            </a:r>
            <a:endParaRPr sz="1600">
              <a:latin typeface="Calibri"/>
              <a:cs typeface="Calibri"/>
            </a:endParaRPr>
          </a:p>
          <a:p>
            <a:pPr marL="781685" indent="-229235">
              <a:lnSpc>
                <a:spcPct val="100000"/>
              </a:lnSpc>
              <a:spcBef>
                <a:spcPts val="980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>
                <a:latin typeface="Calibri"/>
                <a:cs typeface="Calibri"/>
              </a:rPr>
              <a:t>They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Giving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Good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Training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Increase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Productivity.</a:t>
            </a:r>
            <a:endParaRPr sz="1600">
              <a:latin typeface="Calibri"/>
              <a:cs typeface="Calibri"/>
            </a:endParaRPr>
          </a:p>
          <a:p>
            <a:pPr marL="781685" indent="-229235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782320" algn="l"/>
              </a:tabLst>
            </a:pPr>
            <a:r>
              <a:rPr dirty="0" sz="1600">
                <a:latin typeface="Calibri"/>
                <a:cs typeface="Calibri"/>
              </a:rPr>
              <a:t>Avoid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Customer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Sadness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Checking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Quality.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latin typeface="Calibri"/>
                <a:cs typeface="Calibri"/>
              </a:rPr>
              <a:t>Risk:</a:t>
            </a:r>
            <a:endParaRPr sz="1600">
              <a:latin typeface="Calibri"/>
              <a:cs typeface="Calibri"/>
            </a:endParaRPr>
          </a:p>
          <a:p>
            <a:pPr marL="697865" marR="381000" indent="-228600">
              <a:lnSpc>
                <a:spcPct val="110000"/>
              </a:lnSpc>
              <a:spcBef>
                <a:spcPts val="790"/>
              </a:spcBef>
              <a:buFont typeface="Courier New"/>
              <a:buChar char="o"/>
              <a:tabLst>
                <a:tab pos="698500" algn="l"/>
              </a:tabLst>
            </a:pPr>
            <a:r>
              <a:rPr dirty="0" sz="1600" spc="-10">
                <a:latin typeface="Calibri"/>
                <a:cs typeface="Calibri"/>
              </a:rPr>
              <a:t>Non-</a:t>
            </a:r>
            <a:r>
              <a:rPr dirty="0" sz="1600">
                <a:latin typeface="Calibri"/>
                <a:cs typeface="Calibri"/>
              </a:rPr>
              <a:t>Acceptance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Finance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Operation Director.</a:t>
            </a:r>
            <a:endParaRPr sz="1600">
              <a:latin typeface="Calibri"/>
              <a:cs typeface="Calibri"/>
            </a:endParaRPr>
          </a:p>
          <a:p>
            <a:pPr marL="697865" marR="121920" indent="-228600">
              <a:lnSpc>
                <a:spcPts val="2110"/>
              </a:lnSpc>
              <a:spcBef>
                <a:spcPts val="95"/>
              </a:spcBef>
              <a:buFont typeface="Courier New"/>
              <a:buChar char="o"/>
              <a:tabLst>
                <a:tab pos="698500" algn="l"/>
              </a:tabLst>
            </a:pPr>
            <a:r>
              <a:rPr dirty="0" sz="1600" spc="-10">
                <a:latin typeface="Calibri"/>
                <a:cs typeface="Calibri"/>
              </a:rPr>
              <a:t>Especially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North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Site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Managers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Take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0">
                <a:latin typeface="Calibri"/>
                <a:cs typeface="Calibri"/>
              </a:rPr>
              <a:t>A </a:t>
            </a:r>
            <a:r>
              <a:rPr dirty="0" sz="1600">
                <a:latin typeface="Calibri"/>
                <a:cs typeface="Calibri"/>
              </a:rPr>
              <a:t>Serious</a:t>
            </a:r>
            <a:r>
              <a:rPr dirty="0" sz="1600" spc="-8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Matter.</a:t>
            </a:r>
            <a:endParaRPr sz="1600">
              <a:latin typeface="Calibri"/>
              <a:cs typeface="Calibri"/>
            </a:endParaRPr>
          </a:p>
          <a:p>
            <a:pPr marL="697865" indent="-229235">
              <a:lnSpc>
                <a:spcPct val="100000"/>
              </a:lnSpc>
              <a:spcBef>
                <a:spcPts val="90"/>
              </a:spcBef>
              <a:buFont typeface="Courier New"/>
              <a:buChar char="o"/>
              <a:tabLst>
                <a:tab pos="698500" algn="l"/>
              </a:tabLst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Customers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Like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Drastic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Change.</a:t>
            </a:r>
            <a:endParaRPr sz="1600">
              <a:latin typeface="Calibri"/>
              <a:cs typeface="Calibri"/>
            </a:endParaRPr>
          </a:p>
          <a:p>
            <a:pPr marL="697865" marR="175260" indent="-228600">
              <a:lnSpc>
                <a:spcPts val="2110"/>
              </a:lnSpc>
              <a:spcBef>
                <a:spcPts val="95"/>
              </a:spcBef>
              <a:buFont typeface="Courier New"/>
              <a:buChar char="o"/>
              <a:tabLst>
                <a:tab pos="698500" algn="l"/>
              </a:tabLst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Staffs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Thinks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Company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Already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Profit,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So </a:t>
            </a:r>
            <a:r>
              <a:rPr dirty="0" sz="1600">
                <a:latin typeface="Calibri"/>
                <a:cs typeface="Calibri"/>
              </a:rPr>
              <a:t>No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Change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Required.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ourier New"/>
              <a:buChar char="o"/>
            </a:pPr>
            <a:endParaRPr sz="175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dirty="0" sz="1600" spc="-10" b="1">
                <a:latin typeface="Calibri"/>
                <a:cs typeface="Calibri"/>
              </a:rPr>
              <a:t>MITIGATION:</a:t>
            </a:r>
            <a:endParaRPr sz="1600">
              <a:latin typeface="Calibri"/>
              <a:cs typeface="Calibri"/>
            </a:endParaRPr>
          </a:p>
          <a:p>
            <a:pPr algn="just" marL="692150" marR="378460" indent="-228600">
              <a:lnSpc>
                <a:spcPct val="109700"/>
              </a:lnSpc>
              <a:spcBef>
                <a:spcPts val="10"/>
              </a:spcBef>
              <a:buFont typeface="Courier New"/>
              <a:buChar char="o"/>
              <a:tabLst>
                <a:tab pos="692785" algn="l"/>
              </a:tabLst>
            </a:pPr>
            <a:r>
              <a:rPr dirty="0" sz="1600">
                <a:latin typeface="Calibri"/>
                <a:cs typeface="Calibri"/>
              </a:rPr>
              <a:t>Educate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Finance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Operation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to </a:t>
            </a:r>
            <a:r>
              <a:rPr dirty="0" sz="1600" spc="-10">
                <a:latin typeface="Calibri"/>
                <a:cs typeface="Calibri"/>
              </a:rPr>
              <a:t>understand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implementation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CI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champions.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Surely </a:t>
            </a:r>
            <a:r>
              <a:rPr dirty="0" sz="1600">
                <a:latin typeface="Calibri"/>
                <a:cs typeface="Calibri"/>
              </a:rPr>
              <a:t>there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some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changes.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435609"/>
            <a:ext cx="1196915" cy="10622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88073" y="516818"/>
            <a:ext cx="1299152" cy="487024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896100" y="56388"/>
                </a:moveTo>
                <a:lnTo>
                  <a:pt x="6877812" y="56388"/>
                </a:lnTo>
                <a:lnTo>
                  <a:pt x="6877812" y="74676"/>
                </a:lnTo>
                <a:lnTo>
                  <a:pt x="6877812" y="10009632"/>
                </a:lnTo>
                <a:lnTo>
                  <a:pt x="74676" y="10009632"/>
                </a:lnTo>
                <a:lnTo>
                  <a:pt x="74676" y="74676"/>
                </a:lnTo>
                <a:lnTo>
                  <a:pt x="6877812" y="74676"/>
                </a:lnTo>
                <a:lnTo>
                  <a:pt x="6877812" y="56388"/>
                </a:lnTo>
                <a:lnTo>
                  <a:pt x="74676" y="56388"/>
                </a:lnTo>
                <a:lnTo>
                  <a:pt x="56388" y="56388"/>
                </a:lnTo>
                <a:lnTo>
                  <a:pt x="56388" y="74676"/>
                </a:lnTo>
                <a:lnTo>
                  <a:pt x="56388" y="10009632"/>
                </a:lnTo>
                <a:lnTo>
                  <a:pt x="56388" y="10027920"/>
                </a:lnTo>
                <a:lnTo>
                  <a:pt x="74676" y="10027920"/>
                </a:lnTo>
                <a:lnTo>
                  <a:pt x="6877812" y="10027920"/>
                </a:lnTo>
                <a:lnTo>
                  <a:pt x="6896100" y="10027920"/>
                </a:lnTo>
                <a:lnTo>
                  <a:pt x="6896100" y="10009632"/>
                </a:lnTo>
                <a:lnTo>
                  <a:pt x="6896100" y="74676"/>
                </a:lnTo>
                <a:lnTo>
                  <a:pt x="6896100" y="56388"/>
                </a:lnTo>
                <a:close/>
              </a:path>
              <a:path w="6952615" h="10084435">
                <a:moveTo>
                  <a:pt x="6952488" y="10009645"/>
                </a:moveTo>
                <a:lnTo>
                  <a:pt x="6914388" y="10009645"/>
                </a:lnTo>
                <a:lnTo>
                  <a:pt x="6914388" y="10046208"/>
                </a:lnTo>
                <a:lnTo>
                  <a:pt x="6877812" y="10046208"/>
                </a:lnTo>
                <a:lnTo>
                  <a:pt x="74676" y="10046208"/>
                </a:lnTo>
                <a:lnTo>
                  <a:pt x="38100" y="10046208"/>
                </a:lnTo>
                <a:lnTo>
                  <a:pt x="38100" y="10009645"/>
                </a:lnTo>
                <a:lnTo>
                  <a:pt x="0" y="10009645"/>
                </a:lnTo>
                <a:lnTo>
                  <a:pt x="0" y="10046208"/>
                </a:lnTo>
                <a:lnTo>
                  <a:pt x="0" y="10084308"/>
                </a:lnTo>
                <a:lnTo>
                  <a:pt x="6952488" y="10084308"/>
                </a:lnTo>
                <a:lnTo>
                  <a:pt x="6952488" y="10009645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52488" y="0"/>
                </a:lnTo>
                <a:lnTo>
                  <a:pt x="0" y="0"/>
                </a:lnTo>
                <a:lnTo>
                  <a:pt x="0" y="38100"/>
                </a:lnTo>
                <a:lnTo>
                  <a:pt x="0" y="74676"/>
                </a:lnTo>
                <a:lnTo>
                  <a:pt x="0" y="10009632"/>
                </a:lnTo>
                <a:lnTo>
                  <a:pt x="38100" y="10009632"/>
                </a:lnTo>
                <a:lnTo>
                  <a:pt x="38100" y="74676"/>
                </a:lnTo>
                <a:lnTo>
                  <a:pt x="38100" y="38100"/>
                </a:lnTo>
                <a:lnTo>
                  <a:pt x="74676" y="38100"/>
                </a:lnTo>
                <a:lnTo>
                  <a:pt x="6877812" y="38100"/>
                </a:lnTo>
                <a:lnTo>
                  <a:pt x="6914388" y="38100"/>
                </a:lnTo>
                <a:lnTo>
                  <a:pt x="6914388" y="74676"/>
                </a:lnTo>
                <a:lnTo>
                  <a:pt x="6914388" y="10009632"/>
                </a:lnTo>
                <a:lnTo>
                  <a:pt x="6952488" y="10009632"/>
                </a:lnTo>
                <a:lnTo>
                  <a:pt x="6952488" y="74676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53058" y="1608479"/>
            <a:ext cx="5236845" cy="5378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41300" marR="309245" indent="-228600">
              <a:lnSpc>
                <a:spcPct val="109700"/>
              </a:lnSpc>
              <a:spcBef>
                <a:spcPts val="95"/>
              </a:spcBef>
              <a:buFont typeface="Courier New"/>
              <a:buChar char="o"/>
              <a:tabLst>
                <a:tab pos="241300" algn="l"/>
              </a:tabLst>
            </a:pPr>
            <a:r>
              <a:rPr dirty="0" sz="1600">
                <a:latin typeface="Calibri"/>
                <a:cs typeface="Calibri"/>
              </a:rPr>
              <a:t>Instead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implementing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training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program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first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south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give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training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program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people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at</a:t>
            </a:r>
            <a:r>
              <a:rPr dirty="0" sz="1600" spc="-25">
                <a:latin typeface="Calibri"/>
                <a:cs typeface="Calibri"/>
              </a:rPr>
              <a:t> the </a:t>
            </a:r>
            <a:r>
              <a:rPr dirty="0" sz="1600" spc="-10">
                <a:latin typeface="Calibri"/>
                <a:cs typeface="Calibri"/>
              </a:rPr>
              <a:t>north.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85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</a:pPr>
            <a:r>
              <a:rPr dirty="0" sz="1600" spc="-10" b="1">
                <a:latin typeface="Calibri"/>
                <a:cs typeface="Calibri"/>
              </a:rPr>
              <a:t>TASKS: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241300" algn="l"/>
              </a:tabLst>
            </a:pPr>
            <a:r>
              <a:rPr dirty="0" sz="1600">
                <a:latin typeface="Calibri"/>
                <a:cs typeface="Calibri"/>
              </a:rPr>
              <a:t>Preparing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PPT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collecting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data.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241300" algn="l"/>
              </a:tabLst>
            </a:pPr>
            <a:r>
              <a:rPr dirty="0" sz="1600" spc="-10">
                <a:latin typeface="Calibri"/>
                <a:cs typeface="Calibri"/>
              </a:rPr>
              <a:t>Selecting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CI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Champions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company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itself.</a:t>
            </a:r>
            <a:endParaRPr sz="1600">
              <a:latin typeface="Calibri"/>
              <a:cs typeface="Calibri"/>
            </a:endParaRPr>
          </a:p>
          <a:p>
            <a:pPr marL="241300" marR="359410" indent="-228600">
              <a:lnSpc>
                <a:spcPct val="110000"/>
              </a:lnSpc>
              <a:buFont typeface="Courier New"/>
              <a:buChar char="o"/>
              <a:tabLst>
                <a:tab pos="241300" algn="l"/>
              </a:tabLst>
            </a:pPr>
            <a:r>
              <a:rPr dirty="0" sz="1600">
                <a:latin typeface="Calibri"/>
                <a:cs typeface="Calibri"/>
              </a:rPr>
              <a:t>Give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proper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training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selected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CI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Champions.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After </a:t>
            </a:r>
            <a:r>
              <a:rPr dirty="0" sz="1600">
                <a:latin typeface="Calibri"/>
                <a:cs typeface="Calibri"/>
              </a:rPr>
              <a:t>completing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present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staff.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241300" algn="l"/>
              </a:tabLst>
            </a:pPr>
            <a:r>
              <a:rPr dirty="0" sz="1600">
                <a:latin typeface="Calibri"/>
                <a:cs typeface="Calibri"/>
              </a:rPr>
              <a:t>Select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trainers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employees.</a:t>
            </a:r>
            <a:endParaRPr sz="1600">
              <a:latin typeface="Calibri"/>
              <a:cs typeface="Calibri"/>
            </a:endParaRPr>
          </a:p>
          <a:p>
            <a:pPr marL="241300" marR="621665" indent="-228600">
              <a:lnSpc>
                <a:spcPct val="110000"/>
              </a:lnSpc>
              <a:buFont typeface="Courier New"/>
              <a:buChar char="o"/>
              <a:tabLst>
                <a:tab pos="241300" algn="l"/>
              </a:tabLst>
            </a:pPr>
            <a:r>
              <a:rPr dirty="0" sz="1600">
                <a:latin typeface="Calibri"/>
                <a:cs typeface="Calibri"/>
              </a:rPr>
              <a:t>Safe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working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environment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should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achieved. Implementation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continuous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improvement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culture.</a:t>
            </a:r>
            <a:endParaRPr sz="1600">
              <a:latin typeface="Calibri"/>
              <a:cs typeface="Calibri"/>
            </a:endParaRPr>
          </a:p>
          <a:p>
            <a:pPr marL="241300" marR="133350" indent="-228600">
              <a:lnSpc>
                <a:spcPts val="2110"/>
              </a:lnSpc>
              <a:spcBef>
                <a:spcPts val="95"/>
              </a:spcBef>
              <a:buFont typeface="Courier New"/>
              <a:buChar char="o"/>
              <a:tabLst>
                <a:tab pos="241300" algn="l"/>
              </a:tabLst>
            </a:pPr>
            <a:r>
              <a:rPr dirty="0" sz="1600">
                <a:latin typeface="Calibri"/>
                <a:cs typeface="Calibri"/>
              </a:rPr>
              <a:t>Increase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productivity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compromise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quality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product.</a:t>
            </a:r>
            <a:endParaRPr sz="1600">
              <a:latin typeface="Calibri"/>
              <a:cs typeface="Calibri"/>
            </a:endParaRPr>
          </a:p>
          <a:p>
            <a:pPr marL="241300" marR="283845" indent="-228600">
              <a:lnSpc>
                <a:spcPts val="2100"/>
              </a:lnSpc>
              <a:spcBef>
                <a:spcPts val="15"/>
              </a:spcBef>
              <a:buFont typeface="Courier New"/>
              <a:buChar char="o"/>
              <a:tabLst>
                <a:tab pos="241300" algn="l"/>
              </a:tabLst>
            </a:pPr>
            <a:r>
              <a:rPr dirty="0" sz="1600">
                <a:latin typeface="Calibri"/>
                <a:cs typeface="Calibri"/>
              </a:rPr>
              <a:t>Increase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customer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satisfaction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customer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feedback system.</a:t>
            </a:r>
            <a:endParaRPr sz="1600">
              <a:latin typeface="Calibri"/>
              <a:cs typeface="Calibri"/>
            </a:endParaRPr>
          </a:p>
          <a:p>
            <a:pPr marL="241300" marR="5080" indent="-228600">
              <a:lnSpc>
                <a:spcPts val="2110"/>
              </a:lnSpc>
              <a:buFont typeface="Courier New"/>
              <a:buChar char="o"/>
              <a:tabLst>
                <a:tab pos="241300" algn="l"/>
              </a:tabLst>
            </a:pPr>
            <a:r>
              <a:rPr dirty="0" sz="1600">
                <a:latin typeface="Calibri"/>
                <a:cs typeface="Calibri"/>
              </a:rPr>
              <a:t>Northern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site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managers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convinced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give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training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site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managers.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"/>
              </a:spcBef>
              <a:buFont typeface="Courier New"/>
              <a:buChar char="o"/>
              <a:tabLst>
                <a:tab pos="241300" algn="l"/>
              </a:tabLst>
            </a:pPr>
            <a:r>
              <a:rPr dirty="0" sz="1600">
                <a:latin typeface="Calibri"/>
                <a:cs typeface="Calibri"/>
              </a:rPr>
              <a:t>Make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aware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about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modern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technologies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giving</a:t>
            </a:r>
            <a:endParaRPr sz="1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Calibri"/>
                <a:cs typeface="Calibri"/>
              </a:rPr>
              <a:t>training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employees.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04800" y="304799"/>
            <a:ext cx="6952615" cy="10084435"/>
            <a:chOff x="304800" y="304799"/>
            <a:chExt cx="6952615" cy="1008443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750" y="410209"/>
              <a:ext cx="1196915" cy="106222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8175" y="447039"/>
              <a:ext cx="1209382" cy="108712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5223" y="491418"/>
              <a:ext cx="1299152" cy="48702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57596" y="447077"/>
              <a:ext cx="1446783" cy="61984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304800" y="304799"/>
              <a:ext cx="6952615" cy="10084435"/>
            </a:xfrm>
            <a:custGeom>
              <a:avLst/>
              <a:gdLst/>
              <a:ahLst/>
              <a:cxnLst/>
              <a:rect l="l" t="t" r="r" b="b"/>
              <a:pathLst>
                <a:path w="6952615" h="10084435">
                  <a:moveTo>
                    <a:pt x="6896100" y="56388"/>
                  </a:moveTo>
                  <a:lnTo>
                    <a:pt x="6877812" y="56388"/>
                  </a:lnTo>
                  <a:lnTo>
                    <a:pt x="6877812" y="74676"/>
                  </a:lnTo>
                  <a:lnTo>
                    <a:pt x="6877812" y="10009632"/>
                  </a:lnTo>
                  <a:lnTo>
                    <a:pt x="74676" y="10009632"/>
                  </a:lnTo>
                  <a:lnTo>
                    <a:pt x="74676" y="74676"/>
                  </a:lnTo>
                  <a:lnTo>
                    <a:pt x="6877812" y="74676"/>
                  </a:lnTo>
                  <a:lnTo>
                    <a:pt x="6877812" y="56388"/>
                  </a:lnTo>
                  <a:lnTo>
                    <a:pt x="74676" y="56388"/>
                  </a:lnTo>
                  <a:lnTo>
                    <a:pt x="56388" y="56388"/>
                  </a:lnTo>
                  <a:lnTo>
                    <a:pt x="56388" y="74676"/>
                  </a:lnTo>
                  <a:lnTo>
                    <a:pt x="56388" y="10009632"/>
                  </a:lnTo>
                  <a:lnTo>
                    <a:pt x="56388" y="10027920"/>
                  </a:lnTo>
                  <a:lnTo>
                    <a:pt x="74676" y="10027920"/>
                  </a:lnTo>
                  <a:lnTo>
                    <a:pt x="6877812" y="10027920"/>
                  </a:lnTo>
                  <a:lnTo>
                    <a:pt x="6896100" y="10027920"/>
                  </a:lnTo>
                  <a:lnTo>
                    <a:pt x="6896100" y="10009632"/>
                  </a:lnTo>
                  <a:lnTo>
                    <a:pt x="6896100" y="74676"/>
                  </a:lnTo>
                  <a:lnTo>
                    <a:pt x="6896100" y="56388"/>
                  </a:lnTo>
                  <a:close/>
                </a:path>
                <a:path w="6952615" h="10084435">
                  <a:moveTo>
                    <a:pt x="6952488" y="10009645"/>
                  </a:moveTo>
                  <a:lnTo>
                    <a:pt x="6914388" y="10009645"/>
                  </a:lnTo>
                  <a:lnTo>
                    <a:pt x="6914388" y="10046208"/>
                  </a:lnTo>
                  <a:lnTo>
                    <a:pt x="6877812" y="10046208"/>
                  </a:lnTo>
                  <a:lnTo>
                    <a:pt x="74676" y="10046208"/>
                  </a:lnTo>
                  <a:lnTo>
                    <a:pt x="38100" y="10046208"/>
                  </a:lnTo>
                  <a:lnTo>
                    <a:pt x="38100" y="10009645"/>
                  </a:lnTo>
                  <a:lnTo>
                    <a:pt x="0" y="10009645"/>
                  </a:lnTo>
                  <a:lnTo>
                    <a:pt x="0" y="10046208"/>
                  </a:lnTo>
                  <a:lnTo>
                    <a:pt x="0" y="10084308"/>
                  </a:lnTo>
                  <a:lnTo>
                    <a:pt x="6952488" y="10084308"/>
                  </a:lnTo>
                  <a:lnTo>
                    <a:pt x="6952488" y="10009645"/>
                  </a:lnTo>
                  <a:close/>
                </a:path>
                <a:path w="6952615" h="10084435">
                  <a:moveTo>
                    <a:pt x="6952488" y="0"/>
                  </a:moveTo>
                  <a:lnTo>
                    <a:pt x="695248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74676"/>
                  </a:lnTo>
                  <a:lnTo>
                    <a:pt x="0" y="10009632"/>
                  </a:lnTo>
                  <a:lnTo>
                    <a:pt x="38100" y="10009632"/>
                  </a:lnTo>
                  <a:lnTo>
                    <a:pt x="38100" y="74676"/>
                  </a:lnTo>
                  <a:lnTo>
                    <a:pt x="38100" y="38100"/>
                  </a:lnTo>
                  <a:lnTo>
                    <a:pt x="74676" y="38100"/>
                  </a:lnTo>
                  <a:lnTo>
                    <a:pt x="6877812" y="38100"/>
                  </a:lnTo>
                  <a:lnTo>
                    <a:pt x="6914388" y="38100"/>
                  </a:lnTo>
                  <a:lnTo>
                    <a:pt x="6914388" y="74676"/>
                  </a:lnTo>
                  <a:lnTo>
                    <a:pt x="6914388" y="10009632"/>
                  </a:lnTo>
                  <a:lnTo>
                    <a:pt x="6952488" y="10009632"/>
                  </a:lnTo>
                  <a:lnTo>
                    <a:pt x="6952488" y="74676"/>
                  </a:lnTo>
                  <a:lnTo>
                    <a:pt x="695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