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Quattrocento Sans"/>
      <p:regular r:id="rId22"/>
      <p:bold r:id="rId23"/>
      <p:italic r:id="rId24"/>
      <p:boldItalic r:id="rId25"/>
    </p:embeddedFont>
    <p:embeddedFont>
      <p:font typeface="Arial Black"/>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E45070-CCED-439C-9C49-E83184A902A9}">
  <a:tblStyle styleId="{71E45070-CCED-439C-9C49-E83184A902A9}" styleName="Table_0">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2"/>
          </a:solidFill>
        </a:fill>
      </a:tcStyle>
    </a:wholeTbl>
    <a:band1H>
      <a:tcTxStyle/>
      <a:tcStyle>
        <a:fill>
          <a:solidFill>
            <a:srgbClr val="CDD9E4"/>
          </a:solidFill>
        </a:fill>
      </a:tcStyle>
    </a:band1H>
    <a:band2H>
      <a:tcTxStyle/>
    </a:band2H>
    <a:band1V>
      <a:tcTxStyle/>
      <a:tcStyle>
        <a:fill>
          <a:solidFill>
            <a:srgbClr val="CDD9E4"/>
          </a:solidFill>
        </a:fill>
      </a:tcStyle>
    </a:band1V>
    <a:band2V>
      <a:tcTxStyle/>
    </a:band2V>
    <a:lastCol>
      <a:tcTxStyle b="on" i="off">
        <a:font>
          <a:latin typeface="Segoe UI"/>
          <a:ea typeface="Segoe UI"/>
          <a:cs typeface="Segoe UI"/>
        </a:font>
        <a:schemeClr val="lt1"/>
      </a:tcTxStyle>
      <a:tcStyle>
        <a:fill>
          <a:solidFill>
            <a:schemeClr val="accent1"/>
          </a:solidFill>
        </a:fill>
      </a:tcStyle>
    </a:lastCol>
    <a:firstCol>
      <a:tcTxStyle b="on" i="off">
        <a:font>
          <a:latin typeface="Segoe UI"/>
          <a:ea typeface="Segoe UI"/>
          <a:cs typeface="Segoe UI"/>
        </a:font>
        <a:schemeClr val="lt1"/>
      </a:tcTxStyle>
      <a:tcStyle>
        <a:fill>
          <a:solidFill>
            <a:schemeClr val="accent1"/>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QuattrocentoSans-regular.fntdata"/><Relationship Id="rId21" Type="http://schemas.openxmlformats.org/officeDocument/2006/relationships/slide" Target="slides/slide15.xml"/><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rialBlack-regular.fntdata"/><Relationship Id="rId25" Type="http://schemas.openxmlformats.org/officeDocument/2006/relationships/font" Target="fonts/Quattrocento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a18def7a6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11a18def7a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a18def7a6_0_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11a18def7a6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a18def7a6_0_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1a18def7a6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a18def7a6_0_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1a18def7a6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a18def7a6_0_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1a18def7a6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a18def7a6_0_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1a18def7a6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a18def7a6_0_10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1a18def7a6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a18def7a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a18def7a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a18def7a6_0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1a18def7a6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a18def7a6_0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11a18def7a6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a18def7a6_0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1a18def7a6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a18def7a6_0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1a18def7a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a18def7a6_0_2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1a18def7a6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a18def7a6_0_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1a18def7a6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a18def7a6_0_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1a18def7a6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50" name="Shape 50"/>
        <p:cNvGrpSpPr/>
        <p:nvPr/>
      </p:nvGrpSpPr>
      <p:grpSpPr>
        <a:xfrm>
          <a:off x="0" y="0"/>
          <a:ext cx="0" cy="0"/>
          <a:chOff x="0" y="0"/>
          <a:chExt cx="0" cy="0"/>
        </a:xfrm>
      </p:grpSpPr>
      <p:sp>
        <p:nvSpPr>
          <p:cNvPr id="51" name="Google Shape;51;p13"/>
          <p:cNvSpPr/>
          <p:nvPr/>
        </p:nvSpPr>
        <p:spPr>
          <a:xfrm>
            <a:off x="0" y="3026614"/>
            <a:ext cx="9144000" cy="2116800"/>
          </a:xfrm>
          <a:prstGeom prst="rect">
            <a:avLst/>
          </a:prstGeom>
          <a:solidFill>
            <a:srgbClr val="418AB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pic>
        <p:nvPicPr>
          <p:cNvPr descr="C:\Users\Admin\Desktop\New folder (3)\PPT\AcroLogoTransparant.png" id="52" name="Google Shape;52;p13"/>
          <p:cNvPicPr preferRelativeResize="0"/>
          <p:nvPr/>
        </p:nvPicPr>
        <p:blipFill rotWithShape="1">
          <a:blip r:embed="rId2">
            <a:alphaModFix/>
          </a:blip>
          <a:srcRect b="0" l="0" r="0" t="0"/>
          <a:stretch/>
        </p:blipFill>
        <p:spPr>
          <a:xfrm>
            <a:off x="1765109" y="988356"/>
            <a:ext cx="5613783" cy="1137613"/>
          </a:xfrm>
          <a:prstGeom prst="rect">
            <a:avLst/>
          </a:prstGeom>
          <a:noFill/>
          <a:ln>
            <a:noFill/>
          </a:ln>
        </p:spPr>
      </p:pic>
      <p:sp>
        <p:nvSpPr>
          <p:cNvPr id="53" name="Google Shape;53;p13"/>
          <p:cNvSpPr/>
          <p:nvPr/>
        </p:nvSpPr>
        <p:spPr>
          <a:xfrm>
            <a:off x="185071" y="3465983"/>
            <a:ext cx="8773800" cy="11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500" u="none" cap="none" strike="noStrike">
                <a:solidFill>
                  <a:schemeClr val="lt1"/>
                </a:solidFill>
                <a:latin typeface="Arial Black"/>
                <a:ea typeface="Arial Black"/>
                <a:cs typeface="Arial Black"/>
                <a:sym typeface="Arial Black"/>
              </a:rPr>
              <a:t>Acropolis Institute of Technology &amp; Research, Indore</a:t>
            </a:r>
            <a:endParaRPr sz="1100"/>
          </a:p>
        </p:txBody>
      </p:sp>
      <p:sp>
        <p:nvSpPr>
          <p:cNvPr id="54" name="Google Shape;54;p13"/>
          <p:cNvSpPr txBox="1"/>
          <p:nvPr/>
        </p:nvSpPr>
        <p:spPr>
          <a:xfrm>
            <a:off x="6373906" y="4840922"/>
            <a:ext cx="2760000" cy="2847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i="0" lang="en" sz="1400" u="none" cap="none" strike="noStrike">
                <a:solidFill>
                  <a:schemeClr val="dk1"/>
                </a:solidFill>
                <a:latin typeface="Quattrocento Sans"/>
                <a:ea typeface="Quattrocento Sans"/>
                <a:cs typeface="Quattrocento Sans"/>
                <a:sym typeface="Quattrocento Sans"/>
              </a:rPr>
              <a:t>www.acropolis.in</a:t>
            </a:r>
            <a:endParaRPr sz="110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5" name="Shape 55"/>
        <p:cNvGrpSpPr/>
        <p:nvPr/>
      </p:nvGrpSpPr>
      <p:grpSpPr>
        <a:xfrm>
          <a:off x="0" y="0"/>
          <a:ext cx="0" cy="0"/>
          <a:chOff x="0" y="0"/>
          <a:chExt cx="0" cy="0"/>
        </a:xfrm>
      </p:grpSpPr>
      <p:sp>
        <p:nvSpPr>
          <p:cNvPr id="56" name="Google Shape;56;p14"/>
          <p:cNvSpPr/>
          <p:nvPr/>
        </p:nvSpPr>
        <p:spPr>
          <a:xfrm>
            <a:off x="4242661" y="1282303"/>
            <a:ext cx="4901400" cy="2681400"/>
          </a:xfrm>
          <a:prstGeom prst="rect">
            <a:avLst/>
          </a:prstGeom>
          <a:solidFill>
            <a:srgbClr val="418AB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7" name="Google Shape;57;p14"/>
          <p:cNvSpPr txBox="1"/>
          <p:nvPr>
            <p:ph type="title"/>
          </p:nvPr>
        </p:nvSpPr>
        <p:spPr>
          <a:xfrm>
            <a:off x="628651" y="1801678"/>
            <a:ext cx="3381600" cy="16404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Clr>
                <a:schemeClr val="dk1"/>
              </a:buClr>
              <a:buSzPts val="3300"/>
              <a:buFont typeface="Droid Sans Mono"/>
              <a:buNone/>
              <a:defRPr b="1" sz="3300">
                <a:solidFill>
                  <a:schemeClr val="dk1"/>
                </a:solidFill>
                <a:latin typeface="Droid Sans Mono"/>
                <a:ea typeface="Droid Sans Mono"/>
                <a:cs typeface="Droid Sans Mono"/>
                <a:sym typeface="Droid Sans Mon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body"/>
          </p:nvPr>
        </p:nvSpPr>
        <p:spPr>
          <a:xfrm>
            <a:off x="4742481" y="1801678"/>
            <a:ext cx="3952200" cy="1640400"/>
          </a:xfrm>
          <a:prstGeom prst="rect">
            <a:avLst/>
          </a:prstGeom>
          <a:noFill/>
          <a:ln>
            <a:noFill/>
          </a:ln>
        </p:spPr>
        <p:txBody>
          <a:bodyPr anchorCtr="0" anchor="ctr" bIns="34275" lIns="68575" spcFirstLastPara="1" rIns="68575" wrap="square" tIns="34275">
            <a:normAutofit/>
          </a:bodyPr>
          <a:lstStyle>
            <a:lvl1pPr indent="-228600" lvl="0" marL="457200" rtl="0" algn="l">
              <a:lnSpc>
                <a:spcPct val="150000"/>
              </a:lnSpc>
              <a:spcBef>
                <a:spcPts val="1000"/>
              </a:spcBef>
              <a:spcAft>
                <a:spcPts val="0"/>
              </a:spcAft>
              <a:buSzPts val="3300"/>
              <a:buNone/>
              <a:defRPr b="1" sz="3300">
                <a:solidFill>
                  <a:schemeClr val="lt1"/>
                </a:solidFill>
                <a:latin typeface="Calibri"/>
                <a:ea typeface="Calibri"/>
                <a:cs typeface="Calibri"/>
                <a:sym typeface="Calibri"/>
              </a:defRPr>
            </a:lvl1pPr>
            <a:lvl2pPr indent="-228600" lvl="1" marL="914400" rtl="0" algn="just">
              <a:lnSpc>
                <a:spcPct val="90000"/>
              </a:lnSpc>
              <a:spcBef>
                <a:spcPts val="1200"/>
              </a:spcBef>
              <a:spcAft>
                <a:spcPts val="0"/>
              </a:spcAft>
              <a:buSzPts val="1500"/>
              <a:buNone/>
              <a:defRPr sz="1500"/>
            </a:lvl2pPr>
            <a:lvl3pPr indent="-228600" lvl="2" marL="1371600" rtl="0" algn="just">
              <a:lnSpc>
                <a:spcPct val="90000"/>
              </a:lnSpc>
              <a:spcBef>
                <a:spcPts val="1200"/>
              </a:spcBef>
              <a:spcAft>
                <a:spcPts val="0"/>
              </a:spcAft>
              <a:buSzPts val="1400"/>
              <a:buNone/>
              <a:defRPr sz="1400"/>
            </a:lvl3pPr>
            <a:lvl4pPr indent="-228600" lvl="3" marL="1828800" rtl="0" algn="just">
              <a:lnSpc>
                <a:spcPct val="90000"/>
              </a:lnSpc>
              <a:spcBef>
                <a:spcPts val="1200"/>
              </a:spcBef>
              <a:spcAft>
                <a:spcPts val="0"/>
              </a:spcAft>
              <a:buSzPts val="1200"/>
              <a:buNone/>
              <a:defRPr sz="1200"/>
            </a:lvl4pPr>
            <a:lvl5pPr indent="-228600" lvl="4" marL="2286000" rtl="0" algn="just">
              <a:lnSpc>
                <a:spcPct val="90000"/>
              </a:lnSpc>
              <a:spcBef>
                <a:spcPts val="1200"/>
              </a:spcBef>
              <a:spcAft>
                <a:spcPts val="0"/>
              </a:spcAft>
              <a:buSzPts val="1200"/>
              <a:buNone/>
              <a:defRPr sz="1200"/>
            </a:lvl5pPr>
            <a:lvl6pPr indent="-228600" lvl="5" marL="2743200" rtl="0" algn="l">
              <a:lnSpc>
                <a:spcPct val="90000"/>
              </a:lnSpc>
              <a:spcBef>
                <a:spcPts val="1200"/>
              </a:spcBef>
              <a:spcAft>
                <a:spcPts val="0"/>
              </a:spcAft>
              <a:buClr>
                <a:schemeClr val="dk1"/>
              </a:buClr>
              <a:buSzPts val="1200"/>
              <a:buNone/>
              <a:defRPr sz="1200"/>
            </a:lvl6pPr>
            <a:lvl7pPr indent="-228600" lvl="6" marL="3200400" rtl="0" algn="l">
              <a:lnSpc>
                <a:spcPct val="90000"/>
              </a:lnSpc>
              <a:spcBef>
                <a:spcPts val="1200"/>
              </a:spcBef>
              <a:spcAft>
                <a:spcPts val="0"/>
              </a:spcAft>
              <a:buClr>
                <a:schemeClr val="dk1"/>
              </a:buClr>
              <a:buSzPts val="1200"/>
              <a:buNone/>
              <a:defRPr sz="1200"/>
            </a:lvl7pPr>
            <a:lvl8pPr indent="-228600" lvl="7" marL="3657600" rtl="0" algn="l">
              <a:lnSpc>
                <a:spcPct val="90000"/>
              </a:lnSpc>
              <a:spcBef>
                <a:spcPts val="1200"/>
              </a:spcBef>
              <a:spcAft>
                <a:spcPts val="0"/>
              </a:spcAft>
              <a:buClr>
                <a:schemeClr val="dk1"/>
              </a:buClr>
              <a:buSzPts val="1200"/>
              <a:buNone/>
              <a:defRPr sz="1200"/>
            </a:lvl8pPr>
            <a:lvl9pPr indent="-228600" lvl="8" marL="4114800" rtl="0" algn="l">
              <a:lnSpc>
                <a:spcPct val="90000"/>
              </a:lnSpc>
              <a:spcBef>
                <a:spcPts val="1200"/>
              </a:spcBef>
              <a:spcAft>
                <a:spcPts val="1200"/>
              </a:spcAft>
              <a:buClr>
                <a:schemeClr val="dk1"/>
              </a:buClr>
              <a:buSzPts val="1200"/>
              <a:buNone/>
              <a:defRPr sz="1200"/>
            </a:lvl9pPr>
          </a:lstStyle>
          <a:p/>
        </p:txBody>
      </p:sp>
      <p:sp>
        <p:nvSpPr>
          <p:cNvPr id="59" name="Google Shape;59;p14"/>
          <p:cNvSpPr txBox="1"/>
          <p:nvPr>
            <p:ph idx="10" type="dt"/>
          </p:nvPr>
        </p:nvSpPr>
        <p:spPr>
          <a:xfrm>
            <a:off x="628650" y="4921812"/>
            <a:ext cx="2400300" cy="2058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0" name="Google Shape;60;p14"/>
          <p:cNvSpPr txBox="1"/>
          <p:nvPr>
            <p:ph idx="11" type="ftr"/>
          </p:nvPr>
        </p:nvSpPr>
        <p:spPr>
          <a:xfrm>
            <a:off x="3216499" y="4921812"/>
            <a:ext cx="2400300" cy="2058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p14"/>
          <p:cNvSpPr txBox="1"/>
          <p:nvPr>
            <p:ph idx="12" type="sldNum"/>
          </p:nvPr>
        </p:nvSpPr>
        <p:spPr>
          <a:xfrm>
            <a:off x="6568232" y="4921812"/>
            <a:ext cx="1028700" cy="205800"/>
          </a:xfrm>
          <a:prstGeom prst="rect">
            <a:avLst/>
          </a:prstGeom>
          <a:noFill/>
          <a:ln>
            <a:noFill/>
          </a:ln>
        </p:spPr>
        <p:txBody>
          <a:bodyPr anchorCtr="0" anchor="ctr" bIns="34275" lIns="68575" spcFirstLastPara="1" rIns="68575" wrap="square" tIns="34275">
            <a:normAutofit lnSpcReduction="1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2" name="Shape 62"/>
        <p:cNvGrpSpPr/>
        <p:nvPr/>
      </p:nvGrpSpPr>
      <p:grpSpPr>
        <a:xfrm>
          <a:off x="0" y="0"/>
          <a:ext cx="0" cy="0"/>
          <a:chOff x="0" y="0"/>
          <a:chExt cx="0" cy="0"/>
        </a:xfrm>
      </p:grpSpPr>
      <p:sp>
        <p:nvSpPr>
          <p:cNvPr id="63" name="Google Shape;63;p15"/>
          <p:cNvSpPr/>
          <p:nvPr/>
        </p:nvSpPr>
        <p:spPr>
          <a:xfrm>
            <a:off x="0" y="0"/>
            <a:ext cx="9144000" cy="999600"/>
          </a:xfrm>
          <a:prstGeom prst="rect">
            <a:avLst/>
          </a:prstGeom>
          <a:solidFill>
            <a:srgbClr val="418AB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4" name="Google Shape;64;p15"/>
          <p:cNvSpPr txBox="1"/>
          <p:nvPr>
            <p:ph type="title"/>
          </p:nvPr>
        </p:nvSpPr>
        <p:spPr>
          <a:xfrm>
            <a:off x="115910" y="0"/>
            <a:ext cx="8905800" cy="9756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3300"/>
              <a:buFont typeface="Calibri"/>
              <a:buNone/>
              <a:defRPr b="1" sz="3300">
                <a:solidFill>
                  <a:schemeClr val="lt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5"/>
          <p:cNvSpPr txBox="1"/>
          <p:nvPr>
            <p:ph idx="10" type="dt"/>
          </p:nvPr>
        </p:nvSpPr>
        <p:spPr>
          <a:xfrm>
            <a:off x="628650" y="4921812"/>
            <a:ext cx="2400300" cy="2058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900">
                <a:solidFill>
                  <a:srgbClr val="0C0C0C"/>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6" name="Google Shape;66;p15"/>
          <p:cNvSpPr txBox="1"/>
          <p:nvPr>
            <p:ph idx="11" type="ftr"/>
          </p:nvPr>
        </p:nvSpPr>
        <p:spPr>
          <a:xfrm>
            <a:off x="3216499" y="4921812"/>
            <a:ext cx="2400300" cy="2058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900">
                <a:solidFill>
                  <a:srgbClr val="0C0C0C"/>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7" name="Google Shape;67;p15"/>
          <p:cNvSpPr txBox="1"/>
          <p:nvPr>
            <p:ph idx="12" type="sldNum"/>
          </p:nvPr>
        </p:nvSpPr>
        <p:spPr>
          <a:xfrm>
            <a:off x="6568232" y="4921812"/>
            <a:ext cx="1028700" cy="2058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i="1" sz="900">
                <a:solidFill>
                  <a:srgbClr val="0C0C0C"/>
                </a:solidFill>
                <a:latin typeface="Quattrocento Sans"/>
                <a:ea typeface="Quattrocento Sans"/>
                <a:cs typeface="Quattrocento Sans"/>
                <a:sym typeface="Quattrocento Sans"/>
              </a:defRPr>
            </a:lvl1pPr>
            <a:lvl2pPr indent="0" lvl="1" marL="0" rtl="0" algn="r">
              <a:spcBef>
                <a:spcPts val="0"/>
              </a:spcBef>
              <a:buNone/>
              <a:defRPr i="1" sz="900">
                <a:solidFill>
                  <a:srgbClr val="0C0C0C"/>
                </a:solidFill>
                <a:latin typeface="Quattrocento Sans"/>
                <a:ea typeface="Quattrocento Sans"/>
                <a:cs typeface="Quattrocento Sans"/>
                <a:sym typeface="Quattrocento Sans"/>
              </a:defRPr>
            </a:lvl2pPr>
            <a:lvl3pPr indent="0" lvl="2" marL="0" rtl="0" algn="r">
              <a:spcBef>
                <a:spcPts val="0"/>
              </a:spcBef>
              <a:buNone/>
              <a:defRPr i="1" sz="900">
                <a:solidFill>
                  <a:srgbClr val="0C0C0C"/>
                </a:solidFill>
                <a:latin typeface="Quattrocento Sans"/>
                <a:ea typeface="Quattrocento Sans"/>
                <a:cs typeface="Quattrocento Sans"/>
                <a:sym typeface="Quattrocento Sans"/>
              </a:defRPr>
            </a:lvl3pPr>
            <a:lvl4pPr indent="0" lvl="3" marL="0" rtl="0" algn="r">
              <a:spcBef>
                <a:spcPts val="0"/>
              </a:spcBef>
              <a:buNone/>
              <a:defRPr i="1" sz="900">
                <a:solidFill>
                  <a:srgbClr val="0C0C0C"/>
                </a:solidFill>
                <a:latin typeface="Quattrocento Sans"/>
                <a:ea typeface="Quattrocento Sans"/>
                <a:cs typeface="Quattrocento Sans"/>
                <a:sym typeface="Quattrocento Sans"/>
              </a:defRPr>
            </a:lvl4pPr>
            <a:lvl5pPr indent="0" lvl="4" marL="0" rtl="0" algn="r">
              <a:spcBef>
                <a:spcPts val="0"/>
              </a:spcBef>
              <a:buNone/>
              <a:defRPr i="1" sz="900">
                <a:solidFill>
                  <a:srgbClr val="0C0C0C"/>
                </a:solidFill>
                <a:latin typeface="Quattrocento Sans"/>
                <a:ea typeface="Quattrocento Sans"/>
                <a:cs typeface="Quattrocento Sans"/>
                <a:sym typeface="Quattrocento Sans"/>
              </a:defRPr>
            </a:lvl5pPr>
            <a:lvl6pPr indent="0" lvl="5" marL="0" rtl="0" algn="r">
              <a:spcBef>
                <a:spcPts val="0"/>
              </a:spcBef>
              <a:buNone/>
              <a:defRPr i="1" sz="900">
                <a:solidFill>
                  <a:srgbClr val="0C0C0C"/>
                </a:solidFill>
                <a:latin typeface="Quattrocento Sans"/>
                <a:ea typeface="Quattrocento Sans"/>
                <a:cs typeface="Quattrocento Sans"/>
                <a:sym typeface="Quattrocento Sans"/>
              </a:defRPr>
            </a:lvl6pPr>
            <a:lvl7pPr indent="0" lvl="6" marL="0" rtl="0" algn="r">
              <a:spcBef>
                <a:spcPts val="0"/>
              </a:spcBef>
              <a:buNone/>
              <a:defRPr i="1" sz="900">
                <a:solidFill>
                  <a:srgbClr val="0C0C0C"/>
                </a:solidFill>
                <a:latin typeface="Quattrocento Sans"/>
                <a:ea typeface="Quattrocento Sans"/>
                <a:cs typeface="Quattrocento Sans"/>
                <a:sym typeface="Quattrocento Sans"/>
              </a:defRPr>
            </a:lvl7pPr>
            <a:lvl8pPr indent="0" lvl="7" marL="0" rtl="0" algn="r">
              <a:spcBef>
                <a:spcPts val="0"/>
              </a:spcBef>
              <a:buNone/>
              <a:defRPr i="1" sz="900">
                <a:solidFill>
                  <a:srgbClr val="0C0C0C"/>
                </a:solidFill>
                <a:latin typeface="Quattrocento Sans"/>
                <a:ea typeface="Quattrocento Sans"/>
                <a:cs typeface="Quattrocento Sans"/>
                <a:sym typeface="Quattrocento Sans"/>
              </a:defRPr>
            </a:lvl8pPr>
            <a:lvl9pPr indent="0" lvl="8" marL="0" rtl="0" algn="r">
              <a:spcBef>
                <a:spcPts val="0"/>
              </a:spcBef>
              <a:buNone/>
              <a:defRPr i="1" sz="900">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ph idx="1" type="body"/>
          </p:nvPr>
        </p:nvSpPr>
        <p:spPr>
          <a:xfrm>
            <a:off x="129428" y="1063835"/>
            <a:ext cx="8885400" cy="3834600"/>
          </a:xfrm>
          <a:prstGeom prst="rect">
            <a:avLst/>
          </a:prstGeom>
          <a:noFill/>
          <a:ln>
            <a:noFill/>
          </a:ln>
        </p:spPr>
        <p:txBody>
          <a:bodyPr anchorCtr="0" anchor="t" bIns="34275" lIns="68575" spcFirstLastPara="1" rIns="68575" wrap="square" tIns="34275">
            <a:normAutofit/>
          </a:bodyPr>
          <a:lstStyle>
            <a:lvl1pPr indent="-317500" lvl="0" marL="457200" rtl="0" algn="just">
              <a:lnSpc>
                <a:spcPct val="90000"/>
              </a:lnSpc>
              <a:spcBef>
                <a:spcPts val="400"/>
              </a:spcBef>
              <a:spcAft>
                <a:spcPts val="0"/>
              </a:spcAft>
              <a:buSzPts val="1400"/>
              <a:buChar char="●"/>
              <a:defRPr/>
            </a:lvl1pPr>
            <a:lvl2pPr indent="-317500" lvl="1" marL="914400" rtl="0" algn="just">
              <a:lnSpc>
                <a:spcPct val="90000"/>
              </a:lnSpc>
              <a:spcBef>
                <a:spcPts val="1200"/>
              </a:spcBef>
              <a:spcAft>
                <a:spcPts val="0"/>
              </a:spcAft>
              <a:buSzPts val="1400"/>
              <a:buChar char="○"/>
              <a:defRPr/>
            </a:lvl2pPr>
            <a:lvl3pPr indent="-317500" lvl="2" marL="1371600" rtl="0" algn="just">
              <a:lnSpc>
                <a:spcPct val="90000"/>
              </a:lnSpc>
              <a:spcBef>
                <a:spcPts val="1200"/>
              </a:spcBef>
              <a:spcAft>
                <a:spcPts val="0"/>
              </a:spcAft>
              <a:buSzPts val="1400"/>
              <a:buChar char="■"/>
              <a:defRPr/>
            </a:lvl3pPr>
            <a:lvl4pPr indent="-317500" lvl="3" marL="1828800" rtl="0" algn="just">
              <a:lnSpc>
                <a:spcPct val="90000"/>
              </a:lnSpc>
              <a:spcBef>
                <a:spcPts val="1200"/>
              </a:spcBef>
              <a:spcAft>
                <a:spcPts val="0"/>
              </a:spcAft>
              <a:buSzPts val="1400"/>
              <a:buChar char="●"/>
              <a:defRPr/>
            </a:lvl4pPr>
            <a:lvl5pPr indent="-317500" lvl="4" marL="2286000" rtl="0" algn="just">
              <a:lnSpc>
                <a:spcPct val="9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imagecolorpicker.com/e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115910" y="0"/>
            <a:ext cx="8905800" cy="975600"/>
          </a:xfrm>
          <a:prstGeom prst="rect">
            <a:avLst/>
          </a:prstGeom>
          <a:noFill/>
          <a:ln>
            <a:noFill/>
          </a:ln>
        </p:spPr>
        <p:txBody>
          <a:bodyPr anchorCtr="0" anchor="b" bIns="34275" lIns="68575" spcFirstLastPara="1" rIns="68575" wrap="square" tIns="34275">
            <a:normAutofit/>
          </a:bodyPr>
          <a:lstStyle/>
          <a:p>
            <a:pPr indent="0" lvl="0" marL="0" rtl="0" algn="ctr">
              <a:spcBef>
                <a:spcPts val="0"/>
              </a:spcBef>
              <a:spcAft>
                <a:spcPts val="0"/>
              </a:spcAft>
              <a:buClr>
                <a:schemeClr val="lt1"/>
              </a:buClr>
              <a:buSzPts val="3300"/>
              <a:buFont typeface="Calibri"/>
              <a:buNone/>
            </a:pPr>
            <a:r>
              <a:rPr lang="en"/>
              <a:t>Project Description</a:t>
            </a:r>
            <a:endParaRPr/>
          </a:p>
        </p:txBody>
      </p:sp>
      <p:sp>
        <p:nvSpPr>
          <p:cNvPr id="146" name="Google Shape;146;p25"/>
          <p:cNvSpPr txBox="1"/>
          <p:nvPr>
            <p:ph idx="10" type="dt"/>
          </p:nvPr>
        </p:nvSpPr>
        <p:spPr>
          <a:xfrm>
            <a:off x="628650" y="4921812"/>
            <a:ext cx="24003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2 March 2022</a:t>
            </a:r>
            <a:endParaRPr/>
          </a:p>
        </p:txBody>
      </p:sp>
      <p:sp>
        <p:nvSpPr>
          <p:cNvPr id="147" name="Google Shape;147;p25"/>
          <p:cNvSpPr txBox="1"/>
          <p:nvPr>
            <p:ph idx="11" type="ftr"/>
          </p:nvPr>
        </p:nvSpPr>
        <p:spPr>
          <a:xfrm>
            <a:off x="3216499" y="4921812"/>
            <a:ext cx="2400300" cy="205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Department of Computer Science Engineering</a:t>
            </a:r>
            <a:endParaRPr/>
          </a:p>
        </p:txBody>
      </p:sp>
      <p:sp>
        <p:nvSpPr>
          <p:cNvPr id="148" name="Google Shape;148;p25"/>
          <p:cNvSpPr txBox="1"/>
          <p:nvPr>
            <p:ph idx="12" type="sldNum"/>
          </p:nvPr>
        </p:nvSpPr>
        <p:spPr>
          <a:xfrm>
            <a:off x="6568232" y="4921812"/>
            <a:ext cx="1028700" cy="2058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5"/>
          <p:cNvSpPr txBox="1"/>
          <p:nvPr>
            <p:ph idx="1" type="body"/>
          </p:nvPr>
        </p:nvSpPr>
        <p:spPr>
          <a:xfrm>
            <a:off x="129428" y="1063835"/>
            <a:ext cx="8885400" cy="3834600"/>
          </a:xfrm>
          <a:prstGeom prst="rect">
            <a:avLst/>
          </a:prstGeom>
          <a:noFill/>
          <a:ln>
            <a:noFill/>
          </a:ln>
        </p:spPr>
        <p:txBody>
          <a:bodyPr anchorCtr="0" anchor="t" bIns="34275" lIns="68575" spcFirstLastPara="1" rIns="68575" wrap="square" tIns="34275">
            <a:normAutofit/>
          </a:bodyPr>
          <a:lstStyle/>
          <a:p>
            <a:pPr indent="0" lvl="0" marL="114300" marR="36676" rtl="0" algn="just">
              <a:lnSpc>
                <a:spcPct val="150000"/>
              </a:lnSpc>
              <a:spcBef>
                <a:spcPts val="930"/>
              </a:spcBef>
              <a:spcAft>
                <a:spcPts val="0"/>
              </a:spcAft>
              <a:buSzPts val="1100"/>
              <a:buNone/>
            </a:pPr>
            <a:r>
              <a:rPr lang="en" sz="2122">
                <a:solidFill>
                  <a:srgbClr val="292929"/>
                </a:solidFill>
                <a:highlight>
                  <a:srgbClr val="FFFFFF"/>
                </a:highlight>
                <a:latin typeface="Times New Roman"/>
                <a:ea typeface="Times New Roman"/>
                <a:cs typeface="Times New Roman"/>
                <a:sym typeface="Times New Roman"/>
              </a:rPr>
              <a:t>To use these modules we have to install the necessary libraries. Library installation is a very easy step using pip. Pip is a package management tool. We will do the installation using the command-line interface.</a:t>
            </a:r>
            <a:endParaRPr sz="2122">
              <a:solidFill>
                <a:srgbClr val="292929"/>
              </a:solidFill>
              <a:highlight>
                <a:srgbClr val="FFFFFF"/>
              </a:highlight>
              <a:latin typeface="Times New Roman"/>
              <a:ea typeface="Times New Roman"/>
              <a:cs typeface="Times New Roman"/>
              <a:sym typeface="Times New Roman"/>
            </a:endParaRPr>
          </a:p>
          <a:p>
            <a:pPr indent="0" lvl="0" marL="114300" marR="36676" rtl="0" algn="just">
              <a:lnSpc>
                <a:spcPct val="150000"/>
              </a:lnSpc>
              <a:spcBef>
                <a:spcPts val="930"/>
              </a:spcBef>
              <a:spcAft>
                <a:spcPts val="0"/>
              </a:spcAft>
              <a:buClr>
                <a:schemeClr val="dk1"/>
              </a:buClr>
              <a:buSzPts val="1100"/>
              <a:buFont typeface="Arial"/>
              <a:buNone/>
            </a:pPr>
            <a:r>
              <a:rPr lang="en" sz="1900">
                <a:solidFill>
                  <a:srgbClr val="292929"/>
                </a:solidFill>
                <a:highlight>
                  <a:srgbClr val="FFFFFF"/>
                </a:highlight>
                <a:latin typeface="Times New Roman"/>
                <a:ea typeface="Times New Roman"/>
                <a:cs typeface="Times New Roman"/>
                <a:sym typeface="Times New Roman"/>
              </a:rPr>
              <a:t>You can choose any image you want. We will save our image in the same folder as our program, which makes it easier to find and import. First, we have to teach them the colors. To do that we need data that includes color names and some values to match with those colors. Since most of the colors can be defined using Red, Green, and Blue. That’s why we will use the RGB format as our data points.</a:t>
            </a:r>
            <a:endParaRPr>
              <a:solidFill>
                <a:srgbClr val="000000"/>
              </a:solidFill>
              <a:latin typeface="Calibri"/>
              <a:ea typeface="Calibri"/>
              <a:cs typeface="Calibri"/>
              <a:sym typeface="Calibri"/>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idx="10" type="dt"/>
          </p:nvPr>
        </p:nvSpPr>
        <p:spPr>
          <a:xfrm>
            <a:off x="628650" y="4921812"/>
            <a:ext cx="24003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2 March 2022</a:t>
            </a:r>
            <a:endParaRPr/>
          </a:p>
        </p:txBody>
      </p:sp>
      <p:sp>
        <p:nvSpPr>
          <p:cNvPr id="155" name="Google Shape;155;p26"/>
          <p:cNvSpPr txBox="1"/>
          <p:nvPr>
            <p:ph idx="11" type="ftr"/>
          </p:nvPr>
        </p:nvSpPr>
        <p:spPr>
          <a:xfrm>
            <a:off x="3216499" y="4921812"/>
            <a:ext cx="2400300" cy="205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Department of Computer Science Engineering</a:t>
            </a:r>
            <a:endParaRPr/>
          </a:p>
        </p:txBody>
      </p:sp>
      <p:sp>
        <p:nvSpPr>
          <p:cNvPr id="156" name="Google Shape;156;p26"/>
          <p:cNvSpPr txBox="1"/>
          <p:nvPr>
            <p:ph idx="12" type="sldNum"/>
          </p:nvPr>
        </p:nvSpPr>
        <p:spPr>
          <a:xfrm>
            <a:off x="6568232" y="4921812"/>
            <a:ext cx="1028700" cy="2058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6"/>
          <p:cNvSpPr txBox="1"/>
          <p:nvPr/>
        </p:nvSpPr>
        <p:spPr>
          <a:xfrm>
            <a:off x="1095000" y="120544"/>
            <a:ext cx="6844200" cy="6465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b="1" lang="en" sz="3300">
                <a:solidFill>
                  <a:schemeClr val="lt1"/>
                </a:solidFill>
                <a:latin typeface="Calibri"/>
                <a:ea typeface="Calibri"/>
                <a:cs typeface="Calibri"/>
                <a:sym typeface="Calibri"/>
              </a:rPr>
              <a:t>Process Flow Diagram</a:t>
            </a:r>
            <a:endParaRPr sz="1100"/>
          </a:p>
        </p:txBody>
      </p:sp>
      <p:pic>
        <p:nvPicPr>
          <p:cNvPr id="158" name="Google Shape;158;p26"/>
          <p:cNvPicPr preferRelativeResize="0"/>
          <p:nvPr/>
        </p:nvPicPr>
        <p:blipFill>
          <a:blip r:embed="rId3">
            <a:alphaModFix/>
          </a:blip>
          <a:stretch>
            <a:fillRect/>
          </a:stretch>
        </p:blipFill>
        <p:spPr>
          <a:xfrm>
            <a:off x="0" y="1045950"/>
            <a:ext cx="9143999" cy="3638750"/>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115910" y="0"/>
            <a:ext cx="8905800" cy="975600"/>
          </a:xfrm>
          <a:prstGeom prst="rect">
            <a:avLst/>
          </a:prstGeom>
          <a:noFill/>
          <a:ln>
            <a:noFill/>
          </a:ln>
        </p:spPr>
        <p:txBody>
          <a:bodyPr anchorCtr="0" anchor="b" bIns="34275" lIns="68575" spcFirstLastPara="1" rIns="68575" wrap="square" tIns="34275">
            <a:normAutofit/>
          </a:bodyPr>
          <a:lstStyle/>
          <a:p>
            <a:pPr indent="0" lvl="0" marL="0" rtl="0" algn="ctr">
              <a:spcBef>
                <a:spcPts val="0"/>
              </a:spcBef>
              <a:spcAft>
                <a:spcPts val="0"/>
              </a:spcAft>
              <a:buClr>
                <a:schemeClr val="lt1"/>
              </a:buClr>
              <a:buSzPts val="3300"/>
              <a:buFont typeface="Calibri"/>
              <a:buNone/>
            </a:pPr>
            <a:r>
              <a:rPr i="0" lang="en" u="none" strike="noStrike">
                <a:latin typeface="Calibri"/>
                <a:ea typeface="Calibri"/>
                <a:cs typeface="Calibri"/>
                <a:sym typeface="Calibri"/>
              </a:rPr>
              <a:t>Resources and Limitations</a:t>
            </a:r>
            <a:endParaRPr/>
          </a:p>
        </p:txBody>
      </p:sp>
      <p:sp>
        <p:nvSpPr>
          <p:cNvPr id="164" name="Google Shape;164;p27"/>
          <p:cNvSpPr txBox="1"/>
          <p:nvPr>
            <p:ph idx="1" type="body"/>
          </p:nvPr>
        </p:nvSpPr>
        <p:spPr>
          <a:xfrm>
            <a:off x="129428" y="1063835"/>
            <a:ext cx="8885400" cy="3834600"/>
          </a:xfrm>
          <a:prstGeom prst="rect">
            <a:avLst/>
          </a:prstGeom>
          <a:noFill/>
          <a:ln>
            <a:noFill/>
          </a:ln>
        </p:spPr>
        <p:txBody>
          <a:bodyPr anchorCtr="0" anchor="t" bIns="34275" lIns="68575" spcFirstLastPara="1" rIns="68575" wrap="square" tIns="34275">
            <a:noAutofit/>
          </a:bodyPr>
          <a:lstStyle/>
          <a:p>
            <a:pPr indent="-190500" lvl="0" marL="177800" marR="35077" rtl="0" algn="just">
              <a:lnSpc>
                <a:spcPct val="152762"/>
              </a:lnSpc>
              <a:spcBef>
                <a:spcPts val="930"/>
              </a:spcBef>
              <a:spcAft>
                <a:spcPts val="0"/>
              </a:spcAft>
              <a:buClr>
                <a:schemeClr val="dk1"/>
              </a:buClr>
              <a:buSzPts val="1600"/>
              <a:buFont typeface="Calibri"/>
              <a:buChar char="●"/>
            </a:pPr>
            <a:r>
              <a:rPr b="1" lang="en" sz="1600">
                <a:solidFill>
                  <a:schemeClr val="dk1"/>
                </a:solidFill>
                <a:latin typeface="Times New Roman"/>
                <a:ea typeface="Times New Roman"/>
                <a:cs typeface="Times New Roman"/>
                <a:sym typeface="Times New Roman"/>
              </a:rPr>
              <a:t>Hardware Requirements :- </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101600" lvl="0" marL="228600" marR="35077" rtl="0" algn="just">
              <a:lnSpc>
                <a:spcPct val="152762"/>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4 GB RAM</a:t>
            </a:r>
            <a:endParaRPr sz="1600">
              <a:solidFill>
                <a:schemeClr val="dk1"/>
              </a:solidFill>
              <a:latin typeface="Times New Roman"/>
              <a:ea typeface="Times New Roman"/>
              <a:cs typeface="Times New Roman"/>
              <a:sym typeface="Times New Roman"/>
            </a:endParaRPr>
          </a:p>
          <a:p>
            <a:pPr indent="-101600" lvl="0" marL="228600" marR="35077" rtl="0" algn="just">
              <a:lnSpc>
                <a:spcPct val="152762"/>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&lt;100 GB of Storage</a:t>
            </a:r>
            <a:endParaRPr sz="1600">
              <a:solidFill>
                <a:schemeClr val="dk1"/>
              </a:solidFill>
              <a:latin typeface="Times New Roman"/>
              <a:ea typeface="Times New Roman"/>
              <a:cs typeface="Times New Roman"/>
              <a:sym typeface="Times New Roman"/>
            </a:endParaRPr>
          </a:p>
          <a:p>
            <a:pPr indent="-101600" lvl="0" marL="228600" marR="35077" rtl="0" algn="just">
              <a:lnSpc>
                <a:spcPct val="152762"/>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Core i3 Processor</a:t>
            </a:r>
            <a:endParaRPr b="1" sz="1600">
              <a:solidFill>
                <a:schemeClr val="dk1"/>
              </a:solidFill>
              <a:latin typeface="Times New Roman"/>
              <a:ea typeface="Times New Roman"/>
              <a:cs typeface="Times New Roman"/>
              <a:sym typeface="Times New Roman"/>
            </a:endParaRPr>
          </a:p>
          <a:p>
            <a:pPr indent="-190500" lvl="0" marL="177800" marR="35077" rtl="0" algn="just">
              <a:lnSpc>
                <a:spcPct val="152762"/>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Software Requirements:-</a:t>
            </a:r>
            <a:endParaRPr b="1" sz="1600">
              <a:solidFill>
                <a:schemeClr val="dk1"/>
              </a:solidFill>
              <a:latin typeface="Times New Roman"/>
              <a:ea typeface="Times New Roman"/>
              <a:cs typeface="Times New Roman"/>
              <a:sym typeface="Times New Roman"/>
            </a:endParaRPr>
          </a:p>
          <a:p>
            <a:pPr indent="-101600" lvl="0" marL="228600" marR="35077" rtl="0" algn="just">
              <a:lnSpc>
                <a:spcPct val="152762"/>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Python</a:t>
            </a:r>
            <a:endParaRPr sz="1600">
              <a:solidFill>
                <a:schemeClr val="dk1"/>
              </a:solidFill>
              <a:latin typeface="Times New Roman"/>
              <a:ea typeface="Times New Roman"/>
              <a:cs typeface="Times New Roman"/>
              <a:sym typeface="Times New Roman"/>
            </a:endParaRPr>
          </a:p>
          <a:p>
            <a:pPr indent="-101600" lvl="0" marL="228600" marR="35077" rtl="0" algn="just">
              <a:lnSpc>
                <a:spcPct val="152762"/>
              </a:lnSpc>
              <a:spcBef>
                <a:spcPts val="0"/>
              </a:spcBef>
              <a:spcAft>
                <a:spcPts val="0"/>
              </a:spcAft>
              <a:buClr>
                <a:schemeClr val="dk1"/>
              </a:buClr>
              <a:buSzPts val="1600"/>
              <a:buFont typeface="Calibri"/>
              <a:buChar char="●"/>
            </a:pPr>
            <a:r>
              <a:rPr lang="en" sz="1600">
                <a:solidFill>
                  <a:schemeClr val="dk1"/>
                </a:solidFill>
                <a:latin typeface="Times New Roman"/>
                <a:ea typeface="Times New Roman"/>
                <a:cs typeface="Times New Roman"/>
                <a:sym typeface="Times New Roman"/>
              </a:rPr>
              <a:t>Python Libraries :- </a:t>
            </a:r>
            <a:r>
              <a:rPr lang="en" sz="1600">
                <a:solidFill>
                  <a:schemeClr val="dk1"/>
                </a:solidFill>
                <a:highlight>
                  <a:srgbClr val="F2F2F2"/>
                </a:highlight>
                <a:latin typeface="Times New Roman"/>
                <a:ea typeface="Times New Roman"/>
                <a:cs typeface="Times New Roman"/>
                <a:sym typeface="Times New Roman"/>
              </a:rPr>
              <a:t>numpy pandas opencv-python</a:t>
            </a:r>
            <a:endParaRPr sz="1600">
              <a:solidFill>
                <a:schemeClr val="dk1"/>
              </a:solidFill>
              <a:latin typeface="Times New Roman"/>
              <a:ea typeface="Times New Roman"/>
              <a:cs typeface="Times New Roman"/>
              <a:sym typeface="Times New Roman"/>
            </a:endParaRPr>
          </a:p>
          <a:p>
            <a:pPr indent="-190500" lvl="0" marL="177800" marR="35077" rtl="0" algn="just">
              <a:lnSpc>
                <a:spcPct val="152762"/>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Limitations :-</a:t>
            </a:r>
            <a:endParaRPr b="1" sz="1600">
              <a:solidFill>
                <a:schemeClr val="dk1"/>
              </a:solidFill>
              <a:latin typeface="Times New Roman"/>
              <a:ea typeface="Times New Roman"/>
              <a:cs typeface="Times New Roman"/>
              <a:sym typeface="Times New Roman"/>
            </a:endParaRPr>
          </a:p>
          <a:p>
            <a:pPr indent="-101600" lvl="0" marL="228600" marR="35077" rtl="0" algn="just">
              <a:lnSpc>
                <a:spcPct val="152762"/>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 It only shows RGB scale but not HSV scale and HSL scale.</a:t>
            </a:r>
            <a:endParaRPr sz="1600">
              <a:solidFill>
                <a:schemeClr val="dk1"/>
              </a:solidFill>
              <a:latin typeface="Times New Roman"/>
              <a:ea typeface="Times New Roman"/>
              <a:cs typeface="Times New Roman"/>
              <a:sym typeface="Times New Roman"/>
            </a:endParaRPr>
          </a:p>
          <a:p>
            <a:pPr indent="-101600" lvl="0" marL="228600" marR="35077" rtl="0" algn="just">
              <a:lnSpc>
                <a:spcPct val="152762"/>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doesn't show HEX Color Code.</a:t>
            </a:r>
            <a:endParaRPr sz="2500">
              <a:solidFill>
                <a:srgbClr val="000000"/>
              </a:solidFill>
              <a:latin typeface="Calibri"/>
              <a:ea typeface="Calibri"/>
              <a:cs typeface="Calibri"/>
              <a:sym typeface="Calibri"/>
            </a:endParaRPr>
          </a:p>
        </p:txBody>
      </p:sp>
      <p:sp>
        <p:nvSpPr>
          <p:cNvPr id="165" name="Google Shape;165;p27"/>
          <p:cNvSpPr txBox="1"/>
          <p:nvPr>
            <p:ph idx="10" type="dt"/>
          </p:nvPr>
        </p:nvSpPr>
        <p:spPr>
          <a:xfrm>
            <a:off x="628650" y="4921812"/>
            <a:ext cx="24003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2 March 2022</a:t>
            </a:r>
            <a:endParaRPr/>
          </a:p>
        </p:txBody>
      </p:sp>
      <p:sp>
        <p:nvSpPr>
          <p:cNvPr id="166" name="Google Shape;166;p27"/>
          <p:cNvSpPr txBox="1"/>
          <p:nvPr>
            <p:ph idx="12" type="sldNum"/>
          </p:nvPr>
        </p:nvSpPr>
        <p:spPr>
          <a:xfrm>
            <a:off x="6568232" y="4921812"/>
            <a:ext cx="1028700" cy="2058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7"/>
          <p:cNvSpPr txBox="1"/>
          <p:nvPr>
            <p:ph idx="11" type="ftr"/>
          </p:nvPr>
        </p:nvSpPr>
        <p:spPr>
          <a:xfrm>
            <a:off x="3216499" y="4921812"/>
            <a:ext cx="2400300" cy="205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Department of Computer Science Engineering</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115910" y="0"/>
            <a:ext cx="8905800" cy="975600"/>
          </a:xfrm>
          <a:prstGeom prst="rect">
            <a:avLst/>
          </a:prstGeom>
          <a:noFill/>
          <a:ln>
            <a:noFill/>
          </a:ln>
        </p:spPr>
        <p:txBody>
          <a:bodyPr anchorCtr="0" anchor="b" bIns="34275" lIns="68575" spcFirstLastPara="1" rIns="68575" wrap="square" tIns="34275">
            <a:normAutofit/>
          </a:bodyPr>
          <a:lstStyle/>
          <a:p>
            <a:pPr indent="0" lvl="0" marL="0" rtl="0" algn="ctr">
              <a:spcBef>
                <a:spcPts val="0"/>
              </a:spcBef>
              <a:spcAft>
                <a:spcPts val="0"/>
              </a:spcAft>
              <a:buClr>
                <a:schemeClr val="lt1"/>
              </a:buClr>
              <a:buSzPts val="3300"/>
              <a:buFont typeface="Calibri"/>
              <a:buNone/>
            </a:pPr>
            <a:r>
              <a:rPr lang="en"/>
              <a:t>Conclusion And References</a:t>
            </a:r>
            <a:endParaRPr/>
          </a:p>
        </p:txBody>
      </p:sp>
      <p:sp>
        <p:nvSpPr>
          <p:cNvPr id="173" name="Google Shape;173;p28"/>
          <p:cNvSpPr txBox="1"/>
          <p:nvPr>
            <p:ph idx="1" type="body"/>
          </p:nvPr>
        </p:nvSpPr>
        <p:spPr>
          <a:xfrm>
            <a:off x="129428" y="1063835"/>
            <a:ext cx="8885400" cy="38346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1350"/>
              </a:spcBef>
              <a:spcAft>
                <a:spcPts val="0"/>
              </a:spcAft>
              <a:buNone/>
            </a:pPr>
            <a:r>
              <a:rPr lang="en" sz="1900">
                <a:solidFill>
                  <a:srgbClr val="323E4F"/>
                </a:solidFill>
                <a:latin typeface="Times New Roman"/>
                <a:ea typeface="Times New Roman"/>
                <a:cs typeface="Times New Roman"/>
                <a:sym typeface="Times New Roman"/>
              </a:rPr>
              <a:t>In  this paper  we defined  to get  the required  color field  from an  RGB  image. In  this  various steps  are implemented using the openCv platform. The main positive point of this method is its color differentiation of a mono color. In the future scope, the detection of the edge detection techniques has different other applications like facial  detection, color conversion for grayscale image etc. that can also be implemented.</a:t>
            </a:r>
            <a:endParaRPr sz="1900">
              <a:solidFill>
                <a:srgbClr val="323E4F"/>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900">
              <a:solidFill>
                <a:srgbClr val="323E4F"/>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900">
              <a:solidFill>
                <a:srgbClr val="323E4F"/>
              </a:solidFill>
              <a:latin typeface="Times New Roman"/>
              <a:ea typeface="Times New Roman"/>
              <a:cs typeface="Times New Roman"/>
              <a:sym typeface="Times New Roman"/>
            </a:endParaRPr>
          </a:p>
          <a:p>
            <a:pPr indent="-107950" lvl="0" marL="228600" rtl="0" algn="l">
              <a:lnSpc>
                <a:spcPct val="115000"/>
              </a:lnSpc>
              <a:spcBef>
                <a:spcPts val="0"/>
              </a:spcBef>
              <a:spcAft>
                <a:spcPts val="0"/>
              </a:spcAft>
              <a:buClr>
                <a:schemeClr val="dk1"/>
              </a:buClr>
              <a:buSzPts val="1700"/>
              <a:buFont typeface="Times New Roman"/>
              <a:buChar char="●"/>
            </a:pPr>
            <a:r>
              <a:rPr lang="en" sz="1704"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https://imagecolorpicker.com/en</a:t>
            </a:r>
            <a:endParaRPr sz="1704">
              <a:solidFill>
                <a:schemeClr val="dk1"/>
              </a:solidFill>
              <a:latin typeface="Times New Roman"/>
              <a:ea typeface="Times New Roman"/>
              <a:cs typeface="Times New Roman"/>
              <a:sym typeface="Times New Roman"/>
            </a:endParaRPr>
          </a:p>
          <a:p>
            <a:pPr indent="-108204" lvl="0" marL="228600" rtl="0" algn="l">
              <a:lnSpc>
                <a:spcPct val="115000"/>
              </a:lnSpc>
              <a:spcBef>
                <a:spcPts val="0"/>
              </a:spcBef>
              <a:spcAft>
                <a:spcPts val="0"/>
              </a:spcAft>
              <a:buClr>
                <a:schemeClr val="dk1"/>
              </a:buClr>
              <a:buSzPts val="1704"/>
              <a:buFont typeface="Times New Roman"/>
              <a:buChar char="●"/>
            </a:pPr>
            <a:r>
              <a:rPr lang="en" sz="1704">
                <a:solidFill>
                  <a:schemeClr val="dk1"/>
                </a:solidFill>
                <a:latin typeface="Times New Roman"/>
                <a:ea typeface="Times New Roman"/>
                <a:cs typeface="Times New Roman"/>
                <a:sym typeface="Times New Roman"/>
              </a:rPr>
              <a:t>https://pinetools.com/image-color-picker</a:t>
            </a:r>
            <a:endParaRPr sz="1704">
              <a:solidFill>
                <a:schemeClr val="dk1"/>
              </a:solidFill>
              <a:latin typeface="Times New Roman"/>
              <a:ea typeface="Times New Roman"/>
              <a:cs typeface="Times New Roman"/>
              <a:sym typeface="Times New Roman"/>
            </a:endParaRPr>
          </a:p>
          <a:p>
            <a:pPr indent="-108204" lvl="0" marL="228600" rtl="0" algn="l">
              <a:lnSpc>
                <a:spcPct val="115000"/>
              </a:lnSpc>
              <a:spcBef>
                <a:spcPts val="0"/>
              </a:spcBef>
              <a:spcAft>
                <a:spcPts val="0"/>
              </a:spcAft>
              <a:buClr>
                <a:schemeClr val="dk1"/>
              </a:buClr>
              <a:buSzPts val="1704"/>
              <a:buFont typeface="Times New Roman"/>
              <a:buChar char="●"/>
            </a:pPr>
            <a:r>
              <a:rPr lang="en" sz="1704">
                <a:solidFill>
                  <a:schemeClr val="dk1"/>
                </a:solidFill>
                <a:latin typeface="Times New Roman"/>
                <a:ea typeface="Times New Roman"/>
                <a:cs typeface="Times New Roman"/>
                <a:sym typeface="Times New Roman"/>
              </a:rPr>
              <a:t>www.google.co.in</a:t>
            </a:r>
            <a:endParaRPr sz="2500">
              <a:solidFill>
                <a:srgbClr val="323E4F"/>
              </a:solidFill>
              <a:latin typeface="Times New Roman"/>
              <a:ea typeface="Times New Roman"/>
              <a:cs typeface="Times New Roman"/>
              <a:sym typeface="Times New Roman"/>
            </a:endParaRPr>
          </a:p>
        </p:txBody>
      </p:sp>
      <p:sp>
        <p:nvSpPr>
          <p:cNvPr id="174" name="Google Shape;174;p28"/>
          <p:cNvSpPr txBox="1"/>
          <p:nvPr>
            <p:ph idx="10" type="dt"/>
          </p:nvPr>
        </p:nvSpPr>
        <p:spPr>
          <a:xfrm>
            <a:off x="628650" y="4921812"/>
            <a:ext cx="24003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2 March 2022</a:t>
            </a:r>
            <a:endParaRPr/>
          </a:p>
        </p:txBody>
      </p:sp>
      <p:sp>
        <p:nvSpPr>
          <p:cNvPr id="175" name="Google Shape;175;p28"/>
          <p:cNvSpPr txBox="1"/>
          <p:nvPr>
            <p:ph idx="12" type="sldNum"/>
          </p:nvPr>
        </p:nvSpPr>
        <p:spPr>
          <a:xfrm>
            <a:off x="6568232" y="4921812"/>
            <a:ext cx="1028700" cy="2058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8"/>
          <p:cNvSpPr txBox="1"/>
          <p:nvPr>
            <p:ph idx="11" type="ftr"/>
          </p:nvPr>
        </p:nvSpPr>
        <p:spPr>
          <a:xfrm>
            <a:off x="3216499" y="4921812"/>
            <a:ext cx="2400300" cy="205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Department of Computer Science Engineering</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p:nvPr/>
        </p:nvSpPr>
        <p:spPr>
          <a:xfrm>
            <a:off x="68916" y="1382963"/>
            <a:ext cx="9006000" cy="2377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5000" cap="none">
                <a:solidFill>
                  <a:srgbClr val="6D9BC1"/>
                </a:solidFill>
                <a:latin typeface="Quattrocento Sans"/>
                <a:ea typeface="Quattrocento Sans"/>
                <a:cs typeface="Quattrocento Sans"/>
                <a:sym typeface="Quattrocento Sans"/>
              </a:rPr>
              <a:t>Q&amp;A</a:t>
            </a:r>
            <a:endParaRPr b="1" sz="15000" cap="none">
              <a:solidFill>
                <a:srgbClr val="6D9BC1"/>
              </a:solidFill>
              <a:latin typeface="Quattrocento Sans"/>
              <a:ea typeface="Quattrocento Sans"/>
              <a:cs typeface="Quattrocento Sans"/>
              <a:sym typeface="Quattrocento Sans"/>
            </a:endParaRPr>
          </a:p>
        </p:txBody>
      </p:sp>
      <p:sp>
        <p:nvSpPr>
          <p:cNvPr id="182" name="Google Shape;182;p29"/>
          <p:cNvSpPr txBox="1"/>
          <p:nvPr>
            <p:ph idx="10" type="dt"/>
          </p:nvPr>
        </p:nvSpPr>
        <p:spPr>
          <a:xfrm>
            <a:off x="628650" y="4921812"/>
            <a:ext cx="24003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2 March 2022</a:t>
            </a:r>
            <a:endParaRPr sz="1100"/>
          </a:p>
        </p:txBody>
      </p:sp>
      <p:sp>
        <p:nvSpPr>
          <p:cNvPr id="183" name="Google Shape;183;p29"/>
          <p:cNvSpPr txBox="1"/>
          <p:nvPr>
            <p:ph idx="12" type="sldNum"/>
          </p:nvPr>
        </p:nvSpPr>
        <p:spPr>
          <a:xfrm>
            <a:off x="6354343" y="349741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9"/>
          <p:cNvSpPr txBox="1"/>
          <p:nvPr>
            <p:ph idx="11" type="ftr"/>
          </p:nvPr>
        </p:nvSpPr>
        <p:spPr>
          <a:xfrm>
            <a:off x="3216499" y="4921812"/>
            <a:ext cx="2400300" cy="205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t>Department of Computer Science Engineering</a:t>
            </a:r>
            <a:endParaRPr sz="110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p:nvPr/>
        </p:nvSpPr>
        <p:spPr>
          <a:xfrm>
            <a:off x="68916" y="1382963"/>
            <a:ext cx="9006000" cy="2377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5000" cap="none">
                <a:solidFill>
                  <a:srgbClr val="6D9BC1"/>
                </a:solidFill>
                <a:latin typeface="Quattrocento Sans"/>
                <a:ea typeface="Quattrocento Sans"/>
                <a:cs typeface="Quattrocento Sans"/>
                <a:sym typeface="Quattrocento Sans"/>
              </a:rPr>
              <a:t>THANKS</a:t>
            </a:r>
            <a:endParaRPr b="1" sz="15000" cap="none">
              <a:solidFill>
                <a:srgbClr val="6D9BC1"/>
              </a:solidFill>
              <a:latin typeface="Quattrocento Sans"/>
              <a:ea typeface="Quattrocento Sans"/>
              <a:cs typeface="Quattrocento Sans"/>
              <a:sym typeface="Quattrocento Sans"/>
            </a:endParaRPr>
          </a:p>
        </p:txBody>
      </p:sp>
      <p:sp>
        <p:nvSpPr>
          <p:cNvPr id="190" name="Google Shape;190;p30"/>
          <p:cNvSpPr txBox="1"/>
          <p:nvPr>
            <p:ph idx="10" type="dt"/>
          </p:nvPr>
        </p:nvSpPr>
        <p:spPr>
          <a:xfrm>
            <a:off x="628650" y="4921812"/>
            <a:ext cx="24003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2 March 2022</a:t>
            </a:r>
            <a:endParaRPr sz="1100"/>
          </a:p>
        </p:txBody>
      </p:sp>
      <p:sp>
        <p:nvSpPr>
          <p:cNvPr id="191" name="Google Shape;191;p30"/>
          <p:cNvSpPr txBox="1"/>
          <p:nvPr>
            <p:ph idx="12" type="sldNum"/>
          </p:nvPr>
        </p:nvSpPr>
        <p:spPr>
          <a:xfrm>
            <a:off x="6354343" y="349741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30"/>
          <p:cNvSpPr txBox="1"/>
          <p:nvPr>
            <p:ph idx="11" type="ftr"/>
          </p:nvPr>
        </p:nvSpPr>
        <p:spPr>
          <a:xfrm>
            <a:off x="3216499" y="4921812"/>
            <a:ext cx="2400300" cy="205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t>Department of Computer Science Engineering</a:t>
            </a:r>
            <a:endParaRPr sz="110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5015076" y="1751553"/>
            <a:ext cx="3381600" cy="1640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Color Detection</a:t>
            </a:r>
            <a:endParaRPr/>
          </a:p>
          <a:p>
            <a:pPr indent="0" lvl="0" marL="0" rtl="0" algn="l">
              <a:spcBef>
                <a:spcPts val="0"/>
              </a:spcBef>
              <a:spcAft>
                <a:spcPts val="0"/>
              </a:spcAft>
              <a:buNone/>
            </a:pPr>
            <a:r>
              <a:rPr lang="en"/>
              <a:t>Application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628651" y="1801678"/>
            <a:ext cx="3602400" cy="1640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dk1"/>
              </a:buClr>
              <a:buSzPts val="2400"/>
              <a:buFont typeface="Droid Sans Mono"/>
              <a:buNone/>
            </a:pPr>
            <a:r>
              <a:rPr lang="en" sz="2400"/>
              <a:t>Supervised by:</a:t>
            </a:r>
            <a:br>
              <a:rPr lang="en" sz="2400"/>
            </a:br>
            <a:r>
              <a:rPr lang="en" sz="2400"/>
              <a:t>Prof. Narendra Pal Singh Rathore</a:t>
            </a:r>
            <a:endParaRPr/>
          </a:p>
        </p:txBody>
      </p:sp>
      <p:sp>
        <p:nvSpPr>
          <p:cNvPr id="83" name="Google Shape;83;p18"/>
          <p:cNvSpPr txBox="1"/>
          <p:nvPr>
            <p:ph idx="1" type="body"/>
          </p:nvPr>
        </p:nvSpPr>
        <p:spPr>
          <a:xfrm>
            <a:off x="4742481" y="1519311"/>
            <a:ext cx="3952200" cy="2120700"/>
          </a:xfrm>
          <a:prstGeom prst="rect">
            <a:avLst/>
          </a:prstGeom>
          <a:noFill/>
          <a:ln>
            <a:noFill/>
          </a:ln>
        </p:spPr>
        <p:txBody>
          <a:bodyPr anchorCtr="0" anchor="ctr" bIns="34275" lIns="68575" spcFirstLastPara="1" rIns="68575" wrap="square" tIns="34275">
            <a:normAutofit lnSpcReduction="20000"/>
          </a:bodyPr>
          <a:lstStyle/>
          <a:p>
            <a:pPr indent="0" lvl="0" marL="0" rtl="0" algn="l">
              <a:lnSpc>
                <a:spcPct val="120000"/>
              </a:lnSpc>
              <a:spcBef>
                <a:spcPts val="0"/>
              </a:spcBef>
              <a:spcAft>
                <a:spcPts val="0"/>
              </a:spcAft>
              <a:buSzPts val="3300"/>
              <a:buNone/>
            </a:pPr>
            <a:r>
              <a:rPr lang="en"/>
              <a:t>Team Members</a:t>
            </a:r>
            <a:endParaRPr/>
          </a:p>
          <a:p>
            <a:pPr indent="0" lvl="0" marL="0" rtl="0" algn="l">
              <a:lnSpc>
                <a:spcPct val="120000"/>
              </a:lnSpc>
              <a:spcBef>
                <a:spcPts val="0"/>
              </a:spcBef>
              <a:spcAft>
                <a:spcPts val="0"/>
              </a:spcAft>
              <a:buSzPts val="3300"/>
              <a:buNone/>
            </a:pPr>
            <a:r>
              <a:rPr lang="en"/>
              <a:t>1. Ajay Singh Dangi</a:t>
            </a:r>
            <a:endParaRPr/>
          </a:p>
          <a:p>
            <a:pPr indent="0" lvl="0" marL="0" rtl="0" algn="l">
              <a:lnSpc>
                <a:spcPct val="120000"/>
              </a:lnSpc>
              <a:spcBef>
                <a:spcPts val="0"/>
              </a:spcBef>
              <a:spcAft>
                <a:spcPts val="0"/>
              </a:spcAft>
              <a:buSzPts val="3300"/>
              <a:buNone/>
            </a:pPr>
            <a:r>
              <a:rPr lang="en"/>
              <a:t>2. Aman Kanungo</a:t>
            </a:r>
            <a:endParaRPr/>
          </a:p>
          <a:p>
            <a:pPr indent="0" lvl="0" marL="0" rtl="0" algn="l">
              <a:lnSpc>
                <a:spcPct val="120000"/>
              </a:lnSpc>
              <a:spcBef>
                <a:spcPts val="0"/>
              </a:spcBef>
              <a:spcAft>
                <a:spcPts val="0"/>
              </a:spcAft>
              <a:buSzPts val="3300"/>
              <a:buNone/>
            </a:pPr>
            <a:r>
              <a:rPr lang="en"/>
              <a:t>3. Amitesh Mishra</a:t>
            </a:r>
            <a:endParaRPr/>
          </a:p>
        </p:txBody>
      </p:sp>
      <p:sp>
        <p:nvSpPr>
          <p:cNvPr id="84" name="Google Shape;84;p18"/>
          <p:cNvSpPr txBox="1"/>
          <p:nvPr>
            <p:ph idx="10" type="dt"/>
          </p:nvPr>
        </p:nvSpPr>
        <p:spPr>
          <a:xfrm>
            <a:off x="628650" y="4921812"/>
            <a:ext cx="24003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2 March 2022</a:t>
            </a:r>
            <a:endParaRPr/>
          </a:p>
        </p:txBody>
      </p:sp>
      <p:sp>
        <p:nvSpPr>
          <p:cNvPr id="85" name="Google Shape;85;p18"/>
          <p:cNvSpPr txBox="1"/>
          <p:nvPr>
            <p:ph idx="11" type="ftr"/>
          </p:nvPr>
        </p:nvSpPr>
        <p:spPr>
          <a:xfrm>
            <a:off x="3216499" y="4921812"/>
            <a:ext cx="2400300" cy="205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Department of Computer Science Engineering</a:t>
            </a:r>
            <a:endParaRPr/>
          </a:p>
        </p:txBody>
      </p:sp>
      <p:sp>
        <p:nvSpPr>
          <p:cNvPr id="86" name="Google Shape;86;p18"/>
          <p:cNvSpPr txBox="1"/>
          <p:nvPr>
            <p:ph idx="12" type="sldNum"/>
          </p:nvPr>
        </p:nvSpPr>
        <p:spPr>
          <a:xfrm>
            <a:off x="6568232" y="4921812"/>
            <a:ext cx="1028700" cy="205800"/>
          </a:xfrm>
          <a:prstGeom prst="rect">
            <a:avLst/>
          </a:prstGeom>
          <a:noFill/>
          <a:ln>
            <a:noFill/>
          </a:ln>
        </p:spPr>
        <p:txBody>
          <a:bodyPr anchorCtr="0" anchor="ctr" bIns="34275" lIns="68575" spcFirstLastPara="1" rIns="68575" wrap="square" tIns="34275">
            <a:normAutofit lnSpcReduction="1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115910" y="0"/>
            <a:ext cx="8905800" cy="975600"/>
          </a:xfrm>
          <a:prstGeom prst="rect">
            <a:avLst/>
          </a:prstGeom>
          <a:noFill/>
          <a:ln>
            <a:noFill/>
          </a:ln>
        </p:spPr>
        <p:txBody>
          <a:bodyPr anchorCtr="0" anchor="b" bIns="34275" lIns="68575" spcFirstLastPara="1" rIns="68575" wrap="square" tIns="34275">
            <a:normAutofit/>
          </a:bodyPr>
          <a:lstStyle/>
          <a:p>
            <a:pPr indent="0" lvl="0" marL="0" rtl="0" algn="ctr">
              <a:spcBef>
                <a:spcPts val="0"/>
              </a:spcBef>
              <a:spcAft>
                <a:spcPts val="0"/>
              </a:spcAft>
              <a:buClr>
                <a:schemeClr val="lt1"/>
              </a:buClr>
              <a:buSzPts val="3300"/>
              <a:buFont typeface="Calibri"/>
              <a:buNone/>
            </a:pPr>
            <a:r>
              <a:rPr lang="en"/>
              <a:t>Project Presentation Outline</a:t>
            </a:r>
            <a:endParaRPr/>
          </a:p>
        </p:txBody>
      </p:sp>
      <p:sp>
        <p:nvSpPr>
          <p:cNvPr id="92" name="Google Shape;92;p19"/>
          <p:cNvSpPr txBox="1"/>
          <p:nvPr>
            <p:ph idx="1" type="body"/>
          </p:nvPr>
        </p:nvSpPr>
        <p:spPr>
          <a:xfrm>
            <a:off x="129428" y="1063835"/>
            <a:ext cx="8885400" cy="3834600"/>
          </a:xfrm>
          <a:prstGeom prst="rect">
            <a:avLst/>
          </a:prstGeom>
          <a:noFill/>
          <a:ln>
            <a:noFill/>
          </a:ln>
        </p:spPr>
        <p:txBody>
          <a:bodyPr anchorCtr="0" anchor="t" bIns="34275" lIns="68575" spcFirstLastPara="1" rIns="68575" wrap="square" tIns="34275">
            <a:normAutofit/>
          </a:bodyPr>
          <a:lstStyle/>
          <a:p>
            <a:pPr indent="-203200" lvl="0" marL="177800" rtl="0" algn="just">
              <a:lnSpc>
                <a:spcPct val="90000"/>
              </a:lnSpc>
              <a:spcBef>
                <a:spcPts val="0"/>
              </a:spcBef>
              <a:spcAft>
                <a:spcPts val="0"/>
              </a:spcAft>
              <a:buSzPts val="2400"/>
              <a:buChar char="●"/>
            </a:pPr>
            <a:r>
              <a:rPr lang="en"/>
              <a:t>Abstract</a:t>
            </a:r>
            <a:endParaRPr/>
          </a:p>
          <a:p>
            <a:pPr indent="-203200" lvl="0" marL="177800" rtl="0" algn="just">
              <a:lnSpc>
                <a:spcPct val="90000"/>
              </a:lnSpc>
              <a:spcBef>
                <a:spcPts val="600"/>
              </a:spcBef>
              <a:spcAft>
                <a:spcPts val="0"/>
              </a:spcAft>
              <a:buSzPts val="2400"/>
              <a:buChar char="●"/>
            </a:pPr>
            <a:r>
              <a:rPr lang="en"/>
              <a:t>Introduction</a:t>
            </a:r>
            <a:endParaRPr/>
          </a:p>
          <a:p>
            <a:pPr indent="-203200" lvl="0" marL="177800" rtl="0" algn="just">
              <a:lnSpc>
                <a:spcPct val="90000"/>
              </a:lnSpc>
              <a:spcBef>
                <a:spcPts val="600"/>
              </a:spcBef>
              <a:spcAft>
                <a:spcPts val="0"/>
              </a:spcAft>
              <a:buSzPts val="2400"/>
              <a:buChar char="●"/>
            </a:pPr>
            <a:r>
              <a:rPr lang="en"/>
              <a:t>Survey of Existing Systems</a:t>
            </a:r>
            <a:endParaRPr/>
          </a:p>
          <a:p>
            <a:pPr indent="-203200" lvl="0" marL="177800" rtl="0" algn="just">
              <a:lnSpc>
                <a:spcPct val="90000"/>
              </a:lnSpc>
              <a:spcBef>
                <a:spcPts val="600"/>
              </a:spcBef>
              <a:spcAft>
                <a:spcPts val="0"/>
              </a:spcAft>
              <a:buSzPts val="2400"/>
              <a:buChar char="●"/>
            </a:pPr>
            <a:r>
              <a:rPr lang="en"/>
              <a:t>Objectives</a:t>
            </a:r>
            <a:endParaRPr/>
          </a:p>
          <a:p>
            <a:pPr indent="-203200" lvl="0" marL="177800" rtl="0" algn="just">
              <a:lnSpc>
                <a:spcPct val="90000"/>
              </a:lnSpc>
              <a:spcBef>
                <a:spcPts val="600"/>
              </a:spcBef>
              <a:spcAft>
                <a:spcPts val="0"/>
              </a:spcAft>
              <a:buSzPts val="2400"/>
              <a:buChar char="●"/>
            </a:pPr>
            <a:r>
              <a:rPr lang="en"/>
              <a:t>Description</a:t>
            </a:r>
            <a:endParaRPr/>
          </a:p>
          <a:p>
            <a:pPr indent="-203200" lvl="0" marL="177800" rtl="0" algn="just">
              <a:lnSpc>
                <a:spcPct val="90000"/>
              </a:lnSpc>
              <a:spcBef>
                <a:spcPts val="600"/>
              </a:spcBef>
              <a:spcAft>
                <a:spcPts val="0"/>
              </a:spcAft>
              <a:buSzPts val="2400"/>
              <a:buChar char="●"/>
            </a:pPr>
            <a:r>
              <a:rPr lang="en"/>
              <a:t>Models and Diagrams</a:t>
            </a:r>
            <a:endParaRPr/>
          </a:p>
          <a:p>
            <a:pPr indent="-203200" lvl="0" marL="177800" rtl="0" algn="just">
              <a:lnSpc>
                <a:spcPct val="90000"/>
              </a:lnSpc>
              <a:spcBef>
                <a:spcPts val="600"/>
              </a:spcBef>
              <a:spcAft>
                <a:spcPts val="0"/>
              </a:spcAft>
              <a:buSzPts val="2400"/>
              <a:buChar char="●"/>
            </a:pPr>
            <a:r>
              <a:rPr lang="en"/>
              <a:t>Resources and Limitations</a:t>
            </a:r>
            <a:endParaRPr/>
          </a:p>
          <a:p>
            <a:pPr indent="-203200" lvl="0" marL="177800" rtl="0" algn="just">
              <a:lnSpc>
                <a:spcPct val="90000"/>
              </a:lnSpc>
              <a:spcBef>
                <a:spcPts val="600"/>
              </a:spcBef>
              <a:spcAft>
                <a:spcPts val="0"/>
              </a:spcAft>
              <a:buSzPts val="2400"/>
              <a:buChar char="●"/>
            </a:pPr>
            <a:r>
              <a:rPr lang="en"/>
              <a:t>Conclusions and Limitations</a:t>
            </a:r>
            <a:endParaRPr/>
          </a:p>
          <a:p>
            <a:pPr indent="-177800" lvl="0" marL="177800" rtl="0" algn="just">
              <a:lnSpc>
                <a:spcPct val="90000"/>
              </a:lnSpc>
              <a:spcBef>
                <a:spcPts val="600"/>
              </a:spcBef>
              <a:spcAft>
                <a:spcPts val="1200"/>
              </a:spcAft>
              <a:buSzPts val="2400"/>
              <a:buNone/>
            </a:pPr>
            <a:r>
              <a:t/>
            </a:r>
            <a:endParaRPr/>
          </a:p>
        </p:txBody>
      </p:sp>
      <p:sp>
        <p:nvSpPr>
          <p:cNvPr id="93" name="Google Shape;93;p19"/>
          <p:cNvSpPr txBox="1"/>
          <p:nvPr>
            <p:ph idx="10" type="dt"/>
          </p:nvPr>
        </p:nvSpPr>
        <p:spPr>
          <a:xfrm>
            <a:off x="628650" y="4921812"/>
            <a:ext cx="24003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2 March 2022</a:t>
            </a:r>
            <a:endParaRPr/>
          </a:p>
        </p:txBody>
      </p:sp>
      <p:sp>
        <p:nvSpPr>
          <p:cNvPr id="94" name="Google Shape;94;p19"/>
          <p:cNvSpPr txBox="1"/>
          <p:nvPr>
            <p:ph idx="12" type="sldNum"/>
          </p:nvPr>
        </p:nvSpPr>
        <p:spPr>
          <a:xfrm>
            <a:off x="6568232" y="4921812"/>
            <a:ext cx="1028700" cy="2058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9"/>
          <p:cNvSpPr txBox="1"/>
          <p:nvPr>
            <p:ph idx="11" type="ftr"/>
          </p:nvPr>
        </p:nvSpPr>
        <p:spPr>
          <a:xfrm>
            <a:off x="3216499" y="4921812"/>
            <a:ext cx="2400300" cy="205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115910" y="0"/>
            <a:ext cx="8905800" cy="975600"/>
          </a:xfrm>
          <a:prstGeom prst="rect">
            <a:avLst/>
          </a:prstGeom>
          <a:noFill/>
          <a:ln>
            <a:noFill/>
          </a:ln>
        </p:spPr>
        <p:txBody>
          <a:bodyPr anchorCtr="0" anchor="b" bIns="34275" lIns="68575" spcFirstLastPara="1" rIns="68575" wrap="square" tIns="34275">
            <a:normAutofit/>
          </a:bodyPr>
          <a:lstStyle/>
          <a:p>
            <a:pPr indent="0" lvl="0" marL="0" rtl="0" algn="ctr">
              <a:spcBef>
                <a:spcPts val="0"/>
              </a:spcBef>
              <a:spcAft>
                <a:spcPts val="0"/>
              </a:spcAft>
              <a:buClr>
                <a:schemeClr val="lt1"/>
              </a:buClr>
              <a:buSzPts val="3300"/>
              <a:buFont typeface="Calibri"/>
              <a:buNone/>
            </a:pPr>
            <a:r>
              <a:rPr lang="en"/>
              <a:t>Abstract</a:t>
            </a:r>
            <a:endParaRPr/>
          </a:p>
        </p:txBody>
      </p:sp>
      <p:sp>
        <p:nvSpPr>
          <p:cNvPr id="101" name="Google Shape;101;p20"/>
          <p:cNvSpPr txBox="1"/>
          <p:nvPr>
            <p:ph idx="1" type="body"/>
          </p:nvPr>
        </p:nvSpPr>
        <p:spPr>
          <a:xfrm>
            <a:off x="129428" y="1063835"/>
            <a:ext cx="8885400" cy="38346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942"/>
              </a:spcBef>
              <a:spcAft>
                <a:spcPts val="0"/>
              </a:spcAft>
              <a:buNone/>
            </a:pPr>
            <a:r>
              <a:rPr lang="en" sz="2300">
                <a:solidFill>
                  <a:schemeClr val="dk1"/>
                </a:solidFill>
                <a:latin typeface="Times New Roman"/>
                <a:ea typeface="Times New Roman"/>
                <a:cs typeface="Times New Roman"/>
                <a:sym typeface="Times New Roman"/>
              </a:rPr>
              <a:t>Building a color Recognizer App using Python, here we are going to build an application through which you can automatically get the name and code of the color by clicking on them.</a:t>
            </a:r>
            <a:endParaRPr sz="2900"/>
          </a:p>
        </p:txBody>
      </p:sp>
      <p:sp>
        <p:nvSpPr>
          <p:cNvPr id="102" name="Google Shape;102;p20"/>
          <p:cNvSpPr txBox="1"/>
          <p:nvPr>
            <p:ph idx="10" type="dt"/>
          </p:nvPr>
        </p:nvSpPr>
        <p:spPr>
          <a:xfrm>
            <a:off x="628650" y="4921812"/>
            <a:ext cx="24003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2 March 2022</a:t>
            </a:r>
            <a:endParaRPr/>
          </a:p>
        </p:txBody>
      </p:sp>
      <p:sp>
        <p:nvSpPr>
          <p:cNvPr id="103" name="Google Shape;103;p20"/>
          <p:cNvSpPr txBox="1"/>
          <p:nvPr>
            <p:ph idx="12" type="sldNum"/>
          </p:nvPr>
        </p:nvSpPr>
        <p:spPr>
          <a:xfrm>
            <a:off x="6568232" y="4921812"/>
            <a:ext cx="1028700" cy="2058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20"/>
          <p:cNvSpPr txBox="1"/>
          <p:nvPr>
            <p:ph idx="11" type="ftr"/>
          </p:nvPr>
        </p:nvSpPr>
        <p:spPr>
          <a:xfrm>
            <a:off x="3216499" y="4921812"/>
            <a:ext cx="2400300" cy="205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Department of Computer Science Engineering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115910" y="0"/>
            <a:ext cx="8905800" cy="975600"/>
          </a:xfrm>
          <a:prstGeom prst="rect">
            <a:avLst/>
          </a:prstGeom>
          <a:noFill/>
          <a:ln>
            <a:noFill/>
          </a:ln>
        </p:spPr>
        <p:txBody>
          <a:bodyPr anchorCtr="0" anchor="b" bIns="34275" lIns="68575" spcFirstLastPara="1" rIns="68575" wrap="square" tIns="34275">
            <a:normAutofit/>
          </a:bodyPr>
          <a:lstStyle/>
          <a:p>
            <a:pPr indent="0" lvl="0" marL="0" rtl="0" algn="ctr">
              <a:spcBef>
                <a:spcPts val="0"/>
              </a:spcBef>
              <a:spcAft>
                <a:spcPts val="0"/>
              </a:spcAft>
              <a:buClr>
                <a:schemeClr val="lt1"/>
              </a:buClr>
              <a:buSzPts val="3300"/>
              <a:buFont typeface="Calibri"/>
              <a:buNone/>
            </a:pPr>
            <a:r>
              <a:rPr lang="en"/>
              <a:t>Introduction </a:t>
            </a:r>
            <a:endParaRPr/>
          </a:p>
        </p:txBody>
      </p:sp>
      <p:sp>
        <p:nvSpPr>
          <p:cNvPr id="110" name="Google Shape;110;p21"/>
          <p:cNvSpPr txBox="1"/>
          <p:nvPr>
            <p:ph idx="1" type="body"/>
          </p:nvPr>
        </p:nvSpPr>
        <p:spPr>
          <a:xfrm>
            <a:off x="129428" y="1063835"/>
            <a:ext cx="8885400" cy="3834600"/>
          </a:xfrm>
          <a:prstGeom prst="rect">
            <a:avLst/>
          </a:prstGeom>
          <a:noFill/>
          <a:ln>
            <a:noFill/>
          </a:ln>
        </p:spPr>
        <p:txBody>
          <a:bodyPr anchorCtr="0" anchor="t" bIns="34275" lIns="68575" spcFirstLastPara="1" rIns="68575" wrap="square" tIns="34275">
            <a:normAutofit lnSpcReduction="10000"/>
          </a:bodyPr>
          <a:lstStyle/>
          <a:p>
            <a:pPr indent="0" lvl="0" marL="228600" rtl="0" algn="just">
              <a:lnSpc>
                <a:spcPct val="150000"/>
              </a:lnSpc>
              <a:spcBef>
                <a:spcPts val="796"/>
              </a:spcBef>
              <a:spcAft>
                <a:spcPts val="0"/>
              </a:spcAft>
              <a:buNone/>
            </a:pPr>
            <a:r>
              <a:rPr lang="en" sz="1500">
                <a:solidFill>
                  <a:schemeClr val="dk1"/>
                </a:solidFill>
                <a:latin typeface="Times New Roman"/>
                <a:ea typeface="Times New Roman"/>
                <a:cs typeface="Times New Roman"/>
                <a:sym typeface="Times New Roman"/>
              </a:rPr>
              <a:t>Additionally, we obtain the color name of the pixel along with the composition of three different colors red, blue, and green values. It helps recognize colors and robotics. One of the applications of color detection by computer vision is in driver-less cars. This system is useful in detecting traffic and vehicle backlights and makes decisions to stop, start and continue driving. This also has much application in the industry to pick and place different colored objects by the robotic arm. Color detection is also used as a tool in various image editing and drawing apps.</a:t>
            </a:r>
            <a:endParaRPr sz="1500">
              <a:solidFill>
                <a:schemeClr val="dk1"/>
              </a:solidFill>
              <a:latin typeface="Times New Roman"/>
              <a:ea typeface="Times New Roman"/>
              <a:cs typeface="Times New Roman"/>
              <a:sym typeface="Times New Roman"/>
            </a:endParaRPr>
          </a:p>
          <a:p>
            <a:pPr indent="0" lvl="0" marL="228600" marR="37592" rtl="0" algn="l">
              <a:lnSpc>
                <a:spcPct val="115000"/>
              </a:lnSpc>
              <a:spcBef>
                <a:spcPts val="796"/>
              </a:spcBef>
              <a:spcAft>
                <a:spcPts val="0"/>
              </a:spcAft>
              <a:buNone/>
            </a:pPr>
            <a:r>
              <a:rPr lang="en" sz="1500">
                <a:solidFill>
                  <a:schemeClr val="dk1"/>
                </a:solidFill>
                <a:latin typeface="Times New Roman"/>
                <a:ea typeface="Times New Roman"/>
                <a:cs typeface="Times New Roman"/>
                <a:sym typeface="Times New Roman"/>
              </a:rPr>
              <a:t>Probable problems that would be addressed during the project:-</a:t>
            </a:r>
            <a:endParaRPr sz="1500">
              <a:solidFill>
                <a:schemeClr val="dk1"/>
              </a:solidFill>
              <a:latin typeface="Times New Roman"/>
              <a:ea typeface="Times New Roman"/>
              <a:cs typeface="Times New Roman"/>
              <a:sym typeface="Times New Roman"/>
            </a:endParaRPr>
          </a:p>
          <a:p>
            <a:pPr indent="-323850" lvl="0" marL="457200" marR="37592" rtl="0" algn="l">
              <a:lnSpc>
                <a:spcPct val="115000"/>
              </a:lnSpc>
              <a:spcBef>
                <a:spcPts val="796"/>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Detection of multi shades color is time-consuming</a:t>
            </a:r>
            <a:endParaRPr sz="1500">
              <a:solidFill>
                <a:schemeClr val="dk1"/>
              </a:solidFill>
              <a:highlight>
                <a:srgbClr val="FFFFFF"/>
              </a:highlight>
              <a:latin typeface="Times New Roman"/>
              <a:ea typeface="Times New Roman"/>
              <a:cs typeface="Times New Roman"/>
              <a:sym typeface="Times New Roman"/>
            </a:endParaRPr>
          </a:p>
          <a:p>
            <a:pPr indent="-323850" lvl="0" marL="457200" marR="37592" rtl="0" algn="l">
              <a:lnSpc>
                <a:spcPct val="115000"/>
              </a:lnSpc>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Paper waste</a:t>
            </a:r>
            <a:endParaRPr sz="1500">
              <a:solidFill>
                <a:schemeClr val="dk1"/>
              </a:solidFill>
              <a:highlight>
                <a:srgbClr val="FFFFFF"/>
              </a:highlight>
              <a:latin typeface="Times New Roman"/>
              <a:ea typeface="Times New Roman"/>
              <a:cs typeface="Times New Roman"/>
              <a:sym typeface="Times New Roman"/>
            </a:endParaRPr>
          </a:p>
          <a:p>
            <a:pPr indent="-323850" lvl="0" marL="457200" marR="37592" rtl="0" algn="l">
              <a:lnSpc>
                <a:spcPct val="115000"/>
              </a:lnSpc>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The difficulty for kids to understand about colors</a:t>
            </a:r>
            <a:endParaRPr sz="1500">
              <a:solidFill>
                <a:schemeClr val="dk1"/>
              </a:solidFill>
              <a:highlight>
                <a:srgbClr val="FFFFFF"/>
              </a:highlight>
              <a:latin typeface="Times New Roman"/>
              <a:ea typeface="Times New Roman"/>
              <a:cs typeface="Times New Roman"/>
              <a:sym typeface="Times New Roman"/>
            </a:endParaRPr>
          </a:p>
          <a:p>
            <a:pPr indent="-323850" lvl="0" marL="457200" marR="37592" rtl="0" algn="l">
              <a:lnSpc>
                <a:spcPct val="115000"/>
              </a:lnSpc>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Color recognition for color blind people.</a:t>
            </a:r>
            <a:endParaRPr sz="1500">
              <a:solidFill>
                <a:schemeClr val="dk1"/>
              </a:solidFill>
              <a:latin typeface="Times New Roman"/>
              <a:ea typeface="Times New Roman"/>
              <a:cs typeface="Times New Roman"/>
              <a:sym typeface="Times New Roman"/>
            </a:endParaRPr>
          </a:p>
          <a:p>
            <a:pPr indent="0" lvl="0" marL="177800" rtl="0" algn="just">
              <a:lnSpc>
                <a:spcPct val="90000"/>
              </a:lnSpc>
              <a:spcBef>
                <a:spcPts val="700"/>
              </a:spcBef>
              <a:spcAft>
                <a:spcPts val="1200"/>
              </a:spcAft>
              <a:buNone/>
            </a:pPr>
            <a:r>
              <a:t/>
            </a:r>
            <a:endParaRPr sz="2300">
              <a:solidFill>
                <a:srgbClr val="000000"/>
              </a:solidFill>
              <a:latin typeface="Calibri"/>
              <a:ea typeface="Calibri"/>
              <a:cs typeface="Calibri"/>
              <a:sym typeface="Calibri"/>
            </a:endParaRPr>
          </a:p>
        </p:txBody>
      </p:sp>
      <p:sp>
        <p:nvSpPr>
          <p:cNvPr id="111" name="Google Shape;111;p21"/>
          <p:cNvSpPr txBox="1"/>
          <p:nvPr>
            <p:ph idx="10" type="dt"/>
          </p:nvPr>
        </p:nvSpPr>
        <p:spPr>
          <a:xfrm>
            <a:off x="628650" y="4921812"/>
            <a:ext cx="24003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2 March 2022</a:t>
            </a:r>
            <a:endParaRPr/>
          </a:p>
        </p:txBody>
      </p:sp>
      <p:sp>
        <p:nvSpPr>
          <p:cNvPr id="112" name="Google Shape;112;p21"/>
          <p:cNvSpPr txBox="1"/>
          <p:nvPr>
            <p:ph idx="12" type="sldNum"/>
          </p:nvPr>
        </p:nvSpPr>
        <p:spPr>
          <a:xfrm>
            <a:off x="6568232" y="4921812"/>
            <a:ext cx="1028700" cy="2058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21"/>
          <p:cNvSpPr txBox="1"/>
          <p:nvPr>
            <p:ph idx="11" type="ftr"/>
          </p:nvPr>
        </p:nvSpPr>
        <p:spPr>
          <a:xfrm>
            <a:off x="3216499" y="4921812"/>
            <a:ext cx="2400300" cy="205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115910" y="0"/>
            <a:ext cx="8905800" cy="975600"/>
          </a:xfrm>
          <a:prstGeom prst="rect">
            <a:avLst/>
          </a:prstGeom>
          <a:noFill/>
          <a:ln>
            <a:noFill/>
          </a:ln>
        </p:spPr>
        <p:txBody>
          <a:bodyPr anchorCtr="0" anchor="b" bIns="34275" lIns="68575" spcFirstLastPara="1" rIns="68575" wrap="square" tIns="34275">
            <a:normAutofit/>
          </a:bodyPr>
          <a:lstStyle/>
          <a:p>
            <a:pPr indent="0" lvl="0" marL="0" rtl="0" algn="ctr">
              <a:spcBef>
                <a:spcPts val="0"/>
              </a:spcBef>
              <a:spcAft>
                <a:spcPts val="0"/>
              </a:spcAft>
              <a:buClr>
                <a:schemeClr val="lt1"/>
              </a:buClr>
              <a:buSzPts val="3300"/>
              <a:buFont typeface="Calibri"/>
              <a:buNone/>
            </a:pPr>
            <a:r>
              <a:rPr lang="en"/>
              <a:t>Introduction </a:t>
            </a:r>
            <a:endParaRPr/>
          </a:p>
        </p:txBody>
      </p:sp>
      <p:sp>
        <p:nvSpPr>
          <p:cNvPr id="119" name="Google Shape;119;p22"/>
          <p:cNvSpPr txBox="1"/>
          <p:nvPr>
            <p:ph idx="1" type="body"/>
          </p:nvPr>
        </p:nvSpPr>
        <p:spPr>
          <a:xfrm>
            <a:off x="129428" y="1063835"/>
            <a:ext cx="8885400" cy="3834600"/>
          </a:xfrm>
          <a:prstGeom prst="rect">
            <a:avLst/>
          </a:prstGeom>
          <a:noFill/>
          <a:ln>
            <a:noFill/>
          </a:ln>
        </p:spPr>
        <p:txBody>
          <a:bodyPr anchorCtr="0" anchor="t" bIns="34275" lIns="68575" spcFirstLastPara="1" rIns="68575" wrap="square" tIns="34275">
            <a:noAutofit/>
          </a:bodyPr>
          <a:lstStyle/>
          <a:p>
            <a:pPr indent="0" lvl="0" marL="228600" marR="181660" rtl="0" algn="just">
              <a:lnSpc>
                <a:spcPct val="150000"/>
              </a:lnSpc>
              <a:spcBef>
                <a:spcPts val="930"/>
              </a:spcBef>
              <a:spcAft>
                <a:spcPts val="0"/>
              </a:spcAft>
              <a:buSzPts val="1018"/>
              <a:buNone/>
            </a:pPr>
            <a:r>
              <a:rPr lang="en" sz="1550">
                <a:solidFill>
                  <a:schemeClr val="dk1"/>
                </a:solidFill>
                <a:latin typeface="Times New Roman"/>
                <a:ea typeface="Times New Roman"/>
                <a:cs typeface="Times New Roman"/>
                <a:sym typeface="Times New Roman"/>
              </a:rPr>
              <a:t>Before going into the speculations of the project it is important to know the definition of color detection. It is simply the process of identifying the name of any color. It is obvious that humans perform this action naturally and do not put any effort into doing so. While it is not the case for computers.</a:t>
            </a:r>
            <a:endParaRPr sz="1550">
              <a:solidFill>
                <a:schemeClr val="dk1"/>
              </a:solidFill>
              <a:latin typeface="Times New Roman"/>
              <a:ea typeface="Times New Roman"/>
              <a:cs typeface="Times New Roman"/>
              <a:sym typeface="Times New Roman"/>
            </a:endParaRPr>
          </a:p>
          <a:p>
            <a:pPr indent="0" lvl="0" marL="228600" marR="181660" rtl="0" algn="just">
              <a:lnSpc>
                <a:spcPct val="150000"/>
              </a:lnSpc>
              <a:spcBef>
                <a:spcPts val="930"/>
              </a:spcBef>
              <a:spcAft>
                <a:spcPts val="0"/>
              </a:spcAft>
              <a:buSzPts val="1018"/>
              <a:buNone/>
            </a:pPr>
            <a:r>
              <a:rPr lang="en" sz="1550">
                <a:solidFill>
                  <a:schemeClr val="dk1"/>
                </a:solidFill>
                <a:latin typeface="Times New Roman"/>
                <a:ea typeface="Times New Roman"/>
                <a:cs typeface="Times New Roman"/>
                <a:sym typeface="Times New Roman"/>
              </a:rPr>
              <a:t>The human eyes and brain work in coordination to translate light into color. Light receptors that are present in the eyes transmit the signal to the brain which in turn recognizes the color. There is no exaggeration in saying that humans have mapped certain lights with their color names since childhood. The same strategy is useful in detecting color names in this project. Three different colors Red, Green, and Blue are being tracked by utilizing the fundamentals of computer vision. After successful compilation when we execute the code a window redirect to the image displayed on it whose path is given as an argument. </a:t>
            </a:r>
            <a:endParaRPr sz="1550">
              <a:solidFill>
                <a:srgbClr val="2E74B5"/>
              </a:solidFill>
              <a:latin typeface="Times New Roman"/>
              <a:ea typeface="Times New Roman"/>
              <a:cs typeface="Times New Roman"/>
              <a:sym typeface="Times New Roman"/>
            </a:endParaRPr>
          </a:p>
          <a:p>
            <a:pPr indent="0" lvl="0" marL="177800" rtl="0" algn="just">
              <a:lnSpc>
                <a:spcPct val="90000"/>
              </a:lnSpc>
              <a:spcBef>
                <a:spcPts val="700"/>
              </a:spcBef>
              <a:spcAft>
                <a:spcPts val="1200"/>
              </a:spcAft>
              <a:buSzPts val="1018"/>
              <a:buNone/>
            </a:pPr>
            <a:r>
              <a:t/>
            </a:r>
            <a:endParaRPr sz="1550">
              <a:solidFill>
                <a:srgbClr val="000000"/>
              </a:solidFill>
              <a:latin typeface="Calibri"/>
              <a:ea typeface="Calibri"/>
              <a:cs typeface="Calibri"/>
              <a:sym typeface="Calibri"/>
            </a:endParaRPr>
          </a:p>
        </p:txBody>
      </p:sp>
      <p:sp>
        <p:nvSpPr>
          <p:cNvPr id="120" name="Google Shape;120;p22"/>
          <p:cNvSpPr txBox="1"/>
          <p:nvPr>
            <p:ph idx="10" type="dt"/>
          </p:nvPr>
        </p:nvSpPr>
        <p:spPr>
          <a:xfrm>
            <a:off x="628650" y="4921812"/>
            <a:ext cx="24003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2 March 2022</a:t>
            </a:r>
            <a:endParaRPr/>
          </a:p>
        </p:txBody>
      </p:sp>
      <p:sp>
        <p:nvSpPr>
          <p:cNvPr id="121" name="Google Shape;121;p22"/>
          <p:cNvSpPr txBox="1"/>
          <p:nvPr>
            <p:ph idx="12" type="sldNum"/>
          </p:nvPr>
        </p:nvSpPr>
        <p:spPr>
          <a:xfrm>
            <a:off x="6568232" y="4921812"/>
            <a:ext cx="1028700" cy="2058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2"/>
          <p:cNvSpPr txBox="1"/>
          <p:nvPr>
            <p:ph idx="11" type="ftr"/>
          </p:nvPr>
        </p:nvSpPr>
        <p:spPr>
          <a:xfrm>
            <a:off x="3216499" y="4921812"/>
            <a:ext cx="2400300" cy="205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115910" y="0"/>
            <a:ext cx="8905800" cy="975600"/>
          </a:xfrm>
          <a:prstGeom prst="rect">
            <a:avLst/>
          </a:prstGeom>
          <a:noFill/>
          <a:ln>
            <a:noFill/>
          </a:ln>
        </p:spPr>
        <p:txBody>
          <a:bodyPr anchorCtr="0" anchor="b" bIns="34275" lIns="68575" spcFirstLastPara="1" rIns="68575" wrap="square" tIns="34275">
            <a:normAutofit/>
          </a:bodyPr>
          <a:lstStyle/>
          <a:p>
            <a:pPr indent="0" lvl="0" marL="0" rtl="0" algn="ctr">
              <a:spcBef>
                <a:spcPts val="0"/>
              </a:spcBef>
              <a:spcAft>
                <a:spcPts val="0"/>
              </a:spcAft>
              <a:buClr>
                <a:schemeClr val="lt1"/>
              </a:buClr>
              <a:buSzPts val="3300"/>
              <a:buFont typeface="Calibri"/>
              <a:buNone/>
            </a:pPr>
            <a:r>
              <a:rPr lang="en"/>
              <a:t>Survey of Existing Systems</a:t>
            </a:r>
            <a:endParaRPr/>
          </a:p>
        </p:txBody>
      </p:sp>
      <p:graphicFrame>
        <p:nvGraphicFramePr>
          <p:cNvPr id="128" name="Google Shape;128;p23"/>
          <p:cNvGraphicFramePr/>
          <p:nvPr/>
        </p:nvGraphicFramePr>
        <p:xfrm>
          <a:off x="129778" y="1064418"/>
          <a:ext cx="3000000" cy="3000000"/>
        </p:xfrm>
        <a:graphic>
          <a:graphicData uri="http://schemas.openxmlformats.org/drawingml/2006/table">
            <a:tbl>
              <a:tblPr bandRow="1" firstRow="1">
                <a:noFill/>
                <a:tableStyleId>{71E45070-CCED-439C-9C49-E83184A902A9}</a:tableStyleId>
              </a:tblPr>
              <a:tblGrid>
                <a:gridCol w="1776875"/>
                <a:gridCol w="1776875"/>
                <a:gridCol w="1776875"/>
                <a:gridCol w="1776875"/>
                <a:gridCol w="1776875"/>
              </a:tblGrid>
              <a:tr h="824600">
                <a:tc>
                  <a:txBody>
                    <a:bodyPr/>
                    <a:lstStyle/>
                    <a:p>
                      <a:pPr indent="0" lvl="0" marL="57150" marR="0" rtl="0" algn="ctr">
                        <a:spcBef>
                          <a:spcPts val="0"/>
                        </a:spcBef>
                        <a:spcAft>
                          <a:spcPts val="0"/>
                        </a:spcAft>
                        <a:buNone/>
                      </a:pPr>
                      <a:r>
                        <a:rPr b="1" lang="en" sz="1404">
                          <a:latin typeface="Times New Roman"/>
                          <a:ea typeface="Times New Roman"/>
                          <a:cs typeface="Times New Roman"/>
                          <a:sym typeface="Times New Roman"/>
                        </a:rPr>
                        <a:t>No. </a:t>
                      </a:r>
                      <a:endParaRPr b="1" sz="1404">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0" rtl="0" algn="l">
                        <a:spcBef>
                          <a:spcPts val="0"/>
                        </a:spcBef>
                        <a:spcAft>
                          <a:spcPts val="0"/>
                        </a:spcAft>
                        <a:buNone/>
                      </a:pPr>
                      <a:r>
                        <a:rPr b="1" lang="en" sz="1404">
                          <a:latin typeface="Times New Roman"/>
                          <a:ea typeface="Times New Roman"/>
                          <a:cs typeface="Times New Roman"/>
                          <a:sym typeface="Times New Roman"/>
                        </a:rPr>
                        <a:t>Existing system/website/software </a:t>
                      </a:r>
                      <a:endParaRPr b="1" sz="1404">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0" rtl="0" algn="l">
                        <a:spcBef>
                          <a:spcPts val="0"/>
                        </a:spcBef>
                        <a:spcAft>
                          <a:spcPts val="0"/>
                        </a:spcAft>
                        <a:buNone/>
                      </a:pPr>
                      <a:r>
                        <a:rPr b="1" lang="en" sz="1404">
                          <a:latin typeface="Times New Roman"/>
                          <a:ea typeface="Times New Roman"/>
                          <a:cs typeface="Times New Roman"/>
                          <a:sym typeface="Times New Roman"/>
                        </a:rPr>
                        <a:t>Features </a:t>
                      </a:r>
                      <a:endParaRPr b="1" sz="1404">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0" rtl="0" algn="l">
                        <a:spcBef>
                          <a:spcPts val="0"/>
                        </a:spcBef>
                        <a:spcAft>
                          <a:spcPts val="0"/>
                        </a:spcAft>
                        <a:buNone/>
                      </a:pPr>
                      <a:r>
                        <a:rPr b="1" lang="en" sz="1404">
                          <a:latin typeface="Times New Roman"/>
                          <a:ea typeface="Times New Roman"/>
                          <a:cs typeface="Times New Roman"/>
                          <a:sym typeface="Times New Roman"/>
                        </a:rPr>
                        <a:t>Disadvantages </a:t>
                      </a:r>
                      <a:endParaRPr b="1" sz="1404">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0" rtl="0" algn="l">
                        <a:spcBef>
                          <a:spcPts val="0"/>
                        </a:spcBef>
                        <a:spcAft>
                          <a:spcPts val="0"/>
                        </a:spcAft>
                        <a:buNone/>
                      </a:pPr>
                      <a:r>
                        <a:rPr b="1" lang="en" sz="1404">
                          <a:latin typeface="Times New Roman"/>
                          <a:ea typeface="Times New Roman"/>
                          <a:cs typeface="Times New Roman"/>
                          <a:sym typeface="Times New Roman"/>
                        </a:rPr>
                        <a:t>Limitations/Gaps</a:t>
                      </a:r>
                      <a:endParaRPr b="1" sz="1404">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14075">
                <a:tc>
                  <a:txBody>
                    <a:bodyPr/>
                    <a:lstStyle/>
                    <a:p>
                      <a:pPr indent="0" lvl="0" marL="57150" rtl="0" algn="l">
                        <a:spcBef>
                          <a:spcPts val="0"/>
                        </a:spcBef>
                        <a:spcAft>
                          <a:spcPts val="0"/>
                        </a:spcAft>
                        <a:buNone/>
                      </a:pPr>
                      <a:r>
                        <a:rPr lang="en" sz="1404">
                          <a:latin typeface="Times New Roman"/>
                          <a:ea typeface="Times New Roman"/>
                          <a:cs typeface="Times New Roman"/>
                          <a:sym typeface="Times New Roman"/>
                        </a:rPr>
                        <a:t>1.</a:t>
                      </a:r>
                      <a:endParaRPr sz="1404">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0" rtl="0" algn="l">
                        <a:lnSpc>
                          <a:spcPct val="115000"/>
                        </a:lnSpc>
                        <a:spcBef>
                          <a:spcPts val="0"/>
                        </a:spcBef>
                        <a:spcAft>
                          <a:spcPts val="0"/>
                        </a:spcAft>
                        <a:buNone/>
                      </a:pPr>
                      <a:r>
                        <a:rPr lang="en" sz="1404">
                          <a:latin typeface="Times New Roman"/>
                          <a:ea typeface="Times New Roman"/>
                          <a:cs typeface="Times New Roman"/>
                          <a:sym typeface="Times New Roman"/>
                        </a:rPr>
                        <a:t>https://imagecolorpicker.com/en</a:t>
                      </a:r>
                      <a:endParaRPr sz="1404">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0" rtl="0" algn="l">
                        <a:lnSpc>
                          <a:spcPct val="115000"/>
                        </a:lnSpc>
                        <a:spcBef>
                          <a:spcPts val="0"/>
                        </a:spcBef>
                        <a:spcAft>
                          <a:spcPts val="0"/>
                        </a:spcAft>
                        <a:buNone/>
                      </a:pPr>
                      <a:r>
                        <a:rPr lang="en" sz="1404">
                          <a:latin typeface="Times New Roman"/>
                          <a:ea typeface="Times New Roman"/>
                          <a:cs typeface="Times New Roman"/>
                          <a:sym typeface="Times New Roman"/>
                        </a:rPr>
                        <a:t>It detects color Code</a:t>
                      </a:r>
                      <a:endParaRPr sz="1404">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0" rtl="0" algn="l">
                        <a:lnSpc>
                          <a:spcPct val="115000"/>
                        </a:lnSpc>
                        <a:spcBef>
                          <a:spcPts val="0"/>
                        </a:spcBef>
                        <a:spcAft>
                          <a:spcPts val="0"/>
                        </a:spcAft>
                        <a:buNone/>
                      </a:pPr>
                      <a:r>
                        <a:rPr lang="en" sz="1404">
                          <a:latin typeface="Times New Roman"/>
                          <a:ea typeface="Times New Roman"/>
                          <a:cs typeface="Times New Roman"/>
                          <a:sym typeface="Times New Roman"/>
                        </a:rPr>
                        <a:t>Does Not Work everytime, We have to click So many times then it shows the color code.</a:t>
                      </a:r>
                      <a:endParaRPr sz="1404">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0" rtl="0" algn="l">
                        <a:lnSpc>
                          <a:spcPct val="115000"/>
                        </a:lnSpc>
                        <a:spcBef>
                          <a:spcPts val="0"/>
                        </a:spcBef>
                        <a:spcAft>
                          <a:spcPts val="0"/>
                        </a:spcAft>
                        <a:buNone/>
                      </a:pPr>
                      <a:r>
                        <a:rPr lang="en" sz="1404">
                          <a:latin typeface="Times New Roman"/>
                          <a:ea typeface="Times New Roman"/>
                          <a:cs typeface="Times New Roman"/>
                          <a:sym typeface="Times New Roman"/>
                        </a:rPr>
                        <a:t>It Doesn't show the name of the color on which the cursor is.</a:t>
                      </a:r>
                      <a:endParaRPr sz="1404">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24600">
                <a:tc>
                  <a:txBody>
                    <a:bodyPr/>
                    <a:lstStyle/>
                    <a:p>
                      <a:pPr indent="0" lvl="0" marL="57150" rtl="0" algn="l">
                        <a:lnSpc>
                          <a:spcPct val="115000"/>
                        </a:lnSpc>
                        <a:spcBef>
                          <a:spcPts val="0"/>
                        </a:spcBef>
                        <a:spcAft>
                          <a:spcPts val="0"/>
                        </a:spcAft>
                        <a:buNone/>
                      </a:pPr>
                      <a:r>
                        <a:rPr lang="en" sz="1404">
                          <a:latin typeface="Times New Roman"/>
                          <a:ea typeface="Times New Roman"/>
                          <a:cs typeface="Times New Roman"/>
                          <a:sym typeface="Times New Roman"/>
                        </a:rPr>
                        <a:t>  2.</a:t>
                      </a:r>
                      <a:endParaRPr sz="1404">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0" rtl="0" algn="l">
                        <a:lnSpc>
                          <a:spcPct val="115000"/>
                        </a:lnSpc>
                        <a:spcBef>
                          <a:spcPts val="0"/>
                        </a:spcBef>
                        <a:spcAft>
                          <a:spcPts val="0"/>
                        </a:spcAft>
                        <a:buNone/>
                      </a:pPr>
                      <a:r>
                        <a:rPr lang="en" sz="1404">
                          <a:latin typeface="Times New Roman"/>
                          <a:ea typeface="Times New Roman"/>
                          <a:cs typeface="Times New Roman"/>
                          <a:sym typeface="Times New Roman"/>
                        </a:rPr>
                        <a:t>https://pinetools.com/image-color-picker</a:t>
                      </a:r>
                      <a:endParaRPr sz="1404">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0" rtl="0" algn="l">
                        <a:lnSpc>
                          <a:spcPct val="115000"/>
                        </a:lnSpc>
                        <a:spcBef>
                          <a:spcPts val="0"/>
                        </a:spcBef>
                        <a:spcAft>
                          <a:spcPts val="0"/>
                        </a:spcAft>
                        <a:buNone/>
                      </a:pPr>
                      <a:r>
                        <a:rPr lang="en" sz="1404">
                          <a:latin typeface="Times New Roman"/>
                          <a:ea typeface="Times New Roman"/>
                          <a:cs typeface="Times New Roman"/>
                          <a:sym typeface="Times New Roman"/>
                        </a:rPr>
                        <a:t>It shows the accurate position of the cursor.</a:t>
                      </a:r>
                      <a:endParaRPr sz="1404">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0" rtl="0" algn="ctr">
                        <a:lnSpc>
                          <a:spcPct val="115000"/>
                        </a:lnSpc>
                        <a:spcBef>
                          <a:spcPts val="0"/>
                        </a:spcBef>
                        <a:spcAft>
                          <a:spcPts val="0"/>
                        </a:spcAft>
                        <a:buNone/>
                      </a:pPr>
                      <a:r>
                        <a:rPr lang="en" sz="1404">
                          <a:latin typeface="Times New Roman"/>
                          <a:ea typeface="Times New Roman"/>
                          <a:cs typeface="Times New Roman"/>
                          <a:sym typeface="Times New Roman"/>
                        </a:rPr>
                        <a:t>                                                  N/A </a:t>
                      </a:r>
                      <a:endParaRPr sz="1404">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0" rtl="0" algn="l">
                        <a:lnSpc>
                          <a:spcPct val="115000"/>
                        </a:lnSpc>
                        <a:spcBef>
                          <a:spcPts val="0"/>
                        </a:spcBef>
                        <a:spcAft>
                          <a:spcPts val="0"/>
                        </a:spcAft>
                        <a:buNone/>
                      </a:pPr>
                      <a:r>
                        <a:rPr lang="en" sz="1404">
                          <a:latin typeface="Times New Roman"/>
                          <a:ea typeface="Times New Roman"/>
                          <a:cs typeface="Times New Roman"/>
                          <a:sym typeface="Times New Roman"/>
                        </a:rPr>
                        <a:t>It shows unwanted data and also not the color name.</a:t>
                      </a:r>
                      <a:endParaRPr sz="1404">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9" name="Google Shape;129;p23"/>
          <p:cNvSpPr txBox="1"/>
          <p:nvPr>
            <p:ph idx="10" type="dt"/>
          </p:nvPr>
        </p:nvSpPr>
        <p:spPr>
          <a:xfrm>
            <a:off x="628650" y="4921812"/>
            <a:ext cx="24003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2 March 2022</a:t>
            </a:r>
            <a:endParaRPr/>
          </a:p>
        </p:txBody>
      </p:sp>
      <p:sp>
        <p:nvSpPr>
          <p:cNvPr id="130" name="Google Shape;130;p23"/>
          <p:cNvSpPr txBox="1"/>
          <p:nvPr>
            <p:ph idx="12" type="sldNum"/>
          </p:nvPr>
        </p:nvSpPr>
        <p:spPr>
          <a:xfrm>
            <a:off x="6568232" y="4921812"/>
            <a:ext cx="1028700" cy="2058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3"/>
          <p:cNvSpPr txBox="1"/>
          <p:nvPr>
            <p:ph idx="11" type="ftr"/>
          </p:nvPr>
        </p:nvSpPr>
        <p:spPr>
          <a:xfrm>
            <a:off x="3216499" y="4921812"/>
            <a:ext cx="2400300" cy="205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Department of Computer Science Engineering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115910" y="0"/>
            <a:ext cx="8905800" cy="975600"/>
          </a:xfrm>
          <a:prstGeom prst="rect">
            <a:avLst/>
          </a:prstGeom>
          <a:noFill/>
          <a:ln>
            <a:noFill/>
          </a:ln>
        </p:spPr>
        <p:txBody>
          <a:bodyPr anchorCtr="0" anchor="b" bIns="34275" lIns="68575" spcFirstLastPara="1" rIns="68575" wrap="square" tIns="34275">
            <a:normAutofit/>
          </a:bodyPr>
          <a:lstStyle/>
          <a:p>
            <a:pPr indent="0" lvl="0" marL="0" rtl="0" algn="ctr">
              <a:spcBef>
                <a:spcPts val="0"/>
              </a:spcBef>
              <a:spcAft>
                <a:spcPts val="0"/>
              </a:spcAft>
              <a:buClr>
                <a:schemeClr val="lt1"/>
              </a:buClr>
              <a:buSzPts val="3300"/>
              <a:buFont typeface="Calibri"/>
              <a:buNone/>
            </a:pPr>
            <a:r>
              <a:rPr lang="en"/>
              <a:t>Objectives</a:t>
            </a:r>
            <a:endParaRPr/>
          </a:p>
        </p:txBody>
      </p:sp>
      <p:sp>
        <p:nvSpPr>
          <p:cNvPr id="137" name="Google Shape;137;p24"/>
          <p:cNvSpPr txBox="1"/>
          <p:nvPr>
            <p:ph idx="1" type="body"/>
          </p:nvPr>
        </p:nvSpPr>
        <p:spPr>
          <a:xfrm>
            <a:off x="129428" y="1063835"/>
            <a:ext cx="8885400" cy="3834600"/>
          </a:xfrm>
          <a:prstGeom prst="rect">
            <a:avLst/>
          </a:prstGeom>
          <a:noFill/>
          <a:ln>
            <a:noFill/>
          </a:ln>
        </p:spPr>
        <p:txBody>
          <a:bodyPr anchorCtr="0" anchor="t" bIns="34275" lIns="68575" spcFirstLastPara="1" rIns="68575" wrap="square" tIns="34275">
            <a:normAutofit/>
          </a:bodyPr>
          <a:lstStyle/>
          <a:p>
            <a:pPr indent="-127000" lvl="0" marL="228600" marR="37592" rtl="0" algn="l">
              <a:lnSpc>
                <a:spcPct val="115000"/>
              </a:lnSpc>
              <a:spcBef>
                <a:spcPts val="796"/>
              </a:spcBef>
              <a:spcAft>
                <a:spcPts val="0"/>
              </a:spcAft>
              <a:buClr>
                <a:schemeClr val="dk1"/>
              </a:buClr>
              <a:buSzPts val="2000"/>
              <a:buFont typeface="Times New Roman"/>
              <a:buChar char="●"/>
            </a:pPr>
            <a:r>
              <a:rPr lang="en" sz="2000">
                <a:solidFill>
                  <a:schemeClr val="dk1"/>
                </a:solidFill>
                <a:highlight>
                  <a:srgbClr val="FFFFFF"/>
                </a:highlight>
                <a:latin typeface="Times New Roman"/>
                <a:ea typeface="Times New Roman"/>
                <a:cs typeface="Times New Roman"/>
                <a:sym typeface="Times New Roman"/>
              </a:rPr>
              <a:t>Automated color detection systems can be built for color detection which help in the completion of work in less time.</a:t>
            </a:r>
            <a:endParaRPr sz="2000">
              <a:solidFill>
                <a:schemeClr val="dk1"/>
              </a:solidFill>
              <a:highlight>
                <a:srgbClr val="FFFFFF"/>
              </a:highlight>
              <a:latin typeface="Times New Roman"/>
              <a:ea typeface="Times New Roman"/>
              <a:cs typeface="Times New Roman"/>
              <a:sym typeface="Times New Roman"/>
            </a:endParaRPr>
          </a:p>
          <a:p>
            <a:pPr indent="-127000" lvl="0" marL="228600" marR="37592" rtl="0" algn="l">
              <a:lnSpc>
                <a:spcPct val="115000"/>
              </a:lnSpc>
              <a:spcBef>
                <a:spcPts val="0"/>
              </a:spcBef>
              <a:spcAft>
                <a:spcPts val="0"/>
              </a:spcAft>
              <a:buClr>
                <a:schemeClr val="dk1"/>
              </a:buClr>
              <a:buSzPts val="2000"/>
              <a:buFont typeface="Times New Roman"/>
              <a:buChar char="●"/>
            </a:pPr>
            <a:r>
              <a:rPr lang="en" sz="2000">
                <a:solidFill>
                  <a:schemeClr val="dk1"/>
                </a:solidFill>
                <a:highlight>
                  <a:srgbClr val="FFFFFF"/>
                </a:highlight>
                <a:latin typeface="Times New Roman"/>
                <a:ea typeface="Times New Roman"/>
                <a:cs typeface="Times New Roman"/>
                <a:sym typeface="Times New Roman"/>
              </a:rPr>
              <a:t>Make children learn about color with just one click with reduction of paper wastage which also leads to a healthy environment.</a:t>
            </a:r>
            <a:endParaRPr sz="2000">
              <a:solidFill>
                <a:schemeClr val="dk1"/>
              </a:solidFill>
              <a:highlight>
                <a:srgbClr val="FFFFFF"/>
              </a:highlight>
              <a:latin typeface="Times New Roman"/>
              <a:ea typeface="Times New Roman"/>
              <a:cs typeface="Times New Roman"/>
              <a:sym typeface="Times New Roman"/>
            </a:endParaRPr>
          </a:p>
          <a:p>
            <a:pPr indent="-127000" lvl="0" marL="228600" marR="37592" rtl="0" algn="l">
              <a:lnSpc>
                <a:spcPct val="115000"/>
              </a:lnSpc>
              <a:spcBef>
                <a:spcPts val="0"/>
              </a:spcBef>
              <a:spcAft>
                <a:spcPts val="0"/>
              </a:spcAft>
              <a:buClr>
                <a:schemeClr val="dk1"/>
              </a:buClr>
              <a:buSzPts val="2000"/>
              <a:buFont typeface="Times New Roman"/>
              <a:buChar char="●"/>
            </a:pPr>
            <a:r>
              <a:rPr lang="en" sz="2000">
                <a:solidFill>
                  <a:schemeClr val="dk1"/>
                </a:solidFill>
                <a:highlight>
                  <a:srgbClr val="FFFFFF"/>
                </a:highlight>
                <a:latin typeface="Times New Roman"/>
                <a:ea typeface="Times New Roman"/>
                <a:cs typeface="Times New Roman"/>
                <a:sym typeface="Times New Roman"/>
              </a:rPr>
              <a:t>Learning colors is easy for children, Now they can identify colors with a single click.</a:t>
            </a:r>
            <a:endParaRPr sz="2000">
              <a:solidFill>
                <a:schemeClr val="dk1"/>
              </a:solidFill>
              <a:highlight>
                <a:srgbClr val="FFFFFF"/>
              </a:highlight>
              <a:latin typeface="Times New Roman"/>
              <a:ea typeface="Times New Roman"/>
              <a:cs typeface="Times New Roman"/>
              <a:sym typeface="Times New Roman"/>
            </a:endParaRPr>
          </a:p>
          <a:p>
            <a:pPr indent="-127000" lvl="0" marL="228600" marR="37592" rtl="0" algn="l">
              <a:lnSpc>
                <a:spcPct val="115000"/>
              </a:lnSpc>
              <a:spcBef>
                <a:spcPts val="0"/>
              </a:spcBef>
              <a:spcAft>
                <a:spcPts val="0"/>
              </a:spcAft>
              <a:buClr>
                <a:schemeClr val="dk1"/>
              </a:buClr>
              <a:buSzPts val="2000"/>
              <a:buFont typeface="Times New Roman"/>
              <a:buChar char="●"/>
            </a:pPr>
            <a:r>
              <a:rPr lang="en" sz="2000">
                <a:solidFill>
                  <a:schemeClr val="dk1"/>
                </a:solidFill>
                <a:highlight>
                  <a:srgbClr val="FFFFFF"/>
                </a:highlight>
                <a:latin typeface="Times New Roman"/>
                <a:ea typeface="Times New Roman"/>
                <a:cs typeface="Times New Roman"/>
                <a:sym typeface="Times New Roman"/>
              </a:rPr>
              <a:t>Helps color blind people to recognize exact color.</a:t>
            </a:r>
            <a:endParaRPr sz="2000">
              <a:solidFill>
                <a:schemeClr val="dk1"/>
              </a:solidFill>
              <a:highlight>
                <a:srgbClr val="FFFFFF"/>
              </a:highlight>
              <a:latin typeface="Times New Roman"/>
              <a:ea typeface="Times New Roman"/>
              <a:cs typeface="Times New Roman"/>
              <a:sym typeface="Times New Roman"/>
            </a:endParaRPr>
          </a:p>
          <a:p>
            <a:pPr indent="-127000" lvl="0" marL="228600" marR="37592" rtl="0" algn="l">
              <a:lnSpc>
                <a:spcPct val="115000"/>
              </a:lnSpc>
              <a:spcBef>
                <a:spcPts val="0"/>
              </a:spcBef>
              <a:spcAft>
                <a:spcPts val="0"/>
              </a:spcAft>
              <a:buClr>
                <a:schemeClr val="dk1"/>
              </a:buClr>
              <a:buSzPts val="2000"/>
              <a:buFont typeface="Times New Roman"/>
              <a:buChar char="●"/>
            </a:pPr>
            <a:r>
              <a:rPr lang="en" sz="2000">
                <a:solidFill>
                  <a:schemeClr val="dk1"/>
                </a:solidFill>
                <a:highlight>
                  <a:srgbClr val="FFFFFF"/>
                </a:highlight>
                <a:latin typeface="Times New Roman"/>
                <a:ea typeface="Times New Roman"/>
                <a:cs typeface="Times New Roman"/>
                <a:sym typeface="Times New Roman"/>
              </a:rPr>
              <a:t>On a large scale, this software can be used for live color detection of objects, walls for paints companies to provide the required color to their customers.</a:t>
            </a:r>
            <a:endParaRPr sz="2204">
              <a:solidFill>
                <a:srgbClr val="2E74B5"/>
              </a:solidFill>
              <a:latin typeface="Times New Roman"/>
              <a:ea typeface="Times New Roman"/>
              <a:cs typeface="Times New Roman"/>
              <a:sym typeface="Times New Roman"/>
            </a:endParaRPr>
          </a:p>
          <a:p>
            <a:pPr indent="0" lvl="0" marL="177800" rtl="0" algn="just">
              <a:lnSpc>
                <a:spcPct val="90000"/>
              </a:lnSpc>
              <a:spcBef>
                <a:spcPts val="0"/>
              </a:spcBef>
              <a:spcAft>
                <a:spcPts val="0"/>
              </a:spcAft>
              <a:buNone/>
            </a:pPr>
            <a:r>
              <a:t/>
            </a:r>
            <a:endParaRPr/>
          </a:p>
        </p:txBody>
      </p:sp>
      <p:sp>
        <p:nvSpPr>
          <p:cNvPr id="138" name="Google Shape;138;p24"/>
          <p:cNvSpPr txBox="1"/>
          <p:nvPr>
            <p:ph idx="10" type="dt"/>
          </p:nvPr>
        </p:nvSpPr>
        <p:spPr>
          <a:xfrm>
            <a:off x="628650" y="4921812"/>
            <a:ext cx="2400300" cy="205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2 March 2022</a:t>
            </a:r>
            <a:endParaRPr/>
          </a:p>
        </p:txBody>
      </p:sp>
      <p:sp>
        <p:nvSpPr>
          <p:cNvPr id="139" name="Google Shape;139;p24"/>
          <p:cNvSpPr txBox="1"/>
          <p:nvPr>
            <p:ph idx="12" type="sldNum"/>
          </p:nvPr>
        </p:nvSpPr>
        <p:spPr>
          <a:xfrm>
            <a:off x="6568232" y="4921812"/>
            <a:ext cx="1028700" cy="2058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idx="11" type="ftr"/>
          </p:nvPr>
        </p:nvSpPr>
        <p:spPr>
          <a:xfrm>
            <a:off x="3216499" y="4921812"/>
            <a:ext cx="2400300" cy="205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Department of Computer Science Engineering</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