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20B6-9B61-4A2F-AE5E-B22497C73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6A4FC-191B-456C-B365-544723D0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0837-CEF8-41E4-8B3A-D85F9FB3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93FF-2E11-44F6-9C13-A5FB03D4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673F-9BA2-42A8-9910-6C4B89CC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4280-62BA-44A0-9A87-76729D38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F3579-22E8-460D-99AC-6BAF7383F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0F7A-0F73-4168-A07C-B6184BC3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A38B-7925-4DA0-9E3B-793E6B21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5E0F-F739-468E-A880-B16BBF05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41966-7648-4086-BC3F-4B47E2C1D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676F-1E3F-420C-98CE-E45BAA34E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9F9D-4860-4164-BFFB-ADAC3731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1526-9B56-4E03-861F-C8BF2265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20BE4-4CC7-4B04-8F36-10BF2C5B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9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A65B-1331-49BB-B72D-DC34D1E2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8FA8-5E69-4354-8A9C-D3A3CEB1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B4A51-C8E2-412C-95B2-2DECAC40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515A-E470-4B21-B862-B02213DF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341B-2BBC-4213-9801-08F21725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3C72-ECD8-42A9-B7FF-8EDEE11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CC21-C819-451E-8675-7ED43F16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CD93-59CB-4213-BE6F-A94C2789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3E13-84B1-4FF8-944B-2A8AA0D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EEF1-01A7-4F4A-BA97-3B3717E1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549A-DCAF-4A96-8E00-3D849D0A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0DB5-31D5-4937-8B8C-A0BC1EA27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81529-65CE-470E-9A7E-D1E23F13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DD3F1-DFAA-404F-AE05-705C5B15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CA9E1-ADF0-4B67-AA29-96C64C46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40236-E970-47F3-AD84-700DBA02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6E64-4787-402C-B74D-DC26FE3B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80C90-8FF2-4C77-8B9B-7D6FDC88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CC9EA-8A62-4707-B4DA-78875BAF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6A84-63B5-4B95-99D0-9430668EB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12994-6591-45E4-8DA3-31B3B6BE3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F5F77-7100-4FFA-BB30-49EDC331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26EEF-D0A4-4EDD-828D-C3108BBB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66217-DBBC-4B6C-ABCD-43B11F1A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0181-A2E2-4887-9E28-2F28A854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BCFE0-148E-4C56-9DBF-C4970149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0524F-AACB-4868-B107-9A439BCE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636FA-441F-4B76-A1B3-69E77D3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2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2083C-8CAB-44E4-A8A8-3C300EC8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BCF97-E19C-419F-833D-343940F9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98C40-DBCC-4746-BBE6-7245050D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3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0C71-5EFC-4D97-B510-61B543A5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E135-80A2-49BB-886B-4F9EFDA89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1B198-AE83-444B-AA0C-4E09B45FD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60C82-4F00-4342-A846-225E3ACE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69664-79EB-42A1-B316-3A80FB5A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18B4-550A-4353-B406-57C53AF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ECB2-D600-4937-8879-C0C939EF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FCC65-EF34-4F0A-8119-4B5C7FFA9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58F85-BB7C-41A5-973A-3924EA24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3BF5-021D-4DC9-8542-C9E6D773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632D5-56E4-456E-956E-8A567D69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9FDA7-2628-4AB6-88B7-F52F322D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1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57EBA-865F-40EF-87BF-A5A918F0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32C1-FFAD-4DA1-872A-C738D9FA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8709-BE9F-4604-9DA7-105DA60FD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3DFA-54E7-488F-93AE-D89376E4461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87A8-60AA-4DF6-8697-E4E8F799A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29DE-EB82-4D9D-8D91-12CF5089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C8A2-4FCA-4D1D-AFEF-FC691D9EB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1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0FF5-51C7-4862-91A1-0697082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291"/>
          </a:xfrm>
        </p:spPr>
        <p:txBody>
          <a:bodyPr>
            <a:normAutofit fontScale="90000"/>
          </a:bodyPr>
          <a:lstStyle/>
          <a:p>
            <a:r>
              <a:rPr lang="en-IN" sz="1800" b="1" kern="100" dirty="0">
                <a:effectLst/>
                <a:latin typeface="Liberation Serif"/>
                <a:ea typeface="WenQuanYi Micro Hei"/>
                <a:cs typeface="Lohit Devanagari"/>
              </a:rPr>
              <a:t>Data Pre-processing:</a:t>
            </a:r>
            <a:br>
              <a:rPr lang="en-IN" sz="1800" kern="100" dirty="0">
                <a:effectLst/>
                <a:latin typeface="Liberation Serif"/>
                <a:ea typeface="WenQuanYi Micro Hei"/>
                <a:cs typeface="Lohit Devanagar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1BE9-4980-4BDE-9AFA-3EB6F8F3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IN" b="1" dirty="0"/>
              <a:t>All the libraries used for analysis: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seaborn as </a:t>
            </a:r>
            <a:r>
              <a:rPr lang="en-US" dirty="0" err="1"/>
              <a:t>sns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All the useful columns for analysis are:</a:t>
            </a:r>
          </a:p>
          <a:p>
            <a:pPr marL="0" indent="0">
              <a:buNone/>
            </a:pPr>
            <a:r>
              <a:rPr lang="en-US" dirty="0" err="1"/>
              <a:t>ID,Name</a:t>
            </a:r>
            <a:r>
              <a:rPr lang="en-US" dirty="0"/>
              <a:t>, Age, </a:t>
            </a:r>
            <a:r>
              <a:rPr lang="en-US" dirty="0" err="1"/>
              <a:t>Nationality,Overall,Potential,Club,Value,Wage,Preferred</a:t>
            </a:r>
            <a:r>
              <a:rPr lang="en-US" dirty="0"/>
              <a:t> </a:t>
            </a:r>
            <a:r>
              <a:rPr lang="en-US" dirty="0" err="1"/>
              <a:t>Foot,International</a:t>
            </a:r>
            <a:r>
              <a:rPr lang="en-US" dirty="0"/>
              <a:t> </a:t>
            </a:r>
            <a:r>
              <a:rPr lang="en-US" dirty="0" err="1"/>
              <a:t>Reputation,Weak</a:t>
            </a:r>
            <a:r>
              <a:rPr lang="en-US" dirty="0"/>
              <a:t> </a:t>
            </a:r>
            <a:r>
              <a:rPr lang="en-US" dirty="0" err="1"/>
              <a:t>Foot,Skill</a:t>
            </a:r>
            <a:r>
              <a:rPr lang="en-US" dirty="0"/>
              <a:t> </a:t>
            </a:r>
            <a:r>
              <a:rPr lang="en-US" dirty="0" err="1"/>
              <a:t>Moves,Work</a:t>
            </a:r>
            <a:r>
              <a:rPr lang="en-US" dirty="0"/>
              <a:t> </a:t>
            </a:r>
            <a:r>
              <a:rPr lang="en-US" dirty="0" err="1"/>
              <a:t>Rate,Body</a:t>
            </a:r>
            <a:r>
              <a:rPr lang="en-US" dirty="0"/>
              <a:t> </a:t>
            </a:r>
            <a:r>
              <a:rPr lang="en-US" dirty="0" err="1"/>
              <a:t>Type,Position,Joined</a:t>
            </a:r>
            <a:r>
              <a:rPr lang="en-US" dirty="0"/>
              <a:t> ,Contract Valid </a:t>
            </a:r>
            <a:r>
              <a:rPr lang="en-US" dirty="0" err="1"/>
              <a:t>Until,Height,Weight</a:t>
            </a:r>
            <a:r>
              <a:rPr lang="en-US" dirty="0"/>
              <a:t>, Release Clause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5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3433-1002-436B-BD53-A441D748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09"/>
            <a:ext cx="10515600" cy="5981654"/>
          </a:xfrm>
        </p:spPr>
        <p:txBody>
          <a:bodyPr/>
          <a:lstStyle/>
          <a:p>
            <a:r>
              <a:rPr lang="en-IN" b="1" dirty="0"/>
              <a:t>Converted the following columns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Mean imputation was done on the following columns:</a:t>
            </a:r>
          </a:p>
          <a:p>
            <a:pPr marL="0" indent="0">
              <a:buNone/>
            </a:pPr>
            <a:r>
              <a:rPr lang="en-IN" dirty="0"/>
              <a:t>Height, Weight, Weak Foot, Skill Moves, Release Clause(grouped mean imputation)</a:t>
            </a:r>
          </a:p>
          <a:p>
            <a:pPr marL="0" indent="0">
              <a:buNone/>
            </a:pPr>
            <a:r>
              <a:rPr lang="en-IN" dirty="0"/>
              <a:t>International Reputation,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75927C-C472-4ABF-B5E4-515F53213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16629"/>
              </p:ext>
            </p:extLst>
          </p:nvPr>
        </p:nvGraphicFramePr>
        <p:xfrm>
          <a:off x="1491450" y="768639"/>
          <a:ext cx="7634796" cy="292447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837307">
                  <a:extLst>
                    <a:ext uri="{9D8B030D-6E8A-4147-A177-3AD203B41FA5}">
                      <a16:colId xmlns:a16="http://schemas.microsoft.com/office/drawing/2014/main" val="1197651022"/>
                    </a:ext>
                  </a:extLst>
                </a:gridCol>
                <a:gridCol w="4797489">
                  <a:extLst>
                    <a:ext uri="{9D8B030D-6E8A-4147-A177-3AD203B41FA5}">
                      <a16:colId xmlns:a16="http://schemas.microsoft.com/office/drawing/2014/main" val="1716539421"/>
                    </a:ext>
                  </a:extLst>
                </a:gridCol>
              </a:tblGrid>
              <a:tr h="427972">
                <a:tc>
                  <a:txBody>
                    <a:bodyPr/>
                    <a:lstStyle/>
                    <a:p>
                      <a:pPr algn="ctr" hangingPunct="0"/>
                      <a:r>
                        <a:rPr lang="en-IN" sz="1200" kern="100" dirty="0">
                          <a:effectLst/>
                        </a:rPr>
                        <a:t>Column Name</a:t>
                      </a:r>
                      <a:endParaRPr lang="en-IN" sz="12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IN" sz="1200" kern="100" dirty="0">
                          <a:effectLst/>
                        </a:rPr>
                        <a:t>Column Conversion Details</a:t>
                      </a:r>
                      <a:endParaRPr lang="en-IN" sz="12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268179"/>
                  </a:ext>
                </a:extLst>
              </a:tr>
              <a:tr h="356643"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'Value'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Converted to Float after removing the currency symbol and suffix.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393329"/>
                  </a:ext>
                </a:extLst>
              </a:tr>
              <a:tr h="356643"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 dirty="0">
                          <a:effectLst/>
                        </a:rPr>
                        <a:t>'Wage'</a:t>
                      </a:r>
                      <a:endParaRPr lang="en-IN" sz="12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Converted to Float after removing the currency symbol and suffix.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902292"/>
                  </a:ext>
                </a:extLst>
              </a:tr>
              <a:tr h="356643"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'Joined'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Converted to int with only year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939797"/>
                  </a:ext>
                </a:extLst>
              </a:tr>
              <a:tr h="356643"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'Contract Valid Until'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Converted to datetime type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720770"/>
                  </a:ext>
                </a:extLst>
              </a:tr>
              <a:tr h="356643"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'Height'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Converted to Float with decimal points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973568"/>
                  </a:ext>
                </a:extLst>
              </a:tr>
              <a:tr h="356643"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'Weight'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>
                          <a:effectLst/>
                        </a:rPr>
                        <a:t>Removed the suffix and convert to float</a:t>
                      </a:r>
                      <a:endParaRPr lang="en-IN" sz="12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917029"/>
                  </a:ext>
                </a:extLst>
              </a:tr>
              <a:tr h="356643"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 dirty="0">
                          <a:effectLst/>
                        </a:rPr>
                        <a:t>'Release Clause'</a:t>
                      </a:r>
                      <a:endParaRPr lang="en-IN" sz="12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000" kern="100" dirty="0">
                          <a:effectLst/>
                        </a:rPr>
                        <a:t>Converted to Float after removing the currency symbol and suffix.</a:t>
                      </a:r>
                      <a:endParaRPr lang="en-IN" sz="12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43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5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C74B-2FDD-4068-AE06-1685AF9F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715"/>
            <a:ext cx="10515600" cy="323823"/>
          </a:xfrm>
        </p:spPr>
        <p:txBody>
          <a:bodyPr>
            <a:normAutofit fontScale="90000"/>
          </a:bodyPr>
          <a:lstStyle/>
          <a:p>
            <a:r>
              <a:rPr lang="en-IN" sz="1800" b="1" kern="100" dirty="0">
                <a:effectLst/>
                <a:latin typeface="Liberation Serif"/>
                <a:ea typeface="WenQuanYi Micro Hei"/>
                <a:cs typeface="Lohit Devanagari"/>
              </a:rPr>
              <a:t>Exploratory Analysis:</a:t>
            </a:r>
            <a:br>
              <a:rPr lang="en-IN" sz="1800" kern="100" dirty="0">
                <a:effectLst/>
                <a:latin typeface="Liberation Serif"/>
                <a:ea typeface="WenQuanYi Micro Hei"/>
                <a:cs typeface="Lohit Devanagar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124F-3721-4E89-A2B4-6869DBAD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19"/>
            <a:ext cx="10515600" cy="5821856"/>
          </a:xfrm>
        </p:spPr>
        <p:txBody>
          <a:bodyPr/>
          <a:lstStyle/>
          <a:p>
            <a:r>
              <a:rPr lang="en-IN" sz="1800" kern="100" dirty="0">
                <a:effectLst/>
                <a:latin typeface="Liberation Serif"/>
                <a:ea typeface="WenQuanYi Micro Hei"/>
                <a:cs typeface="Lohit Devanagari"/>
              </a:rPr>
              <a:t>Distribution Plot of Overall rating for all players:</a:t>
            </a:r>
          </a:p>
          <a:p>
            <a:endParaRPr lang="en-IN" sz="18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lvl="0" indent="0" hangingPunct="0">
              <a:buNone/>
              <a:tabLst>
                <a:tab pos="495300" algn="l"/>
              </a:tabLst>
            </a:pPr>
            <a:endParaRPr lang="en-IN" dirty="0"/>
          </a:p>
          <a:p>
            <a:pPr marL="0" lvl="0" indent="0" hangingPunct="0">
              <a:buNone/>
              <a:tabLst>
                <a:tab pos="495300" algn="l"/>
              </a:tabLst>
            </a:pPr>
            <a:r>
              <a:rPr lang="en-IN" sz="1800" b="1" kern="100" dirty="0">
                <a:effectLst/>
                <a:latin typeface="Liberation Serif"/>
                <a:ea typeface="WenQuanYi Micro Hei"/>
                <a:cs typeface="Lohit Devanagari"/>
              </a:rPr>
              <a:t>pair plots for the following variables:</a:t>
            </a:r>
          </a:p>
          <a:p>
            <a:pPr marL="0" lvl="0" indent="0" hangingPunct="0">
              <a:buNone/>
              <a:tabLst>
                <a:tab pos="495300" algn="l"/>
              </a:tabLst>
            </a:pPr>
            <a:r>
              <a:rPr lang="en-IN" sz="1800" kern="100" dirty="0">
                <a:effectLst/>
                <a:latin typeface="Liberation Serif"/>
                <a:ea typeface="WenQuanYi Micro Hei"/>
                <a:cs typeface="Lohit Devanagari"/>
              </a:rPr>
              <a:t>Overall, Value, Wage, International Reputation, Height, Weight, Release Clause</a:t>
            </a:r>
          </a:p>
          <a:p>
            <a:pPr marL="0" lvl="0" indent="0" hangingPunct="0">
              <a:buNone/>
              <a:tabLst>
                <a:tab pos="495300" algn="l"/>
              </a:tabLst>
            </a:pPr>
            <a:endParaRPr lang="en-IN" sz="18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endParaRPr lang="en-IN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B90C78E-5131-4F94-B97F-68DF1CC47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597434"/>
            <a:ext cx="3600450" cy="24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88FA4-A622-453B-A1AA-AC3CA057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91" y="3785253"/>
            <a:ext cx="6654553" cy="30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5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DEC2-5403-465C-ABA7-FB1E65E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1033"/>
          </a:xfrm>
        </p:spPr>
        <p:txBody>
          <a:bodyPr>
            <a:normAutofit fontScale="90000"/>
          </a:bodyPr>
          <a:lstStyle/>
          <a:p>
            <a:pPr marL="342900" lvl="0" indent="-342900" hangingPunct="0">
              <a:tabLst>
                <a:tab pos="495300" algn="l"/>
              </a:tabLst>
            </a:pPr>
            <a:r>
              <a:rPr lang="en-IN" sz="1200" kern="100" dirty="0">
                <a:effectLst/>
                <a:latin typeface="Liberation Serif"/>
                <a:ea typeface="WenQuanYi Micro Hei"/>
                <a:cs typeface="Lohit Devanagari"/>
              </a:rPr>
              <a:t>          </a:t>
            </a:r>
            <a:br>
              <a:rPr lang="en-IN" sz="1200" kern="100" dirty="0">
                <a:effectLst/>
                <a:latin typeface="Liberation Serif"/>
                <a:ea typeface="WenQuanYi Micro Hei"/>
                <a:cs typeface="Lohit Devanagari"/>
              </a:rPr>
            </a:br>
            <a:br>
              <a:rPr lang="en-IN" sz="1200" kern="100" dirty="0"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2000" b="1" kern="100" dirty="0">
                <a:effectLst/>
                <a:latin typeface="Liberation Serif"/>
                <a:ea typeface="WenQuanYi Micro Hei"/>
                <a:cs typeface="Lohit Devanagari"/>
              </a:rPr>
              <a:t>Problem Analysis:</a:t>
            </a:r>
            <a:br>
              <a:rPr lang="en-IN" sz="1200" kern="100" dirty="0"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2000" kern="100" dirty="0">
                <a:latin typeface="Liberation Serif"/>
                <a:ea typeface="WenQuanYi Micro Hei"/>
                <a:cs typeface="Lohit Devanagari"/>
              </a:rPr>
              <a:t>T</a:t>
            </a:r>
            <a:r>
              <a:rPr lang="en-IN" sz="2000" kern="100" dirty="0">
                <a:effectLst/>
                <a:latin typeface="Liberation Serif"/>
                <a:ea typeface="WenQuanYi Micro Hei"/>
                <a:cs typeface="Lohit Devanagari"/>
              </a:rPr>
              <a:t>able containing the top 20 players ranked by Overall score and whose contract expires in 2020.</a:t>
            </a:r>
            <a:br>
              <a:rPr lang="en-IN" sz="2000" kern="100" dirty="0">
                <a:effectLst/>
                <a:latin typeface="Liberation Serif"/>
                <a:ea typeface="WenQuanYi Micro Hei"/>
                <a:cs typeface="Lohit Devanagari"/>
              </a:rPr>
            </a:br>
            <a:br>
              <a:rPr lang="en-IN" sz="1200" kern="100" dirty="0">
                <a:effectLst/>
                <a:latin typeface="Liberation Serif"/>
                <a:ea typeface="WenQuanYi Micro Hei"/>
                <a:cs typeface="Lohit Devanagari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61C202-6869-49DD-82BC-27FE86393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405133"/>
              </p:ext>
            </p:extLst>
          </p:nvPr>
        </p:nvGraphicFramePr>
        <p:xfrm>
          <a:off x="1287261" y="585926"/>
          <a:ext cx="9286048" cy="4048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756">
                  <a:extLst>
                    <a:ext uri="{9D8B030D-6E8A-4147-A177-3AD203B41FA5}">
                      <a16:colId xmlns:a16="http://schemas.microsoft.com/office/drawing/2014/main" val="2466433965"/>
                    </a:ext>
                  </a:extLst>
                </a:gridCol>
                <a:gridCol w="1160756">
                  <a:extLst>
                    <a:ext uri="{9D8B030D-6E8A-4147-A177-3AD203B41FA5}">
                      <a16:colId xmlns:a16="http://schemas.microsoft.com/office/drawing/2014/main" val="2464460281"/>
                    </a:ext>
                  </a:extLst>
                </a:gridCol>
                <a:gridCol w="1160756">
                  <a:extLst>
                    <a:ext uri="{9D8B030D-6E8A-4147-A177-3AD203B41FA5}">
                      <a16:colId xmlns:a16="http://schemas.microsoft.com/office/drawing/2014/main" val="3501559880"/>
                    </a:ext>
                  </a:extLst>
                </a:gridCol>
                <a:gridCol w="1160756">
                  <a:extLst>
                    <a:ext uri="{9D8B030D-6E8A-4147-A177-3AD203B41FA5}">
                      <a16:colId xmlns:a16="http://schemas.microsoft.com/office/drawing/2014/main" val="1409758755"/>
                    </a:ext>
                  </a:extLst>
                </a:gridCol>
                <a:gridCol w="1160756">
                  <a:extLst>
                    <a:ext uri="{9D8B030D-6E8A-4147-A177-3AD203B41FA5}">
                      <a16:colId xmlns:a16="http://schemas.microsoft.com/office/drawing/2014/main" val="2165414857"/>
                    </a:ext>
                  </a:extLst>
                </a:gridCol>
                <a:gridCol w="1160756">
                  <a:extLst>
                    <a:ext uri="{9D8B030D-6E8A-4147-A177-3AD203B41FA5}">
                      <a16:colId xmlns:a16="http://schemas.microsoft.com/office/drawing/2014/main" val="2367161058"/>
                    </a:ext>
                  </a:extLst>
                </a:gridCol>
                <a:gridCol w="1160756">
                  <a:extLst>
                    <a:ext uri="{9D8B030D-6E8A-4147-A177-3AD203B41FA5}">
                      <a16:colId xmlns:a16="http://schemas.microsoft.com/office/drawing/2014/main" val="1498602886"/>
                    </a:ext>
                  </a:extLst>
                </a:gridCol>
                <a:gridCol w="1160756">
                  <a:extLst>
                    <a:ext uri="{9D8B030D-6E8A-4147-A177-3AD203B41FA5}">
                      <a16:colId xmlns:a16="http://schemas.microsoft.com/office/drawing/2014/main" val="4074458831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 dirty="0">
                          <a:effectLst/>
                        </a:rPr>
                        <a:t>ID</a:t>
                      </a:r>
                      <a:endParaRPr lang="en-IN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Name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Age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Nationality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Overall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Potential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Club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Value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514173852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193080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De Gea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27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Spain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Manchester United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72000000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577181132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183277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E. Hazard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27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Belgium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Chelsea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93000000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952035326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177003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L. Modrić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Croatia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Real Madrid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67000000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863504266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155862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Sergio Ramos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Spain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Real Madrid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51000000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101381112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168542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David Silva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Spain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Manchester City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60000000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860420830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179813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E. Cavani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Uruguay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Paris Saint-Germain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60000000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037852725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138956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G. Chiellini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Italy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Juventus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27000000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480792286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 dirty="0">
                          <a:effectLst/>
                        </a:rPr>
                        <a:t>164240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Thiago Silva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Brazil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Paris Saint-Germain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24000000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638089968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190460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C. Eriksen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26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Denmark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91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Tottenham Hotspur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73500000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414758484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189332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Jordi Alba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29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Spain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FC Barcelona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38000000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26532685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171877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M. Hamšík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Slovakia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Napoli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46500000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919927345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175943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D. Mertens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Belgium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Napoli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45000000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837438576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193041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K. Navas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Costa Rica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Real Madrid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30500000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567207668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184087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T. Alderweireld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29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Belgium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Tottenham Hotspur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39000000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384924652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177509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M. Benatia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Morocco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Juventus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30000000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059992408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135507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Fernandinho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Brazil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Manchester City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18000000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2638988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191043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Alex Sandro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27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Brazil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Juventus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36500000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991918335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180930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E. Džeko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Bosnia Herzegovina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Roma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 dirty="0">
                          <a:effectLst/>
                        </a:rPr>
                        <a:t>30500000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288947166"/>
                  </a:ext>
                </a:extLst>
              </a:tr>
              <a:tr h="1816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171919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Naldo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Brazil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FC Schalke 04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 dirty="0">
                          <a:effectLst/>
                        </a:rPr>
                        <a:t>9000000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106336121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168609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Miranda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33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Brazil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85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>
                          <a:effectLst/>
                        </a:rPr>
                        <a:t>Inter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u="none" strike="noStrike" dirty="0">
                          <a:effectLst/>
                        </a:rPr>
                        <a:t>15500000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7024269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A4F96B-0553-4868-ADD8-8C7F48549859}"/>
              </a:ext>
            </a:extLst>
          </p:cNvPr>
          <p:cNvSpPr txBox="1"/>
          <p:nvPr/>
        </p:nvSpPr>
        <p:spPr>
          <a:xfrm>
            <a:off x="1287262" y="4891596"/>
            <a:ext cx="9286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age of the above players is 30.7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positive correlation(0.77) between Overall rating and Value </a:t>
            </a:r>
            <a:r>
              <a:rPr lang="en-US" dirty="0" err="1"/>
              <a:t>fro</a:t>
            </a:r>
            <a:r>
              <a:rPr lang="en-US" dirty="0"/>
              <a:t> the above players.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0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ECAD-F3B4-4430-ACA4-53E6F9D0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0262"/>
          </a:xfrm>
        </p:spPr>
        <p:txBody>
          <a:bodyPr>
            <a:normAutofit/>
          </a:bodyPr>
          <a:lstStyle/>
          <a:p>
            <a:r>
              <a:rPr lang="en-IN" sz="1800" b="1" kern="100" dirty="0">
                <a:latin typeface="Liberation Serif"/>
                <a:ea typeface="WenQuanYi Micro Hei"/>
                <a:cs typeface="Lohit Devanagari"/>
              </a:rPr>
              <a:t>T</a:t>
            </a:r>
            <a:r>
              <a:rPr lang="en-IN" sz="1800" b="1" kern="100" dirty="0">
                <a:effectLst/>
                <a:latin typeface="Liberation Serif"/>
                <a:ea typeface="WenQuanYi Micro Hei"/>
                <a:cs typeface="Lohit Devanagari"/>
              </a:rPr>
              <a:t>able containing the top 5 players by Overall rating for each unique position.</a:t>
            </a:r>
            <a:br>
              <a:rPr lang="en-IN" sz="1800" kern="100" dirty="0"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1800" kern="100" dirty="0">
                <a:effectLst/>
                <a:latin typeface="Liberation Serif"/>
                <a:ea typeface="WenQuanYi Micro Hei"/>
                <a:cs typeface="Lohit Devanagari"/>
              </a:rPr>
              <a:t>Snippet of the table: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96F1-2881-4289-AD6C-5F97D03C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5557"/>
            <a:ext cx="10515600" cy="3342442"/>
          </a:xfrm>
        </p:spPr>
        <p:txBody>
          <a:bodyPr/>
          <a:lstStyle/>
          <a:p>
            <a:r>
              <a:rPr lang="en-IN" sz="1800" b="1" dirty="0">
                <a:effectLst/>
                <a:latin typeface="Liberation Serif"/>
                <a:ea typeface="WenQuanYi Micro Hei"/>
                <a:cs typeface="Lohit Devanagari"/>
              </a:rPr>
              <a:t>players appearing in more than one Table:                       average wage(Euro) for the top 5 in every position:</a:t>
            </a:r>
          </a:p>
          <a:p>
            <a:endParaRPr lang="en-IN" sz="1800" dirty="0">
              <a:latin typeface="Liberation Serif"/>
            </a:endParaRPr>
          </a:p>
          <a:p>
            <a:endParaRPr lang="en-IN" sz="1800" dirty="0">
              <a:latin typeface="Liberation Serif"/>
            </a:endParaRPr>
          </a:p>
          <a:p>
            <a:endParaRPr lang="en-IN" sz="1800" dirty="0">
              <a:latin typeface="Liberation Serif"/>
            </a:endParaRPr>
          </a:p>
          <a:p>
            <a:endParaRPr lang="en-IN" sz="1800" dirty="0">
              <a:latin typeface="Liberation Serif"/>
            </a:endParaRPr>
          </a:p>
          <a:p>
            <a:endParaRPr lang="en-IN" sz="1800" dirty="0">
              <a:latin typeface="Liberation Serif"/>
            </a:endParaRPr>
          </a:p>
          <a:p>
            <a:endParaRPr lang="en-IN" sz="1800" dirty="0">
              <a:latin typeface="Liberation Serif"/>
            </a:endParaRPr>
          </a:p>
          <a:p>
            <a:endParaRPr lang="en-IN" sz="1800" dirty="0">
              <a:latin typeface="Liberation Seri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58EB0-0729-47E7-B6BE-4DACBFA4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6098"/>
            <a:ext cx="8983014" cy="2872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12D44-1B14-4596-8FE3-72CCDA80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88" y="3864945"/>
            <a:ext cx="3971028" cy="2409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327E1-A932-4E7B-9222-6181DD841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88" y="3985097"/>
            <a:ext cx="2107567" cy="22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7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540</Words>
  <Application>Microsoft Office PowerPoint</Application>
  <PresentationFormat>Widescreen</PresentationFormat>
  <Paragraphs>223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Liberation Serif</vt:lpstr>
      <vt:lpstr>Office Theme</vt:lpstr>
      <vt:lpstr>Data Pre-processing: </vt:lpstr>
      <vt:lpstr>PowerPoint Presentation</vt:lpstr>
      <vt:lpstr>Exploratory Analysis: </vt:lpstr>
      <vt:lpstr>            Problem Analysis: Table containing the top 20 players ranked by Overall score and whose contract expires in 2020.  </vt:lpstr>
      <vt:lpstr>Table containing the top 5 players by Overall rating for each unique position. Snippet of the table: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devdas</dc:creator>
  <cp:lastModifiedBy>ajay devdas</cp:lastModifiedBy>
  <cp:revision>8</cp:revision>
  <dcterms:created xsi:type="dcterms:W3CDTF">2020-12-22T10:24:49Z</dcterms:created>
  <dcterms:modified xsi:type="dcterms:W3CDTF">2020-12-22T11:35:53Z</dcterms:modified>
</cp:coreProperties>
</file>