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-5" dirty="0"/>
              <a:t>Deloitte </a:t>
            </a:r>
            <a:r>
              <a:rPr dirty="0"/>
              <a:t>TS&amp;I</a:t>
            </a:r>
            <a:endParaRPr dirty="0"/>
          </a:p>
          <a:p>
            <a:pPr algn="ctr">
              <a:lnSpc>
                <a:spcPct val="100000"/>
              </a:lnSpc>
              <a:spcBef>
                <a:spcPts val="205"/>
              </a:spcBef>
            </a:pPr>
            <a:r>
              <a:rPr b="0" spc="-5" dirty="0">
                <a:latin typeface="Segoe UI" panose="020B0502040204020203"/>
                <a:cs typeface="Segoe UI" panose="020B0502040204020203"/>
              </a:rPr>
              <a:t>Inside </a:t>
            </a:r>
            <a:r>
              <a:rPr b="0" dirty="0">
                <a:latin typeface="Segoe UI" panose="020B0502040204020203"/>
                <a:cs typeface="Segoe UI" panose="020B0502040204020203"/>
              </a:rPr>
              <a:t>Sherpa – </a:t>
            </a:r>
            <a:r>
              <a:rPr b="0" spc="-5" dirty="0">
                <a:latin typeface="Segoe UI" panose="020B0502040204020203"/>
                <a:cs typeface="Segoe UI" panose="020B0502040204020203"/>
              </a:rPr>
              <a:t>Digital </a:t>
            </a:r>
            <a:r>
              <a:rPr b="0" dirty="0">
                <a:latin typeface="Segoe UI" panose="020B0502040204020203"/>
                <a:cs typeface="Segoe UI" panose="020B0502040204020203"/>
              </a:rPr>
              <a:t>Internship </a:t>
            </a:r>
            <a:r>
              <a:rPr b="0" spc="-5" dirty="0">
                <a:latin typeface="Segoe UI" panose="020B0502040204020203"/>
                <a:cs typeface="Segoe UI" panose="020B0502040204020203"/>
              </a:rPr>
              <a:t>Module</a:t>
            </a:r>
            <a:endParaRPr b="0" spc="-5" dirty="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Draft </a:t>
            </a:r>
            <a:r>
              <a:rPr dirty="0"/>
              <a:t>– </a:t>
            </a:r>
            <a:r>
              <a:rPr spc="-5" dirty="0"/>
              <a:t>Work in</a:t>
            </a:r>
            <a:r>
              <a:rPr spc="-50" dirty="0"/>
              <a:t> </a:t>
            </a:r>
            <a:r>
              <a:rPr spc="-5" dirty="0"/>
              <a:t>Progress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marL="254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</a:fld>
            <a:r>
              <a:rPr dirty="0"/>
              <a:t> | </a:t>
            </a:r>
            <a:r>
              <a:rPr spc="-5" dirty="0"/>
              <a:t>Deloitte</a:t>
            </a:r>
            <a:r>
              <a:rPr spc="-10" dirty="0"/>
              <a:t> </a:t>
            </a:r>
            <a:r>
              <a:rPr spc="-5" dirty="0"/>
              <a:t>Consulting</a:t>
            </a:r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Segoe UI" panose="020B0502040204020203"/>
                <a:cs typeface="Segoe UI" panose="020B05020402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-5" dirty="0"/>
              <a:t>Deloitte </a:t>
            </a:r>
            <a:r>
              <a:rPr dirty="0"/>
              <a:t>TS&amp;I</a:t>
            </a:r>
            <a:endParaRPr dirty="0"/>
          </a:p>
          <a:p>
            <a:pPr algn="ctr">
              <a:lnSpc>
                <a:spcPct val="100000"/>
              </a:lnSpc>
              <a:spcBef>
                <a:spcPts val="205"/>
              </a:spcBef>
            </a:pPr>
            <a:r>
              <a:rPr b="0" spc="-5" dirty="0">
                <a:latin typeface="Segoe UI" panose="020B0502040204020203"/>
                <a:cs typeface="Segoe UI" panose="020B0502040204020203"/>
              </a:rPr>
              <a:t>Inside </a:t>
            </a:r>
            <a:r>
              <a:rPr b="0" dirty="0">
                <a:latin typeface="Segoe UI" panose="020B0502040204020203"/>
                <a:cs typeface="Segoe UI" panose="020B0502040204020203"/>
              </a:rPr>
              <a:t>Sherpa – </a:t>
            </a:r>
            <a:r>
              <a:rPr b="0" spc="-5" dirty="0">
                <a:latin typeface="Segoe UI" panose="020B0502040204020203"/>
                <a:cs typeface="Segoe UI" panose="020B0502040204020203"/>
              </a:rPr>
              <a:t>Digital </a:t>
            </a:r>
            <a:r>
              <a:rPr b="0" dirty="0">
                <a:latin typeface="Segoe UI" panose="020B0502040204020203"/>
                <a:cs typeface="Segoe UI" panose="020B0502040204020203"/>
              </a:rPr>
              <a:t>Internship </a:t>
            </a:r>
            <a:r>
              <a:rPr b="0" spc="-5" dirty="0">
                <a:latin typeface="Segoe UI" panose="020B0502040204020203"/>
                <a:cs typeface="Segoe UI" panose="020B0502040204020203"/>
              </a:rPr>
              <a:t>Module</a:t>
            </a:r>
            <a:endParaRPr b="0" spc="-5" dirty="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Draft </a:t>
            </a:r>
            <a:r>
              <a:rPr dirty="0"/>
              <a:t>– </a:t>
            </a:r>
            <a:r>
              <a:rPr spc="-5" dirty="0"/>
              <a:t>Work in</a:t>
            </a:r>
            <a:r>
              <a:rPr spc="-50" dirty="0"/>
              <a:t> </a:t>
            </a:r>
            <a:r>
              <a:rPr spc="-5" dirty="0"/>
              <a:t>Progress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marL="254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</a:fld>
            <a:r>
              <a:rPr dirty="0"/>
              <a:t> | </a:t>
            </a:r>
            <a:r>
              <a:rPr spc="-5" dirty="0"/>
              <a:t>Deloitte</a:t>
            </a:r>
            <a:r>
              <a:rPr spc="-10" dirty="0"/>
              <a:t> </a:t>
            </a:r>
            <a:r>
              <a:rPr spc="-5" dirty="0"/>
              <a:t>Consulting</a:t>
            </a:r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Segoe UI" panose="020B0502040204020203"/>
                <a:cs typeface="Segoe UI" panose="020B05020402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49376" y="1470786"/>
            <a:ext cx="5040630" cy="4766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-5" dirty="0"/>
              <a:t>Deloitte </a:t>
            </a:r>
            <a:r>
              <a:rPr dirty="0"/>
              <a:t>TS&amp;I</a:t>
            </a:r>
            <a:endParaRPr dirty="0"/>
          </a:p>
          <a:p>
            <a:pPr algn="ctr">
              <a:lnSpc>
                <a:spcPct val="100000"/>
              </a:lnSpc>
              <a:spcBef>
                <a:spcPts val="205"/>
              </a:spcBef>
            </a:pPr>
            <a:r>
              <a:rPr b="0" spc="-5" dirty="0">
                <a:latin typeface="Segoe UI" panose="020B0502040204020203"/>
                <a:cs typeface="Segoe UI" panose="020B0502040204020203"/>
              </a:rPr>
              <a:t>Inside </a:t>
            </a:r>
            <a:r>
              <a:rPr b="0" dirty="0">
                <a:latin typeface="Segoe UI" panose="020B0502040204020203"/>
                <a:cs typeface="Segoe UI" panose="020B0502040204020203"/>
              </a:rPr>
              <a:t>Sherpa – </a:t>
            </a:r>
            <a:r>
              <a:rPr b="0" spc="-5" dirty="0">
                <a:latin typeface="Segoe UI" panose="020B0502040204020203"/>
                <a:cs typeface="Segoe UI" panose="020B0502040204020203"/>
              </a:rPr>
              <a:t>Digital </a:t>
            </a:r>
            <a:r>
              <a:rPr b="0" dirty="0">
                <a:latin typeface="Segoe UI" panose="020B0502040204020203"/>
                <a:cs typeface="Segoe UI" panose="020B0502040204020203"/>
              </a:rPr>
              <a:t>Internship </a:t>
            </a:r>
            <a:r>
              <a:rPr b="0" spc="-5" dirty="0">
                <a:latin typeface="Segoe UI" panose="020B0502040204020203"/>
                <a:cs typeface="Segoe UI" panose="020B0502040204020203"/>
              </a:rPr>
              <a:t>Module</a:t>
            </a:r>
            <a:endParaRPr b="0" spc="-5" dirty="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Draft </a:t>
            </a:r>
            <a:r>
              <a:rPr dirty="0"/>
              <a:t>– </a:t>
            </a:r>
            <a:r>
              <a:rPr spc="-5" dirty="0"/>
              <a:t>Work in</a:t>
            </a:r>
            <a:r>
              <a:rPr spc="-50" dirty="0"/>
              <a:t> </a:t>
            </a:r>
            <a:r>
              <a:rPr spc="-5" dirty="0"/>
              <a:t>Progress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marL="254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</a:fld>
            <a:r>
              <a:rPr dirty="0"/>
              <a:t> | </a:t>
            </a:r>
            <a:r>
              <a:rPr spc="-5" dirty="0"/>
              <a:t>Deloitte</a:t>
            </a:r>
            <a:r>
              <a:rPr spc="-10" dirty="0"/>
              <a:t> </a:t>
            </a:r>
            <a:r>
              <a:rPr spc="-5" dirty="0"/>
              <a:t>Consulting</a:t>
            </a:r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Segoe UI" panose="020B0502040204020203"/>
                <a:cs typeface="Segoe UI" panose="020B05020402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-5" dirty="0"/>
              <a:t>Deloitte </a:t>
            </a:r>
            <a:r>
              <a:rPr dirty="0"/>
              <a:t>TS&amp;I</a:t>
            </a:r>
            <a:endParaRPr dirty="0"/>
          </a:p>
          <a:p>
            <a:pPr algn="ctr">
              <a:lnSpc>
                <a:spcPct val="100000"/>
              </a:lnSpc>
              <a:spcBef>
                <a:spcPts val="205"/>
              </a:spcBef>
            </a:pPr>
            <a:r>
              <a:rPr b="0" spc="-5" dirty="0">
                <a:latin typeface="Segoe UI" panose="020B0502040204020203"/>
                <a:cs typeface="Segoe UI" panose="020B0502040204020203"/>
              </a:rPr>
              <a:t>Inside </a:t>
            </a:r>
            <a:r>
              <a:rPr b="0" dirty="0">
                <a:latin typeface="Segoe UI" panose="020B0502040204020203"/>
                <a:cs typeface="Segoe UI" panose="020B0502040204020203"/>
              </a:rPr>
              <a:t>Sherpa – </a:t>
            </a:r>
            <a:r>
              <a:rPr b="0" spc="-5" dirty="0">
                <a:latin typeface="Segoe UI" panose="020B0502040204020203"/>
                <a:cs typeface="Segoe UI" panose="020B0502040204020203"/>
              </a:rPr>
              <a:t>Digital </a:t>
            </a:r>
            <a:r>
              <a:rPr b="0" dirty="0">
                <a:latin typeface="Segoe UI" panose="020B0502040204020203"/>
                <a:cs typeface="Segoe UI" panose="020B0502040204020203"/>
              </a:rPr>
              <a:t>Internship </a:t>
            </a:r>
            <a:r>
              <a:rPr b="0" spc="-5" dirty="0">
                <a:latin typeface="Segoe UI" panose="020B0502040204020203"/>
                <a:cs typeface="Segoe UI" panose="020B0502040204020203"/>
              </a:rPr>
              <a:t>Module</a:t>
            </a:r>
            <a:endParaRPr b="0" spc="-5" dirty="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Draft </a:t>
            </a:r>
            <a:r>
              <a:rPr dirty="0"/>
              <a:t>– </a:t>
            </a:r>
            <a:r>
              <a:rPr spc="-5" dirty="0"/>
              <a:t>Work in</a:t>
            </a:r>
            <a:r>
              <a:rPr spc="-50" dirty="0"/>
              <a:t> </a:t>
            </a:r>
            <a:r>
              <a:rPr spc="-5" dirty="0"/>
              <a:t>Progress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marL="254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</a:fld>
            <a:r>
              <a:rPr dirty="0"/>
              <a:t> | </a:t>
            </a:r>
            <a:r>
              <a:rPr spc="-5" dirty="0"/>
              <a:t>Deloitte</a:t>
            </a:r>
            <a:r>
              <a:rPr spc="-10" dirty="0"/>
              <a:t> </a:t>
            </a:r>
            <a:r>
              <a:rPr spc="-5" dirty="0"/>
              <a:t>Consulting</a:t>
            </a:r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-5" dirty="0"/>
              <a:t>Deloitte </a:t>
            </a:r>
            <a:r>
              <a:rPr dirty="0"/>
              <a:t>TS&amp;I</a:t>
            </a:r>
            <a:endParaRPr dirty="0"/>
          </a:p>
          <a:p>
            <a:pPr algn="ctr">
              <a:lnSpc>
                <a:spcPct val="100000"/>
              </a:lnSpc>
              <a:spcBef>
                <a:spcPts val="205"/>
              </a:spcBef>
            </a:pPr>
            <a:r>
              <a:rPr b="0" spc="-5" dirty="0">
                <a:latin typeface="Segoe UI" panose="020B0502040204020203"/>
                <a:cs typeface="Segoe UI" panose="020B0502040204020203"/>
              </a:rPr>
              <a:t>Inside </a:t>
            </a:r>
            <a:r>
              <a:rPr b="0" dirty="0">
                <a:latin typeface="Segoe UI" panose="020B0502040204020203"/>
                <a:cs typeface="Segoe UI" panose="020B0502040204020203"/>
              </a:rPr>
              <a:t>Sherpa – </a:t>
            </a:r>
            <a:r>
              <a:rPr b="0" spc="-5" dirty="0">
                <a:latin typeface="Segoe UI" panose="020B0502040204020203"/>
                <a:cs typeface="Segoe UI" panose="020B0502040204020203"/>
              </a:rPr>
              <a:t>Digital </a:t>
            </a:r>
            <a:r>
              <a:rPr b="0" dirty="0">
                <a:latin typeface="Segoe UI" panose="020B0502040204020203"/>
                <a:cs typeface="Segoe UI" panose="020B0502040204020203"/>
              </a:rPr>
              <a:t>Internship </a:t>
            </a:r>
            <a:r>
              <a:rPr b="0" spc="-5" dirty="0">
                <a:latin typeface="Segoe UI" panose="020B0502040204020203"/>
                <a:cs typeface="Segoe UI" panose="020B0502040204020203"/>
              </a:rPr>
              <a:t>Module</a:t>
            </a:r>
            <a:endParaRPr b="0" spc="-5" dirty="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Draft </a:t>
            </a:r>
            <a:r>
              <a:rPr dirty="0"/>
              <a:t>– </a:t>
            </a:r>
            <a:r>
              <a:rPr spc="-5" dirty="0"/>
              <a:t>Work in</a:t>
            </a:r>
            <a:r>
              <a:rPr spc="-50" dirty="0"/>
              <a:t> </a:t>
            </a:r>
            <a:r>
              <a:rPr spc="-5" dirty="0"/>
              <a:t>Progress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marL="254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</a:fld>
            <a:r>
              <a:rPr dirty="0"/>
              <a:t> | </a:t>
            </a:r>
            <a:r>
              <a:rPr spc="-5" dirty="0"/>
              <a:t>Deloitte</a:t>
            </a:r>
            <a:r>
              <a:rPr spc="-10" dirty="0"/>
              <a:t> </a:t>
            </a:r>
            <a:r>
              <a:rPr spc="-5" dirty="0"/>
              <a:t>Consulting</a:t>
            </a:r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361426" y="6557009"/>
            <a:ext cx="1477010" cy="216535"/>
          </a:xfrm>
          <a:custGeom>
            <a:avLst/>
            <a:gdLst/>
            <a:ahLst/>
            <a:cxnLst/>
            <a:rect l="l" t="t" r="r" b="b"/>
            <a:pathLst>
              <a:path w="1477009" h="216534">
                <a:moveTo>
                  <a:pt x="0" y="216408"/>
                </a:moveTo>
                <a:lnTo>
                  <a:pt x="1476755" y="216408"/>
                </a:lnTo>
                <a:lnTo>
                  <a:pt x="1476755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0658490" y="6542613"/>
            <a:ext cx="1106789" cy="239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26719" y="6475476"/>
            <a:ext cx="11340465" cy="0"/>
          </a:xfrm>
          <a:custGeom>
            <a:avLst/>
            <a:gdLst/>
            <a:ahLst/>
            <a:cxnLst/>
            <a:rect l="l" t="t" r="r" b="b"/>
            <a:pathLst>
              <a:path w="11340465">
                <a:moveTo>
                  <a:pt x="0" y="0"/>
                </a:moveTo>
                <a:lnTo>
                  <a:pt x="11339957" y="0"/>
                </a:lnTo>
              </a:path>
            </a:pathLst>
          </a:custGeom>
          <a:ln w="12192">
            <a:solidFill>
              <a:srgbClr val="52555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1454" y="537159"/>
            <a:ext cx="1136909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chemeClr val="tx1"/>
                </a:solidFill>
                <a:latin typeface="Segoe UI" panose="020B0502040204020203"/>
                <a:cs typeface="Segoe UI" panose="020B05020402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53659" y="6504991"/>
            <a:ext cx="1886584" cy="309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-5" dirty="0"/>
              <a:t>Deloitte </a:t>
            </a:r>
            <a:r>
              <a:rPr dirty="0"/>
              <a:t>TS&amp;I</a:t>
            </a:r>
            <a:endParaRPr dirty="0"/>
          </a:p>
          <a:p>
            <a:pPr algn="ctr">
              <a:lnSpc>
                <a:spcPct val="100000"/>
              </a:lnSpc>
              <a:spcBef>
                <a:spcPts val="205"/>
              </a:spcBef>
            </a:pPr>
            <a:r>
              <a:rPr b="0" spc="-5" dirty="0">
                <a:latin typeface="Segoe UI" panose="020B0502040204020203"/>
                <a:cs typeface="Segoe UI" panose="020B0502040204020203"/>
              </a:rPr>
              <a:t>Inside </a:t>
            </a:r>
            <a:r>
              <a:rPr b="0" dirty="0">
                <a:latin typeface="Segoe UI" panose="020B0502040204020203"/>
                <a:cs typeface="Segoe UI" panose="020B0502040204020203"/>
              </a:rPr>
              <a:t>Sherpa – </a:t>
            </a:r>
            <a:r>
              <a:rPr b="0" spc="-5" dirty="0">
                <a:latin typeface="Segoe UI" panose="020B0502040204020203"/>
                <a:cs typeface="Segoe UI" panose="020B0502040204020203"/>
              </a:rPr>
              <a:t>Digital </a:t>
            </a:r>
            <a:r>
              <a:rPr b="0" dirty="0">
                <a:latin typeface="Segoe UI" panose="020B0502040204020203"/>
                <a:cs typeface="Segoe UI" panose="020B0502040204020203"/>
              </a:rPr>
              <a:t>Internship </a:t>
            </a:r>
            <a:r>
              <a:rPr b="0" spc="-5" dirty="0">
                <a:latin typeface="Segoe UI" panose="020B0502040204020203"/>
                <a:cs typeface="Segoe UI" panose="020B0502040204020203"/>
              </a:rPr>
              <a:t>Module</a:t>
            </a:r>
            <a:endParaRPr b="0" spc="-5" dirty="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470138" y="6572911"/>
            <a:ext cx="125793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FF0000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Draft </a:t>
            </a:r>
            <a:r>
              <a:rPr dirty="0"/>
              <a:t>– </a:t>
            </a:r>
            <a:r>
              <a:rPr spc="-5" dirty="0"/>
              <a:t>Work in</a:t>
            </a:r>
            <a:r>
              <a:rPr spc="-50" dirty="0"/>
              <a:t> </a:t>
            </a:r>
            <a:r>
              <a:rPr spc="-5" dirty="0"/>
              <a:t>Progress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00710" y="6580886"/>
            <a:ext cx="1070610" cy="161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marL="254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</a:fld>
            <a:r>
              <a:rPr dirty="0"/>
              <a:t> | </a:t>
            </a:r>
            <a:r>
              <a:rPr spc="-5" dirty="0"/>
              <a:t>Deloitte</a:t>
            </a:r>
            <a:r>
              <a:rPr spc="-10" dirty="0"/>
              <a:t> </a:t>
            </a:r>
            <a:r>
              <a:rPr spc="-5" dirty="0"/>
              <a:t>Consulting</a:t>
            </a:r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1497" y="6466738"/>
            <a:ext cx="11963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0" dirty="0">
                <a:solidFill>
                  <a:srgbClr val="91DC5A"/>
                </a:solidFill>
                <a:latin typeface="Segoe UI Semilight" panose="020B0402040204020203"/>
                <a:cs typeface="Segoe UI Semilight" panose="020B0402040204020203"/>
              </a:rPr>
              <a:t>Deloitte Virtual</a:t>
            </a:r>
            <a:r>
              <a:rPr sz="1000" b="0" spc="-114" dirty="0">
                <a:solidFill>
                  <a:srgbClr val="91DC5A"/>
                </a:solidFill>
                <a:latin typeface="Segoe UI Semilight" panose="020B0402040204020203"/>
                <a:cs typeface="Segoe UI Semilight" panose="020B0402040204020203"/>
              </a:rPr>
              <a:t> </a:t>
            </a:r>
            <a:r>
              <a:rPr sz="1000" b="0" dirty="0">
                <a:solidFill>
                  <a:srgbClr val="91DC5A"/>
                </a:solidFill>
                <a:latin typeface="Segoe UI Semilight" panose="020B0402040204020203"/>
                <a:cs typeface="Segoe UI Semilight" panose="020B0402040204020203"/>
              </a:rPr>
              <a:t>Intern</a:t>
            </a:r>
            <a:endParaRPr sz="1000">
              <a:latin typeface="Segoe UI Semilight" panose="020B0402040204020203"/>
              <a:cs typeface="Segoe UI Semilight" panose="020B0402040204020203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04872" y="1040891"/>
            <a:ext cx="106679" cy="1066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3587" y="774191"/>
            <a:ext cx="304800" cy="367665"/>
          </a:xfrm>
          <a:custGeom>
            <a:avLst/>
            <a:gdLst/>
            <a:ahLst/>
            <a:cxnLst/>
            <a:rect l="l" t="t" r="r" b="b"/>
            <a:pathLst>
              <a:path w="304800" h="367665">
                <a:moveTo>
                  <a:pt x="124256" y="0"/>
                </a:moveTo>
                <a:lnTo>
                  <a:pt x="0" y="0"/>
                </a:lnTo>
                <a:lnTo>
                  <a:pt x="0" y="367284"/>
                </a:lnTo>
                <a:lnTo>
                  <a:pt x="115760" y="367284"/>
                </a:lnTo>
                <a:lnTo>
                  <a:pt x="157959" y="364130"/>
                </a:lnTo>
                <a:lnTo>
                  <a:pt x="195278" y="354726"/>
                </a:lnTo>
                <a:lnTo>
                  <a:pt x="254889" y="317500"/>
                </a:lnTo>
                <a:lnTo>
                  <a:pt x="278670" y="285750"/>
                </a:lnTo>
                <a:lnTo>
                  <a:pt x="96647" y="285750"/>
                </a:lnTo>
                <a:lnTo>
                  <a:pt x="96647" y="80391"/>
                </a:lnTo>
                <a:lnTo>
                  <a:pt x="282968" y="80391"/>
                </a:lnTo>
                <a:lnTo>
                  <a:pt x="278369" y="70895"/>
                </a:lnTo>
                <a:lnTo>
                  <a:pt x="258076" y="45466"/>
                </a:lnTo>
                <a:lnTo>
                  <a:pt x="231789" y="25878"/>
                </a:lnTo>
                <a:lnTo>
                  <a:pt x="200725" y="11636"/>
                </a:lnTo>
                <a:lnTo>
                  <a:pt x="164881" y="2942"/>
                </a:lnTo>
                <a:lnTo>
                  <a:pt x="124256" y="0"/>
                </a:lnTo>
                <a:close/>
              </a:path>
              <a:path w="304800" h="367665">
                <a:moveTo>
                  <a:pt x="282968" y="80391"/>
                </a:moveTo>
                <a:lnTo>
                  <a:pt x="125323" y="80391"/>
                </a:lnTo>
                <a:lnTo>
                  <a:pt x="143871" y="81968"/>
                </a:lnTo>
                <a:lnTo>
                  <a:pt x="159832" y="86629"/>
                </a:lnTo>
                <a:lnTo>
                  <a:pt x="193158" y="118451"/>
                </a:lnTo>
                <a:lnTo>
                  <a:pt x="202716" y="156138"/>
                </a:lnTo>
                <a:lnTo>
                  <a:pt x="203911" y="179959"/>
                </a:lnTo>
                <a:lnTo>
                  <a:pt x="202699" y="205148"/>
                </a:lnTo>
                <a:lnTo>
                  <a:pt x="192708" y="244859"/>
                </a:lnTo>
                <a:lnTo>
                  <a:pt x="156783" y="279304"/>
                </a:lnTo>
                <a:lnTo>
                  <a:pt x="117881" y="285750"/>
                </a:lnTo>
                <a:lnTo>
                  <a:pt x="278670" y="285750"/>
                </a:lnTo>
                <a:lnTo>
                  <a:pt x="292188" y="257333"/>
                </a:lnTo>
                <a:lnTo>
                  <a:pt x="301630" y="219130"/>
                </a:lnTo>
                <a:lnTo>
                  <a:pt x="304800" y="175641"/>
                </a:lnTo>
                <a:lnTo>
                  <a:pt x="301830" y="135995"/>
                </a:lnTo>
                <a:lnTo>
                  <a:pt x="292987" y="101076"/>
                </a:lnTo>
                <a:lnTo>
                  <a:pt x="282968" y="803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8427" y="772668"/>
            <a:ext cx="91440" cy="368935"/>
          </a:xfrm>
          <a:custGeom>
            <a:avLst/>
            <a:gdLst/>
            <a:ahLst/>
            <a:cxnLst/>
            <a:rect l="l" t="t" r="r" b="b"/>
            <a:pathLst>
              <a:path w="91440" h="368934">
                <a:moveTo>
                  <a:pt x="0" y="368808"/>
                </a:moveTo>
                <a:lnTo>
                  <a:pt x="91440" y="368808"/>
                </a:lnTo>
                <a:lnTo>
                  <a:pt x="91440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66444" y="862583"/>
            <a:ext cx="265430" cy="281940"/>
          </a:xfrm>
          <a:custGeom>
            <a:avLst/>
            <a:gdLst/>
            <a:ahLst/>
            <a:cxnLst/>
            <a:rect l="l" t="t" r="r" b="b"/>
            <a:pathLst>
              <a:path w="265430" h="281940">
                <a:moveTo>
                  <a:pt x="133603" y="0"/>
                </a:moveTo>
                <a:lnTo>
                  <a:pt x="76708" y="9382"/>
                </a:lnTo>
                <a:lnTo>
                  <a:pt x="34671" y="36956"/>
                </a:lnTo>
                <a:lnTo>
                  <a:pt x="8667" y="81184"/>
                </a:lnTo>
                <a:lnTo>
                  <a:pt x="0" y="140462"/>
                </a:lnTo>
                <a:lnTo>
                  <a:pt x="2186" y="171338"/>
                </a:lnTo>
                <a:lnTo>
                  <a:pt x="19984" y="223168"/>
                </a:lnTo>
                <a:lnTo>
                  <a:pt x="54901" y="260562"/>
                </a:lnTo>
                <a:lnTo>
                  <a:pt x="102983" y="279560"/>
                </a:lnTo>
                <a:lnTo>
                  <a:pt x="131572" y="281939"/>
                </a:lnTo>
                <a:lnTo>
                  <a:pt x="161335" y="279737"/>
                </a:lnTo>
                <a:lnTo>
                  <a:pt x="210242" y="261473"/>
                </a:lnTo>
                <a:lnTo>
                  <a:pt x="245191" y="224168"/>
                </a:lnTo>
                <a:lnTo>
                  <a:pt x="250675" y="212216"/>
                </a:lnTo>
                <a:lnTo>
                  <a:pt x="132587" y="212216"/>
                </a:lnTo>
                <a:lnTo>
                  <a:pt x="122485" y="211044"/>
                </a:lnTo>
                <a:lnTo>
                  <a:pt x="94963" y="171332"/>
                </a:lnTo>
                <a:lnTo>
                  <a:pt x="92583" y="140462"/>
                </a:lnTo>
                <a:lnTo>
                  <a:pt x="93178" y="124045"/>
                </a:lnTo>
                <a:lnTo>
                  <a:pt x="107424" y="79956"/>
                </a:lnTo>
                <a:lnTo>
                  <a:pt x="132587" y="69723"/>
                </a:lnTo>
                <a:lnTo>
                  <a:pt x="249748" y="69723"/>
                </a:lnTo>
                <a:lnTo>
                  <a:pt x="248284" y="66548"/>
                </a:lnTo>
                <a:lnTo>
                  <a:pt x="216227" y="26400"/>
                </a:lnTo>
                <a:lnTo>
                  <a:pt x="169783" y="4111"/>
                </a:lnTo>
                <a:lnTo>
                  <a:pt x="152140" y="1014"/>
                </a:lnTo>
                <a:lnTo>
                  <a:pt x="133603" y="0"/>
                </a:lnTo>
                <a:close/>
              </a:path>
              <a:path w="265430" h="281940">
                <a:moveTo>
                  <a:pt x="249748" y="69723"/>
                </a:moveTo>
                <a:lnTo>
                  <a:pt x="132587" y="69723"/>
                </a:lnTo>
                <a:lnTo>
                  <a:pt x="142261" y="70895"/>
                </a:lnTo>
                <a:lnTo>
                  <a:pt x="150637" y="74342"/>
                </a:lnTo>
                <a:lnTo>
                  <a:pt x="169322" y="109712"/>
                </a:lnTo>
                <a:lnTo>
                  <a:pt x="171577" y="140462"/>
                </a:lnTo>
                <a:lnTo>
                  <a:pt x="170997" y="156894"/>
                </a:lnTo>
                <a:lnTo>
                  <a:pt x="163068" y="194310"/>
                </a:lnTo>
                <a:lnTo>
                  <a:pt x="132587" y="212216"/>
                </a:lnTo>
                <a:lnTo>
                  <a:pt x="250675" y="212216"/>
                </a:lnTo>
                <a:lnTo>
                  <a:pt x="256365" y="199818"/>
                </a:lnTo>
                <a:lnTo>
                  <a:pt x="262991" y="171920"/>
                </a:lnTo>
                <a:lnTo>
                  <a:pt x="265175" y="140462"/>
                </a:lnTo>
                <a:lnTo>
                  <a:pt x="264179" y="119822"/>
                </a:lnTo>
                <a:lnTo>
                  <a:pt x="261112" y="100695"/>
                </a:lnTo>
                <a:lnTo>
                  <a:pt x="255853" y="82972"/>
                </a:lnTo>
                <a:lnTo>
                  <a:pt x="249748" y="697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68196" y="867155"/>
            <a:ext cx="93345" cy="274320"/>
          </a:xfrm>
          <a:custGeom>
            <a:avLst/>
            <a:gdLst/>
            <a:ahLst/>
            <a:cxnLst/>
            <a:rect l="l" t="t" r="r" b="b"/>
            <a:pathLst>
              <a:path w="93344" h="274319">
                <a:moveTo>
                  <a:pt x="0" y="274320"/>
                </a:moveTo>
                <a:lnTo>
                  <a:pt x="92964" y="274320"/>
                </a:lnTo>
                <a:lnTo>
                  <a:pt x="92964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68196" y="803148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964" y="0"/>
                </a:lnTo>
              </a:path>
            </a:pathLst>
          </a:custGeom>
          <a:ln w="609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97735" y="780287"/>
            <a:ext cx="195580" cy="364490"/>
          </a:xfrm>
          <a:custGeom>
            <a:avLst/>
            <a:gdLst/>
            <a:ahLst/>
            <a:cxnLst/>
            <a:rect l="l" t="t" r="r" b="b"/>
            <a:pathLst>
              <a:path w="195580" h="364490">
                <a:moveTo>
                  <a:pt x="125094" y="156717"/>
                </a:moveTo>
                <a:lnTo>
                  <a:pt x="31750" y="156717"/>
                </a:lnTo>
                <a:lnTo>
                  <a:pt x="31750" y="270001"/>
                </a:lnTo>
                <a:lnTo>
                  <a:pt x="37211" y="311832"/>
                </a:lnTo>
                <a:lnTo>
                  <a:pt x="64914" y="351323"/>
                </a:lnTo>
                <a:lnTo>
                  <a:pt x="119761" y="364236"/>
                </a:lnTo>
                <a:lnTo>
                  <a:pt x="130679" y="364043"/>
                </a:lnTo>
                <a:lnTo>
                  <a:pt x="176656" y="356409"/>
                </a:lnTo>
                <a:lnTo>
                  <a:pt x="195071" y="349376"/>
                </a:lnTo>
                <a:lnTo>
                  <a:pt x="195071" y="290067"/>
                </a:lnTo>
                <a:lnTo>
                  <a:pt x="150494" y="290067"/>
                </a:lnTo>
                <a:lnTo>
                  <a:pt x="139400" y="288476"/>
                </a:lnTo>
                <a:lnTo>
                  <a:pt x="131460" y="283622"/>
                </a:lnTo>
                <a:lnTo>
                  <a:pt x="126688" y="275387"/>
                </a:lnTo>
                <a:lnTo>
                  <a:pt x="125094" y="263651"/>
                </a:lnTo>
                <a:lnTo>
                  <a:pt x="125094" y="156717"/>
                </a:lnTo>
                <a:close/>
              </a:path>
              <a:path w="195580" h="364490">
                <a:moveTo>
                  <a:pt x="195071" y="280542"/>
                </a:moveTo>
                <a:lnTo>
                  <a:pt x="182141" y="284710"/>
                </a:lnTo>
                <a:lnTo>
                  <a:pt x="170402" y="287686"/>
                </a:lnTo>
                <a:lnTo>
                  <a:pt x="159853" y="289472"/>
                </a:lnTo>
                <a:lnTo>
                  <a:pt x="150494" y="290067"/>
                </a:lnTo>
                <a:lnTo>
                  <a:pt x="195071" y="290067"/>
                </a:lnTo>
                <a:lnTo>
                  <a:pt x="195071" y="280542"/>
                </a:lnTo>
                <a:close/>
              </a:path>
              <a:path w="195580" h="364490">
                <a:moveTo>
                  <a:pt x="184531" y="85725"/>
                </a:moveTo>
                <a:lnTo>
                  <a:pt x="0" y="85725"/>
                </a:lnTo>
                <a:lnTo>
                  <a:pt x="0" y="156717"/>
                </a:lnTo>
                <a:lnTo>
                  <a:pt x="184531" y="156717"/>
                </a:lnTo>
                <a:lnTo>
                  <a:pt x="184531" y="85725"/>
                </a:lnTo>
                <a:close/>
              </a:path>
              <a:path w="195580" h="364490">
                <a:moveTo>
                  <a:pt x="125094" y="0"/>
                </a:moveTo>
                <a:lnTo>
                  <a:pt x="31750" y="16890"/>
                </a:lnTo>
                <a:lnTo>
                  <a:pt x="31750" y="85725"/>
                </a:lnTo>
                <a:lnTo>
                  <a:pt x="125094" y="85725"/>
                </a:lnTo>
                <a:lnTo>
                  <a:pt x="1250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09572" y="780287"/>
            <a:ext cx="195580" cy="364490"/>
          </a:xfrm>
          <a:custGeom>
            <a:avLst/>
            <a:gdLst/>
            <a:ahLst/>
            <a:cxnLst/>
            <a:rect l="l" t="t" r="r" b="b"/>
            <a:pathLst>
              <a:path w="195580" h="364490">
                <a:moveTo>
                  <a:pt x="126110" y="156717"/>
                </a:moveTo>
                <a:lnTo>
                  <a:pt x="32892" y="156717"/>
                </a:lnTo>
                <a:lnTo>
                  <a:pt x="32892" y="270001"/>
                </a:lnTo>
                <a:lnTo>
                  <a:pt x="37782" y="311832"/>
                </a:lnTo>
                <a:lnTo>
                  <a:pt x="64932" y="351323"/>
                </a:lnTo>
                <a:lnTo>
                  <a:pt x="120903" y="364236"/>
                </a:lnTo>
                <a:lnTo>
                  <a:pt x="131661" y="364043"/>
                </a:lnTo>
                <a:lnTo>
                  <a:pt x="177180" y="356409"/>
                </a:lnTo>
                <a:lnTo>
                  <a:pt x="195071" y="349376"/>
                </a:lnTo>
                <a:lnTo>
                  <a:pt x="195071" y="290067"/>
                </a:lnTo>
                <a:lnTo>
                  <a:pt x="150494" y="290067"/>
                </a:lnTo>
                <a:lnTo>
                  <a:pt x="139987" y="288476"/>
                </a:lnTo>
                <a:lnTo>
                  <a:pt x="132349" y="283622"/>
                </a:lnTo>
                <a:lnTo>
                  <a:pt x="127688" y="275387"/>
                </a:lnTo>
                <a:lnTo>
                  <a:pt x="126110" y="263651"/>
                </a:lnTo>
                <a:lnTo>
                  <a:pt x="126110" y="156717"/>
                </a:lnTo>
                <a:close/>
              </a:path>
              <a:path w="195580" h="364490">
                <a:moveTo>
                  <a:pt x="195071" y="280542"/>
                </a:moveTo>
                <a:lnTo>
                  <a:pt x="182731" y="284710"/>
                </a:lnTo>
                <a:lnTo>
                  <a:pt x="171211" y="287686"/>
                </a:lnTo>
                <a:lnTo>
                  <a:pt x="160478" y="289472"/>
                </a:lnTo>
                <a:lnTo>
                  <a:pt x="150494" y="290067"/>
                </a:lnTo>
                <a:lnTo>
                  <a:pt x="195071" y="290067"/>
                </a:lnTo>
                <a:lnTo>
                  <a:pt x="195071" y="280542"/>
                </a:lnTo>
                <a:close/>
              </a:path>
              <a:path w="195580" h="364490">
                <a:moveTo>
                  <a:pt x="184530" y="85725"/>
                </a:moveTo>
                <a:lnTo>
                  <a:pt x="0" y="85725"/>
                </a:lnTo>
                <a:lnTo>
                  <a:pt x="0" y="156717"/>
                </a:lnTo>
                <a:lnTo>
                  <a:pt x="184530" y="156717"/>
                </a:lnTo>
                <a:lnTo>
                  <a:pt x="184530" y="85725"/>
                </a:lnTo>
                <a:close/>
              </a:path>
              <a:path w="195580" h="364490">
                <a:moveTo>
                  <a:pt x="126110" y="0"/>
                </a:moveTo>
                <a:lnTo>
                  <a:pt x="32892" y="15875"/>
                </a:lnTo>
                <a:lnTo>
                  <a:pt x="32892" y="85725"/>
                </a:lnTo>
                <a:lnTo>
                  <a:pt x="126110" y="85725"/>
                </a:lnTo>
                <a:lnTo>
                  <a:pt x="1261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24455" y="851916"/>
            <a:ext cx="259079" cy="281940"/>
          </a:xfrm>
          <a:custGeom>
            <a:avLst/>
            <a:gdLst/>
            <a:ahLst/>
            <a:cxnLst/>
            <a:rect l="l" t="t" r="r" b="b"/>
            <a:pathLst>
              <a:path w="259080" h="281940">
                <a:moveTo>
                  <a:pt x="132714" y="0"/>
                </a:moveTo>
                <a:lnTo>
                  <a:pt x="76311" y="9382"/>
                </a:lnTo>
                <a:lnTo>
                  <a:pt x="35051" y="36957"/>
                </a:lnTo>
                <a:lnTo>
                  <a:pt x="8762" y="81819"/>
                </a:lnTo>
                <a:lnTo>
                  <a:pt x="0" y="142494"/>
                </a:lnTo>
                <a:lnTo>
                  <a:pt x="2367" y="174436"/>
                </a:lnTo>
                <a:lnTo>
                  <a:pt x="21056" y="225986"/>
                </a:lnTo>
                <a:lnTo>
                  <a:pt x="57910" y="261901"/>
                </a:lnTo>
                <a:lnTo>
                  <a:pt x="109737" y="279753"/>
                </a:lnTo>
                <a:lnTo>
                  <a:pt x="141224" y="281939"/>
                </a:lnTo>
                <a:lnTo>
                  <a:pt x="156714" y="281731"/>
                </a:lnTo>
                <a:lnTo>
                  <a:pt x="196469" y="277749"/>
                </a:lnTo>
                <a:lnTo>
                  <a:pt x="241045" y="262889"/>
                </a:lnTo>
                <a:lnTo>
                  <a:pt x="230480" y="215392"/>
                </a:lnTo>
                <a:lnTo>
                  <a:pt x="152907" y="215392"/>
                </a:lnTo>
                <a:lnTo>
                  <a:pt x="140154" y="214604"/>
                </a:lnTo>
                <a:lnTo>
                  <a:pt x="103473" y="195202"/>
                </a:lnTo>
                <a:lnTo>
                  <a:pt x="93471" y="166878"/>
                </a:lnTo>
                <a:lnTo>
                  <a:pt x="259080" y="166878"/>
                </a:lnTo>
                <a:lnTo>
                  <a:pt x="259080" y="124587"/>
                </a:lnTo>
                <a:lnTo>
                  <a:pt x="257879" y="107696"/>
                </a:lnTo>
                <a:lnTo>
                  <a:pt x="95504" y="107696"/>
                </a:lnTo>
                <a:lnTo>
                  <a:pt x="96936" y="96756"/>
                </a:lnTo>
                <a:lnTo>
                  <a:pt x="120919" y="66770"/>
                </a:lnTo>
                <a:lnTo>
                  <a:pt x="135889" y="64388"/>
                </a:lnTo>
                <a:lnTo>
                  <a:pt x="247626" y="64388"/>
                </a:lnTo>
                <a:lnTo>
                  <a:pt x="240702" y="49881"/>
                </a:lnTo>
                <a:lnTo>
                  <a:pt x="226187" y="31623"/>
                </a:lnTo>
                <a:lnTo>
                  <a:pt x="207831" y="17787"/>
                </a:lnTo>
                <a:lnTo>
                  <a:pt x="186213" y="7905"/>
                </a:lnTo>
                <a:lnTo>
                  <a:pt x="161214" y="1976"/>
                </a:lnTo>
                <a:lnTo>
                  <a:pt x="132714" y="0"/>
                </a:lnTo>
                <a:close/>
              </a:path>
              <a:path w="259080" h="281940">
                <a:moveTo>
                  <a:pt x="227202" y="200660"/>
                </a:moveTo>
                <a:lnTo>
                  <a:pt x="186912" y="212766"/>
                </a:lnTo>
                <a:lnTo>
                  <a:pt x="152907" y="215392"/>
                </a:lnTo>
                <a:lnTo>
                  <a:pt x="230480" y="215392"/>
                </a:lnTo>
                <a:lnTo>
                  <a:pt x="227202" y="200660"/>
                </a:lnTo>
                <a:close/>
              </a:path>
              <a:path w="259080" h="281940">
                <a:moveTo>
                  <a:pt x="247626" y="64388"/>
                </a:moveTo>
                <a:lnTo>
                  <a:pt x="135889" y="64388"/>
                </a:lnTo>
                <a:lnTo>
                  <a:pt x="144250" y="65018"/>
                </a:lnTo>
                <a:lnTo>
                  <a:pt x="151812" y="67040"/>
                </a:lnTo>
                <a:lnTo>
                  <a:pt x="174486" y="98004"/>
                </a:lnTo>
                <a:lnTo>
                  <a:pt x="175260" y="107696"/>
                </a:lnTo>
                <a:lnTo>
                  <a:pt x="257879" y="107696"/>
                </a:lnTo>
                <a:lnTo>
                  <a:pt x="257065" y="96256"/>
                </a:lnTo>
                <a:lnTo>
                  <a:pt x="250967" y="71389"/>
                </a:lnTo>
                <a:lnTo>
                  <a:pt x="247626" y="643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45819" y="862583"/>
            <a:ext cx="257810" cy="281940"/>
          </a:xfrm>
          <a:custGeom>
            <a:avLst/>
            <a:gdLst/>
            <a:ahLst/>
            <a:cxnLst/>
            <a:rect l="l" t="t" r="r" b="b"/>
            <a:pathLst>
              <a:path w="257809" h="281940">
                <a:moveTo>
                  <a:pt x="131432" y="0"/>
                </a:moveTo>
                <a:lnTo>
                  <a:pt x="75118" y="9382"/>
                </a:lnTo>
                <a:lnTo>
                  <a:pt x="33921" y="36956"/>
                </a:lnTo>
                <a:lnTo>
                  <a:pt x="8216" y="81819"/>
                </a:lnTo>
                <a:lnTo>
                  <a:pt x="0" y="142493"/>
                </a:lnTo>
                <a:lnTo>
                  <a:pt x="2219" y="174436"/>
                </a:lnTo>
                <a:lnTo>
                  <a:pt x="20568" y="225986"/>
                </a:lnTo>
                <a:lnTo>
                  <a:pt x="57182" y="261901"/>
                </a:lnTo>
                <a:lnTo>
                  <a:pt x="108487" y="279753"/>
                </a:lnTo>
                <a:lnTo>
                  <a:pt x="139903" y="281939"/>
                </a:lnTo>
                <a:lnTo>
                  <a:pt x="155821" y="281731"/>
                </a:lnTo>
                <a:lnTo>
                  <a:pt x="195021" y="277749"/>
                </a:lnTo>
                <a:lnTo>
                  <a:pt x="240601" y="262889"/>
                </a:lnTo>
                <a:lnTo>
                  <a:pt x="229269" y="215391"/>
                </a:lnTo>
                <a:lnTo>
                  <a:pt x="151561" y="215391"/>
                </a:lnTo>
                <a:lnTo>
                  <a:pt x="138831" y="214604"/>
                </a:lnTo>
                <a:lnTo>
                  <a:pt x="102210" y="195202"/>
                </a:lnTo>
                <a:lnTo>
                  <a:pt x="93268" y="166877"/>
                </a:lnTo>
                <a:lnTo>
                  <a:pt x="257556" y="166877"/>
                </a:lnTo>
                <a:lnTo>
                  <a:pt x="257556" y="124587"/>
                </a:lnTo>
                <a:lnTo>
                  <a:pt x="256360" y="107695"/>
                </a:lnTo>
                <a:lnTo>
                  <a:pt x="94335" y="107695"/>
                </a:lnTo>
                <a:lnTo>
                  <a:pt x="96338" y="96756"/>
                </a:lnTo>
                <a:lnTo>
                  <a:pt x="126887" y="64984"/>
                </a:lnTo>
                <a:lnTo>
                  <a:pt x="134607" y="64388"/>
                </a:lnTo>
                <a:lnTo>
                  <a:pt x="246135" y="64388"/>
                </a:lnTo>
                <a:lnTo>
                  <a:pt x="239221" y="49881"/>
                </a:lnTo>
                <a:lnTo>
                  <a:pt x="224701" y="31623"/>
                </a:lnTo>
                <a:lnTo>
                  <a:pt x="206398" y="17787"/>
                </a:lnTo>
                <a:lnTo>
                  <a:pt x="184819" y="7905"/>
                </a:lnTo>
                <a:lnTo>
                  <a:pt x="159864" y="1976"/>
                </a:lnTo>
                <a:lnTo>
                  <a:pt x="131432" y="0"/>
                </a:lnTo>
                <a:close/>
              </a:path>
              <a:path w="257809" h="281940">
                <a:moveTo>
                  <a:pt x="225755" y="200660"/>
                </a:moveTo>
                <a:lnTo>
                  <a:pt x="185553" y="212766"/>
                </a:lnTo>
                <a:lnTo>
                  <a:pt x="151561" y="215391"/>
                </a:lnTo>
                <a:lnTo>
                  <a:pt x="229269" y="215391"/>
                </a:lnTo>
                <a:lnTo>
                  <a:pt x="225755" y="200660"/>
                </a:lnTo>
                <a:close/>
              </a:path>
              <a:path w="257809" h="281940">
                <a:moveTo>
                  <a:pt x="246135" y="64388"/>
                </a:moveTo>
                <a:lnTo>
                  <a:pt x="134607" y="64388"/>
                </a:lnTo>
                <a:lnTo>
                  <a:pt x="142953" y="65018"/>
                </a:lnTo>
                <a:lnTo>
                  <a:pt x="150504" y="67040"/>
                </a:lnTo>
                <a:lnTo>
                  <a:pt x="173062" y="98004"/>
                </a:lnTo>
                <a:lnTo>
                  <a:pt x="173824" y="107695"/>
                </a:lnTo>
                <a:lnTo>
                  <a:pt x="256360" y="107695"/>
                </a:lnTo>
                <a:lnTo>
                  <a:pt x="255551" y="96256"/>
                </a:lnTo>
                <a:lnTo>
                  <a:pt x="249472" y="71389"/>
                </a:lnTo>
                <a:lnTo>
                  <a:pt x="246135" y="643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92937" y="4162171"/>
            <a:ext cx="5191125" cy="1421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Inside </a:t>
            </a:r>
            <a:r>
              <a:rPr sz="2800" spc="-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Sherpa </a:t>
            </a:r>
            <a:r>
              <a:rPr sz="2800" spc="-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– </a:t>
            </a:r>
            <a:r>
              <a:rPr sz="2800" spc="-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Digital</a:t>
            </a:r>
            <a:r>
              <a:rPr sz="2800" spc="6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Internship</a:t>
            </a:r>
            <a:endParaRPr sz="2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790"/>
              </a:spcBef>
            </a:pPr>
            <a:r>
              <a:rPr sz="20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Technology, </a:t>
            </a:r>
            <a:r>
              <a:rPr sz="20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Strategy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&amp; 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Architecture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–</a:t>
            </a:r>
            <a:r>
              <a:rPr sz="20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TS&amp;I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800" i="1" spc="-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Work </a:t>
            </a:r>
            <a:r>
              <a:rPr sz="1800" i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in </a:t>
            </a:r>
            <a:r>
              <a:rPr sz="1800" i="1" spc="-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Progress </a:t>
            </a:r>
            <a:r>
              <a:rPr sz="1800" i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Module </a:t>
            </a:r>
            <a:r>
              <a:rPr sz="1800" i="1" spc="-3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Tasks </a:t>
            </a:r>
            <a:r>
              <a:rPr sz="1800" i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and </a:t>
            </a:r>
            <a:r>
              <a:rPr sz="1800" i="1" spc="-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Ideal</a:t>
            </a:r>
            <a:r>
              <a:rPr sz="1800" i="1" spc="5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Responses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497" y="3773804"/>
            <a:ext cx="1210310" cy="151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90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M A R C H 2 0 2 0</a:t>
            </a:r>
            <a:endParaRPr lang="en-IN" sz="900" dirty="0">
              <a:solidFill>
                <a:srgbClr val="FFFFFF"/>
              </a:solidFill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46164" y="0"/>
            <a:ext cx="5138928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19" y="311277"/>
            <a:ext cx="13049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rPr>
              <a:t>T A S K A N S W E R</a:t>
            </a:r>
            <a:r>
              <a:rPr sz="900" b="1" spc="135" dirty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900" b="1" dirty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rPr>
              <a:t>1</a:t>
            </a:r>
            <a:endParaRPr sz="9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-5" dirty="0"/>
              <a:t>Deloitte </a:t>
            </a:r>
            <a:r>
              <a:rPr dirty="0"/>
              <a:t>TS&amp;I</a:t>
            </a:r>
            <a:endParaRPr dirty="0"/>
          </a:p>
          <a:p>
            <a:pPr algn="ctr">
              <a:lnSpc>
                <a:spcPct val="100000"/>
              </a:lnSpc>
              <a:spcBef>
                <a:spcPts val="205"/>
              </a:spcBef>
            </a:pPr>
            <a:r>
              <a:rPr b="0" spc="-5" dirty="0">
                <a:latin typeface="Segoe UI" panose="020B0502040204020203"/>
                <a:cs typeface="Segoe UI" panose="020B0502040204020203"/>
              </a:rPr>
              <a:t>Inside </a:t>
            </a:r>
            <a:r>
              <a:rPr b="0" dirty="0">
                <a:latin typeface="Segoe UI" panose="020B0502040204020203"/>
                <a:cs typeface="Segoe UI" panose="020B0502040204020203"/>
              </a:rPr>
              <a:t>Sherpa – </a:t>
            </a:r>
            <a:r>
              <a:rPr b="0" spc="-5" dirty="0">
                <a:latin typeface="Segoe UI" panose="020B0502040204020203"/>
                <a:cs typeface="Segoe UI" panose="020B0502040204020203"/>
              </a:rPr>
              <a:t>Digital </a:t>
            </a:r>
            <a:r>
              <a:rPr b="0" dirty="0">
                <a:latin typeface="Segoe UI" panose="020B0502040204020203"/>
                <a:cs typeface="Segoe UI" panose="020B0502040204020203"/>
              </a:rPr>
              <a:t>Internship </a:t>
            </a:r>
            <a:r>
              <a:rPr b="0" spc="-5" dirty="0">
                <a:latin typeface="Segoe UI" panose="020B0502040204020203"/>
                <a:cs typeface="Segoe UI" panose="020B0502040204020203"/>
              </a:rPr>
              <a:t>Module</a:t>
            </a:r>
            <a:endParaRPr b="0" spc="-5" dirty="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</a:fld>
            <a:r>
              <a:rPr dirty="0"/>
              <a:t> | </a:t>
            </a:r>
            <a:r>
              <a:rPr spc="-5" dirty="0"/>
              <a:t>Deloitte</a:t>
            </a:r>
            <a:r>
              <a:rPr spc="-10" dirty="0"/>
              <a:t> </a:t>
            </a:r>
            <a:r>
              <a:rPr spc="-5" dirty="0"/>
              <a:t>Consulting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Draft </a:t>
            </a:r>
            <a:r>
              <a:rPr dirty="0"/>
              <a:t>– </a:t>
            </a:r>
            <a:r>
              <a:rPr spc="-5" dirty="0"/>
              <a:t>Work in</a:t>
            </a:r>
            <a:r>
              <a:rPr spc="-50" dirty="0"/>
              <a:t> </a:t>
            </a:r>
            <a:r>
              <a:rPr spc="-5" dirty="0"/>
              <a:t>Progress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5">
              <a:lnSpc>
                <a:spcPct val="100000"/>
              </a:lnSpc>
              <a:spcBef>
                <a:spcPts val="105"/>
              </a:spcBef>
              <a:tabLst>
                <a:tab pos="3171190" algn="l"/>
                <a:tab pos="11355705" algn="l"/>
              </a:tabLst>
            </a:pPr>
            <a:r>
              <a:rPr spc="220" dirty="0"/>
              <a:t>TECHNOLOGY	</a:t>
            </a:r>
            <a:r>
              <a:rPr spc="225" dirty="0"/>
              <a:t>CONSIDERATIONS	</a:t>
            </a:r>
            <a:endParaRPr spc="225" dirty="0"/>
          </a:p>
        </p:txBody>
      </p:sp>
      <p:sp>
        <p:nvSpPr>
          <p:cNvPr id="4" name="object 4"/>
          <p:cNvSpPr txBox="1"/>
          <p:nvPr/>
        </p:nvSpPr>
        <p:spPr>
          <a:xfrm>
            <a:off x="449376" y="1470786"/>
            <a:ext cx="5007610" cy="41357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Technology</a:t>
            </a:r>
            <a:r>
              <a:rPr sz="1600" b="1" spc="-10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600" b="1" spc="-5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Architecture</a:t>
            </a:r>
            <a:endParaRPr sz="1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dirty="0">
                <a:latin typeface="Segoe UI" panose="020B0502040204020203"/>
                <a:cs typeface="Segoe UI" panose="020B0502040204020203"/>
              </a:rPr>
              <a:t>Explore the technology capabilities needed to run an</a:t>
            </a:r>
            <a:r>
              <a:rPr sz="1400" spc="-65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online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Segoe UI" panose="020B0502040204020203"/>
                <a:cs typeface="Segoe UI" panose="020B0502040204020203"/>
              </a:rPr>
              <a:t>banking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solution,</a:t>
            </a:r>
            <a:r>
              <a:rPr sz="1400" spc="-30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considering: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995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 panose="020B0502040204020203"/>
                <a:cs typeface="Segoe UI" panose="020B0502040204020203"/>
              </a:rPr>
              <a:t>Software – platform, operating system</a:t>
            </a:r>
            <a:r>
              <a:rPr sz="1400" spc="-95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etc.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 panose="020B0502040204020203"/>
                <a:cs typeface="Segoe UI" panose="020B0502040204020203"/>
              </a:rPr>
              <a:t>Infrastructure – database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capabilities,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hosting</a:t>
            </a:r>
            <a:r>
              <a:rPr sz="1400" spc="-70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etc.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latin typeface="Segoe UI" panose="020B0502040204020203"/>
                <a:cs typeface="Segoe UI" panose="020B0502040204020203"/>
              </a:rPr>
              <a:t>Security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– encryption, secure log-on</a:t>
            </a:r>
            <a:r>
              <a:rPr sz="1400" spc="-45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etc.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810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latin typeface="Segoe UI" panose="020B0502040204020203"/>
                <a:cs typeface="Segoe UI" panose="020B0502040204020203"/>
              </a:rPr>
              <a:t>Support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–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level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of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training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of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IT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support staff</a:t>
            </a:r>
            <a:r>
              <a:rPr sz="14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required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1400" b="1" spc="-5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Technology</a:t>
            </a:r>
            <a:r>
              <a:rPr sz="1400" b="1" spc="-35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b="1" spc="-5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Delivery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12700" marR="622300">
              <a:lnSpc>
                <a:spcPct val="100000"/>
              </a:lnSpc>
              <a:spcBef>
                <a:spcPts val="1200"/>
              </a:spcBef>
            </a:pPr>
            <a:r>
              <a:rPr sz="1400" dirty="0">
                <a:latin typeface="Segoe UI" panose="020B0502040204020203"/>
                <a:cs typeface="Segoe UI" panose="020B0502040204020203"/>
              </a:rPr>
              <a:t>How can these technology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capabilities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be procured and 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implemented,</a:t>
            </a:r>
            <a:r>
              <a:rPr sz="14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including: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marR="43815" indent="-287020">
              <a:lnSpc>
                <a:spcPct val="100000"/>
              </a:lnSpc>
              <a:spcBef>
                <a:spcPts val="1010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latin typeface="Segoe UI" panose="020B0502040204020203"/>
                <a:cs typeface="Segoe UI" panose="020B0502040204020203"/>
              </a:rPr>
              <a:t>What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components would work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well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as Software-as-a- 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Service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–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e.g.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savings</a:t>
            </a:r>
            <a:r>
              <a:rPr sz="1400" spc="15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calculators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marR="5080" indent="-287020">
              <a:lnSpc>
                <a:spcPct val="100000"/>
              </a:lnSpc>
              <a:spcBef>
                <a:spcPts val="790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 panose="020B0502040204020203"/>
                <a:cs typeface="Segoe UI" panose="020B0502040204020203"/>
              </a:rPr>
              <a:t>Do you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need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any external vendors, or can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this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be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built 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in-house?</a:t>
            </a:r>
            <a:endParaRPr sz="14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3450" y="1470786"/>
            <a:ext cx="5140325" cy="41357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Usability of </a:t>
            </a:r>
            <a:r>
              <a:rPr sz="1600" b="1" spc="-10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the</a:t>
            </a:r>
            <a:r>
              <a:rPr sz="1600" b="1" spc="-15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600" b="1" spc="-5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Solution</a:t>
            </a:r>
            <a:endParaRPr sz="1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dirty="0">
                <a:latin typeface="Segoe UI" panose="020B0502040204020203"/>
                <a:cs typeface="Segoe UI" panose="020B0502040204020203"/>
              </a:rPr>
              <a:t>How do we ensure the solution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is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user-friendly and well</a:t>
            </a:r>
            <a:r>
              <a:rPr sz="14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adopted,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Segoe UI" panose="020B0502040204020203"/>
                <a:cs typeface="Segoe UI" panose="020B0502040204020203"/>
              </a:rPr>
              <a:t>including: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995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 panose="020B0502040204020203"/>
                <a:cs typeface="Segoe UI" panose="020B0502040204020203"/>
              </a:rPr>
              <a:t>Ease of use – customer testing during</a:t>
            </a:r>
            <a:r>
              <a:rPr sz="1400" spc="-35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design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marR="391795" indent="-287020">
              <a:lnSpc>
                <a:spcPct val="100000"/>
              </a:lnSpc>
              <a:spcBef>
                <a:spcPts val="805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 panose="020B0502040204020203"/>
                <a:cs typeface="Segoe UI" panose="020B0502040204020203"/>
              </a:rPr>
              <a:t>Meets customer needs – considering different user  scenarios across computer, tablet,</a:t>
            </a:r>
            <a:r>
              <a:rPr sz="1400" spc="-70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mobile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marR="102235" indent="-287020">
              <a:lnSpc>
                <a:spcPct val="100000"/>
              </a:lnSpc>
              <a:spcBef>
                <a:spcPts val="795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latin typeface="Segoe UI" panose="020B0502040204020203"/>
                <a:cs typeface="Segoe UI" panose="020B0502040204020203"/>
              </a:rPr>
              <a:t>Web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standards –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Web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Content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Accessibility Guidelines  (WCAG)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v2</a:t>
            </a:r>
            <a:r>
              <a:rPr sz="1400" spc="15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compliant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400" b="1" spc="-5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Technology </a:t>
            </a:r>
            <a:r>
              <a:rPr sz="1400" b="1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Framework </a:t>
            </a:r>
            <a:r>
              <a:rPr sz="1400" b="1" spc="-5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and</a:t>
            </a:r>
            <a:r>
              <a:rPr sz="1400" b="1" spc="-70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b="1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Compatibility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dirty="0">
                <a:latin typeface="Segoe UI" panose="020B0502040204020203"/>
                <a:cs typeface="Segoe UI" panose="020B0502040204020203"/>
              </a:rPr>
              <a:t>How can you cater for as many customers as</a:t>
            </a:r>
            <a:r>
              <a:rPr sz="1400" spc="-105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possible: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995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latin typeface="Segoe UI" panose="020B0502040204020203"/>
                <a:cs typeface="Segoe UI" panose="020B0502040204020203"/>
              </a:rPr>
              <a:t>Which internet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browsers to support –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IE,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Chrome,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Safari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>
              <a:lnSpc>
                <a:spcPct val="100000"/>
              </a:lnSpc>
            </a:pPr>
            <a:r>
              <a:rPr sz="1400" dirty="0">
                <a:latin typeface="Segoe UI" panose="020B0502040204020203"/>
                <a:cs typeface="Segoe UI" panose="020B0502040204020203"/>
              </a:rPr>
              <a:t>etc.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latin typeface="Segoe UI" panose="020B0502040204020203"/>
                <a:cs typeface="Segoe UI" panose="020B0502040204020203"/>
              </a:rPr>
              <a:t>Internet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speeds / performance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latin typeface="Segoe UI" panose="020B0502040204020203"/>
                <a:cs typeface="Segoe UI" panose="020B0502040204020203"/>
              </a:rPr>
              <a:t>Website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code/language selection – Java,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C++,</a:t>
            </a:r>
            <a:r>
              <a:rPr sz="14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Flash</a:t>
            </a:r>
            <a:endParaRPr sz="1400">
              <a:latin typeface="Segoe UI" panose="020B0502040204020203"/>
              <a:cs typeface="Segoe UI" panose="020B050204020402020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19" y="311277"/>
            <a:ext cx="13049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rPr>
              <a:t>T A S K A N S W E R</a:t>
            </a:r>
            <a:r>
              <a:rPr sz="900" b="1" spc="135" dirty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900" b="1" dirty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rPr>
              <a:t>2</a:t>
            </a:r>
            <a:endParaRPr sz="9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-5" dirty="0"/>
              <a:t>Deloitte </a:t>
            </a:r>
            <a:r>
              <a:rPr dirty="0"/>
              <a:t>TS&amp;I</a:t>
            </a:r>
            <a:endParaRPr dirty="0"/>
          </a:p>
          <a:p>
            <a:pPr algn="ctr">
              <a:lnSpc>
                <a:spcPct val="100000"/>
              </a:lnSpc>
              <a:spcBef>
                <a:spcPts val="205"/>
              </a:spcBef>
            </a:pPr>
            <a:r>
              <a:rPr b="0" spc="-5" dirty="0">
                <a:latin typeface="Segoe UI" panose="020B0502040204020203"/>
                <a:cs typeface="Segoe UI" panose="020B0502040204020203"/>
              </a:rPr>
              <a:t>Inside </a:t>
            </a:r>
            <a:r>
              <a:rPr b="0" dirty="0">
                <a:latin typeface="Segoe UI" panose="020B0502040204020203"/>
                <a:cs typeface="Segoe UI" panose="020B0502040204020203"/>
              </a:rPr>
              <a:t>Sherpa – </a:t>
            </a:r>
            <a:r>
              <a:rPr b="0" spc="-5" dirty="0">
                <a:latin typeface="Segoe UI" panose="020B0502040204020203"/>
                <a:cs typeface="Segoe UI" panose="020B0502040204020203"/>
              </a:rPr>
              <a:t>Digital </a:t>
            </a:r>
            <a:r>
              <a:rPr b="0" dirty="0">
                <a:latin typeface="Segoe UI" panose="020B0502040204020203"/>
                <a:cs typeface="Segoe UI" panose="020B0502040204020203"/>
              </a:rPr>
              <a:t>Internship </a:t>
            </a:r>
            <a:r>
              <a:rPr b="0" spc="-5" dirty="0">
                <a:latin typeface="Segoe UI" panose="020B0502040204020203"/>
                <a:cs typeface="Segoe UI" panose="020B0502040204020203"/>
              </a:rPr>
              <a:t>Module</a:t>
            </a:r>
            <a:endParaRPr b="0" spc="-5" dirty="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</a:fld>
            <a:r>
              <a:rPr dirty="0"/>
              <a:t> | </a:t>
            </a:r>
            <a:r>
              <a:rPr spc="-5" dirty="0"/>
              <a:t>Deloitte</a:t>
            </a:r>
            <a:r>
              <a:rPr spc="-10" dirty="0"/>
              <a:t> </a:t>
            </a:r>
            <a:r>
              <a:rPr spc="-5" dirty="0"/>
              <a:t>Consulting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Draft </a:t>
            </a:r>
            <a:r>
              <a:rPr dirty="0"/>
              <a:t>– </a:t>
            </a:r>
            <a:r>
              <a:rPr spc="-5" dirty="0"/>
              <a:t>Work in</a:t>
            </a:r>
            <a:r>
              <a:rPr spc="-50" dirty="0"/>
              <a:t> </a:t>
            </a:r>
            <a:r>
              <a:rPr spc="-5" dirty="0"/>
              <a:t>Progress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5">
              <a:lnSpc>
                <a:spcPct val="100000"/>
              </a:lnSpc>
              <a:spcBef>
                <a:spcPts val="105"/>
              </a:spcBef>
              <a:tabLst>
                <a:tab pos="1323340" algn="l"/>
                <a:tab pos="2745105" algn="l"/>
                <a:tab pos="5044440" algn="l"/>
                <a:tab pos="6297930" algn="l"/>
                <a:tab pos="11355705" algn="l"/>
              </a:tabLst>
            </a:pPr>
            <a:r>
              <a:rPr spc="190" dirty="0"/>
              <a:t>HIGH	</a:t>
            </a:r>
            <a:r>
              <a:rPr spc="195" dirty="0"/>
              <a:t>LEVEL	</a:t>
            </a:r>
            <a:r>
              <a:rPr spc="220" dirty="0"/>
              <a:t>BUSINESS	</a:t>
            </a:r>
            <a:r>
              <a:rPr spc="190" dirty="0"/>
              <a:t>CASE	</a:t>
            </a:r>
            <a:r>
              <a:rPr spc="225" dirty="0"/>
              <a:t>CONSIDERATIONS	</a:t>
            </a:r>
            <a:endParaRPr spc="225" dirty="0"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Benefits</a:t>
            </a:r>
            <a:r>
              <a:rPr spc="-10" dirty="0"/>
              <a:t> </a:t>
            </a:r>
            <a:r>
              <a:rPr spc="-5" dirty="0"/>
              <a:t>Realisation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What are the potential benefits to be realised from an</a:t>
            </a:r>
            <a:r>
              <a:rPr sz="1400" b="0" spc="-7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online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banking</a:t>
            </a:r>
            <a:r>
              <a:rPr sz="1400" b="0" spc="-1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solution?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995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New customer demographics Brand</a:t>
            </a:r>
            <a:r>
              <a:rPr sz="1400" b="0" spc="-7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differentiation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New products / </a:t>
            </a:r>
            <a:r>
              <a:rPr sz="14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services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that can be</a:t>
            </a:r>
            <a:r>
              <a:rPr sz="14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offered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marR="777240" indent="-287020">
              <a:lnSpc>
                <a:spcPct val="100000"/>
              </a:lnSpc>
              <a:spcBef>
                <a:spcPts val="790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Increase </a:t>
            </a:r>
            <a:r>
              <a:rPr sz="14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in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productivity due to fewer manual  interactions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810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Enhanced reporting and</a:t>
            </a:r>
            <a:r>
              <a:rPr sz="1400" b="0" spc="-4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analytics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1400" spc="-5" dirty="0"/>
              <a:t>Cost</a:t>
            </a:r>
            <a:r>
              <a:rPr sz="1400" spc="-20" dirty="0"/>
              <a:t> </a:t>
            </a:r>
            <a:r>
              <a:rPr sz="1400" spc="-5" dirty="0"/>
              <a:t>Analysis</a:t>
            </a:r>
            <a:endParaRPr sz="1400"/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14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What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are the </a:t>
            </a:r>
            <a:r>
              <a:rPr sz="14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possible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costs to be </a:t>
            </a:r>
            <a:r>
              <a:rPr sz="14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incurred when establishing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an  online-first versus a bricks-and-mortar banking solution,  considering: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1010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Lower overhead / operating</a:t>
            </a:r>
            <a:r>
              <a:rPr sz="1400" b="0" spc="-3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costs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Reduced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infrastructure costs</a:t>
            </a:r>
            <a:r>
              <a:rPr sz="1400" b="0" spc="-3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needed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Reduced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staff costs</a:t>
            </a:r>
            <a:r>
              <a:rPr sz="1400" b="0" spc="-2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needed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Reduced inventory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needed</a:t>
            </a:r>
            <a:endParaRPr sz="14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3450" y="1470786"/>
            <a:ext cx="5187950" cy="3922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Increased</a:t>
            </a:r>
            <a:r>
              <a:rPr sz="1600" b="1" spc="-20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600" b="1" spc="-10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Automation</a:t>
            </a:r>
            <a:endParaRPr sz="1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dirty="0">
                <a:latin typeface="Segoe UI" panose="020B0502040204020203"/>
                <a:cs typeface="Segoe UI" panose="020B0502040204020203"/>
              </a:rPr>
              <a:t>How can we increase the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client’s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technical capability and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level</a:t>
            </a:r>
            <a:r>
              <a:rPr sz="14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of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Segoe UI" panose="020B0502040204020203"/>
                <a:cs typeface="Segoe UI" panose="020B0502040204020203"/>
              </a:rPr>
              <a:t>automation?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995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 panose="020B0502040204020203"/>
                <a:cs typeface="Segoe UI" panose="020B0502040204020203"/>
              </a:rPr>
              <a:t>No legacy system</a:t>
            </a:r>
            <a:r>
              <a:rPr sz="14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considerations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latin typeface="Segoe UI" panose="020B0502040204020203"/>
                <a:cs typeface="Segoe UI" panose="020B0502040204020203"/>
              </a:rPr>
              <a:t>Ability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to up-scale</a:t>
            </a:r>
            <a:r>
              <a:rPr sz="14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quickly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 panose="020B0502040204020203"/>
                <a:cs typeface="Segoe UI" panose="020B0502040204020203"/>
              </a:rPr>
              <a:t>Increased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level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of expertise / offerings to the</a:t>
            </a:r>
            <a:r>
              <a:rPr sz="14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customer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1400" b="1" spc="-5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Process</a:t>
            </a:r>
            <a:r>
              <a:rPr sz="1400" b="1" spc="-10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b="1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Improvement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dirty="0">
                <a:latin typeface="Segoe UI" panose="020B0502040204020203"/>
                <a:cs typeface="Segoe UI" panose="020B0502040204020203"/>
              </a:rPr>
              <a:t>How can an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online-first solution improve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business</a:t>
            </a:r>
            <a:r>
              <a:rPr sz="14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processes?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1010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 panose="020B0502040204020203"/>
                <a:cs typeface="Segoe UI" panose="020B0502040204020203"/>
              </a:rPr>
              <a:t>Less customer contact</a:t>
            </a:r>
            <a:r>
              <a:rPr sz="14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points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marR="5080" indent="-287020">
              <a:lnSpc>
                <a:spcPct val="100000"/>
              </a:lnSpc>
              <a:spcBef>
                <a:spcPts val="790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 panose="020B0502040204020203"/>
                <a:cs typeface="Segoe UI" panose="020B0502040204020203"/>
              </a:rPr>
              <a:t>Effort and time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significantly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reduced due to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some 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services that can be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fully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automated –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e.g.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term deposits  submitted</a:t>
            </a:r>
            <a:r>
              <a:rPr sz="1400" spc="-30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online</a:t>
            </a:r>
            <a:endParaRPr sz="1400">
              <a:latin typeface="Segoe UI" panose="020B0502040204020203"/>
              <a:cs typeface="Segoe UI" panose="020B050204020402020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2549</Words>
  <Application>WPS Presentation</Application>
  <PresentationFormat>On-screen Show (4:3)</PresentationFormat>
  <Paragraphs>81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Segoe UI</vt:lpstr>
      <vt:lpstr>Segoe UI Semilight</vt:lpstr>
      <vt:lpstr>Calibri</vt:lpstr>
      <vt:lpstr>Arial</vt:lpstr>
      <vt:lpstr>Times New Roman</vt:lpstr>
      <vt:lpstr>Microsoft YaHei</vt:lpstr>
      <vt:lpstr>Arial Unicode MS</vt:lpstr>
      <vt:lpstr>Office Theme</vt:lpstr>
      <vt:lpstr>PowerPoint 演示文稿</vt:lpstr>
      <vt:lpstr>TECHNOLOGY	CONSIDERATIONS	</vt:lpstr>
      <vt:lpstr>HIGH	LEVEL	BUSINESS	CASE	CONSIDERATIONS	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Unguroiu, Laurentiu (AU - Sydney)</dc:creator>
  <cp:lastModifiedBy>KIIT</cp:lastModifiedBy>
  <cp:revision>2</cp:revision>
  <dcterms:created xsi:type="dcterms:W3CDTF">2020-07-25T21:36:38Z</dcterms:created>
  <dcterms:modified xsi:type="dcterms:W3CDTF">2020-07-25T21:37:23Z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2019-04-09T00:00:00Z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2020-07-25T00:00:00Z</vt:filetime>
  </property>
  <property fmtid="{D5CDD505-2E9C-101B-9397-08002B2CF9AE}" pid="5" name="KSOProductBuildVer">
    <vt:lpwstr>1033-11.2.0.8991</vt:lpwstr>
  </property>
</Properties>
</file>