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4769485" cy="439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710" y="6580886"/>
            <a:ext cx="10706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Deloitte Virtual</a:t>
            </a:r>
            <a:r>
              <a:rPr sz="1000" b="0" spc="-114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 </a:t>
            </a:r>
            <a:r>
              <a:rPr sz="1000" b="0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Intern</a:t>
            </a:r>
            <a:endParaRPr sz="1000">
              <a:latin typeface="Segoe UI Semilight" panose="020B0402040204020203"/>
              <a:cs typeface="Segoe UI Semilight" panose="020B04020402040202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4872" y="1040891"/>
            <a:ext cx="106679" cy="106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587" y="774191"/>
            <a:ext cx="304800" cy="367665"/>
          </a:xfrm>
          <a:custGeom>
            <a:avLst/>
            <a:gdLst/>
            <a:ahLst/>
            <a:cxnLst/>
            <a:rect l="l" t="t" r="r" b="b"/>
            <a:pathLst>
              <a:path w="304800" h="367665">
                <a:moveTo>
                  <a:pt x="124256" y="0"/>
                </a:moveTo>
                <a:lnTo>
                  <a:pt x="0" y="0"/>
                </a:lnTo>
                <a:lnTo>
                  <a:pt x="0" y="367284"/>
                </a:lnTo>
                <a:lnTo>
                  <a:pt x="115760" y="367284"/>
                </a:lnTo>
                <a:lnTo>
                  <a:pt x="157959" y="364130"/>
                </a:lnTo>
                <a:lnTo>
                  <a:pt x="195278" y="354726"/>
                </a:lnTo>
                <a:lnTo>
                  <a:pt x="254889" y="317500"/>
                </a:lnTo>
                <a:lnTo>
                  <a:pt x="278670" y="285750"/>
                </a:lnTo>
                <a:lnTo>
                  <a:pt x="96647" y="285750"/>
                </a:lnTo>
                <a:lnTo>
                  <a:pt x="96647" y="80391"/>
                </a:lnTo>
                <a:lnTo>
                  <a:pt x="282968" y="80391"/>
                </a:lnTo>
                <a:lnTo>
                  <a:pt x="278369" y="70895"/>
                </a:lnTo>
                <a:lnTo>
                  <a:pt x="258076" y="45466"/>
                </a:lnTo>
                <a:lnTo>
                  <a:pt x="231789" y="25878"/>
                </a:lnTo>
                <a:lnTo>
                  <a:pt x="200725" y="11636"/>
                </a:lnTo>
                <a:lnTo>
                  <a:pt x="164881" y="2942"/>
                </a:lnTo>
                <a:lnTo>
                  <a:pt x="124256" y="0"/>
                </a:lnTo>
                <a:close/>
              </a:path>
              <a:path w="304800" h="367665">
                <a:moveTo>
                  <a:pt x="282968" y="80391"/>
                </a:moveTo>
                <a:lnTo>
                  <a:pt x="125323" y="80391"/>
                </a:lnTo>
                <a:lnTo>
                  <a:pt x="143871" y="81968"/>
                </a:lnTo>
                <a:lnTo>
                  <a:pt x="159832" y="86629"/>
                </a:lnTo>
                <a:lnTo>
                  <a:pt x="193158" y="118451"/>
                </a:lnTo>
                <a:lnTo>
                  <a:pt x="202716" y="156138"/>
                </a:lnTo>
                <a:lnTo>
                  <a:pt x="203911" y="179959"/>
                </a:lnTo>
                <a:lnTo>
                  <a:pt x="202699" y="205148"/>
                </a:lnTo>
                <a:lnTo>
                  <a:pt x="192708" y="244859"/>
                </a:lnTo>
                <a:lnTo>
                  <a:pt x="156783" y="279304"/>
                </a:lnTo>
                <a:lnTo>
                  <a:pt x="117881" y="285750"/>
                </a:lnTo>
                <a:lnTo>
                  <a:pt x="278670" y="285750"/>
                </a:lnTo>
                <a:lnTo>
                  <a:pt x="292188" y="257333"/>
                </a:lnTo>
                <a:lnTo>
                  <a:pt x="301630" y="219130"/>
                </a:lnTo>
                <a:lnTo>
                  <a:pt x="304800" y="175641"/>
                </a:lnTo>
                <a:lnTo>
                  <a:pt x="301830" y="135995"/>
                </a:lnTo>
                <a:lnTo>
                  <a:pt x="292987" y="101076"/>
                </a:lnTo>
                <a:lnTo>
                  <a:pt x="282968" y="80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8427" y="772668"/>
            <a:ext cx="91440" cy="368935"/>
          </a:xfrm>
          <a:custGeom>
            <a:avLst/>
            <a:gdLst/>
            <a:ahLst/>
            <a:cxnLst/>
            <a:rect l="l" t="t" r="r" b="b"/>
            <a:pathLst>
              <a:path w="91440" h="368934">
                <a:moveTo>
                  <a:pt x="0" y="368808"/>
                </a:moveTo>
                <a:lnTo>
                  <a:pt x="91440" y="368808"/>
                </a:lnTo>
                <a:lnTo>
                  <a:pt x="9144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6444" y="862583"/>
            <a:ext cx="265430" cy="281940"/>
          </a:xfrm>
          <a:custGeom>
            <a:avLst/>
            <a:gdLst/>
            <a:ahLst/>
            <a:cxnLst/>
            <a:rect l="l" t="t" r="r" b="b"/>
            <a:pathLst>
              <a:path w="265430" h="281940">
                <a:moveTo>
                  <a:pt x="133603" y="0"/>
                </a:moveTo>
                <a:lnTo>
                  <a:pt x="76708" y="9382"/>
                </a:lnTo>
                <a:lnTo>
                  <a:pt x="34671" y="36956"/>
                </a:lnTo>
                <a:lnTo>
                  <a:pt x="8667" y="81184"/>
                </a:lnTo>
                <a:lnTo>
                  <a:pt x="0" y="140462"/>
                </a:lnTo>
                <a:lnTo>
                  <a:pt x="2186" y="171338"/>
                </a:lnTo>
                <a:lnTo>
                  <a:pt x="19984" y="223168"/>
                </a:lnTo>
                <a:lnTo>
                  <a:pt x="54901" y="260562"/>
                </a:lnTo>
                <a:lnTo>
                  <a:pt x="102983" y="279560"/>
                </a:lnTo>
                <a:lnTo>
                  <a:pt x="131572" y="281939"/>
                </a:lnTo>
                <a:lnTo>
                  <a:pt x="161335" y="279737"/>
                </a:lnTo>
                <a:lnTo>
                  <a:pt x="210242" y="261473"/>
                </a:lnTo>
                <a:lnTo>
                  <a:pt x="245191" y="224168"/>
                </a:lnTo>
                <a:lnTo>
                  <a:pt x="250675" y="212216"/>
                </a:lnTo>
                <a:lnTo>
                  <a:pt x="132587" y="212216"/>
                </a:lnTo>
                <a:lnTo>
                  <a:pt x="122485" y="211044"/>
                </a:lnTo>
                <a:lnTo>
                  <a:pt x="94963" y="171332"/>
                </a:lnTo>
                <a:lnTo>
                  <a:pt x="92583" y="140462"/>
                </a:lnTo>
                <a:lnTo>
                  <a:pt x="93178" y="124045"/>
                </a:lnTo>
                <a:lnTo>
                  <a:pt x="107424" y="79956"/>
                </a:lnTo>
                <a:lnTo>
                  <a:pt x="132587" y="69723"/>
                </a:lnTo>
                <a:lnTo>
                  <a:pt x="249748" y="69723"/>
                </a:lnTo>
                <a:lnTo>
                  <a:pt x="248284" y="66548"/>
                </a:lnTo>
                <a:lnTo>
                  <a:pt x="216227" y="26400"/>
                </a:lnTo>
                <a:lnTo>
                  <a:pt x="169783" y="4111"/>
                </a:lnTo>
                <a:lnTo>
                  <a:pt x="152140" y="1014"/>
                </a:lnTo>
                <a:lnTo>
                  <a:pt x="133603" y="0"/>
                </a:lnTo>
                <a:close/>
              </a:path>
              <a:path w="265430" h="281940">
                <a:moveTo>
                  <a:pt x="249748" y="69723"/>
                </a:moveTo>
                <a:lnTo>
                  <a:pt x="132587" y="69723"/>
                </a:lnTo>
                <a:lnTo>
                  <a:pt x="142261" y="70895"/>
                </a:lnTo>
                <a:lnTo>
                  <a:pt x="150637" y="74342"/>
                </a:lnTo>
                <a:lnTo>
                  <a:pt x="169322" y="109712"/>
                </a:lnTo>
                <a:lnTo>
                  <a:pt x="171577" y="140462"/>
                </a:lnTo>
                <a:lnTo>
                  <a:pt x="170997" y="156894"/>
                </a:lnTo>
                <a:lnTo>
                  <a:pt x="163068" y="194310"/>
                </a:lnTo>
                <a:lnTo>
                  <a:pt x="132587" y="212216"/>
                </a:lnTo>
                <a:lnTo>
                  <a:pt x="250675" y="212216"/>
                </a:lnTo>
                <a:lnTo>
                  <a:pt x="256365" y="199818"/>
                </a:lnTo>
                <a:lnTo>
                  <a:pt x="262991" y="171920"/>
                </a:lnTo>
                <a:lnTo>
                  <a:pt x="265175" y="140462"/>
                </a:lnTo>
                <a:lnTo>
                  <a:pt x="264179" y="119822"/>
                </a:lnTo>
                <a:lnTo>
                  <a:pt x="261112" y="100695"/>
                </a:lnTo>
                <a:lnTo>
                  <a:pt x="255853" y="82972"/>
                </a:lnTo>
                <a:lnTo>
                  <a:pt x="249748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8196" y="867155"/>
            <a:ext cx="93345" cy="274320"/>
          </a:xfrm>
          <a:custGeom>
            <a:avLst/>
            <a:gdLst/>
            <a:ahLst/>
            <a:cxnLst/>
            <a:rect l="l" t="t" r="r" b="b"/>
            <a:pathLst>
              <a:path w="93344" h="274319">
                <a:moveTo>
                  <a:pt x="0" y="274320"/>
                </a:moveTo>
                <a:lnTo>
                  <a:pt x="92964" y="274320"/>
                </a:lnTo>
                <a:lnTo>
                  <a:pt x="92964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8196" y="803148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964" y="0"/>
                </a:lnTo>
              </a:path>
            </a:pathLst>
          </a:custGeom>
          <a:ln w="609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7735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5094" y="156717"/>
                </a:moveTo>
                <a:lnTo>
                  <a:pt x="31750" y="156717"/>
                </a:lnTo>
                <a:lnTo>
                  <a:pt x="31750" y="270001"/>
                </a:lnTo>
                <a:lnTo>
                  <a:pt x="37211" y="311832"/>
                </a:lnTo>
                <a:lnTo>
                  <a:pt x="64914" y="351323"/>
                </a:lnTo>
                <a:lnTo>
                  <a:pt x="119761" y="364236"/>
                </a:lnTo>
                <a:lnTo>
                  <a:pt x="130679" y="364043"/>
                </a:lnTo>
                <a:lnTo>
                  <a:pt x="176656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400" y="288476"/>
                </a:lnTo>
                <a:lnTo>
                  <a:pt x="131460" y="283622"/>
                </a:lnTo>
                <a:lnTo>
                  <a:pt x="126688" y="275387"/>
                </a:lnTo>
                <a:lnTo>
                  <a:pt x="125094" y="263651"/>
                </a:lnTo>
                <a:lnTo>
                  <a:pt x="125094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141" y="284710"/>
                </a:lnTo>
                <a:lnTo>
                  <a:pt x="170402" y="287686"/>
                </a:lnTo>
                <a:lnTo>
                  <a:pt x="159853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1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1" y="156717"/>
                </a:lnTo>
                <a:lnTo>
                  <a:pt x="184531" y="85725"/>
                </a:lnTo>
                <a:close/>
              </a:path>
              <a:path w="195580" h="364490">
                <a:moveTo>
                  <a:pt x="125094" y="0"/>
                </a:moveTo>
                <a:lnTo>
                  <a:pt x="31750" y="16890"/>
                </a:lnTo>
                <a:lnTo>
                  <a:pt x="31750" y="85725"/>
                </a:lnTo>
                <a:lnTo>
                  <a:pt x="125094" y="85725"/>
                </a:lnTo>
                <a:lnTo>
                  <a:pt x="125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9572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6110" y="156717"/>
                </a:moveTo>
                <a:lnTo>
                  <a:pt x="32892" y="156717"/>
                </a:lnTo>
                <a:lnTo>
                  <a:pt x="32892" y="270001"/>
                </a:lnTo>
                <a:lnTo>
                  <a:pt x="37782" y="311832"/>
                </a:lnTo>
                <a:lnTo>
                  <a:pt x="64932" y="351323"/>
                </a:lnTo>
                <a:lnTo>
                  <a:pt x="120903" y="364236"/>
                </a:lnTo>
                <a:lnTo>
                  <a:pt x="131661" y="364043"/>
                </a:lnTo>
                <a:lnTo>
                  <a:pt x="177180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987" y="288476"/>
                </a:lnTo>
                <a:lnTo>
                  <a:pt x="132349" y="283622"/>
                </a:lnTo>
                <a:lnTo>
                  <a:pt x="127688" y="275387"/>
                </a:lnTo>
                <a:lnTo>
                  <a:pt x="126110" y="263651"/>
                </a:lnTo>
                <a:lnTo>
                  <a:pt x="126110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731" y="284710"/>
                </a:lnTo>
                <a:lnTo>
                  <a:pt x="171211" y="287686"/>
                </a:lnTo>
                <a:lnTo>
                  <a:pt x="160478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0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0" y="156717"/>
                </a:lnTo>
                <a:lnTo>
                  <a:pt x="184530" y="85725"/>
                </a:lnTo>
                <a:close/>
              </a:path>
              <a:path w="195580" h="364490">
                <a:moveTo>
                  <a:pt x="126110" y="0"/>
                </a:moveTo>
                <a:lnTo>
                  <a:pt x="32892" y="15875"/>
                </a:lnTo>
                <a:lnTo>
                  <a:pt x="32892" y="85725"/>
                </a:lnTo>
                <a:lnTo>
                  <a:pt x="126110" y="85725"/>
                </a:lnTo>
                <a:lnTo>
                  <a:pt x="126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4455" y="851916"/>
            <a:ext cx="259079" cy="281940"/>
          </a:xfrm>
          <a:custGeom>
            <a:avLst/>
            <a:gdLst/>
            <a:ahLst/>
            <a:cxnLst/>
            <a:rect l="l" t="t" r="r" b="b"/>
            <a:pathLst>
              <a:path w="259080" h="281940">
                <a:moveTo>
                  <a:pt x="132714" y="0"/>
                </a:moveTo>
                <a:lnTo>
                  <a:pt x="76311" y="9382"/>
                </a:lnTo>
                <a:lnTo>
                  <a:pt x="35051" y="36957"/>
                </a:lnTo>
                <a:lnTo>
                  <a:pt x="8762" y="81819"/>
                </a:lnTo>
                <a:lnTo>
                  <a:pt x="0" y="142494"/>
                </a:lnTo>
                <a:lnTo>
                  <a:pt x="2367" y="174436"/>
                </a:lnTo>
                <a:lnTo>
                  <a:pt x="21056" y="225986"/>
                </a:lnTo>
                <a:lnTo>
                  <a:pt x="57910" y="261901"/>
                </a:lnTo>
                <a:lnTo>
                  <a:pt x="109737" y="279753"/>
                </a:lnTo>
                <a:lnTo>
                  <a:pt x="141224" y="281939"/>
                </a:lnTo>
                <a:lnTo>
                  <a:pt x="156714" y="281731"/>
                </a:lnTo>
                <a:lnTo>
                  <a:pt x="196469" y="277749"/>
                </a:lnTo>
                <a:lnTo>
                  <a:pt x="241045" y="262889"/>
                </a:lnTo>
                <a:lnTo>
                  <a:pt x="230480" y="215392"/>
                </a:lnTo>
                <a:lnTo>
                  <a:pt x="152907" y="215392"/>
                </a:lnTo>
                <a:lnTo>
                  <a:pt x="140154" y="214604"/>
                </a:lnTo>
                <a:lnTo>
                  <a:pt x="103473" y="195202"/>
                </a:lnTo>
                <a:lnTo>
                  <a:pt x="93471" y="166878"/>
                </a:lnTo>
                <a:lnTo>
                  <a:pt x="259080" y="166878"/>
                </a:lnTo>
                <a:lnTo>
                  <a:pt x="259080" y="124587"/>
                </a:lnTo>
                <a:lnTo>
                  <a:pt x="257879" y="107696"/>
                </a:lnTo>
                <a:lnTo>
                  <a:pt x="95504" y="107696"/>
                </a:lnTo>
                <a:lnTo>
                  <a:pt x="96936" y="96756"/>
                </a:lnTo>
                <a:lnTo>
                  <a:pt x="120919" y="66770"/>
                </a:lnTo>
                <a:lnTo>
                  <a:pt x="135889" y="64388"/>
                </a:lnTo>
                <a:lnTo>
                  <a:pt x="247626" y="64388"/>
                </a:lnTo>
                <a:lnTo>
                  <a:pt x="240702" y="49881"/>
                </a:lnTo>
                <a:lnTo>
                  <a:pt x="226187" y="31623"/>
                </a:lnTo>
                <a:lnTo>
                  <a:pt x="207831" y="17787"/>
                </a:lnTo>
                <a:lnTo>
                  <a:pt x="186213" y="7905"/>
                </a:lnTo>
                <a:lnTo>
                  <a:pt x="161214" y="1976"/>
                </a:lnTo>
                <a:lnTo>
                  <a:pt x="132714" y="0"/>
                </a:lnTo>
                <a:close/>
              </a:path>
              <a:path w="259080" h="281940">
                <a:moveTo>
                  <a:pt x="227202" y="200660"/>
                </a:moveTo>
                <a:lnTo>
                  <a:pt x="186912" y="212766"/>
                </a:lnTo>
                <a:lnTo>
                  <a:pt x="152907" y="215392"/>
                </a:lnTo>
                <a:lnTo>
                  <a:pt x="230480" y="215392"/>
                </a:lnTo>
                <a:lnTo>
                  <a:pt x="227202" y="200660"/>
                </a:lnTo>
                <a:close/>
              </a:path>
              <a:path w="259080" h="281940">
                <a:moveTo>
                  <a:pt x="247626" y="64388"/>
                </a:moveTo>
                <a:lnTo>
                  <a:pt x="135889" y="64388"/>
                </a:lnTo>
                <a:lnTo>
                  <a:pt x="144250" y="65018"/>
                </a:lnTo>
                <a:lnTo>
                  <a:pt x="151812" y="67040"/>
                </a:lnTo>
                <a:lnTo>
                  <a:pt x="174486" y="98004"/>
                </a:lnTo>
                <a:lnTo>
                  <a:pt x="175260" y="107696"/>
                </a:lnTo>
                <a:lnTo>
                  <a:pt x="257879" y="107696"/>
                </a:lnTo>
                <a:lnTo>
                  <a:pt x="257065" y="96256"/>
                </a:lnTo>
                <a:lnTo>
                  <a:pt x="250967" y="71389"/>
                </a:lnTo>
                <a:lnTo>
                  <a:pt x="247626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819" y="862583"/>
            <a:ext cx="257810" cy="281940"/>
          </a:xfrm>
          <a:custGeom>
            <a:avLst/>
            <a:gdLst/>
            <a:ahLst/>
            <a:cxnLst/>
            <a:rect l="l" t="t" r="r" b="b"/>
            <a:pathLst>
              <a:path w="257809" h="281940">
                <a:moveTo>
                  <a:pt x="131432" y="0"/>
                </a:moveTo>
                <a:lnTo>
                  <a:pt x="75118" y="9382"/>
                </a:lnTo>
                <a:lnTo>
                  <a:pt x="33921" y="36956"/>
                </a:lnTo>
                <a:lnTo>
                  <a:pt x="8216" y="81819"/>
                </a:lnTo>
                <a:lnTo>
                  <a:pt x="0" y="142493"/>
                </a:lnTo>
                <a:lnTo>
                  <a:pt x="2219" y="174436"/>
                </a:lnTo>
                <a:lnTo>
                  <a:pt x="20568" y="225986"/>
                </a:lnTo>
                <a:lnTo>
                  <a:pt x="57182" y="261901"/>
                </a:lnTo>
                <a:lnTo>
                  <a:pt x="108487" y="279753"/>
                </a:lnTo>
                <a:lnTo>
                  <a:pt x="139903" y="281939"/>
                </a:lnTo>
                <a:lnTo>
                  <a:pt x="155821" y="281731"/>
                </a:lnTo>
                <a:lnTo>
                  <a:pt x="195021" y="277749"/>
                </a:lnTo>
                <a:lnTo>
                  <a:pt x="240601" y="262889"/>
                </a:lnTo>
                <a:lnTo>
                  <a:pt x="229269" y="215391"/>
                </a:lnTo>
                <a:lnTo>
                  <a:pt x="151561" y="215391"/>
                </a:lnTo>
                <a:lnTo>
                  <a:pt x="138831" y="214604"/>
                </a:lnTo>
                <a:lnTo>
                  <a:pt x="102210" y="195202"/>
                </a:lnTo>
                <a:lnTo>
                  <a:pt x="93268" y="166877"/>
                </a:lnTo>
                <a:lnTo>
                  <a:pt x="257556" y="166877"/>
                </a:lnTo>
                <a:lnTo>
                  <a:pt x="257556" y="124587"/>
                </a:lnTo>
                <a:lnTo>
                  <a:pt x="256360" y="107695"/>
                </a:lnTo>
                <a:lnTo>
                  <a:pt x="94335" y="107695"/>
                </a:lnTo>
                <a:lnTo>
                  <a:pt x="96338" y="96756"/>
                </a:lnTo>
                <a:lnTo>
                  <a:pt x="126887" y="64984"/>
                </a:lnTo>
                <a:lnTo>
                  <a:pt x="134607" y="64388"/>
                </a:lnTo>
                <a:lnTo>
                  <a:pt x="246135" y="64388"/>
                </a:lnTo>
                <a:lnTo>
                  <a:pt x="239221" y="49881"/>
                </a:lnTo>
                <a:lnTo>
                  <a:pt x="224701" y="31623"/>
                </a:lnTo>
                <a:lnTo>
                  <a:pt x="206398" y="17787"/>
                </a:lnTo>
                <a:lnTo>
                  <a:pt x="184819" y="7905"/>
                </a:lnTo>
                <a:lnTo>
                  <a:pt x="159864" y="1976"/>
                </a:lnTo>
                <a:lnTo>
                  <a:pt x="131432" y="0"/>
                </a:lnTo>
                <a:close/>
              </a:path>
              <a:path w="257809" h="281940">
                <a:moveTo>
                  <a:pt x="225755" y="200660"/>
                </a:moveTo>
                <a:lnTo>
                  <a:pt x="185553" y="212766"/>
                </a:lnTo>
                <a:lnTo>
                  <a:pt x="151561" y="215391"/>
                </a:lnTo>
                <a:lnTo>
                  <a:pt x="229269" y="215391"/>
                </a:lnTo>
                <a:lnTo>
                  <a:pt x="225755" y="200660"/>
                </a:lnTo>
                <a:close/>
              </a:path>
              <a:path w="257809" h="281940">
                <a:moveTo>
                  <a:pt x="246135" y="64388"/>
                </a:moveTo>
                <a:lnTo>
                  <a:pt x="134607" y="64388"/>
                </a:lnTo>
                <a:lnTo>
                  <a:pt x="142953" y="65018"/>
                </a:lnTo>
                <a:lnTo>
                  <a:pt x="150504" y="67040"/>
                </a:lnTo>
                <a:lnTo>
                  <a:pt x="173062" y="98004"/>
                </a:lnTo>
                <a:lnTo>
                  <a:pt x="173824" y="107695"/>
                </a:lnTo>
                <a:lnTo>
                  <a:pt x="256360" y="107695"/>
                </a:lnTo>
                <a:lnTo>
                  <a:pt x="255551" y="96256"/>
                </a:lnTo>
                <a:lnTo>
                  <a:pt x="249472" y="71389"/>
                </a:lnTo>
                <a:lnTo>
                  <a:pt x="246135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Inside </a:t>
            </a:r>
            <a:r>
              <a:rPr sz="28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Digital</a:t>
            </a:r>
            <a:r>
              <a:rPr sz="2800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Internship</a:t>
            </a:r>
            <a:endParaRPr sz="2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TS&amp;I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Work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 </a:t>
            </a:r>
            <a:r>
              <a:rPr sz="1800" i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Progress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Module </a:t>
            </a:r>
            <a:r>
              <a:rPr sz="1800" i="1" spc="-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Tasks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and </a:t>
            </a:r>
            <a:r>
              <a:rPr sz="1800" i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Ideal</a:t>
            </a:r>
            <a:r>
              <a:rPr sz="1800" i="1" spc="5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Responses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097" y="3773804"/>
            <a:ext cx="1210310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F </a:t>
            </a:r>
            <a:r>
              <a:rPr lang="en-IN"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 A R C H 2 0  2 0</a:t>
            </a:r>
            <a:endParaRPr lang="en-IN" sz="900" dirty="0">
              <a:solidFill>
                <a:srgbClr val="FFFFFF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6164" y="0"/>
            <a:ext cx="5138928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spc="220" dirty="0"/>
              <a:t>TECHNOLOGY	</a:t>
            </a:r>
            <a:r>
              <a:rPr spc="225" dirty="0"/>
              <a:t>CONSIDERATIONS	</a:t>
            </a:r>
            <a:endParaRPr spc="225" dirty="0"/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Architecture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Explore the technology capabilities needed to run an</a:t>
            </a:r>
            <a:r>
              <a:rPr sz="1400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banking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solution,</a:t>
            </a:r>
            <a:r>
              <a:rPr sz="1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considering: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Software – platform, operating system</a:t>
            </a:r>
            <a:r>
              <a:rPr sz="1400" spc="-9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Infrastructure – database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capabilities,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hosting</a:t>
            </a:r>
            <a:r>
              <a:rPr sz="1400" spc="-7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Security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– encryption, secure log-on</a:t>
            </a:r>
            <a:r>
              <a:rPr sz="1400" spc="-4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Support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level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training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support staff</a:t>
            </a:r>
            <a:r>
              <a:rPr sz="1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required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</a:t>
            </a:r>
            <a:r>
              <a:rPr sz="1400" b="1" spc="-3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Delivery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these technology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capabilities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be procured and 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implemented,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including: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What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components would work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well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as Software-as-a- 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Service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savings</a:t>
            </a:r>
            <a:r>
              <a:rPr sz="14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calculators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Do you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need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any external vendors, or can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this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built 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in-house?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Usability of 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600" b="1" spc="-1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Solution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do we ensure the solution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user-friendly and well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adopted,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including: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Ease of use – customer testing during</a:t>
            </a:r>
            <a:r>
              <a:rPr sz="1400" spc="-3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design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Meets customer needs – considering different user  scenarios across computer, tablet,</a:t>
            </a:r>
            <a:r>
              <a:rPr sz="1400" spc="-7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mobile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Web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standards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Web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Content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Accessibility Guidelines  (WCAG)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v2</a:t>
            </a:r>
            <a:r>
              <a:rPr sz="14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compliant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Framework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400" b="1" spc="-7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Compatibility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you cater for as many customers as</a:t>
            </a:r>
            <a:r>
              <a:rPr sz="1400" spc="-10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possible: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Which internet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browsers to support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IE,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Chrome,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Safari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Internet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speeds / performance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Website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code/language selection – Java,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C++,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Flash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spc="190" dirty="0"/>
              <a:t>HIGH	</a:t>
            </a:r>
            <a:r>
              <a:rPr spc="195" dirty="0"/>
              <a:t>LEVEL	</a:t>
            </a:r>
            <a:r>
              <a:rPr spc="220" dirty="0"/>
              <a:t>BUSINESS	</a:t>
            </a:r>
            <a:r>
              <a:rPr spc="190" dirty="0"/>
              <a:t>CASE	</a:t>
            </a:r>
            <a:r>
              <a:rPr spc="225" dirty="0"/>
              <a:t>CONSIDERATIONS	</a:t>
            </a:r>
            <a:endParaRPr spc="225" dirty="0"/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Benefits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Realisation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What are the potential benefits to be realised from an</a:t>
            </a:r>
            <a:r>
              <a:rPr sz="1400" spc="-7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banking</a:t>
            </a:r>
            <a:r>
              <a:rPr sz="1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solution?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New customer demographics Brand</a:t>
            </a:r>
            <a:r>
              <a:rPr sz="1400" spc="-7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differentiation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New products /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services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that can be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offered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Increase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in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productivity due to fewer manual  interactions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Enhanced reporting and</a:t>
            </a:r>
            <a:r>
              <a:rPr sz="1400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analytics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Cost</a:t>
            </a:r>
            <a:r>
              <a:rPr sz="1400" b="1" spc="-2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Analysis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What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are the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possible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costs to be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incurred when establishing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an  online-first versus a bricks-and-mortar banking solution,  considering: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Lower overhead / operating</a:t>
            </a:r>
            <a:r>
              <a:rPr sz="1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costs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Reduced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infrastructure costs</a:t>
            </a:r>
            <a:r>
              <a:rPr sz="1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Reduced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staff costs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Reduced inventory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Increased</a:t>
            </a:r>
            <a:r>
              <a:rPr sz="1600" b="1" spc="-2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Automation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we increase the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client’s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technical capability and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level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automation?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No legacy system</a:t>
            </a:r>
            <a:r>
              <a:rPr sz="1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considerations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Ability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to up-scale</a:t>
            </a:r>
            <a:r>
              <a:rPr sz="1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quickly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Increased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level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of expertise / offerings to the</a:t>
            </a:r>
            <a:r>
              <a:rPr sz="1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customer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Process</a:t>
            </a:r>
            <a:r>
              <a:rPr sz="14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Improvement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an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online-first solution improve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business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processes?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Less customer contact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points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Effort and time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significantly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reduced due to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some 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services that can be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fully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automated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term deposits  submitted</a:t>
            </a:r>
            <a:r>
              <a:rPr sz="1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  <a:endParaRPr dirty="0"/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b="0" spc="-5" dirty="0">
                <a:latin typeface="Segoe UI" panose="020B0502040204020203"/>
                <a:cs typeface="Segoe UI" panose="020B0502040204020203"/>
              </a:rPr>
              <a:t>Inside </a:t>
            </a:r>
            <a:r>
              <a:rPr b="0" dirty="0">
                <a:latin typeface="Segoe UI" panose="020B0502040204020203"/>
                <a:cs typeface="Segoe UI" panose="020B0502040204020203"/>
              </a:rPr>
              <a:t>Sherpa –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Digital </a:t>
            </a:r>
            <a:r>
              <a:rPr b="0" dirty="0">
                <a:latin typeface="Segoe UI" panose="020B0502040204020203"/>
                <a:cs typeface="Segoe UI" panose="020B0502040204020203"/>
              </a:rPr>
              <a:t>Internship </a:t>
            </a:r>
            <a:r>
              <a:rPr b="0" spc="-5" dirty="0">
                <a:latin typeface="Segoe UI" panose="020B0502040204020203"/>
                <a:cs typeface="Segoe UI" panose="020B0502040204020203"/>
              </a:rPr>
              <a:t>Module</a:t>
            </a:r>
            <a:endParaRPr b="0" spc="-5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  <a:tabLst>
                <a:tab pos="4232910" algn="l"/>
                <a:tab pos="11355705" algn="l"/>
              </a:tabLst>
            </a:pPr>
            <a:r>
              <a:rPr spc="225" dirty="0"/>
              <a:t>IMPLEMENTATION	CONSIDERATIONS	</a:t>
            </a:r>
            <a:endParaRPr spc="22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Timeframes and</a:t>
            </a:r>
            <a:r>
              <a:rPr spc="-25" dirty="0"/>
              <a:t> </a:t>
            </a:r>
            <a:r>
              <a:rPr spc="-5" dirty="0"/>
              <a:t>Scope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What do you need to consider when planning and scoping</a:t>
            </a:r>
            <a:r>
              <a:rPr sz="1400" b="0" spc="-1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major</a:t>
            </a:r>
            <a:r>
              <a:rPr sz="1400" b="0" spc="-3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project?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High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level</a:t>
            </a:r>
            <a:r>
              <a:rPr sz="1400" b="0" spc="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timelines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Key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delivery</a:t>
            </a:r>
            <a:r>
              <a:rPr sz="1400" b="0" spc="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milestones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Documents and deliverables</a:t>
            </a:r>
            <a:r>
              <a:rPr sz="14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expected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Identification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key</a:t>
            </a:r>
            <a:r>
              <a:rPr sz="14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stakeholders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5" dirty="0"/>
              <a:t>Resources and</a:t>
            </a:r>
            <a:r>
              <a:rPr sz="1400" spc="-10" dirty="0"/>
              <a:t> </a:t>
            </a:r>
            <a:r>
              <a:rPr sz="1400" spc="-5" dirty="0"/>
              <a:t>Skillsets</a:t>
            </a:r>
            <a:endParaRPr sz="1400"/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What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do you consider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when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structuring your</a:t>
            </a:r>
            <a:r>
              <a:rPr sz="1400" b="0" spc="-8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team?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Skillsets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required and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level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seniority</a:t>
            </a:r>
            <a:r>
              <a:rPr sz="1400" b="0" spc="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needed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Capacity of the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client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team members to</a:t>
            </a:r>
            <a:r>
              <a:rPr sz="1400" b="0" spc="-5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assist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Outsourcing/offshore</a:t>
            </a:r>
            <a:r>
              <a:rPr sz="14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teams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On/boarding and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project</a:t>
            </a:r>
            <a:r>
              <a:rPr sz="1400" b="0" spc="-5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kick-off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4656455" cy="160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Cost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Management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we estimate our costs in our</a:t>
            </a:r>
            <a:r>
              <a:rPr sz="1400" spc="-4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contracts?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Costing approach: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Time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&amp; Materials vs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Fixed</a:t>
            </a:r>
            <a:r>
              <a:rPr sz="1400" spc="-4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Cost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Charge-out rates for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individuals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400" spc="-5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teams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Cost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estimations over the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project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duration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3450" y="3807714"/>
            <a:ext cx="503174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Project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Methodology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400" b="1" spc="-6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Tools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should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we structure our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project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delivery to ensure the</a:t>
            </a:r>
            <a:r>
              <a:rPr sz="1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final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solution meets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the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client’s</a:t>
            </a:r>
            <a:r>
              <a:rPr sz="1400" dirty="0">
                <a:latin typeface="Segoe UI" panose="020B0502040204020203"/>
                <a:cs typeface="Segoe UI" panose="020B0502040204020203"/>
              </a:rPr>
              <a:t> needs?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Methodology: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Agile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vs Waterfall vs</a:t>
            </a:r>
            <a:r>
              <a:rPr sz="1400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Hybrid-Agile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Supporting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tools: MS Project,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JIRA, Trello,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Slack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Ways of</a:t>
            </a:r>
            <a:r>
              <a:rPr sz="1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working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3560</Words>
  <Application>WPS Presentation</Application>
  <PresentationFormat>On-screen Show (4:3)</PresentationFormat>
  <Paragraphs>120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Segoe UI</vt:lpstr>
      <vt:lpstr>Segoe UI Semilight</vt:lpstr>
      <vt:lpstr>Calibri</vt:lpstr>
      <vt:lpstr>Arial</vt:lpstr>
      <vt:lpstr>Times New Roman</vt:lpstr>
      <vt:lpstr>Microsoft YaHei</vt:lpstr>
      <vt:lpstr>Arial Unicode MS</vt:lpstr>
      <vt:lpstr>Office Theme</vt:lpstr>
      <vt:lpstr>PowerPoint 演示文稿</vt:lpstr>
      <vt:lpstr>TECHNOLOGY	CONSIDERATIONS	</vt:lpstr>
      <vt:lpstr>HIGH	LEVEL	BUSINESS	CASE	CONSIDERATIONS	</vt:lpstr>
      <vt:lpstr>IMPLEMENTATION	CONSIDERATIONS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KIIT</cp:lastModifiedBy>
  <cp:revision>1</cp:revision>
  <dcterms:created xsi:type="dcterms:W3CDTF">2020-07-25T21:34:40Z</dcterms:created>
  <dcterms:modified xsi:type="dcterms:W3CDTF">2020-07-25T21:34:40Z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2020-07-25T00:00:00Z</vt:filetime>
  </property>
  <property fmtid="{D5CDD505-2E9C-101B-9397-08002B2CF9AE}" pid="5" name="KSOProductBuildVer">
    <vt:lpwstr>1033-11.2.0.8991</vt:lpwstr>
  </property>
</Properties>
</file>