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9"/>
  </p:notesMasterIdLst>
  <p:sldIdLst>
    <p:sldId id="256" r:id="rId3"/>
    <p:sldId id="257" r:id="rId4"/>
    <p:sldId id="272" r:id="rId5"/>
    <p:sldId id="258" r:id="rId6"/>
    <p:sldId id="261" r:id="rId7"/>
    <p:sldId id="260" r:id="rId8"/>
    <p:sldId id="259" r:id="rId9"/>
    <p:sldId id="262" r:id="rId10"/>
    <p:sldId id="273" r:id="rId11"/>
    <p:sldId id="263" r:id="rId12"/>
    <p:sldId id="265" r:id="rId13"/>
    <p:sldId id="267" r:id="rId14"/>
    <p:sldId id="268" r:id="rId15"/>
    <p:sldId id="270" r:id="rId16"/>
    <p:sldId id="274" r:id="rId17"/>
    <p:sldId id="275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Hanken Grotesk" panose="020B0604020202020204" charset="0"/>
      <p:regular r:id="rId24"/>
      <p:bold r:id="rId25"/>
      <p:italic r:id="rId26"/>
      <p:boldItalic r:id="rId27"/>
    </p:embeddedFont>
    <p:embeddedFont>
      <p:font typeface="Hanken Grotesk SemiBold" panose="020B0604020202020204" charset="0"/>
      <p:regular r:id="rId28"/>
      <p:bold r:id="rId29"/>
      <p:italic r:id="rId30"/>
      <p:boldItalic r:id="rId31"/>
    </p:embeddedFont>
    <p:embeddedFont>
      <p:font typeface="Inconsolata" pitchFamily="1" charset="0"/>
      <p:regular r:id="rId32"/>
      <p:bold r:id="rId33"/>
    </p:embeddedFont>
    <p:embeddedFont>
      <p:font typeface="Inter" panose="020B0604020202020204" charset="0"/>
      <p:regular r:id="rId34"/>
      <p:bold r:id="rId35"/>
    </p:embeddedFont>
    <p:embeddedFont>
      <p:font typeface="Inter Black" panose="020B0604020202020204" charset="0"/>
      <p:bold r:id="rId36"/>
    </p:embeddedFont>
    <p:embeddedFont>
      <p:font typeface="Lora" pitchFamily="2" charset="0"/>
      <p:regular r:id="rId37"/>
      <p:bold r:id="rId38"/>
      <p:italic r:id="rId39"/>
      <p:boldItalic r:id="rId40"/>
    </p:embeddedFont>
    <p:embeddedFont>
      <p:font typeface="Lora SemiBold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9164A3-A8AF-4179-B5F3-C3A54F08FBF9}">
  <a:tblStyle styleId="{189164A3-A8AF-4179-B5F3-C3A54F08FB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2" y="2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font" Target="fonts/font2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viewProps" Target="viewProps.xml"/><Relationship Id="rId20" Type="http://schemas.openxmlformats.org/officeDocument/2006/relationships/font" Target="fonts/font1.fntdata"/><Relationship Id="rId41" Type="http://schemas.openxmlformats.org/officeDocument/2006/relationships/font" Target="fonts/font2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4F9F31-3EC3-4A86-A590-B61A12CBC15F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CF5D8C8-C85B-4C9E-8B6D-7D0F1450DEAE}">
      <dgm:prSet phldrT="[Text]"/>
      <dgm:spPr/>
      <dgm:t>
        <a:bodyPr/>
        <a:lstStyle/>
        <a:p>
          <a:r>
            <a:rPr lang="en-CA" dirty="0" err="1"/>
            <a:t>Sress</a:t>
          </a:r>
          <a:r>
            <a:rPr lang="en-CA" dirty="0"/>
            <a:t> level</a:t>
          </a:r>
        </a:p>
      </dgm:t>
    </dgm:pt>
    <dgm:pt modelId="{C34909A7-9AF9-468D-9CA8-DDED2DFC1FD8}" type="parTrans" cxnId="{6F5852F2-5C9B-4494-8FC0-AE3B1BC1C04C}">
      <dgm:prSet/>
      <dgm:spPr/>
      <dgm:t>
        <a:bodyPr/>
        <a:lstStyle/>
        <a:p>
          <a:endParaRPr lang="en-CA"/>
        </a:p>
      </dgm:t>
    </dgm:pt>
    <dgm:pt modelId="{5410D7B4-3104-45A1-ADE6-7D775ADE9736}" type="sibTrans" cxnId="{6F5852F2-5C9B-4494-8FC0-AE3B1BC1C04C}">
      <dgm:prSet/>
      <dgm:spPr/>
      <dgm:t>
        <a:bodyPr/>
        <a:lstStyle/>
        <a:p>
          <a:endParaRPr lang="en-CA"/>
        </a:p>
      </dgm:t>
    </dgm:pt>
    <dgm:pt modelId="{D6679114-B43F-4B2F-BF47-86241B43C240}">
      <dgm:prSet phldrT="[Text]"/>
      <dgm:spPr/>
      <dgm:t>
        <a:bodyPr/>
        <a:lstStyle/>
        <a:p>
          <a:r>
            <a:rPr lang="en-CA" dirty="0"/>
            <a:t>Feature Importance</a:t>
          </a:r>
        </a:p>
      </dgm:t>
    </dgm:pt>
    <dgm:pt modelId="{05C2C084-2598-4A7C-9BAB-B256E0896C4B}" type="parTrans" cxnId="{E10C6A5E-AF59-4CDA-BBE0-3342521AA220}">
      <dgm:prSet/>
      <dgm:spPr/>
      <dgm:t>
        <a:bodyPr/>
        <a:lstStyle/>
        <a:p>
          <a:endParaRPr lang="en-CA"/>
        </a:p>
      </dgm:t>
    </dgm:pt>
    <dgm:pt modelId="{56B03D7B-67AD-4472-81A7-2358A6BEC78C}" type="sibTrans" cxnId="{E10C6A5E-AF59-4CDA-BBE0-3342521AA220}">
      <dgm:prSet/>
      <dgm:spPr/>
      <dgm:t>
        <a:bodyPr/>
        <a:lstStyle/>
        <a:p>
          <a:endParaRPr lang="en-CA"/>
        </a:p>
      </dgm:t>
    </dgm:pt>
    <dgm:pt modelId="{64A3B236-2ACB-49C8-A54A-14077ED2FE9B}">
      <dgm:prSet phldrT="[Text]"/>
      <dgm:spPr/>
      <dgm:t>
        <a:bodyPr/>
        <a:lstStyle/>
        <a:p>
          <a:r>
            <a:rPr lang="en-CA" dirty="0"/>
            <a:t>Random Forest</a:t>
          </a:r>
        </a:p>
      </dgm:t>
    </dgm:pt>
    <dgm:pt modelId="{58A89547-D05F-4857-BCB4-72521495B4B2}" type="parTrans" cxnId="{3E62C800-D1C1-4016-854F-F020574996EB}">
      <dgm:prSet/>
      <dgm:spPr/>
      <dgm:t>
        <a:bodyPr/>
        <a:lstStyle/>
        <a:p>
          <a:endParaRPr lang="en-CA"/>
        </a:p>
      </dgm:t>
    </dgm:pt>
    <dgm:pt modelId="{F76F9953-4EAB-4296-A774-E1D14FC3CE87}" type="sibTrans" cxnId="{3E62C800-D1C1-4016-854F-F020574996EB}">
      <dgm:prSet/>
      <dgm:spPr/>
      <dgm:t>
        <a:bodyPr/>
        <a:lstStyle/>
        <a:p>
          <a:endParaRPr lang="en-CA"/>
        </a:p>
      </dgm:t>
    </dgm:pt>
    <dgm:pt modelId="{49328011-C039-4CBB-B5A5-A7121E99D17A}" type="pres">
      <dgm:prSet presAssocID="{DC4F9F31-3EC3-4A86-A590-B61A12CBC15F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7447A66-F124-4E5C-944C-AECED3B564F0}" type="pres">
      <dgm:prSet presAssocID="{CCF5D8C8-C85B-4C9E-8B6D-7D0F1450DEAE}" presName="Accent1" presStyleCnt="0"/>
      <dgm:spPr/>
    </dgm:pt>
    <dgm:pt modelId="{A7D08CDC-F9B8-4A14-8A51-58C99630CE29}" type="pres">
      <dgm:prSet presAssocID="{CCF5D8C8-C85B-4C9E-8B6D-7D0F1450DEAE}" presName="Accent" presStyleLbl="node1" presStyleIdx="0" presStyleCnt="3"/>
      <dgm:spPr/>
    </dgm:pt>
    <dgm:pt modelId="{9ED0F3DC-9330-4D58-9B32-5D9FE7CB56C6}" type="pres">
      <dgm:prSet presAssocID="{CCF5D8C8-C85B-4C9E-8B6D-7D0F1450DEAE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2BF086FB-B643-47B4-A75C-9B3A80A209A5}" type="pres">
      <dgm:prSet presAssocID="{D6679114-B43F-4B2F-BF47-86241B43C240}" presName="Accent2" presStyleCnt="0"/>
      <dgm:spPr/>
    </dgm:pt>
    <dgm:pt modelId="{5863770E-AE12-4674-9831-5F59CD5366B5}" type="pres">
      <dgm:prSet presAssocID="{D6679114-B43F-4B2F-BF47-86241B43C240}" presName="Accent" presStyleLbl="node1" presStyleIdx="1" presStyleCnt="3"/>
      <dgm:spPr/>
    </dgm:pt>
    <dgm:pt modelId="{6C268BB8-9285-4ADD-9012-05E2A14606A4}" type="pres">
      <dgm:prSet presAssocID="{D6679114-B43F-4B2F-BF47-86241B43C24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02D941FF-7E32-4C5C-B84E-CB493CF03B1D}" type="pres">
      <dgm:prSet presAssocID="{64A3B236-2ACB-49C8-A54A-14077ED2FE9B}" presName="Accent3" presStyleCnt="0"/>
      <dgm:spPr/>
    </dgm:pt>
    <dgm:pt modelId="{B418F03E-0DE6-411D-B1BC-82D50CE83CEB}" type="pres">
      <dgm:prSet presAssocID="{64A3B236-2ACB-49C8-A54A-14077ED2FE9B}" presName="Accent" presStyleLbl="node1" presStyleIdx="2" presStyleCnt="3"/>
      <dgm:spPr/>
    </dgm:pt>
    <dgm:pt modelId="{0EEFCC41-19AB-47C6-9E65-BC63C774CD34}" type="pres">
      <dgm:prSet presAssocID="{64A3B236-2ACB-49C8-A54A-14077ED2FE9B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3E62C800-D1C1-4016-854F-F020574996EB}" srcId="{DC4F9F31-3EC3-4A86-A590-B61A12CBC15F}" destId="{64A3B236-2ACB-49C8-A54A-14077ED2FE9B}" srcOrd="2" destOrd="0" parTransId="{58A89547-D05F-4857-BCB4-72521495B4B2}" sibTransId="{F76F9953-4EAB-4296-A774-E1D14FC3CE87}"/>
    <dgm:cxn modelId="{893E1513-EEA3-48AB-B463-F2A0BB68F2B4}" type="presOf" srcId="{D6679114-B43F-4B2F-BF47-86241B43C240}" destId="{6C268BB8-9285-4ADD-9012-05E2A14606A4}" srcOrd="0" destOrd="0" presId="urn:microsoft.com/office/officeart/2009/layout/CircleArrowProcess"/>
    <dgm:cxn modelId="{E10C6A5E-AF59-4CDA-BBE0-3342521AA220}" srcId="{DC4F9F31-3EC3-4A86-A590-B61A12CBC15F}" destId="{D6679114-B43F-4B2F-BF47-86241B43C240}" srcOrd="1" destOrd="0" parTransId="{05C2C084-2598-4A7C-9BAB-B256E0896C4B}" sibTransId="{56B03D7B-67AD-4472-81A7-2358A6BEC78C}"/>
    <dgm:cxn modelId="{F093AF64-4BA9-4E49-89BD-08B6369C97EC}" type="presOf" srcId="{64A3B236-2ACB-49C8-A54A-14077ED2FE9B}" destId="{0EEFCC41-19AB-47C6-9E65-BC63C774CD34}" srcOrd="0" destOrd="0" presId="urn:microsoft.com/office/officeart/2009/layout/CircleArrowProcess"/>
    <dgm:cxn modelId="{6C7F3484-3E71-495A-B3D6-D2E43425D8B3}" type="presOf" srcId="{DC4F9F31-3EC3-4A86-A590-B61A12CBC15F}" destId="{49328011-C039-4CBB-B5A5-A7121E99D17A}" srcOrd="0" destOrd="0" presId="urn:microsoft.com/office/officeart/2009/layout/CircleArrowProcess"/>
    <dgm:cxn modelId="{269CCFE0-BDDA-4B36-B1C2-799B5D5119F1}" type="presOf" srcId="{CCF5D8C8-C85B-4C9E-8B6D-7D0F1450DEAE}" destId="{9ED0F3DC-9330-4D58-9B32-5D9FE7CB56C6}" srcOrd="0" destOrd="0" presId="urn:microsoft.com/office/officeart/2009/layout/CircleArrowProcess"/>
    <dgm:cxn modelId="{6F5852F2-5C9B-4494-8FC0-AE3B1BC1C04C}" srcId="{DC4F9F31-3EC3-4A86-A590-B61A12CBC15F}" destId="{CCF5D8C8-C85B-4C9E-8B6D-7D0F1450DEAE}" srcOrd="0" destOrd="0" parTransId="{C34909A7-9AF9-468D-9CA8-DDED2DFC1FD8}" sibTransId="{5410D7B4-3104-45A1-ADE6-7D775ADE9736}"/>
    <dgm:cxn modelId="{4DAAA96F-C601-4CA9-98AA-CEA0CFE6F3A0}" type="presParOf" srcId="{49328011-C039-4CBB-B5A5-A7121E99D17A}" destId="{C7447A66-F124-4E5C-944C-AECED3B564F0}" srcOrd="0" destOrd="0" presId="urn:microsoft.com/office/officeart/2009/layout/CircleArrowProcess"/>
    <dgm:cxn modelId="{9F9A3A7A-1766-4FC2-9AA1-513FD4EEE091}" type="presParOf" srcId="{C7447A66-F124-4E5C-944C-AECED3B564F0}" destId="{A7D08CDC-F9B8-4A14-8A51-58C99630CE29}" srcOrd="0" destOrd="0" presId="urn:microsoft.com/office/officeart/2009/layout/CircleArrowProcess"/>
    <dgm:cxn modelId="{7488BB2D-A06F-48AA-B15E-79DCFE28C694}" type="presParOf" srcId="{49328011-C039-4CBB-B5A5-A7121E99D17A}" destId="{9ED0F3DC-9330-4D58-9B32-5D9FE7CB56C6}" srcOrd="1" destOrd="0" presId="urn:microsoft.com/office/officeart/2009/layout/CircleArrowProcess"/>
    <dgm:cxn modelId="{050D5AFC-0081-41D7-A006-20FBE0ADF96D}" type="presParOf" srcId="{49328011-C039-4CBB-B5A5-A7121E99D17A}" destId="{2BF086FB-B643-47B4-A75C-9B3A80A209A5}" srcOrd="2" destOrd="0" presId="urn:microsoft.com/office/officeart/2009/layout/CircleArrowProcess"/>
    <dgm:cxn modelId="{F2ACC311-E99D-484D-9EA3-DBFABA97DA74}" type="presParOf" srcId="{2BF086FB-B643-47B4-A75C-9B3A80A209A5}" destId="{5863770E-AE12-4674-9831-5F59CD5366B5}" srcOrd="0" destOrd="0" presId="urn:microsoft.com/office/officeart/2009/layout/CircleArrowProcess"/>
    <dgm:cxn modelId="{CAE30A40-CC60-4277-B893-B4E7F0630C19}" type="presParOf" srcId="{49328011-C039-4CBB-B5A5-A7121E99D17A}" destId="{6C268BB8-9285-4ADD-9012-05E2A14606A4}" srcOrd="3" destOrd="0" presId="urn:microsoft.com/office/officeart/2009/layout/CircleArrowProcess"/>
    <dgm:cxn modelId="{CC5A0845-50F0-47AF-8A55-0185DE933E6D}" type="presParOf" srcId="{49328011-C039-4CBB-B5A5-A7121E99D17A}" destId="{02D941FF-7E32-4C5C-B84E-CB493CF03B1D}" srcOrd="4" destOrd="0" presId="urn:microsoft.com/office/officeart/2009/layout/CircleArrowProcess"/>
    <dgm:cxn modelId="{6144CAD7-7F83-43A6-B9F8-7E53B7178B71}" type="presParOf" srcId="{02D941FF-7E32-4C5C-B84E-CB493CF03B1D}" destId="{B418F03E-0DE6-411D-B1BC-82D50CE83CEB}" srcOrd="0" destOrd="0" presId="urn:microsoft.com/office/officeart/2009/layout/CircleArrowProcess"/>
    <dgm:cxn modelId="{590FE2DC-9920-42CA-9F90-DD44C945EB64}" type="presParOf" srcId="{49328011-C039-4CBB-B5A5-A7121E99D17A}" destId="{0EEFCC41-19AB-47C6-9E65-BC63C774CD34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996EEE-849B-4EAE-922A-AD31064491E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9B62C51-5190-4CCD-926B-09EC0021896F}">
      <dgm:prSet phldrT="[Text]"/>
      <dgm:spPr/>
      <dgm:t>
        <a:bodyPr/>
        <a:lstStyle/>
        <a:p>
          <a:r>
            <a:rPr lang="en-CA" dirty="0"/>
            <a:t>Environmental Factor</a:t>
          </a:r>
        </a:p>
      </dgm:t>
    </dgm:pt>
    <dgm:pt modelId="{5DB82E46-BE48-4E06-8990-477502B6AED2}" type="parTrans" cxnId="{C850B28E-009F-4984-B930-763D4CBB28CD}">
      <dgm:prSet/>
      <dgm:spPr/>
      <dgm:t>
        <a:bodyPr/>
        <a:lstStyle/>
        <a:p>
          <a:endParaRPr lang="en-CA"/>
        </a:p>
      </dgm:t>
    </dgm:pt>
    <dgm:pt modelId="{98D4F248-C8C4-44E2-A1FB-5D3C78E148B4}" type="sibTrans" cxnId="{C850B28E-009F-4984-B930-763D4CBB28CD}">
      <dgm:prSet/>
      <dgm:spPr/>
      <dgm:t>
        <a:bodyPr/>
        <a:lstStyle/>
        <a:p>
          <a:endParaRPr lang="en-CA"/>
        </a:p>
      </dgm:t>
    </dgm:pt>
    <dgm:pt modelId="{1E456246-3B01-457F-BB2C-C1AB252E87FF}">
      <dgm:prSet phldrT="[Text]"/>
      <dgm:spPr/>
      <dgm:t>
        <a:bodyPr/>
        <a:lstStyle/>
        <a:p>
          <a:r>
            <a:rPr lang="en-CA" dirty="0"/>
            <a:t>Academic Factor</a:t>
          </a:r>
        </a:p>
      </dgm:t>
    </dgm:pt>
    <dgm:pt modelId="{5339F01A-7727-4611-81EF-E5936E4771FD}" type="parTrans" cxnId="{C338A929-719C-4D70-A6DC-96D0EAE74823}">
      <dgm:prSet/>
      <dgm:spPr/>
      <dgm:t>
        <a:bodyPr/>
        <a:lstStyle/>
        <a:p>
          <a:endParaRPr lang="en-CA"/>
        </a:p>
      </dgm:t>
    </dgm:pt>
    <dgm:pt modelId="{91793CE4-D0C4-4AAF-A896-9822FB29CEE7}" type="sibTrans" cxnId="{C338A929-719C-4D70-A6DC-96D0EAE74823}">
      <dgm:prSet/>
      <dgm:spPr/>
      <dgm:t>
        <a:bodyPr/>
        <a:lstStyle/>
        <a:p>
          <a:endParaRPr lang="en-CA"/>
        </a:p>
      </dgm:t>
    </dgm:pt>
    <dgm:pt modelId="{4BB0E62E-69BC-4803-8947-A7E604ED0EB3}">
      <dgm:prSet phldrT="[Text]"/>
      <dgm:spPr/>
      <dgm:t>
        <a:bodyPr/>
        <a:lstStyle/>
        <a:p>
          <a:r>
            <a:rPr lang="en-CA" dirty="0"/>
            <a:t>Social Factor</a:t>
          </a:r>
        </a:p>
      </dgm:t>
    </dgm:pt>
    <dgm:pt modelId="{C7F52B81-DD81-435B-B49F-737059A27B09}" type="parTrans" cxnId="{1B1641FD-979E-4ED9-93A1-FB888B7FE27F}">
      <dgm:prSet/>
      <dgm:spPr/>
      <dgm:t>
        <a:bodyPr/>
        <a:lstStyle/>
        <a:p>
          <a:endParaRPr lang="en-CA"/>
        </a:p>
      </dgm:t>
    </dgm:pt>
    <dgm:pt modelId="{AB635C06-A24B-444D-8051-3D4482E609C0}" type="sibTrans" cxnId="{1B1641FD-979E-4ED9-93A1-FB888B7FE27F}">
      <dgm:prSet/>
      <dgm:spPr/>
      <dgm:t>
        <a:bodyPr/>
        <a:lstStyle/>
        <a:p>
          <a:endParaRPr lang="en-CA"/>
        </a:p>
      </dgm:t>
    </dgm:pt>
    <dgm:pt modelId="{E5E1BEAC-BCFD-4024-B1F2-E8004AA98AE0}">
      <dgm:prSet/>
      <dgm:spPr/>
      <dgm:t>
        <a:bodyPr/>
        <a:lstStyle/>
        <a:p>
          <a:r>
            <a:rPr lang="en-CA" dirty="0"/>
            <a:t>Basic need</a:t>
          </a:r>
        </a:p>
      </dgm:t>
    </dgm:pt>
    <dgm:pt modelId="{830559BF-C115-4909-9F73-A96E2405B075}" type="parTrans" cxnId="{C3F1566B-63E0-43FA-A631-2F8944EFC4EE}">
      <dgm:prSet/>
      <dgm:spPr/>
      <dgm:t>
        <a:bodyPr/>
        <a:lstStyle/>
        <a:p>
          <a:endParaRPr lang="en-CA"/>
        </a:p>
      </dgm:t>
    </dgm:pt>
    <dgm:pt modelId="{5C79F24A-AB98-47FB-9AFC-73752BACBEC3}" type="sibTrans" cxnId="{C3F1566B-63E0-43FA-A631-2F8944EFC4EE}">
      <dgm:prSet/>
      <dgm:spPr/>
      <dgm:t>
        <a:bodyPr/>
        <a:lstStyle/>
        <a:p>
          <a:endParaRPr lang="en-CA"/>
        </a:p>
      </dgm:t>
    </dgm:pt>
    <dgm:pt modelId="{E2A01EDB-7C8F-4031-B39F-C8F2CEA0A40C}">
      <dgm:prSet/>
      <dgm:spPr/>
      <dgm:t>
        <a:bodyPr/>
        <a:lstStyle/>
        <a:p>
          <a:r>
            <a:rPr lang="en-CA" dirty="0"/>
            <a:t>Academic Performance</a:t>
          </a:r>
        </a:p>
      </dgm:t>
    </dgm:pt>
    <dgm:pt modelId="{A8832B4B-C06F-41AD-9739-EC62DC02C216}" type="parTrans" cxnId="{CC6B19A9-249F-4AEA-938F-D7E11E6E40A7}">
      <dgm:prSet/>
      <dgm:spPr/>
      <dgm:t>
        <a:bodyPr/>
        <a:lstStyle/>
        <a:p>
          <a:endParaRPr lang="en-CA"/>
        </a:p>
      </dgm:t>
    </dgm:pt>
    <dgm:pt modelId="{F02A9E62-8C45-44DF-BEFE-D66CA864E21B}" type="sibTrans" cxnId="{CC6B19A9-249F-4AEA-938F-D7E11E6E40A7}">
      <dgm:prSet/>
      <dgm:spPr/>
      <dgm:t>
        <a:bodyPr/>
        <a:lstStyle/>
        <a:p>
          <a:endParaRPr lang="en-CA"/>
        </a:p>
      </dgm:t>
    </dgm:pt>
    <dgm:pt modelId="{40D89311-6303-4192-A444-6C923E70B37E}">
      <dgm:prSet/>
      <dgm:spPr/>
      <dgm:t>
        <a:bodyPr/>
        <a:lstStyle/>
        <a:p>
          <a:r>
            <a:rPr lang="en-CA" dirty="0"/>
            <a:t>Bullying</a:t>
          </a:r>
        </a:p>
      </dgm:t>
    </dgm:pt>
    <dgm:pt modelId="{3F86BA73-5D51-4B4E-A0E0-DFEE5D8F92D4}" type="parTrans" cxnId="{3CC80B1D-C344-4175-89E8-51395F4BC41E}">
      <dgm:prSet/>
      <dgm:spPr/>
      <dgm:t>
        <a:bodyPr/>
        <a:lstStyle/>
        <a:p>
          <a:endParaRPr lang="en-CA"/>
        </a:p>
      </dgm:t>
    </dgm:pt>
    <dgm:pt modelId="{00D837F7-2951-4F91-A60D-FB2C391AB56E}" type="sibTrans" cxnId="{3CC80B1D-C344-4175-89E8-51395F4BC41E}">
      <dgm:prSet/>
      <dgm:spPr/>
      <dgm:t>
        <a:bodyPr/>
        <a:lstStyle/>
        <a:p>
          <a:endParaRPr lang="en-CA"/>
        </a:p>
      </dgm:t>
    </dgm:pt>
    <dgm:pt modelId="{58E0373F-B8BB-415B-9125-4B851C13AD28}" type="pres">
      <dgm:prSet presAssocID="{3E996EEE-849B-4EAE-922A-AD31064491E2}" presName="linear" presStyleCnt="0">
        <dgm:presLayoutVars>
          <dgm:dir/>
          <dgm:animLvl val="lvl"/>
          <dgm:resizeHandles val="exact"/>
        </dgm:presLayoutVars>
      </dgm:prSet>
      <dgm:spPr/>
    </dgm:pt>
    <dgm:pt modelId="{24DFD95F-9253-43F8-9C7F-0103AE3A299E}" type="pres">
      <dgm:prSet presAssocID="{49B62C51-5190-4CCD-926B-09EC0021896F}" presName="parentLin" presStyleCnt="0"/>
      <dgm:spPr/>
    </dgm:pt>
    <dgm:pt modelId="{967C3188-8B27-41DD-97F5-CD3C480FD936}" type="pres">
      <dgm:prSet presAssocID="{49B62C51-5190-4CCD-926B-09EC0021896F}" presName="parentLeftMargin" presStyleLbl="node1" presStyleIdx="0" presStyleCnt="3"/>
      <dgm:spPr/>
    </dgm:pt>
    <dgm:pt modelId="{766385A6-5C45-49E1-B574-82853B8EA3FD}" type="pres">
      <dgm:prSet presAssocID="{49B62C51-5190-4CCD-926B-09EC0021896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398AE71-FF1A-45ED-B102-9FE3F20C0E61}" type="pres">
      <dgm:prSet presAssocID="{49B62C51-5190-4CCD-926B-09EC0021896F}" presName="negativeSpace" presStyleCnt="0"/>
      <dgm:spPr/>
    </dgm:pt>
    <dgm:pt modelId="{F07F1783-FFE5-4DFA-B138-ED2B1AC88A7C}" type="pres">
      <dgm:prSet presAssocID="{49B62C51-5190-4CCD-926B-09EC0021896F}" presName="childText" presStyleLbl="conFgAcc1" presStyleIdx="0" presStyleCnt="3">
        <dgm:presLayoutVars>
          <dgm:bulletEnabled val="1"/>
        </dgm:presLayoutVars>
      </dgm:prSet>
      <dgm:spPr/>
    </dgm:pt>
    <dgm:pt modelId="{5D562DE9-AE60-42FA-99FF-89C5996A1837}" type="pres">
      <dgm:prSet presAssocID="{98D4F248-C8C4-44E2-A1FB-5D3C78E148B4}" presName="spaceBetweenRectangles" presStyleCnt="0"/>
      <dgm:spPr/>
    </dgm:pt>
    <dgm:pt modelId="{0364BE26-0E36-4801-813D-B21777DF92C9}" type="pres">
      <dgm:prSet presAssocID="{1E456246-3B01-457F-BB2C-C1AB252E87FF}" presName="parentLin" presStyleCnt="0"/>
      <dgm:spPr/>
    </dgm:pt>
    <dgm:pt modelId="{CA51F7C7-3A66-4F75-A35A-B252E242A50C}" type="pres">
      <dgm:prSet presAssocID="{1E456246-3B01-457F-BB2C-C1AB252E87FF}" presName="parentLeftMargin" presStyleLbl="node1" presStyleIdx="0" presStyleCnt="3"/>
      <dgm:spPr/>
    </dgm:pt>
    <dgm:pt modelId="{A78A46FB-4533-4447-9920-7C26F56FDE0F}" type="pres">
      <dgm:prSet presAssocID="{1E456246-3B01-457F-BB2C-C1AB252E87F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00E28A-B097-4C54-82F7-21684978C734}" type="pres">
      <dgm:prSet presAssocID="{1E456246-3B01-457F-BB2C-C1AB252E87FF}" presName="negativeSpace" presStyleCnt="0"/>
      <dgm:spPr/>
    </dgm:pt>
    <dgm:pt modelId="{D5E82C9A-66B7-4958-8BBE-FE312122FCB5}" type="pres">
      <dgm:prSet presAssocID="{1E456246-3B01-457F-BB2C-C1AB252E87FF}" presName="childText" presStyleLbl="conFgAcc1" presStyleIdx="1" presStyleCnt="3">
        <dgm:presLayoutVars>
          <dgm:bulletEnabled val="1"/>
        </dgm:presLayoutVars>
      </dgm:prSet>
      <dgm:spPr/>
    </dgm:pt>
    <dgm:pt modelId="{207EA98C-ED4A-4B09-9EEF-958617F2C423}" type="pres">
      <dgm:prSet presAssocID="{91793CE4-D0C4-4AAF-A896-9822FB29CEE7}" presName="spaceBetweenRectangles" presStyleCnt="0"/>
      <dgm:spPr/>
    </dgm:pt>
    <dgm:pt modelId="{AF42979E-8CCE-4D31-9FAF-4C605A395C7B}" type="pres">
      <dgm:prSet presAssocID="{4BB0E62E-69BC-4803-8947-A7E604ED0EB3}" presName="parentLin" presStyleCnt="0"/>
      <dgm:spPr/>
    </dgm:pt>
    <dgm:pt modelId="{A23052BC-703B-4AF2-9DF3-B29DE3B73699}" type="pres">
      <dgm:prSet presAssocID="{4BB0E62E-69BC-4803-8947-A7E604ED0EB3}" presName="parentLeftMargin" presStyleLbl="node1" presStyleIdx="1" presStyleCnt="3"/>
      <dgm:spPr/>
    </dgm:pt>
    <dgm:pt modelId="{C7BE604F-BEF6-4392-8A33-F74123C9B4AF}" type="pres">
      <dgm:prSet presAssocID="{4BB0E62E-69BC-4803-8947-A7E604ED0EB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DED723-0048-4AEB-96FE-BF7E201C8298}" type="pres">
      <dgm:prSet presAssocID="{4BB0E62E-69BC-4803-8947-A7E604ED0EB3}" presName="negativeSpace" presStyleCnt="0"/>
      <dgm:spPr/>
    </dgm:pt>
    <dgm:pt modelId="{70ACD703-7044-4C97-B2F1-224FD9DCB112}" type="pres">
      <dgm:prSet presAssocID="{4BB0E62E-69BC-4803-8947-A7E604ED0EB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A113003-F1C7-4C5F-A603-3CF30F1BDDFD}" type="presOf" srcId="{40D89311-6303-4192-A444-6C923E70B37E}" destId="{70ACD703-7044-4C97-B2F1-224FD9DCB112}" srcOrd="0" destOrd="0" presId="urn:microsoft.com/office/officeart/2005/8/layout/list1"/>
    <dgm:cxn modelId="{56E99404-F16A-40C3-B63E-0D94C1AC8EC4}" type="presOf" srcId="{1E456246-3B01-457F-BB2C-C1AB252E87FF}" destId="{CA51F7C7-3A66-4F75-A35A-B252E242A50C}" srcOrd="0" destOrd="0" presId="urn:microsoft.com/office/officeart/2005/8/layout/list1"/>
    <dgm:cxn modelId="{21954711-0F84-44DB-A060-B6B490E0D6A8}" type="presOf" srcId="{49B62C51-5190-4CCD-926B-09EC0021896F}" destId="{766385A6-5C45-49E1-B574-82853B8EA3FD}" srcOrd="1" destOrd="0" presId="urn:microsoft.com/office/officeart/2005/8/layout/list1"/>
    <dgm:cxn modelId="{3CC80B1D-C344-4175-89E8-51395F4BC41E}" srcId="{4BB0E62E-69BC-4803-8947-A7E604ED0EB3}" destId="{40D89311-6303-4192-A444-6C923E70B37E}" srcOrd="0" destOrd="0" parTransId="{3F86BA73-5D51-4B4E-A0E0-DFEE5D8F92D4}" sibTransId="{00D837F7-2951-4F91-A60D-FB2C391AB56E}"/>
    <dgm:cxn modelId="{C338A929-719C-4D70-A6DC-96D0EAE74823}" srcId="{3E996EEE-849B-4EAE-922A-AD31064491E2}" destId="{1E456246-3B01-457F-BB2C-C1AB252E87FF}" srcOrd="1" destOrd="0" parTransId="{5339F01A-7727-4611-81EF-E5936E4771FD}" sibTransId="{91793CE4-D0C4-4AAF-A896-9822FB29CEE7}"/>
    <dgm:cxn modelId="{C389EB31-6685-4974-AB67-530E78401D2C}" type="presOf" srcId="{3E996EEE-849B-4EAE-922A-AD31064491E2}" destId="{58E0373F-B8BB-415B-9125-4B851C13AD28}" srcOrd="0" destOrd="0" presId="urn:microsoft.com/office/officeart/2005/8/layout/list1"/>
    <dgm:cxn modelId="{CAEC473B-9742-4784-BEF2-F9D67B514368}" type="presOf" srcId="{49B62C51-5190-4CCD-926B-09EC0021896F}" destId="{967C3188-8B27-41DD-97F5-CD3C480FD936}" srcOrd="0" destOrd="0" presId="urn:microsoft.com/office/officeart/2005/8/layout/list1"/>
    <dgm:cxn modelId="{CBC76342-A3B1-40B2-95A1-B7B1C0373708}" type="presOf" srcId="{4BB0E62E-69BC-4803-8947-A7E604ED0EB3}" destId="{A23052BC-703B-4AF2-9DF3-B29DE3B73699}" srcOrd="0" destOrd="0" presId="urn:microsoft.com/office/officeart/2005/8/layout/list1"/>
    <dgm:cxn modelId="{C3F1566B-63E0-43FA-A631-2F8944EFC4EE}" srcId="{49B62C51-5190-4CCD-926B-09EC0021896F}" destId="{E5E1BEAC-BCFD-4024-B1F2-E8004AA98AE0}" srcOrd="0" destOrd="0" parTransId="{830559BF-C115-4909-9F73-A96E2405B075}" sibTransId="{5C79F24A-AB98-47FB-9AFC-73752BACBEC3}"/>
    <dgm:cxn modelId="{C850B28E-009F-4984-B930-763D4CBB28CD}" srcId="{3E996EEE-849B-4EAE-922A-AD31064491E2}" destId="{49B62C51-5190-4CCD-926B-09EC0021896F}" srcOrd="0" destOrd="0" parTransId="{5DB82E46-BE48-4E06-8990-477502B6AED2}" sibTransId="{98D4F248-C8C4-44E2-A1FB-5D3C78E148B4}"/>
    <dgm:cxn modelId="{CC6B19A9-249F-4AEA-938F-D7E11E6E40A7}" srcId="{1E456246-3B01-457F-BB2C-C1AB252E87FF}" destId="{E2A01EDB-7C8F-4031-B39F-C8F2CEA0A40C}" srcOrd="0" destOrd="0" parTransId="{A8832B4B-C06F-41AD-9739-EC62DC02C216}" sibTransId="{F02A9E62-8C45-44DF-BEFE-D66CA864E21B}"/>
    <dgm:cxn modelId="{E82646B6-A784-4BBD-A493-D228EE175C8A}" type="presOf" srcId="{E5E1BEAC-BCFD-4024-B1F2-E8004AA98AE0}" destId="{F07F1783-FFE5-4DFA-B138-ED2B1AC88A7C}" srcOrd="0" destOrd="0" presId="urn:microsoft.com/office/officeart/2005/8/layout/list1"/>
    <dgm:cxn modelId="{600A2CC5-7668-411A-B4C9-C3A24F55B694}" type="presOf" srcId="{1E456246-3B01-457F-BB2C-C1AB252E87FF}" destId="{A78A46FB-4533-4447-9920-7C26F56FDE0F}" srcOrd="1" destOrd="0" presId="urn:microsoft.com/office/officeart/2005/8/layout/list1"/>
    <dgm:cxn modelId="{2B7B18D1-1D05-48CA-86AC-EBA4650A3711}" type="presOf" srcId="{E2A01EDB-7C8F-4031-B39F-C8F2CEA0A40C}" destId="{D5E82C9A-66B7-4958-8BBE-FE312122FCB5}" srcOrd="0" destOrd="0" presId="urn:microsoft.com/office/officeart/2005/8/layout/list1"/>
    <dgm:cxn modelId="{8AB924EB-C5D0-4D2C-B937-78D182E4E8AF}" type="presOf" srcId="{4BB0E62E-69BC-4803-8947-A7E604ED0EB3}" destId="{C7BE604F-BEF6-4392-8A33-F74123C9B4AF}" srcOrd="1" destOrd="0" presId="urn:microsoft.com/office/officeart/2005/8/layout/list1"/>
    <dgm:cxn modelId="{1B1641FD-979E-4ED9-93A1-FB888B7FE27F}" srcId="{3E996EEE-849B-4EAE-922A-AD31064491E2}" destId="{4BB0E62E-69BC-4803-8947-A7E604ED0EB3}" srcOrd="2" destOrd="0" parTransId="{C7F52B81-DD81-435B-B49F-737059A27B09}" sibTransId="{AB635C06-A24B-444D-8051-3D4482E609C0}"/>
    <dgm:cxn modelId="{69355785-765C-46BB-B434-EE18180AEE1C}" type="presParOf" srcId="{58E0373F-B8BB-415B-9125-4B851C13AD28}" destId="{24DFD95F-9253-43F8-9C7F-0103AE3A299E}" srcOrd="0" destOrd="0" presId="urn:microsoft.com/office/officeart/2005/8/layout/list1"/>
    <dgm:cxn modelId="{D55F2D7C-896E-4948-8B3A-347C0EB61641}" type="presParOf" srcId="{24DFD95F-9253-43F8-9C7F-0103AE3A299E}" destId="{967C3188-8B27-41DD-97F5-CD3C480FD936}" srcOrd="0" destOrd="0" presId="urn:microsoft.com/office/officeart/2005/8/layout/list1"/>
    <dgm:cxn modelId="{9C4E4ECA-2FB9-4D02-A342-D45DD781A76D}" type="presParOf" srcId="{24DFD95F-9253-43F8-9C7F-0103AE3A299E}" destId="{766385A6-5C45-49E1-B574-82853B8EA3FD}" srcOrd="1" destOrd="0" presId="urn:microsoft.com/office/officeart/2005/8/layout/list1"/>
    <dgm:cxn modelId="{2BA05713-728E-493D-945C-E5A48CA6B75C}" type="presParOf" srcId="{58E0373F-B8BB-415B-9125-4B851C13AD28}" destId="{4398AE71-FF1A-45ED-B102-9FE3F20C0E61}" srcOrd="1" destOrd="0" presId="urn:microsoft.com/office/officeart/2005/8/layout/list1"/>
    <dgm:cxn modelId="{38CFC8B5-D6EC-47E4-B23E-CDA7294EEA74}" type="presParOf" srcId="{58E0373F-B8BB-415B-9125-4B851C13AD28}" destId="{F07F1783-FFE5-4DFA-B138-ED2B1AC88A7C}" srcOrd="2" destOrd="0" presId="urn:microsoft.com/office/officeart/2005/8/layout/list1"/>
    <dgm:cxn modelId="{8C70C1FD-6B8A-482E-9414-170396944585}" type="presParOf" srcId="{58E0373F-B8BB-415B-9125-4B851C13AD28}" destId="{5D562DE9-AE60-42FA-99FF-89C5996A1837}" srcOrd="3" destOrd="0" presId="urn:microsoft.com/office/officeart/2005/8/layout/list1"/>
    <dgm:cxn modelId="{F875B068-D4CD-4F64-898C-83C7B478B96A}" type="presParOf" srcId="{58E0373F-B8BB-415B-9125-4B851C13AD28}" destId="{0364BE26-0E36-4801-813D-B21777DF92C9}" srcOrd="4" destOrd="0" presId="urn:microsoft.com/office/officeart/2005/8/layout/list1"/>
    <dgm:cxn modelId="{BD528342-7551-4494-BCAD-26B97E3024EF}" type="presParOf" srcId="{0364BE26-0E36-4801-813D-B21777DF92C9}" destId="{CA51F7C7-3A66-4F75-A35A-B252E242A50C}" srcOrd="0" destOrd="0" presId="urn:microsoft.com/office/officeart/2005/8/layout/list1"/>
    <dgm:cxn modelId="{4F9DCA12-826E-4A06-A9E3-95A419AE8D7E}" type="presParOf" srcId="{0364BE26-0E36-4801-813D-B21777DF92C9}" destId="{A78A46FB-4533-4447-9920-7C26F56FDE0F}" srcOrd="1" destOrd="0" presId="urn:microsoft.com/office/officeart/2005/8/layout/list1"/>
    <dgm:cxn modelId="{8AA1CAA9-EBB5-4E89-8485-180BB38DB038}" type="presParOf" srcId="{58E0373F-B8BB-415B-9125-4B851C13AD28}" destId="{2E00E28A-B097-4C54-82F7-21684978C734}" srcOrd="5" destOrd="0" presId="urn:microsoft.com/office/officeart/2005/8/layout/list1"/>
    <dgm:cxn modelId="{00F1D119-0B5B-48D5-B3DE-BD2C0F8B1EB7}" type="presParOf" srcId="{58E0373F-B8BB-415B-9125-4B851C13AD28}" destId="{D5E82C9A-66B7-4958-8BBE-FE312122FCB5}" srcOrd="6" destOrd="0" presId="urn:microsoft.com/office/officeart/2005/8/layout/list1"/>
    <dgm:cxn modelId="{321767BE-4F2B-4936-B53D-E84821471616}" type="presParOf" srcId="{58E0373F-B8BB-415B-9125-4B851C13AD28}" destId="{207EA98C-ED4A-4B09-9EEF-958617F2C423}" srcOrd="7" destOrd="0" presId="urn:microsoft.com/office/officeart/2005/8/layout/list1"/>
    <dgm:cxn modelId="{30C09C8F-9F54-461B-81C9-8EF1D3FBFB31}" type="presParOf" srcId="{58E0373F-B8BB-415B-9125-4B851C13AD28}" destId="{AF42979E-8CCE-4D31-9FAF-4C605A395C7B}" srcOrd="8" destOrd="0" presId="urn:microsoft.com/office/officeart/2005/8/layout/list1"/>
    <dgm:cxn modelId="{3D557BB8-103A-431A-B4CD-A77A7B96CBAF}" type="presParOf" srcId="{AF42979E-8CCE-4D31-9FAF-4C605A395C7B}" destId="{A23052BC-703B-4AF2-9DF3-B29DE3B73699}" srcOrd="0" destOrd="0" presId="urn:microsoft.com/office/officeart/2005/8/layout/list1"/>
    <dgm:cxn modelId="{BE640F07-B4E0-494E-9E76-CBE88DBC8A58}" type="presParOf" srcId="{AF42979E-8CCE-4D31-9FAF-4C605A395C7B}" destId="{C7BE604F-BEF6-4392-8A33-F74123C9B4AF}" srcOrd="1" destOrd="0" presId="urn:microsoft.com/office/officeart/2005/8/layout/list1"/>
    <dgm:cxn modelId="{B157174F-4D4C-4213-AC98-523137DF3F42}" type="presParOf" srcId="{58E0373F-B8BB-415B-9125-4B851C13AD28}" destId="{57DED723-0048-4AEB-96FE-BF7E201C8298}" srcOrd="9" destOrd="0" presId="urn:microsoft.com/office/officeart/2005/8/layout/list1"/>
    <dgm:cxn modelId="{B018E24C-9998-4A3F-AC65-870C68512CFF}" type="presParOf" srcId="{58E0373F-B8BB-415B-9125-4B851C13AD28}" destId="{70ACD703-7044-4C97-B2F1-224FD9DCB11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08CDC-F9B8-4A14-8A51-58C99630CE29}">
      <dsp:nvSpPr>
        <dsp:cNvPr id="0" name=""/>
        <dsp:cNvSpPr/>
      </dsp:nvSpPr>
      <dsp:spPr>
        <a:xfrm>
          <a:off x="1297592" y="0"/>
          <a:ext cx="1256245" cy="125643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0F3DC-9330-4D58-9B32-5D9FE7CB56C6}">
      <dsp:nvSpPr>
        <dsp:cNvPr id="0" name=""/>
        <dsp:cNvSpPr/>
      </dsp:nvSpPr>
      <dsp:spPr>
        <a:xfrm>
          <a:off x="1575264" y="453611"/>
          <a:ext cx="698071" cy="3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 err="1"/>
            <a:t>Sress</a:t>
          </a:r>
          <a:r>
            <a:rPr lang="en-CA" sz="1000" kern="1200" dirty="0"/>
            <a:t> level</a:t>
          </a:r>
        </a:p>
      </dsp:txBody>
      <dsp:txXfrm>
        <a:off x="1575264" y="453611"/>
        <a:ext cx="698071" cy="348952"/>
      </dsp:txXfrm>
    </dsp:sp>
    <dsp:sp modelId="{5863770E-AE12-4674-9831-5F59CD5366B5}">
      <dsp:nvSpPr>
        <dsp:cNvPr id="0" name=""/>
        <dsp:cNvSpPr/>
      </dsp:nvSpPr>
      <dsp:spPr>
        <a:xfrm>
          <a:off x="948674" y="721916"/>
          <a:ext cx="1256245" cy="125643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68BB8-9285-4ADD-9012-05E2A14606A4}">
      <dsp:nvSpPr>
        <dsp:cNvPr id="0" name=""/>
        <dsp:cNvSpPr/>
      </dsp:nvSpPr>
      <dsp:spPr>
        <a:xfrm>
          <a:off x="1227761" y="1179703"/>
          <a:ext cx="698071" cy="3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Feature Importance</a:t>
          </a:r>
        </a:p>
      </dsp:txBody>
      <dsp:txXfrm>
        <a:off x="1227761" y="1179703"/>
        <a:ext cx="698071" cy="348952"/>
      </dsp:txXfrm>
    </dsp:sp>
    <dsp:sp modelId="{B418F03E-0DE6-411D-B1BC-82D50CE83CEB}">
      <dsp:nvSpPr>
        <dsp:cNvPr id="0" name=""/>
        <dsp:cNvSpPr/>
      </dsp:nvSpPr>
      <dsp:spPr>
        <a:xfrm>
          <a:off x="1387004" y="1530221"/>
          <a:ext cx="1079309" cy="107974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FCC41-19AB-47C6-9E65-BC63C774CD34}">
      <dsp:nvSpPr>
        <dsp:cNvPr id="0" name=""/>
        <dsp:cNvSpPr/>
      </dsp:nvSpPr>
      <dsp:spPr>
        <a:xfrm>
          <a:off x="1576915" y="1906839"/>
          <a:ext cx="698071" cy="34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Random Forest</a:t>
          </a:r>
        </a:p>
      </dsp:txBody>
      <dsp:txXfrm>
        <a:off x="1576915" y="1906839"/>
        <a:ext cx="698071" cy="348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F1783-FFE5-4DFA-B138-ED2B1AC88A7C}">
      <dsp:nvSpPr>
        <dsp:cNvPr id="0" name=""/>
        <dsp:cNvSpPr/>
      </dsp:nvSpPr>
      <dsp:spPr>
        <a:xfrm>
          <a:off x="0" y="283150"/>
          <a:ext cx="2765019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596" tIns="291592" rIns="21459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/>
            <a:t>Basic need</a:t>
          </a:r>
        </a:p>
      </dsp:txBody>
      <dsp:txXfrm>
        <a:off x="0" y="283150"/>
        <a:ext cx="2765019" cy="584325"/>
      </dsp:txXfrm>
    </dsp:sp>
    <dsp:sp modelId="{766385A6-5C45-49E1-B574-82853B8EA3FD}">
      <dsp:nvSpPr>
        <dsp:cNvPr id="0" name=""/>
        <dsp:cNvSpPr/>
      </dsp:nvSpPr>
      <dsp:spPr>
        <a:xfrm>
          <a:off x="138250" y="76510"/>
          <a:ext cx="193551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158" tIns="0" rIns="7315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Environmental Factor</a:t>
          </a:r>
        </a:p>
      </dsp:txBody>
      <dsp:txXfrm>
        <a:off x="158425" y="96685"/>
        <a:ext cx="1895163" cy="372930"/>
      </dsp:txXfrm>
    </dsp:sp>
    <dsp:sp modelId="{D5E82C9A-66B7-4958-8BBE-FE312122FCB5}">
      <dsp:nvSpPr>
        <dsp:cNvPr id="0" name=""/>
        <dsp:cNvSpPr/>
      </dsp:nvSpPr>
      <dsp:spPr>
        <a:xfrm>
          <a:off x="0" y="1149715"/>
          <a:ext cx="2765019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596" tIns="291592" rIns="21459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/>
            <a:t>Academic Performance</a:t>
          </a:r>
        </a:p>
      </dsp:txBody>
      <dsp:txXfrm>
        <a:off x="0" y="1149715"/>
        <a:ext cx="2765019" cy="584325"/>
      </dsp:txXfrm>
    </dsp:sp>
    <dsp:sp modelId="{A78A46FB-4533-4447-9920-7C26F56FDE0F}">
      <dsp:nvSpPr>
        <dsp:cNvPr id="0" name=""/>
        <dsp:cNvSpPr/>
      </dsp:nvSpPr>
      <dsp:spPr>
        <a:xfrm>
          <a:off x="138250" y="943075"/>
          <a:ext cx="193551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158" tIns="0" rIns="7315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Academic Factor</a:t>
          </a:r>
        </a:p>
      </dsp:txBody>
      <dsp:txXfrm>
        <a:off x="158425" y="963250"/>
        <a:ext cx="1895163" cy="372930"/>
      </dsp:txXfrm>
    </dsp:sp>
    <dsp:sp modelId="{70ACD703-7044-4C97-B2F1-224FD9DCB112}">
      <dsp:nvSpPr>
        <dsp:cNvPr id="0" name=""/>
        <dsp:cNvSpPr/>
      </dsp:nvSpPr>
      <dsp:spPr>
        <a:xfrm>
          <a:off x="0" y="2016280"/>
          <a:ext cx="2765019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596" tIns="291592" rIns="21459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/>
            <a:t>Bullying</a:t>
          </a:r>
        </a:p>
      </dsp:txBody>
      <dsp:txXfrm>
        <a:off x="0" y="2016280"/>
        <a:ext cx="2765019" cy="584325"/>
      </dsp:txXfrm>
    </dsp:sp>
    <dsp:sp modelId="{C7BE604F-BEF6-4392-8A33-F74123C9B4AF}">
      <dsp:nvSpPr>
        <dsp:cNvPr id="0" name=""/>
        <dsp:cNvSpPr/>
      </dsp:nvSpPr>
      <dsp:spPr>
        <a:xfrm>
          <a:off x="138250" y="1809640"/>
          <a:ext cx="193551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158" tIns="0" rIns="7315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Social Factor</a:t>
          </a:r>
        </a:p>
      </dsp:txBody>
      <dsp:txXfrm>
        <a:off x="158425" y="1829815"/>
        <a:ext cx="1895163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SLIDES_API198009762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SLIDES_API198009762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988df37a2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988df37a2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988df37a2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988df37a2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988df37a2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988df37a2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988df37a2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988df37a2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SLIDES_API1980097625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SLIDES_API1980097625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SLIDES_API1980097625_1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SLIDES_API1980097625_1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38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SLIDES_API1980097625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SLIDES_API1980097625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SLIDES_API1980097625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SLIDES_API1980097625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SLIDES_API1980097625_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SLIDES_API1980097625_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SLIDES_API1980097625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SLIDES_API1980097625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SLIDES_API1980097625_1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SLIDES_API1980097625_1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988df37a2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988df37a2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">
  <p:cSld name="CUSTOM_2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">
  <p:cSld name="CUSTOM_3_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 1">
  <p:cSld name="CUSTOM_3_2_3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2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3">
  <p:cSld name="CUSTOM_3_2_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2" name="Google Shape;82;p20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3" name="Google Shape;83;p20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2">
  <p:cSld name="CUSTOM_3_2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cxnSp>
        <p:nvCxnSpPr>
          <p:cNvPr id="89" name="Google Shape;89;p21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21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21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chemeClr val="lt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2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2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22"/>
          <p:cNvCxnSpPr/>
          <p:nvPr/>
        </p:nvCxnSpPr>
        <p:spPr>
          <a:xfrm rot="10800000" flipH="1">
            <a:off x="4572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22"/>
          <p:cNvCxnSpPr/>
          <p:nvPr/>
        </p:nvCxnSpPr>
        <p:spPr>
          <a:xfrm rot="10800000" flipH="1">
            <a:off x="32370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22"/>
          <p:cNvCxnSpPr/>
          <p:nvPr/>
        </p:nvCxnSpPr>
        <p:spPr>
          <a:xfrm rot="10800000" flipH="1">
            <a:off x="60168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2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3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">
  <p:cSld name="CUSTOM_3_2_1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 1">
  <p:cSld name="CUSTOM_3_2_1_2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subTitle" idx="1"/>
          </p:nvPr>
        </p:nvSpPr>
        <p:spPr>
          <a:xfrm>
            <a:off x="3236988" y="1740525"/>
            <a:ext cx="23598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2"/>
          </p:nvPr>
        </p:nvSpPr>
        <p:spPr>
          <a:xfrm>
            <a:off x="6016788" y="1740525"/>
            <a:ext cx="23598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ubTitle" idx="3"/>
          </p:nvPr>
        </p:nvSpPr>
        <p:spPr>
          <a:xfrm>
            <a:off x="457175" y="1740525"/>
            <a:ext cx="23598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body" idx="4"/>
          </p:nvPr>
        </p:nvSpPr>
        <p:spPr>
          <a:xfrm>
            <a:off x="457200" y="2215125"/>
            <a:ext cx="2606100" cy="15750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5"/>
          </p:nvPr>
        </p:nvSpPr>
        <p:spPr>
          <a:xfrm>
            <a:off x="3237000" y="2215125"/>
            <a:ext cx="2606100" cy="15750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6"/>
          </p:nvPr>
        </p:nvSpPr>
        <p:spPr>
          <a:xfrm>
            <a:off x="6016800" y="2215125"/>
            <a:ext cx="2606100" cy="15750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4 1">
  <p:cSld name="CUSTOM_3_2_1_1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/>
          <p:nvPr/>
        </p:nvSpPr>
        <p:spPr>
          <a:xfrm>
            <a:off x="6893395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1"/>
          </p:nvPr>
        </p:nvSpPr>
        <p:spPr>
          <a:xfrm>
            <a:off x="6893400" y="1597025"/>
            <a:ext cx="9168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5"/>
          <p:cNvSpPr/>
          <p:nvPr/>
        </p:nvSpPr>
        <p:spPr>
          <a:xfrm>
            <a:off x="4113594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0" name="Google Shape;120;p25"/>
          <p:cNvSpPr txBox="1">
            <a:spLocks noGrp="1"/>
          </p:cNvSpPr>
          <p:nvPr>
            <p:ph type="subTitle" idx="2"/>
          </p:nvPr>
        </p:nvSpPr>
        <p:spPr>
          <a:xfrm>
            <a:off x="4113600" y="1597025"/>
            <a:ext cx="9168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5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2" name="Google Shape;122;p25"/>
          <p:cNvSpPr txBox="1">
            <a:spLocks noGrp="1"/>
          </p:cNvSpPr>
          <p:nvPr>
            <p:ph type="subTitle" idx="3"/>
          </p:nvPr>
        </p:nvSpPr>
        <p:spPr>
          <a:xfrm>
            <a:off x="1333800" y="1597025"/>
            <a:ext cx="9168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4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5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6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5">
  <p:cSld name="CUSTOM_3_2_1_1_1">
    <p:bg>
      <p:bgPr>
        <a:solidFill>
          <a:schemeClr val="lt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body" idx="1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31" name="Google Shape;131;p26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32" name="Google Shape;132;p26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2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3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">
  <p:cSld name="CUSTOM_3_2_1_1_1_1_1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2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3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ubTitle" idx="4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5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subTitle" idx="6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">
  <p:cSld name="CUSTOM_3_2_1_1_1_1_1_1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2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subTitle" idx="3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subTitle" idx="4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subTitle" idx="5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6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3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1">
  <p:cSld name="CUSTOM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32"/>
          <p:cNvSpPr>
            <a:spLocks noGrp="1"/>
          </p:cNvSpPr>
          <p:nvPr>
            <p:ph type="pic" idx="2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2">
  <p:cSld name="CUSTOM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3"/>
          <p:cNvSpPr txBox="1">
            <a:spLocks noGrp="1"/>
          </p:cNvSpPr>
          <p:nvPr>
            <p:ph type="body" idx="1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3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3">
  <p:cSld name="CUSTOM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body" idx="1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34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>
  <p:cSld name="CUSTOM_3_1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35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3" r:id="rId14"/>
    <p:sldLayoutId id="2147483674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ctrTitle"/>
          </p:nvPr>
        </p:nvSpPr>
        <p:spPr>
          <a:xfrm>
            <a:off x="762325" y="3210325"/>
            <a:ext cx="8248800" cy="17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>
                <a:latin typeface="Lora"/>
                <a:ea typeface="Lora"/>
                <a:cs typeface="Lora"/>
                <a:sym typeface="Lora"/>
              </a:rPr>
              <a:t>Analysis of Student Stress Factors: 				</a:t>
            </a:r>
            <a:r>
              <a:rPr lang="en" sz="3700" dirty="0">
                <a:solidFill>
                  <a:srgbClr val="002060"/>
                </a:solidFill>
                <a:latin typeface="Lora"/>
                <a:ea typeface="Lora"/>
                <a:cs typeface="Lora"/>
                <a:sym typeface="Lora"/>
              </a:rPr>
              <a:t>Mayowa Ajayeoba</a:t>
            </a:r>
            <a:endParaRPr sz="3700" dirty="0">
              <a:solidFill>
                <a:srgbClr val="00206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05" name="Google Shape;2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675" y="0"/>
            <a:ext cx="4820325" cy="32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>
            <a:spLocks noGrp="1"/>
          </p:cNvSpPr>
          <p:nvPr>
            <p:ph type="title"/>
          </p:nvPr>
        </p:nvSpPr>
        <p:spPr>
          <a:xfrm>
            <a:off x="217375" y="1755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0" dirty="0">
                <a:solidFill>
                  <a:srgbClr val="002060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rPr>
              <a:t>Psychological Factor</a:t>
            </a:r>
            <a:endParaRPr sz="2500" dirty="0">
              <a:solidFill>
                <a:srgbClr val="002060"/>
              </a:solidFill>
            </a:endParaRPr>
          </a:p>
        </p:txBody>
      </p:sp>
      <p:pic>
        <p:nvPicPr>
          <p:cNvPr id="275" name="Google Shape;2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100" y="1842725"/>
            <a:ext cx="6055906" cy="325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373" y="939688"/>
            <a:ext cx="2528550" cy="31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>
            <a:spLocks noGrp="1"/>
          </p:cNvSpPr>
          <p:nvPr>
            <p:ph type="title"/>
          </p:nvPr>
        </p:nvSpPr>
        <p:spPr>
          <a:xfrm>
            <a:off x="168425" y="2236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0" dirty="0">
                <a:solidFill>
                  <a:srgbClr val="002060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rPr>
              <a:t>Physiological Factor</a:t>
            </a:r>
            <a:endParaRPr sz="2500" dirty="0">
              <a:solidFill>
                <a:srgbClr val="002060"/>
              </a:solidFill>
            </a:endParaRPr>
          </a:p>
        </p:txBody>
      </p:sp>
      <p:pic>
        <p:nvPicPr>
          <p:cNvPr id="296" name="Google Shape;2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399" y="1888450"/>
            <a:ext cx="5840599" cy="32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75" y="796350"/>
            <a:ext cx="3029326" cy="17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>
            <a:spLocks noGrp="1"/>
          </p:cNvSpPr>
          <p:nvPr>
            <p:ph type="title"/>
          </p:nvPr>
        </p:nvSpPr>
        <p:spPr>
          <a:xfrm>
            <a:off x="303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Environmental Factor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317" name="Google Shape;3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975" y="1888450"/>
            <a:ext cx="5795032" cy="32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650" y="101772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 txBox="1">
            <a:spLocks noGrp="1"/>
          </p:cNvSpPr>
          <p:nvPr>
            <p:ph type="title"/>
          </p:nvPr>
        </p:nvSpPr>
        <p:spPr>
          <a:xfrm>
            <a:off x="190900" y="1851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Academic Factor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324" name="Google Shape;32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000" y="1888450"/>
            <a:ext cx="6357995" cy="32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900" y="757850"/>
            <a:ext cx="2506100" cy="2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 txBox="1">
            <a:spLocks noGrp="1"/>
          </p:cNvSpPr>
          <p:nvPr>
            <p:ph type="title"/>
          </p:nvPr>
        </p:nvSpPr>
        <p:spPr>
          <a:xfrm>
            <a:off x="219800" y="2332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Social Factor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343" name="Google Shape;34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475" y="1888450"/>
            <a:ext cx="5892513" cy="32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800" y="1017725"/>
            <a:ext cx="257175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1EA5-C464-7272-DB27-253B594F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>
                <a:solidFill>
                  <a:srgbClr val="002060"/>
                </a:solidFill>
              </a:rPr>
              <a:t>Future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14381-1747-27DC-C6A6-DDC4D5392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657" y="1146628"/>
            <a:ext cx="4201886" cy="921656"/>
          </a:xfrm>
        </p:spPr>
        <p:txBody>
          <a:bodyPr>
            <a:normAutofit/>
          </a:bodyPr>
          <a:lstStyle/>
          <a:p>
            <a:r>
              <a:rPr lang="en-CA" dirty="0"/>
              <a:t>Utilize other classification models to compare result </a:t>
            </a:r>
          </a:p>
        </p:txBody>
      </p:sp>
      <p:pic>
        <p:nvPicPr>
          <p:cNvPr id="2050" name="Picture 2" descr="Future of Work">
            <a:extLst>
              <a:ext uri="{FF2B5EF4-FFF2-40B4-BE49-F238E27FC236}">
                <a16:creationId xmlns:a16="http://schemas.microsoft.com/office/drawing/2014/main" id="{531D7AD3-B6D5-B74F-8039-1A6A99055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63978"/>
            <a:ext cx="4777921" cy="477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111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mages – Browse 251,789 Stock Photos, Vectors, and Video | Adobe  Stock">
            <a:extLst>
              <a:ext uri="{FF2B5EF4-FFF2-40B4-BE49-F238E27FC236}">
                <a16:creationId xmlns:a16="http://schemas.microsoft.com/office/drawing/2014/main" id="{7E80FF3D-8B79-E4E2-063A-17A1ACAEF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1105956"/>
            <a:ext cx="5186654" cy="293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68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xfrm>
            <a:off x="457200" y="1017725"/>
            <a:ext cx="4271100" cy="3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Inconsolata"/>
              <a:buChar char="•"/>
            </a:pPr>
            <a:r>
              <a:rPr lang="en" sz="1300" dirty="0">
                <a:latin typeface="Inconsolata"/>
                <a:ea typeface="Inconsolata"/>
                <a:cs typeface="Inconsolata"/>
                <a:sym typeface="Inconsolata"/>
              </a:rPr>
              <a:t>Introduction</a:t>
            </a:r>
            <a:endParaRPr sz="13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Inconsolata"/>
              <a:buChar char="•"/>
            </a:pPr>
            <a:r>
              <a:rPr lang="en" sz="1300" dirty="0">
                <a:latin typeface="Inconsolata"/>
                <a:ea typeface="Inconsolata"/>
                <a:cs typeface="Inconsolata"/>
                <a:sym typeface="Inconsolata"/>
              </a:rPr>
              <a:t>About the Dataset</a:t>
            </a:r>
            <a:endParaRPr sz="13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Inconsolata"/>
              <a:buChar char="•"/>
            </a:pPr>
            <a:r>
              <a:rPr lang="en" sz="1300" dirty="0">
                <a:latin typeface="Inconsolata"/>
                <a:ea typeface="Inconsolata"/>
                <a:cs typeface="Inconsolata"/>
                <a:sym typeface="Inconsolata"/>
              </a:rPr>
              <a:t>Objectives of the Analysis</a:t>
            </a:r>
            <a:endParaRPr sz="13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Inconsolata"/>
              <a:buChar char="•"/>
            </a:pPr>
            <a:r>
              <a:rPr lang="en" sz="1300" dirty="0">
                <a:latin typeface="Inconsolata"/>
                <a:ea typeface="Inconsolata"/>
                <a:cs typeface="Inconsolata"/>
                <a:sym typeface="Inconsolata"/>
              </a:rPr>
              <a:t>Data Analysis Approach</a:t>
            </a:r>
            <a:endParaRPr sz="13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Inconsolata"/>
              <a:buChar char="•"/>
            </a:pPr>
            <a:r>
              <a:rPr lang="en" sz="1300" dirty="0">
                <a:latin typeface="Inconsolata"/>
                <a:ea typeface="Inconsolata"/>
                <a:cs typeface="Inconsolata"/>
                <a:sym typeface="Inconsolata"/>
              </a:rPr>
              <a:t>Data Exploration and Visualization</a:t>
            </a:r>
            <a:endParaRPr sz="13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Inconsolata"/>
              <a:buChar char="•"/>
            </a:pPr>
            <a:r>
              <a:rPr lang="en" sz="1300" dirty="0">
                <a:latin typeface="Inconsolata"/>
                <a:ea typeface="Inconsolata"/>
                <a:cs typeface="Inconsolata"/>
                <a:sym typeface="Inconsolata"/>
              </a:rPr>
              <a:t>Correlation Analysis</a:t>
            </a:r>
            <a:endParaRPr sz="13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Inconsolata"/>
              <a:buChar char="•"/>
            </a:pPr>
            <a:r>
              <a:rPr lang="en" sz="1300" dirty="0">
                <a:latin typeface="Inconsolata"/>
                <a:ea typeface="Inconsolata"/>
                <a:cs typeface="Inconsolata"/>
                <a:sym typeface="Inconsolata"/>
              </a:rPr>
              <a:t>Psychological Factors Analysis</a:t>
            </a:r>
            <a:endParaRPr sz="13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Inconsolata"/>
              <a:buChar char="•"/>
            </a:pPr>
            <a:r>
              <a:rPr lang="en" sz="1300" dirty="0">
                <a:latin typeface="Inconsolata"/>
                <a:ea typeface="Inconsolata"/>
                <a:cs typeface="Inconsolata"/>
                <a:sym typeface="Inconsolata"/>
              </a:rPr>
              <a:t>Physiological Factors Analysis</a:t>
            </a:r>
            <a:endParaRPr sz="13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Inconsolata"/>
              <a:buChar char="•"/>
            </a:pPr>
            <a:r>
              <a:rPr lang="en" sz="1300" dirty="0">
                <a:latin typeface="Inconsolata"/>
                <a:ea typeface="Inconsolata"/>
                <a:cs typeface="Inconsolata"/>
                <a:sym typeface="Inconsolata"/>
              </a:rPr>
              <a:t>Environmental Factors Analysis</a:t>
            </a:r>
            <a:endParaRPr sz="13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300"/>
              <a:buFont typeface="Inconsolata"/>
              <a:buChar char="•"/>
            </a:pPr>
            <a:r>
              <a:rPr lang="en" sz="1300" dirty="0">
                <a:latin typeface="Inconsolata"/>
                <a:ea typeface="Inconsolata"/>
                <a:cs typeface="Inconsolata"/>
                <a:sym typeface="Inconsolata"/>
              </a:rPr>
              <a:t>Academic Factors Analysis</a:t>
            </a:r>
            <a:endParaRPr sz="1300" dirty="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 dirty="0">
                <a:solidFill>
                  <a:srgbClr val="002060"/>
                </a:solidFill>
                <a:latin typeface="Lora"/>
                <a:ea typeface="Lora"/>
                <a:cs typeface="Lora"/>
                <a:sym typeface="Lora"/>
              </a:rPr>
              <a:t>Agenda</a:t>
            </a:r>
            <a:endParaRPr sz="2520" dirty="0">
              <a:solidFill>
                <a:srgbClr val="00206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Google Shape;330;p49"/>
          <p:cNvGraphicFramePr/>
          <p:nvPr/>
        </p:nvGraphicFramePr>
        <p:xfrm>
          <a:off x="457200" y="1216275"/>
          <a:ext cx="8229600" cy="3352425"/>
        </p:xfrm>
        <a:graphic>
          <a:graphicData uri="http://schemas.openxmlformats.org/drawingml/2006/table">
            <a:tbl>
              <a:tblPr>
                <a:noFill/>
                <a:tableStyleId>{189164A3-A8AF-4179-B5F3-C3A54F08FBF9}</a:tableStyleId>
              </a:tblPr>
              <a:tblGrid>
                <a:gridCol w="207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1" name="Google Shape;331;p4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 dirty="0">
                <a:solidFill>
                  <a:srgbClr val="002060"/>
                </a:solidFill>
                <a:latin typeface="Lora"/>
                <a:ea typeface="Lora"/>
                <a:cs typeface="Lora"/>
                <a:sym typeface="Lora"/>
              </a:rPr>
              <a:t>About the Dataset</a:t>
            </a:r>
            <a:endParaRPr sz="2520" dirty="0">
              <a:solidFill>
                <a:srgbClr val="00206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32" name="Google Shape;332;p49"/>
          <p:cNvSpPr txBox="1">
            <a:spLocks noGrp="1"/>
          </p:cNvSpPr>
          <p:nvPr>
            <p:ph type="body" idx="1"/>
          </p:nvPr>
        </p:nvSpPr>
        <p:spPr>
          <a:xfrm>
            <a:off x="2749850" y="1292400"/>
            <a:ext cx="50238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>
                <a:latin typeface="Inconsolata"/>
                <a:ea typeface="Inconsolata"/>
                <a:cs typeface="Inconsolata"/>
                <a:sym typeface="Inconsolata"/>
              </a:rPr>
              <a:t>Kaggle</a:t>
            </a:r>
            <a:endParaRPr dirty="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33" name="Google Shape;333;p49"/>
          <p:cNvSpPr txBox="1">
            <a:spLocks noGrp="1"/>
          </p:cNvSpPr>
          <p:nvPr>
            <p:ph type="body" idx="2"/>
          </p:nvPr>
        </p:nvSpPr>
        <p:spPr>
          <a:xfrm>
            <a:off x="2749850" y="2399379"/>
            <a:ext cx="50238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>
                <a:latin typeface="Inconsolata"/>
                <a:ea typeface="Inconsolata"/>
                <a:cs typeface="Inconsolata"/>
                <a:sym typeface="Inconsolata"/>
              </a:rPr>
              <a:t>1100 students</a:t>
            </a:r>
            <a:endParaRPr dirty="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34" name="Google Shape;334;p49"/>
          <p:cNvSpPr txBox="1">
            <a:spLocks noGrp="1"/>
          </p:cNvSpPr>
          <p:nvPr>
            <p:ph type="subTitle" idx="3"/>
          </p:nvPr>
        </p:nvSpPr>
        <p:spPr>
          <a:xfrm>
            <a:off x="457200" y="1292500"/>
            <a:ext cx="1828800" cy="9861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>
                <a:solidFill>
                  <a:srgbClr val="002060"/>
                </a:solidFill>
                <a:latin typeface="Lora SemiBold"/>
                <a:ea typeface="Lora SemiBold"/>
                <a:cs typeface="Lora SemiBold"/>
                <a:sym typeface="Lora SemiBold"/>
              </a:rPr>
              <a:t>Source</a:t>
            </a:r>
            <a:endParaRPr dirty="0">
              <a:solidFill>
                <a:srgbClr val="002060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335" name="Google Shape;335;p49"/>
          <p:cNvSpPr txBox="1">
            <a:spLocks noGrp="1"/>
          </p:cNvSpPr>
          <p:nvPr>
            <p:ph type="subTitle" idx="4"/>
          </p:nvPr>
        </p:nvSpPr>
        <p:spPr>
          <a:xfrm>
            <a:off x="457200" y="2399425"/>
            <a:ext cx="1828800" cy="9861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CA" dirty="0">
                <a:solidFill>
                  <a:srgbClr val="002060"/>
                </a:solidFill>
                <a:latin typeface="Lora SemiBold"/>
                <a:ea typeface="Lora SemiBold"/>
                <a:cs typeface="Lora SemiBold"/>
                <a:sym typeface="Lora SemiBold"/>
              </a:rPr>
              <a:t>Data length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D57A6-DE18-3332-86DF-99BAD3E21F3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CA" dirty="0">
                <a:solidFill>
                  <a:srgbClr val="002060"/>
                </a:solidFill>
                <a:latin typeface="Lora SemiBold"/>
                <a:ea typeface="Lora SemiBold"/>
                <a:cs typeface="Lora SemiBold"/>
                <a:sym typeface="Lora SemiBold"/>
              </a:rPr>
              <a:t>Exploratory Data Analysis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7BB70-C9BE-10F0-A020-105C482A0425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2579505" y="3582600"/>
            <a:ext cx="5252100" cy="986100"/>
          </a:xfrm>
        </p:spPr>
        <p:txBody>
          <a:bodyPr/>
          <a:lstStyle/>
          <a:p>
            <a:pPr marL="152400" indent="0">
              <a:buNone/>
            </a:pPr>
            <a:r>
              <a:rPr lang="en-US" dirty="0">
                <a:latin typeface="Inconsolata"/>
                <a:ea typeface="Inconsolata"/>
                <a:cs typeface="Inconsolata"/>
                <a:sym typeface="Inconsolata"/>
              </a:rPr>
              <a:t>Data Cleaning, missing values, outliers, correlation</a:t>
            </a:r>
          </a:p>
          <a:p>
            <a:pPr marL="15240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001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>
            <a:spLocks noGrp="1"/>
          </p:cNvSpPr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 dirty="0">
                <a:solidFill>
                  <a:srgbClr val="002060"/>
                </a:solidFill>
                <a:latin typeface="Lora"/>
                <a:ea typeface="Lora"/>
                <a:cs typeface="Lora"/>
                <a:sym typeface="Lora"/>
              </a:rPr>
              <a:t>Data Overview</a:t>
            </a:r>
            <a:endParaRPr sz="2520" dirty="0">
              <a:solidFill>
                <a:srgbClr val="00206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7" name="Google Shape;217;p38"/>
          <p:cNvSpPr/>
          <p:nvPr/>
        </p:nvSpPr>
        <p:spPr>
          <a:xfrm>
            <a:off x="457282" y="1768142"/>
            <a:ext cx="1581600" cy="28848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8"/>
          <p:cNvSpPr txBox="1">
            <a:spLocks noGrp="1"/>
          </p:cNvSpPr>
          <p:nvPr>
            <p:ph type="body" idx="1"/>
          </p:nvPr>
        </p:nvSpPr>
        <p:spPr>
          <a:xfrm>
            <a:off x="457200" y="2335943"/>
            <a:ext cx="1581600" cy="23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nconsolata"/>
              <a:buChar char="•"/>
            </a:pPr>
            <a:r>
              <a:rPr lang="en" sz="1100">
                <a:latin typeface="Inconsolata"/>
                <a:ea typeface="Inconsolata"/>
                <a:cs typeface="Inconsolata"/>
                <a:sym typeface="Inconsolata"/>
              </a:rPr>
              <a:t>Anxiety Level</a:t>
            </a:r>
            <a:endParaRPr sz="1100"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nconsolata"/>
              <a:buChar char="•"/>
            </a:pPr>
            <a:r>
              <a:rPr lang="en" sz="1100">
                <a:latin typeface="Inconsolata"/>
                <a:ea typeface="Inconsolata"/>
                <a:cs typeface="Inconsolata"/>
                <a:sym typeface="Inconsolata"/>
              </a:rPr>
              <a:t>Self esteem</a:t>
            </a:r>
            <a:endParaRPr sz="1100"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nconsolata"/>
              <a:buChar char="•"/>
            </a:pPr>
            <a:r>
              <a:rPr lang="en" sz="1100">
                <a:latin typeface="Inconsolata"/>
                <a:ea typeface="Inconsolata"/>
                <a:cs typeface="Inconsolata"/>
                <a:sym typeface="Inconsolata"/>
              </a:rPr>
              <a:t>Mental health History</a:t>
            </a:r>
            <a:endParaRPr sz="1100"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241300" algn="l" rtl="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100"/>
              <a:buFont typeface="Inconsolata"/>
              <a:buChar char="•"/>
            </a:pPr>
            <a:r>
              <a:rPr lang="en" sz="1100">
                <a:latin typeface="Inconsolata"/>
                <a:ea typeface="Inconsolata"/>
                <a:cs typeface="Inconsolata"/>
                <a:sym typeface="Inconsolata"/>
              </a:rPr>
              <a:t>Depression</a:t>
            </a:r>
            <a:endParaRPr sz="1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subTitle" idx="3"/>
          </p:nvPr>
        </p:nvSpPr>
        <p:spPr>
          <a:xfrm>
            <a:off x="457200" y="1768142"/>
            <a:ext cx="1581600" cy="695658"/>
          </a:xfrm>
          <a:prstGeom prst="rect">
            <a:avLst/>
          </a:prstGeom>
        </p:spPr>
        <p:txBody>
          <a:bodyPr spcFirstLastPara="1" wrap="square" lIns="182875" tIns="91425" rIns="1371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" sz="1400" dirty="0">
              <a:solidFill>
                <a:schemeClr val="accent4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" sz="1400" dirty="0">
              <a:solidFill>
                <a:schemeClr val="accent4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" sz="1400" dirty="0">
              <a:solidFill>
                <a:schemeClr val="accent4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" sz="1400" dirty="0">
              <a:solidFill>
                <a:schemeClr val="accent4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" sz="1400" dirty="0">
              <a:solidFill>
                <a:schemeClr val="accent4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" sz="1400" dirty="0">
              <a:solidFill>
                <a:schemeClr val="accent4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" sz="1400" dirty="0">
              <a:solidFill>
                <a:schemeClr val="accent4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b="1" dirty="0">
                <a:solidFill>
                  <a:srgbClr val="002060"/>
                </a:solidFill>
                <a:latin typeface="Lora SemiBold"/>
                <a:ea typeface="Lora SemiBold"/>
                <a:cs typeface="Lora SemiBold"/>
                <a:sym typeface="Lora SemiBold"/>
              </a:rPr>
              <a:t>Psychological Factor</a:t>
            </a:r>
            <a:endParaRPr sz="1400" b="1" dirty="0">
              <a:solidFill>
                <a:srgbClr val="002060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220" name="Google Shape;220;p38"/>
          <p:cNvSpPr/>
          <p:nvPr/>
        </p:nvSpPr>
        <p:spPr>
          <a:xfrm>
            <a:off x="2147026" y="1768100"/>
            <a:ext cx="1581600" cy="28848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body" idx="1"/>
          </p:nvPr>
        </p:nvSpPr>
        <p:spPr>
          <a:xfrm>
            <a:off x="2146944" y="2335900"/>
            <a:ext cx="1581600" cy="23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nconsolata"/>
              <a:buChar char="•"/>
            </a:pPr>
            <a:r>
              <a:rPr lang="en" sz="1100" dirty="0">
                <a:latin typeface="Inconsolata"/>
                <a:ea typeface="Inconsolata"/>
                <a:cs typeface="Inconsolata"/>
                <a:sym typeface="Inconsolata"/>
              </a:rPr>
              <a:t>Headache</a:t>
            </a:r>
            <a:endParaRPr sz="11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nconsolata"/>
              <a:buChar char="•"/>
            </a:pPr>
            <a:r>
              <a:rPr lang="en" sz="1100" dirty="0">
                <a:latin typeface="Inconsolata"/>
                <a:ea typeface="Inconsolata"/>
                <a:cs typeface="Inconsolata"/>
                <a:sym typeface="Inconsolata"/>
              </a:rPr>
              <a:t>Blood pressure</a:t>
            </a:r>
            <a:endParaRPr sz="11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nconsolata"/>
              <a:buChar char="•"/>
            </a:pPr>
            <a:r>
              <a:rPr lang="en" sz="1100" dirty="0">
                <a:latin typeface="Inconsolata"/>
                <a:ea typeface="Inconsolata"/>
                <a:cs typeface="Inconsolata"/>
                <a:sym typeface="Inconsolata"/>
              </a:rPr>
              <a:t>Sleep Quality</a:t>
            </a:r>
            <a:endParaRPr sz="11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241300" algn="l" rtl="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100"/>
              <a:buFont typeface="Inconsolata"/>
              <a:buChar char="•"/>
            </a:pPr>
            <a:r>
              <a:rPr lang="en" sz="1100" dirty="0">
                <a:latin typeface="Inconsolata"/>
                <a:ea typeface="Inconsolata"/>
                <a:cs typeface="Inconsolata"/>
                <a:sym typeface="Inconsolata"/>
              </a:rPr>
              <a:t>Breathing problem</a:t>
            </a:r>
            <a:endParaRPr sz="1100" dirty="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22" name="Google Shape;222;p38"/>
          <p:cNvSpPr txBox="1">
            <a:spLocks noGrp="1"/>
          </p:cNvSpPr>
          <p:nvPr>
            <p:ph type="subTitle" idx="3"/>
          </p:nvPr>
        </p:nvSpPr>
        <p:spPr>
          <a:xfrm>
            <a:off x="2146944" y="1768100"/>
            <a:ext cx="1581600" cy="695658"/>
          </a:xfrm>
          <a:prstGeom prst="rect">
            <a:avLst/>
          </a:prstGeom>
        </p:spPr>
        <p:txBody>
          <a:bodyPr spcFirstLastPara="1" wrap="square" lIns="182875" tIns="91425" rIns="1371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b="1" dirty="0">
                <a:solidFill>
                  <a:srgbClr val="002060"/>
                </a:solidFill>
                <a:latin typeface="Lora SemiBold"/>
                <a:ea typeface="Lora SemiBold"/>
                <a:cs typeface="Lora SemiBold"/>
                <a:sym typeface="Lora SemiBold"/>
              </a:rPr>
              <a:t>Physiological Factors</a:t>
            </a:r>
            <a:endParaRPr sz="1400" b="1" dirty="0">
              <a:solidFill>
                <a:srgbClr val="002060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223" name="Google Shape;223;p38"/>
          <p:cNvSpPr/>
          <p:nvPr/>
        </p:nvSpPr>
        <p:spPr>
          <a:xfrm>
            <a:off x="3836849" y="1768100"/>
            <a:ext cx="1581600" cy="28848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>
            <a:off x="3836767" y="2335900"/>
            <a:ext cx="1581600" cy="23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nconsolata"/>
              <a:buChar char="•"/>
            </a:pPr>
            <a:r>
              <a:rPr lang="en" sz="1100">
                <a:latin typeface="Inconsolata"/>
                <a:ea typeface="Inconsolata"/>
                <a:cs typeface="Inconsolata"/>
                <a:sym typeface="Inconsolata"/>
              </a:rPr>
              <a:t>Noise level</a:t>
            </a:r>
            <a:endParaRPr sz="1100"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nconsolata"/>
              <a:buChar char="•"/>
            </a:pPr>
            <a:r>
              <a:rPr lang="en" sz="1100">
                <a:latin typeface="Inconsolata"/>
                <a:ea typeface="Inconsolata"/>
                <a:cs typeface="Inconsolata"/>
                <a:sym typeface="Inconsolata"/>
              </a:rPr>
              <a:t>Living conditions</a:t>
            </a:r>
            <a:endParaRPr sz="1100"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nconsolata"/>
              <a:buChar char="•"/>
            </a:pPr>
            <a:r>
              <a:rPr lang="en" sz="1100">
                <a:latin typeface="Inconsolata"/>
                <a:ea typeface="Inconsolata"/>
                <a:cs typeface="Inconsolata"/>
                <a:sym typeface="Inconsolata"/>
              </a:rPr>
              <a:t>safety</a:t>
            </a:r>
            <a:endParaRPr sz="1100"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241300" algn="l" rtl="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100"/>
              <a:buFont typeface="Inconsolata"/>
              <a:buChar char="•"/>
            </a:pPr>
            <a:r>
              <a:rPr lang="en" sz="1100">
                <a:latin typeface="Inconsolata"/>
                <a:ea typeface="Inconsolata"/>
                <a:cs typeface="Inconsolata"/>
                <a:sym typeface="Inconsolata"/>
              </a:rPr>
              <a:t>basic_needs</a:t>
            </a:r>
            <a:endParaRPr sz="1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25" name="Google Shape;225;p38"/>
          <p:cNvSpPr txBox="1">
            <a:spLocks noGrp="1"/>
          </p:cNvSpPr>
          <p:nvPr>
            <p:ph type="subTitle" idx="3"/>
          </p:nvPr>
        </p:nvSpPr>
        <p:spPr>
          <a:xfrm>
            <a:off x="3836766" y="1768100"/>
            <a:ext cx="1631553" cy="695658"/>
          </a:xfrm>
          <a:prstGeom prst="rect">
            <a:avLst/>
          </a:prstGeom>
        </p:spPr>
        <p:txBody>
          <a:bodyPr spcFirstLastPara="1" wrap="square" lIns="182875" tIns="91425" rIns="1371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b="1" dirty="0">
                <a:solidFill>
                  <a:srgbClr val="002060"/>
                </a:solidFill>
                <a:latin typeface="Lora SemiBold"/>
                <a:ea typeface="Lora SemiBold"/>
                <a:cs typeface="Lora SemiBold"/>
                <a:sym typeface="Lora SemiBold"/>
              </a:rPr>
              <a:t>Environmental Factors</a:t>
            </a:r>
            <a:endParaRPr sz="1400" b="1" dirty="0">
              <a:solidFill>
                <a:srgbClr val="002060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226" name="Google Shape;226;p38"/>
          <p:cNvSpPr/>
          <p:nvPr/>
        </p:nvSpPr>
        <p:spPr>
          <a:xfrm>
            <a:off x="5574334" y="1768100"/>
            <a:ext cx="1581600" cy="28848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body" idx="1"/>
          </p:nvPr>
        </p:nvSpPr>
        <p:spPr>
          <a:xfrm>
            <a:off x="5574252" y="2335900"/>
            <a:ext cx="1581600" cy="23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nconsolata"/>
              <a:buChar char="•"/>
            </a:pPr>
            <a:r>
              <a:rPr lang="en" sz="1100">
                <a:latin typeface="Inconsolata"/>
                <a:ea typeface="Inconsolata"/>
                <a:cs typeface="Inconsolata"/>
                <a:sym typeface="Inconsolata"/>
              </a:rPr>
              <a:t>Academic performance</a:t>
            </a:r>
            <a:endParaRPr sz="1100"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nconsolata"/>
              <a:buChar char="•"/>
            </a:pPr>
            <a:r>
              <a:rPr lang="en" sz="1100">
                <a:latin typeface="Inconsolata"/>
                <a:ea typeface="Inconsolata"/>
                <a:cs typeface="Inconsolata"/>
                <a:sym typeface="Inconsolata"/>
              </a:rPr>
              <a:t>Study load</a:t>
            </a:r>
            <a:endParaRPr sz="1100"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nconsolata"/>
              <a:buChar char="•"/>
            </a:pPr>
            <a:r>
              <a:rPr lang="en" sz="1100">
                <a:latin typeface="Inconsolata"/>
                <a:ea typeface="Inconsolata"/>
                <a:cs typeface="Inconsolata"/>
                <a:sym typeface="Inconsolata"/>
              </a:rPr>
              <a:t>Teacher student relationship</a:t>
            </a:r>
            <a:endParaRPr sz="1100"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241300" algn="l" rtl="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100"/>
              <a:buFont typeface="Inconsolata"/>
              <a:buChar char="•"/>
            </a:pPr>
            <a:r>
              <a:rPr lang="en" sz="1100">
                <a:latin typeface="Inconsolata"/>
                <a:ea typeface="Inconsolata"/>
                <a:cs typeface="Inconsolata"/>
                <a:sym typeface="Inconsolata"/>
              </a:rPr>
              <a:t>Future career concerns</a:t>
            </a:r>
            <a:endParaRPr sz="1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28" name="Google Shape;228;p38"/>
          <p:cNvSpPr txBox="1">
            <a:spLocks noGrp="1"/>
          </p:cNvSpPr>
          <p:nvPr>
            <p:ph type="subTitle" idx="3"/>
          </p:nvPr>
        </p:nvSpPr>
        <p:spPr>
          <a:xfrm>
            <a:off x="5574252" y="1768100"/>
            <a:ext cx="1581600" cy="695658"/>
          </a:xfrm>
          <a:prstGeom prst="rect">
            <a:avLst/>
          </a:prstGeom>
        </p:spPr>
        <p:txBody>
          <a:bodyPr spcFirstLastPara="1" wrap="square" lIns="182875" tIns="91425" rIns="1371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b="1" dirty="0">
                <a:solidFill>
                  <a:srgbClr val="002060"/>
                </a:solidFill>
                <a:latin typeface="Lora SemiBold"/>
                <a:ea typeface="Lora SemiBold"/>
                <a:cs typeface="Lora SemiBold"/>
                <a:sym typeface="Lora SemiBold"/>
              </a:rPr>
              <a:t>Academic Factors</a:t>
            </a:r>
            <a:endParaRPr sz="1400" b="1" dirty="0">
              <a:solidFill>
                <a:srgbClr val="002060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229" name="Google Shape;229;p38"/>
          <p:cNvSpPr/>
          <p:nvPr/>
        </p:nvSpPr>
        <p:spPr>
          <a:xfrm>
            <a:off x="7261784" y="1768050"/>
            <a:ext cx="1581600" cy="28848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body" idx="1"/>
          </p:nvPr>
        </p:nvSpPr>
        <p:spPr>
          <a:xfrm>
            <a:off x="7261702" y="2335850"/>
            <a:ext cx="1581600" cy="23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nconsolata"/>
              <a:buChar char="•"/>
            </a:pPr>
            <a:r>
              <a:rPr lang="en" sz="1100">
                <a:latin typeface="Inconsolata"/>
                <a:ea typeface="Inconsolata"/>
                <a:cs typeface="Inconsolata"/>
                <a:sym typeface="Inconsolata"/>
              </a:rPr>
              <a:t>social_support</a:t>
            </a:r>
            <a:endParaRPr sz="1100"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nconsolata"/>
              <a:buChar char="•"/>
            </a:pPr>
            <a:r>
              <a:rPr lang="en" sz="1100">
                <a:latin typeface="Inconsolata"/>
                <a:ea typeface="Inconsolata"/>
                <a:cs typeface="Inconsolata"/>
                <a:sym typeface="Inconsolata"/>
              </a:rPr>
              <a:t>peer_pressure</a:t>
            </a:r>
            <a:endParaRPr sz="1100"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nconsolata"/>
              <a:buChar char="•"/>
            </a:pPr>
            <a:r>
              <a:rPr lang="en" sz="1100">
                <a:latin typeface="Inconsolata"/>
                <a:ea typeface="Inconsolata"/>
                <a:cs typeface="Inconsolata"/>
                <a:sym typeface="Inconsolata"/>
              </a:rPr>
              <a:t>Extracurricular activities</a:t>
            </a:r>
            <a:endParaRPr sz="1100"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241300" algn="l" rtl="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100"/>
              <a:buFont typeface="Inconsolata"/>
              <a:buChar char="•"/>
            </a:pPr>
            <a:r>
              <a:rPr lang="en" sz="1100">
                <a:latin typeface="Inconsolata"/>
                <a:ea typeface="Inconsolata"/>
                <a:cs typeface="Inconsolata"/>
                <a:sym typeface="Inconsolata"/>
              </a:rPr>
              <a:t>bullying</a:t>
            </a:r>
            <a:endParaRPr sz="1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31" name="Google Shape;231;p38"/>
          <p:cNvSpPr txBox="1">
            <a:spLocks noGrp="1"/>
          </p:cNvSpPr>
          <p:nvPr>
            <p:ph type="subTitle" idx="3"/>
          </p:nvPr>
        </p:nvSpPr>
        <p:spPr>
          <a:xfrm>
            <a:off x="7261702" y="1768050"/>
            <a:ext cx="1581600" cy="527700"/>
          </a:xfrm>
          <a:prstGeom prst="rect">
            <a:avLst/>
          </a:prstGeom>
        </p:spPr>
        <p:txBody>
          <a:bodyPr spcFirstLastPara="1" wrap="square" lIns="182875" tIns="91425" rIns="1371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b="1" dirty="0">
                <a:solidFill>
                  <a:srgbClr val="002060"/>
                </a:solidFill>
                <a:latin typeface="Lora SemiBold"/>
                <a:ea typeface="Lora SemiBold"/>
                <a:cs typeface="Lora SemiBold"/>
                <a:sym typeface="Lora SemiBold"/>
              </a:rPr>
              <a:t>Social Factor</a:t>
            </a:r>
            <a:endParaRPr sz="1400" b="1" dirty="0">
              <a:solidFill>
                <a:srgbClr val="002060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 dirty="0">
                <a:solidFill>
                  <a:srgbClr val="002060"/>
                </a:solidFill>
                <a:latin typeface="Lora"/>
                <a:ea typeface="Lora"/>
                <a:cs typeface="Lora"/>
                <a:sym typeface="Lora"/>
              </a:rPr>
              <a:t>Data Overview</a:t>
            </a:r>
            <a:endParaRPr sz="2520" dirty="0">
              <a:solidFill>
                <a:srgbClr val="00206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0" name="Google Shape;260;p41"/>
          <p:cNvSpPr txBox="1">
            <a:spLocks noGrp="1"/>
          </p:cNvSpPr>
          <p:nvPr>
            <p:ph type="subTitle" idx="1"/>
          </p:nvPr>
        </p:nvSpPr>
        <p:spPr>
          <a:xfrm>
            <a:off x="457200" y="973275"/>
            <a:ext cx="586105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>
                <a:latin typeface="Lora SemiBold"/>
                <a:ea typeface="Lora SemiBold"/>
                <a:cs typeface="Lora SemiBold"/>
                <a:sym typeface="Lora SemiBold"/>
              </a:rPr>
              <a:t>Factor reported to have the highest negative effect on students</a:t>
            </a:r>
            <a:endParaRPr sz="1400" dirty="0"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00" y="1545976"/>
            <a:ext cx="7013700" cy="35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>
            <a:spLocks noGrp="1"/>
          </p:cNvSpPr>
          <p:nvPr>
            <p:ph type="body" idx="2"/>
          </p:nvPr>
        </p:nvSpPr>
        <p:spPr>
          <a:xfrm>
            <a:off x="457200" y="3549930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The approach utilized statistical and machine learning techniques to uncover insights and patterns in the data.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48" name="Google Shape;248;p40"/>
          <p:cNvSpPr txBox="1">
            <a:spLocks noGrp="1"/>
          </p:cNvSpPr>
          <p:nvPr>
            <p:ph type="body" idx="1"/>
          </p:nvPr>
        </p:nvSpPr>
        <p:spPr>
          <a:xfrm>
            <a:off x="457200" y="2399852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visualization of key metrics, correlation matrix generation, and feature importance ranking.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49" name="Google Shape;249;p40"/>
          <p:cNvSpPr txBox="1">
            <a:spLocks noGrp="1"/>
          </p:cNvSpPr>
          <p:nvPr>
            <p:ph type="body" idx="3"/>
          </p:nvPr>
        </p:nvSpPr>
        <p:spPr>
          <a:xfrm>
            <a:off x="457200" y="1249775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The data analysis approach involved data preprocessing, exploratory data analysis, correlation analysis, and feature importance analysis.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50" name="Google Shape;250;p4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 dirty="0">
                <a:solidFill>
                  <a:srgbClr val="002060"/>
                </a:solidFill>
                <a:latin typeface="Lora"/>
                <a:ea typeface="Lora"/>
                <a:cs typeface="Lora"/>
                <a:sym typeface="Lora"/>
              </a:rPr>
              <a:t>Data Analysis Approach</a:t>
            </a:r>
            <a:endParaRPr sz="2520" dirty="0">
              <a:solidFill>
                <a:srgbClr val="002060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51" name="Google Shape;251;p40"/>
          <p:cNvCxnSpPr/>
          <p:nvPr/>
        </p:nvCxnSpPr>
        <p:spPr>
          <a:xfrm>
            <a:off x="457200" y="2289111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40"/>
          <p:cNvCxnSpPr/>
          <p:nvPr/>
        </p:nvCxnSpPr>
        <p:spPr>
          <a:xfrm>
            <a:off x="457200" y="3439189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40"/>
          <p:cNvCxnSpPr/>
          <p:nvPr/>
        </p:nvCxnSpPr>
        <p:spPr>
          <a:xfrm>
            <a:off x="457200" y="1149650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40"/>
          <p:cNvCxnSpPr/>
          <p:nvPr/>
        </p:nvCxnSpPr>
        <p:spPr>
          <a:xfrm>
            <a:off x="457200" y="4578650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Provide actionable insights for strategic decision-making.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37" name="Google Shape;237;p39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Identify relationships between different factors.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38" name="Google Shape;238;p39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Uncover key stress factors affecting students.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39" name="Google Shape;239;p3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 dirty="0">
                <a:solidFill>
                  <a:srgbClr val="002060"/>
                </a:solidFill>
                <a:latin typeface="Lora"/>
                <a:ea typeface="Lora"/>
                <a:cs typeface="Lora"/>
                <a:sym typeface="Lora"/>
              </a:rPr>
              <a:t>Objectives of the Analysis</a:t>
            </a:r>
            <a:endParaRPr sz="2520" dirty="0">
              <a:solidFill>
                <a:srgbClr val="00206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0" name="Google Shape;240;p39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41" name="Google Shape;241;p39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42" name="Google Shape;242;p39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 dirty="0">
                <a:solidFill>
                  <a:srgbClr val="002060"/>
                </a:solidFill>
                <a:latin typeface="Lora"/>
                <a:ea typeface="Lora"/>
                <a:cs typeface="Lora"/>
                <a:sym typeface="Lora"/>
              </a:rPr>
              <a:t>Visualisation</a:t>
            </a:r>
            <a:endParaRPr sz="2520" dirty="0">
              <a:solidFill>
                <a:srgbClr val="00206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7" name="Google Shape;267;p42"/>
          <p:cNvSpPr txBox="1">
            <a:spLocks noGrp="1"/>
          </p:cNvSpPr>
          <p:nvPr>
            <p:ph type="subTitle" idx="1"/>
          </p:nvPr>
        </p:nvSpPr>
        <p:spPr>
          <a:xfrm>
            <a:off x="457200" y="1109800"/>
            <a:ext cx="61053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Lora SemiBold"/>
                <a:ea typeface="Lora SemiBold"/>
                <a:cs typeface="Lora SemiBold"/>
                <a:sym typeface="Lora SemiBold"/>
              </a:rPr>
              <a:t>Correlation Heatmap</a:t>
            </a:r>
            <a:endParaRPr sz="1400"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268" name="Google Shape;268;p42"/>
          <p:cNvSpPr/>
          <p:nvPr/>
        </p:nvSpPr>
        <p:spPr>
          <a:xfrm>
            <a:off x="6145625" y="1934725"/>
            <a:ext cx="2541300" cy="16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correlation analysis reveals strong correlations between </a:t>
            </a:r>
            <a:r>
              <a:rPr lang="en" sz="12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anxiety level </a:t>
            </a: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and </a:t>
            </a:r>
            <a:r>
              <a:rPr lang="en" sz="12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academic performance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r>
              <a:rPr lang="en" sz="12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anxiety level </a:t>
            </a: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and </a:t>
            </a:r>
            <a:r>
              <a:rPr lang="en" sz="12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Sleep quality</a:t>
            </a:r>
          </a:p>
          <a:p>
            <a:endParaRPr lang="en" sz="12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r>
              <a:rPr lang="en" sz="12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anxiety level </a:t>
            </a: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and </a:t>
            </a:r>
            <a:r>
              <a:rPr lang="en" sz="12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Self esteem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sleep quality</a:t>
            </a: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</a:t>
            </a:r>
            <a:r>
              <a:rPr lang="en" sz="12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depression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2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</a:t>
            </a:r>
            <a:r>
              <a:rPr lang="en" sz="12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elf esteem </a:t>
            </a: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and</a:t>
            </a:r>
            <a:r>
              <a:rPr lang="en" sz="12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depression</a:t>
            </a:r>
            <a:endParaRPr sz="12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Addressing these correlations can significantly impact student stress levels.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69" name="Google Shape;2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625" y="1551389"/>
            <a:ext cx="4480900" cy="313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AED8-F1EE-871B-1447-C4AC702D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Feature 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AE64E-19B8-7062-02A5-98131C745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760" y="1042153"/>
            <a:ext cx="2244481" cy="3973845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1ED75FB-28DC-A482-0DBF-B8F6B51C9B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66508"/>
              </p:ext>
            </p:extLst>
          </p:nvPr>
        </p:nvGraphicFramePr>
        <p:xfrm>
          <a:off x="-932498" y="1968315"/>
          <a:ext cx="3502513" cy="2609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AC99D30-6EBE-095D-951E-BF9317DC7C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4899125"/>
              </p:ext>
            </p:extLst>
          </p:nvPr>
        </p:nvGraphicFramePr>
        <p:xfrm>
          <a:off x="2350396" y="1968315"/>
          <a:ext cx="2765019" cy="2677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491080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us Light">
  <a:themeElements>
    <a:clrScheme name="Custom">
      <a:dk1>
        <a:srgbClr val="000000"/>
      </a:dk1>
      <a:lt1>
        <a:srgbClr val="F2EBE6"/>
      </a:lt1>
      <a:dk2>
        <a:srgbClr val="636B61"/>
      </a:dk2>
      <a:lt2>
        <a:srgbClr val="F2EBE6"/>
      </a:lt2>
      <a:accent1>
        <a:srgbClr val="8E6DD9"/>
      </a:accent1>
      <a:accent2>
        <a:srgbClr val="C6CC7B"/>
      </a:accent2>
      <a:accent3>
        <a:srgbClr val="5D7785"/>
      </a:accent3>
      <a:accent4>
        <a:srgbClr val="483338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292</Words>
  <Application>Microsoft Office PowerPoint</Application>
  <PresentationFormat>On-screen Show (16:9)</PresentationFormat>
  <Paragraphs>92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Lora</vt:lpstr>
      <vt:lpstr>Calibri</vt:lpstr>
      <vt:lpstr>Arial</vt:lpstr>
      <vt:lpstr>Inconsolata</vt:lpstr>
      <vt:lpstr>Hanken Grotesk</vt:lpstr>
      <vt:lpstr>Lora SemiBold</vt:lpstr>
      <vt:lpstr>Hanken Grotesk SemiBold</vt:lpstr>
      <vt:lpstr>Inter Black</vt:lpstr>
      <vt:lpstr>Inter</vt:lpstr>
      <vt:lpstr>Simple Light</vt:lpstr>
      <vt:lpstr>Plus Light</vt:lpstr>
      <vt:lpstr>Analysis of Student Stress Factors:     Mayowa Ajayeoba</vt:lpstr>
      <vt:lpstr>Agenda</vt:lpstr>
      <vt:lpstr>About the Dataset</vt:lpstr>
      <vt:lpstr>Data Overview</vt:lpstr>
      <vt:lpstr>Data Overview</vt:lpstr>
      <vt:lpstr>Data Analysis Approach</vt:lpstr>
      <vt:lpstr>Objectives of the Analysis</vt:lpstr>
      <vt:lpstr>Visualisation</vt:lpstr>
      <vt:lpstr>Feature Importance</vt:lpstr>
      <vt:lpstr>Psychological Factor</vt:lpstr>
      <vt:lpstr>Physiological Factor</vt:lpstr>
      <vt:lpstr>Environmental Factor</vt:lpstr>
      <vt:lpstr>Academic Factor</vt:lpstr>
      <vt:lpstr>Social Factor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Student Stress Factors:     Mayowa Ajayeoba</dc:title>
  <dc:creator>Mayowa Ajayeoba</dc:creator>
  <cp:lastModifiedBy>Peace Ajayeoba</cp:lastModifiedBy>
  <cp:revision>2</cp:revision>
  <dcterms:modified xsi:type="dcterms:W3CDTF">2023-11-09T09:01:09Z</dcterms:modified>
</cp:coreProperties>
</file>