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Source Sans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SourceSansPr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boldItalic.fntdata"/><Relationship Id="rId30" Type="http://schemas.openxmlformats.org/officeDocument/2006/relationships/font" Target="fonts/SourceSansPr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a3333a1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a3333a1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02566042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02566042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02566042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02566042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29da9cd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29da9cd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15d47f0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15d47f0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1bceba42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1bceba42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1bceba42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1bceba42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203e570f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203e570f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203e570f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203e570f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4203e570f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4203e570f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203e570f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203e570f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188da49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188da49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4188da493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4188da493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203e570f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203e570f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1a7e8f4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1a7e8f4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1a7e8f4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1a7e8f4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a3333a17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a3333a17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prith189/MLOps/tree/main/Pipelin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github.com/ajay-usfca/credit_frau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prith189/MLOps/tree/main/DataVersion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287000" y="403775"/>
            <a:ext cx="8376900" cy="1391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MLOps architecture POC</a:t>
            </a:r>
            <a:endParaRPr/>
          </a:p>
          <a:p>
            <a:pPr indent="0" lvl="0" marL="0" rtl="0" algn="l">
              <a:spcBef>
                <a:spcPts val="0"/>
              </a:spcBef>
              <a:spcAft>
                <a:spcPts val="0"/>
              </a:spcAft>
              <a:buNone/>
            </a:pPr>
            <a:r>
              <a:rPr i="1" lang="en">
                <a:latin typeface="Calibri"/>
                <a:ea typeface="Calibri"/>
                <a:cs typeface="Calibri"/>
                <a:sym typeface="Calibri"/>
              </a:rPr>
              <a:t>						</a:t>
            </a:r>
            <a:r>
              <a:rPr b="0" i="1" lang="en" sz="2000">
                <a:latin typeface="Calibri"/>
                <a:ea typeface="Calibri"/>
                <a:cs typeface="Calibri"/>
                <a:sym typeface="Calibri"/>
              </a:rPr>
              <a:t>Credit Card Fraud detection</a:t>
            </a:r>
            <a:endParaRPr b="0" i="1" sz="2000">
              <a:latin typeface="Calibri"/>
              <a:ea typeface="Calibri"/>
              <a:cs typeface="Calibri"/>
              <a:sym typeface="Calibri"/>
            </a:endParaRPr>
          </a:p>
        </p:txBody>
      </p:sp>
      <p:sp>
        <p:nvSpPr>
          <p:cNvPr id="59" name="Google Shape;59;p13"/>
          <p:cNvSpPr txBox="1"/>
          <p:nvPr>
            <p:ph idx="1" type="subTitle"/>
          </p:nvPr>
        </p:nvSpPr>
        <p:spPr>
          <a:xfrm>
            <a:off x="480150" y="2906300"/>
            <a:ext cx="8183700" cy="861000"/>
          </a:xfrm>
          <a:prstGeom prst="rect">
            <a:avLst/>
          </a:prstGeom>
        </p:spPr>
        <p:txBody>
          <a:bodyPr anchorCtr="0" anchor="t" bIns="91425" lIns="91425" spcFirstLastPara="1" rIns="91425" wrap="square" tIns="91425">
            <a:normAutofit fontScale="70000" lnSpcReduction="20000"/>
          </a:bodyPr>
          <a:lstStyle/>
          <a:p>
            <a:pPr indent="457200" lvl="0" marL="1371600" rtl="0" algn="ctr">
              <a:spcBef>
                <a:spcPts val="0"/>
              </a:spcBef>
              <a:spcAft>
                <a:spcPts val="0"/>
              </a:spcAft>
              <a:buNone/>
            </a:pPr>
            <a:r>
              <a:rPr lang="en">
                <a:solidFill>
                  <a:srgbClr val="FF9900"/>
                </a:solidFill>
              </a:rPr>
              <a:t>Ajayeswar Reddy Peddyreddy</a:t>
            </a:r>
            <a:endParaRPr>
              <a:solidFill>
                <a:srgbClr val="FF9900"/>
              </a:solidFill>
            </a:endParaRPr>
          </a:p>
          <a:p>
            <a:pPr indent="457200" lvl="0" marL="1371600" rtl="0" algn="ctr">
              <a:spcBef>
                <a:spcPts val="0"/>
              </a:spcBef>
              <a:spcAft>
                <a:spcPts val="0"/>
              </a:spcAft>
              <a:buNone/>
            </a:pPr>
            <a:r>
              <a:rPr lang="en">
                <a:solidFill>
                  <a:srgbClr val="FF9900"/>
                </a:solidFill>
              </a:rPr>
              <a:t>Prithvi Nuthanakalva</a:t>
            </a:r>
            <a:endParaRPr>
              <a:solidFill>
                <a:srgbClr val="FF9900"/>
              </a:solidFill>
            </a:endParaRPr>
          </a:p>
          <a:p>
            <a:pPr indent="457200" lvl="0" marL="1371600" rtl="0" algn="ctr">
              <a:spcBef>
                <a:spcPts val="0"/>
              </a:spcBef>
              <a:spcAft>
                <a:spcPts val="0"/>
              </a:spcAft>
              <a:buNone/>
            </a:pPr>
            <a:r>
              <a:rPr lang="en">
                <a:solidFill>
                  <a:srgbClr val="FF9900"/>
                </a:solidFill>
              </a:rPr>
              <a:t>Tejaswi Samrat Dasari</a:t>
            </a:r>
            <a:endParaRPr>
              <a:solidFill>
                <a:srgbClr val="FF9900"/>
              </a:solidFill>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 </a:t>
            </a:r>
            <a:endParaRPr/>
          </a:p>
        </p:txBody>
      </p:sp>
      <p:sp>
        <p:nvSpPr>
          <p:cNvPr id="116" name="Google Shape;116;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Great Expectations</a:t>
            </a:r>
            <a:endParaRPr/>
          </a:p>
          <a:p>
            <a:pPr indent="-317500" lvl="0" marL="457200" rtl="0" algn="l">
              <a:spcBef>
                <a:spcPts val="1200"/>
              </a:spcBef>
              <a:spcAft>
                <a:spcPts val="0"/>
              </a:spcAft>
              <a:buSzPts val="1400"/>
              <a:buChar char="-"/>
            </a:pPr>
            <a:r>
              <a:rPr lang="en"/>
              <a:t>Low code (deepchecks even low code than GE), most checks are inbuilt methods.</a:t>
            </a:r>
            <a:endParaRPr/>
          </a:p>
          <a:p>
            <a:pPr indent="-317500" lvl="0" marL="457200" rtl="0" algn="l">
              <a:spcBef>
                <a:spcPts val="0"/>
              </a:spcBef>
              <a:spcAft>
                <a:spcPts val="0"/>
              </a:spcAft>
              <a:buSzPts val="1400"/>
              <a:buChar char="-"/>
            </a:pPr>
            <a:r>
              <a:rPr lang="en"/>
              <a:t>Build docs to infer the success of expectations.</a:t>
            </a:r>
            <a:endParaRPr/>
          </a:p>
          <a:p>
            <a:pPr indent="-317500" lvl="0" marL="457200" rtl="0" algn="l">
              <a:spcBef>
                <a:spcPts val="0"/>
              </a:spcBef>
              <a:spcAft>
                <a:spcPts val="0"/>
              </a:spcAft>
              <a:buSzPts val="1400"/>
              <a:buChar char="-"/>
            </a:pPr>
            <a:r>
              <a:rPr lang="en"/>
              <a:t>Interactive notebooks created by the library to edit the </a:t>
            </a:r>
            <a:r>
              <a:rPr lang="en"/>
              <a:t>expectations.</a:t>
            </a:r>
            <a:endParaRPr/>
          </a:p>
          <a:p>
            <a:pPr indent="-317500" lvl="0" marL="457200" rtl="0" algn="l">
              <a:spcBef>
                <a:spcPts val="0"/>
              </a:spcBef>
              <a:spcAft>
                <a:spcPts val="0"/>
              </a:spcAft>
              <a:buSzPts val="1400"/>
              <a:buChar char="-"/>
            </a:pPr>
            <a:r>
              <a:rPr lang="en"/>
              <a:t>Multiple data sources can be added to the suite (MySQL, Spark, Bigquery)</a:t>
            </a:r>
            <a:endParaRPr/>
          </a:p>
          <a:p>
            <a:pPr indent="-317500" lvl="0" marL="457200" rtl="0" algn="l">
              <a:spcBef>
                <a:spcPts val="0"/>
              </a:spcBef>
              <a:spcAft>
                <a:spcPts val="0"/>
              </a:spcAft>
              <a:buSzPts val="1400"/>
              <a:buChar char="-"/>
            </a:pPr>
            <a:r>
              <a:rPr lang="en"/>
              <a:t>No modelling checks.</a:t>
            </a:r>
            <a:endParaRPr/>
          </a:p>
          <a:p>
            <a:pPr indent="-317500" lvl="0" marL="457200" rtl="0" algn="l">
              <a:spcBef>
                <a:spcPts val="0"/>
              </a:spcBef>
              <a:spcAft>
                <a:spcPts val="0"/>
              </a:spcAft>
              <a:buSzPts val="1400"/>
              <a:buChar char="-"/>
            </a:pPr>
            <a:r>
              <a:rPr lang="en"/>
              <a:t>No checks for image and text data.</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17" name="Google Shape;117;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Deepchecks</a:t>
            </a:r>
            <a:endParaRPr/>
          </a:p>
          <a:p>
            <a:pPr indent="-317500" lvl="0" marL="457200" rtl="0" algn="l">
              <a:spcBef>
                <a:spcPts val="1200"/>
              </a:spcBef>
              <a:spcAft>
                <a:spcPts val="0"/>
              </a:spcAft>
              <a:buSzPts val="1400"/>
              <a:buChar char="-"/>
            </a:pPr>
            <a:r>
              <a:rPr lang="en"/>
              <a:t>Both model drift and data drift checks</a:t>
            </a:r>
            <a:endParaRPr/>
          </a:p>
          <a:p>
            <a:pPr indent="-317500" lvl="0" marL="457200" rtl="0" algn="l">
              <a:spcBef>
                <a:spcPts val="0"/>
              </a:spcBef>
              <a:spcAft>
                <a:spcPts val="0"/>
              </a:spcAft>
              <a:buSzPts val="1400"/>
              <a:buChar char="-"/>
            </a:pPr>
            <a:r>
              <a:rPr lang="en"/>
              <a:t>Less code compared to Great expectations to get results of numerous inbuilt validations.</a:t>
            </a:r>
            <a:endParaRPr/>
          </a:p>
          <a:p>
            <a:pPr indent="-317500" lvl="0" marL="457200" rtl="0" algn="l">
              <a:spcBef>
                <a:spcPts val="0"/>
              </a:spcBef>
              <a:spcAft>
                <a:spcPts val="0"/>
              </a:spcAft>
              <a:buSzPts val="1400"/>
              <a:buChar char="-"/>
            </a:pPr>
            <a:r>
              <a:rPr lang="en"/>
              <a:t>More suitable for computer vision and NLP tasks.</a:t>
            </a:r>
            <a:endParaRPr/>
          </a:p>
          <a:p>
            <a:pPr indent="-317500" lvl="0" marL="457200" rtl="0" algn="l">
              <a:spcBef>
                <a:spcPts val="0"/>
              </a:spcBef>
              <a:spcAft>
                <a:spcPts val="0"/>
              </a:spcAft>
              <a:buSzPts val="1400"/>
              <a:buChar char="-"/>
            </a:pPr>
            <a:r>
              <a:rPr lang="en"/>
              <a:t>Has interactive plots, with 3 levels of status - alert, success, failure.</a:t>
            </a:r>
            <a:endParaRPr/>
          </a:p>
          <a:p>
            <a:pPr indent="-317500" lvl="0" marL="457200" rtl="0" algn="l">
              <a:spcBef>
                <a:spcPts val="0"/>
              </a:spcBef>
              <a:spcAft>
                <a:spcPts val="0"/>
              </a:spcAft>
              <a:buSzPts val="1400"/>
              <a:buChar char="-"/>
            </a:pPr>
            <a:r>
              <a:rPr lang="en"/>
              <a:t>Setup is easier compared to Great expectations.</a:t>
            </a:r>
            <a:endParaRPr/>
          </a:p>
          <a:p>
            <a:pPr indent="0" lvl="0" marL="457200" rtl="0" algn="l">
              <a:spcBef>
                <a:spcPts val="1200"/>
              </a:spcBef>
              <a:spcAft>
                <a:spcPts val="1200"/>
              </a:spcAft>
              <a:buNone/>
            </a:pPr>
            <a:r>
              <a:t/>
            </a:r>
            <a:endParaRPr/>
          </a:p>
        </p:txBody>
      </p:sp>
      <p:sp>
        <p:nvSpPr>
          <p:cNvPr id="118" name="Google Shape;118;p22"/>
          <p:cNvSpPr txBox="1"/>
          <p:nvPr/>
        </p:nvSpPr>
        <p:spPr>
          <a:xfrm>
            <a:off x="544800" y="4203425"/>
            <a:ext cx="828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Recommendation: Very task specific, if checks on model are also needed I’d prefer Deepchecks, else great expectations especially for tabular data.</a:t>
            </a:r>
            <a:endParaRPr b="1">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Pipelines</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Problem: Build a ML pipeline consisting of a set of tasks, where the tasks are defined as a DAG, and the output of a task feeds into a subsequent task in the DAG</a:t>
            </a:r>
            <a:endParaRPr/>
          </a:p>
          <a:p>
            <a:pPr indent="0" lvl="0" marL="0" rtl="0" algn="l">
              <a:spcBef>
                <a:spcPts val="1200"/>
              </a:spcBef>
              <a:spcAft>
                <a:spcPts val="0"/>
              </a:spcAft>
              <a:buNone/>
            </a:pPr>
            <a:r>
              <a:rPr lang="en"/>
              <a:t>Tools compared: MetaFlow and KubeFlow</a:t>
            </a:r>
            <a:endParaRPr/>
          </a:p>
          <a:p>
            <a:pPr indent="0" lvl="0" marL="0" rtl="0" algn="l">
              <a:spcBef>
                <a:spcPts val="1200"/>
              </a:spcBef>
              <a:spcAft>
                <a:spcPts val="0"/>
              </a:spcAft>
              <a:buNone/>
            </a:pPr>
            <a:r>
              <a:rPr lang="en"/>
              <a:t>Experiment: Build a ML training and inference pipeline for fraud detection. Tasks include: </a:t>
            </a:r>
            <a:endParaRPr/>
          </a:p>
          <a:p>
            <a:pPr indent="0" lvl="0" marL="0" rtl="0" algn="l">
              <a:spcBef>
                <a:spcPts val="1200"/>
              </a:spcBef>
              <a:spcAft>
                <a:spcPts val="0"/>
              </a:spcAft>
              <a:buNone/>
            </a:pPr>
            <a:r>
              <a:rPr lang="en"/>
              <a:t>(a) Data ingestion </a:t>
            </a:r>
            <a:endParaRPr/>
          </a:p>
          <a:p>
            <a:pPr indent="0" lvl="0" marL="0" rtl="0" algn="l">
              <a:spcBef>
                <a:spcPts val="1200"/>
              </a:spcBef>
              <a:spcAft>
                <a:spcPts val="0"/>
              </a:spcAft>
              <a:buNone/>
            </a:pPr>
            <a:r>
              <a:rPr lang="en"/>
              <a:t>(b) Model Training (multiple) </a:t>
            </a:r>
            <a:endParaRPr/>
          </a:p>
          <a:p>
            <a:pPr indent="0" lvl="0" marL="0" rtl="0" algn="l">
              <a:spcBef>
                <a:spcPts val="1200"/>
              </a:spcBef>
              <a:spcAft>
                <a:spcPts val="0"/>
              </a:spcAft>
              <a:buNone/>
            </a:pPr>
            <a:r>
              <a:rPr lang="en"/>
              <a:t>(c) Choosing best model </a:t>
            </a:r>
            <a:endParaRPr/>
          </a:p>
          <a:p>
            <a:pPr indent="0" lvl="0" marL="0" rtl="0" algn="l">
              <a:spcBef>
                <a:spcPts val="1200"/>
              </a:spcBef>
              <a:spcAft>
                <a:spcPts val="0"/>
              </a:spcAft>
              <a:buNone/>
            </a:pPr>
            <a:r>
              <a:rPr lang="en"/>
              <a:t>(d) Inference</a:t>
            </a:r>
            <a:endParaRPr/>
          </a:p>
          <a:p>
            <a:pPr indent="0" lvl="0" marL="0" rtl="0" algn="l">
              <a:spcBef>
                <a:spcPts val="1200"/>
              </a:spcBef>
              <a:spcAft>
                <a:spcPts val="1200"/>
              </a:spcAft>
              <a:buNone/>
            </a:pPr>
            <a:r>
              <a:rPr lang="en"/>
              <a:t>Github: </a:t>
            </a:r>
            <a:r>
              <a:rPr lang="en" u="sng">
                <a:solidFill>
                  <a:schemeClr val="hlink"/>
                </a:solidFill>
                <a:hlinkClick r:id="rId3"/>
              </a:rPr>
              <a:t>https://github.com/prith189/MLOps/tree/main/Pipeline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a:t>
            </a:r>
            <a:endParaRPr/>
          </a:p>
        </p:txBody>
      </p:sp>
      <p:sp>
        <p:nvSpPr>
          <p:cNvPr id="130" name="Google Shape;130;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Metaflow:</a:t>
            </a:r>
            <a:endParaRPr/>
          </a:p>
          <a:p>
            <a:pPr indent="-317500" lvl="0" marL="457200" rtl="0" algn="l">
              <a:spcBef>
                <a:spcPts val="1200"/>
              </a:spcBef>
              <a:spcAft>
                <a:spcPts val="0"/>
              </a:spcAft>
              <a:buSzPts val="1400"/>
              <a:buChar char="-"/>
            </a:pPr>
            <a:r>
              <a:rPr lang="en"/>
              <a:t>Very easy to setup (just install one library)</a:t>
            </a:r>
            <a:endParaRPr/>
          </a:p>
          <a:p>
            <a:pPr indent="-317500" lvl="0" marL="457200" rtl="0" algn="l">
              <a:spcBef>
                <a:spcPts val="0"/>
              </a:spcBef>
              <a:spcAft>
                <a:spcPts val="0"/>
              </a:spcAft>
              <a:buSzPts val="1400"/>
              <a:buChar char="-"/>
            </a:pPr>
            <a:r>
              <a:rPr lang="en"/>
              <a:t>Tutorials are easily understandable, and therefore easy to implement</a:t>
            </a:r>
            <a:endParaRPr/>
          </a:p>
          <a:p>
            <a:pPr indent="-317500" lvl="0" marL="457200" rtl="0" algn="l">
              <a:spcBef>
                <a:spcPts val="0"/>
              </a:spcBef>
              <a:spcAft>
                <a:spcPts val="0"/>
              </a:spcAft>
              <a:buSzPts val="1400"/>
              <a:buChar char="-"/>
            </a:pPr>
            <a:r>
              <a:rPr lang="en"/>
              <a:t>Functionality restricted to pipelines</a:t>
            </a:r>
            <a:endParaRPr/>
          </a:p>
          <a:p>
            <a:pPr indent="-317500" lvl="0" marL="457200" rtl="0" algn="l">
              <a:spcBef>
                <a:spcPts val="0"/>
              </a:spcBef>
              <a:spcAft>
                <a:spcPts val="0"/>
              </a:spcAft>
              <a:buSzPts val="1400"/>
              <a:buChar char="-"/>
            </a:pPr>
            <a:r>
              <a:rPr lang="en"/>
              <a:t>Was able to successfully setup a parallel training </a:t>
            </a:r>
            <a:r>
              <a:rPr lang="en"/>
              <a:t>pipeline</a:t>
            </a:r>
            <a:r>
              <a:rPr lang="en"/>
              <a:t> locally</a:t>
            </a:r>
            <a:endParaRPr/>
          </a:p>
        </p:txBody>
      </p:sp>
      <p:sp>
        <p:nvSpPr>
          <p:cNvPr id="131" name="Google Shape;131;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Kubeflow</a:t>
            </a:r>
            <a:endParaRPr/>
          </a:p>
          <a:p>
            <a:pPr indent="-317500" lvl="0" marL="457200" rtl="0" algn="l">
              <a:spcBef>
                <a:spcPts val="1200"/>
              </a:spcBef>
              <a:spcAft>
                <a:spcPts val="0"/>
              </a:spcAft>
              <a:buSzPts val="1400"/>
              <a:buChar char="-"/>
            </a:pPr>
            <a:r>
              <a:rPr lang="en"/>
              <a:t>Setup is a bit more involved (requires kubernetes cluster setup  as it is tightly integrated with it)</a:t>
            </a:r>
            <a:endParaRPr/>
          </a:p>
          <a:p>
            <a:pPr indent="-317500" lvl="0" marL="457200" rtl="0" algn="l">
              <a:spcBef>
                <a:spcPts val="0"/>
              </a:spcBef>
              <a:spcAft>
                <a:spcPts val="0"/>
              </a:spcAft>
              <a:buSzPts val="1400"/>
              <a:buChar char="-"/>
            </a:pPr>
            <a:r>
              <a:rPr lang="en"/>
              <a:t>Each </a:t>
            </a:r>
            <a:r>
              <a:rPr lang="en"/>
              <a:t>task</a:t>
            </a:r>
            <a:r>
              <a:rPr lang="en"/>
              <a:t> is run on a different container</a:t>
            </a:r>
            <a:endParaRPr/>
          </a:p>
          <a:p>
            <a:pPr indent="-317500" lvl="0" marL="457200" rtl="0" algn="l">
              <a:spcBef>
                <a:spcPts val="0"/>
              </a:spcBef>
              <a:spcAft>
                <a:spcPts val="0"/>
              </a:spcAft>
              <a:buSzPts val="1400"/>
              <a:buChar char="-"/>
            </a:pPr>
            <a:r>
              <a:rPr lang="en"/>
              <a:t>Steep learning curve</a:t>
            </a:r>
            <a:endParaRPr/>
          </a:p>
          <a:p>
            <a:pPr indent="-317500" lvl="0" marL="457200" rtl="0" algn="l">
              <a:spcBef>
                <a:spcPts val="0"/>
              </a:spcBef>
              <a:spcAft>
                <a:spcPts val="0"/>
              </a:spcAft>
              <a:buSzPts val="1400"/>
              <a:buChar char="-"/>
            </a:pPr>
            <a:r>
              <a:rPr lang="en"/>
              <a:t>Extensive functionality not restricted to pipelines, has support for production grade inference</a:t>
            </a:r>
            <a:endParaRPr/>
          </a:p>
          <a:p>
            <a:pPr indent="-317500" lvl="0" marL="457200" rtl="0" algn="l">
              <a:spcBef>
                <a:spcPts val="0"/>
              </a:spcBef>
              <a:spcAft>
                <a:spcPts val="0"/>
              </a:spcAft>
              <a:buSzPts val="1400"/>
              <a:buChar char="-"/>
            </a:pPr>
            <a:r>
              <a:rPr lang="en"/>
              <a:t>Was only partially able to setup a parallel training pipeline locally</a:t>
            </a:r>
            <a:endParaRPr/>
          </a:p>
        </p:txBody>
      </p:sp>
      <p:sp>
        <p:nvSpPr>
          <p:cNvPr id="132" name="Google Shape;132;p24"/>
          <p:cNvSpPr txBox="1"/>
          <p:nvPr/>
        </p:nvSpPr>
        <p:spPr>
          <a:xfrm>
            <a:off x="1130750" y="4302350"/>
            <a:ext cx="82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Recommendation: Metaflow for ease of setup and simpler learning curve</a:t>
            </a:r>
            <a:endParaRPr b="1">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a:t>
            </a:r>
            <a:endParaRPr/>
          </a:p>
          <a:p>
            <a:pPr indent="0" lvl="0" marL="0" rtl="0" algn="l">
              <a:spcBef>
                <a:spcPts val="0"/>
              </a:spcBef>
              <a:spcAft>
                <a:spcPts val="0"/>
              </a:spcAft>
              <a:buClr>
                <a:schemeClr val="dk2"/>
              </a:buClr>
              <a:buSzPct val="36666"/>
              <a:buFont typeface="Arial"/>
              <a:buNone/>
            </a:pPr>
            <a:r>
              <a:t/>
            </a:r>
            <a:endParaRPr/>
          </a:p>
        </p:txBody>
      </p:sp>
      <p:sp>
        <p:nvSpPr>
          <p:cNvPr id="138" name="Google Shape;138;p25"/>
          <p:cNvSpPr txBox="1"/>
          <p:nvPr>
            <p:ph idx="1" type="body"/>
          </p:nvPr>
        </p:nvSpPr>
        <p:spPr>
          <a:xfrm>
            <a:off x="311700" y="1152475"/>
            <a:ext cx="805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 To explore various deployment choices.</a:t>
            </a:r>
            <a:endParaRPr/>
          </a:p>
          <a:p>
            <a:pPr indent="0" lvl="0" marL="0" rtl="0" algn="l">
              <a:spcBef>
                <a:spcPts val="1200"/>
              </a:spcBef>
              <a:spcAft>
                <a:spcPts val="0"/>
              </a:spcAft>
              <a:buNone/>
            </a:pPr>
            <a:r>
              <a:rPr lang="en"/>
              <a:t>Tools : FastAPI, Flask, Streamlit.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have deployed same ML models using all these frameworks. POST requests made to FastAPI and Flask to infer the results of the model.</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Flask &amp; Fast API</a:t>
            </a:r>
            <a:endParaRPr/>
          </a:p>
          <a:p>
            <a:pPr indent="-317500" lvl="0" marL="457200" rtl="0" algn="l">
              <a:spcBef>
                <a:spcPts val="1200"/>
              </a:spcBef>
              <a:spcAft>
                <a:spcPts val="0"/>
              </a:spcAft>
              <a:buSzPts val="1400"/>
              <a:buChar char="-"/>
            </a:pPr>
            <a:r>
              <a:rPr lang="en"/>
              <a:t>Both RESTful APIs, FastAPI is preferred faster performance requirements</a:t>
            </a:r>
            <a:endParaRPr/>
          </a:p>
          <a:p>
            <a:pPr indent="-317500" lvl="0" marL="457200" rtl="0" algn="l">
              <a:spcBef>
                <a:spcPts val="0"/>
              </a:spcBef>
              <a:spcAft>
                <a:spcPts val="0"/>
              </a:spcAft>
              <a:buSzPts val="1400"/>
              <a:buChar char="-"/>
            </a:pPr>
            <a:r>
              <a:rPr lang="en"/>
              <a:t>No UI for Flask, need to use service like Postman to test the APIs.</a:t>
            </a:r>
            <a:endParaRPr/>
          </a:p>
          <a:p>
            <a:pPr indent="-317500" lvl="0" marL="457200" rtl="0" algn="l">
              <a:spcBef>
                <a:spcPts val="0"/>
              </a:spcBef>
              <a:spcAft>
                <a:spcPts val="0"/>
              </a:spcAft>
              <a:buSzPts val="1400"/>
              <a:buChar char="-"/>
            </a:pPr>
            <a:r>
              <a:rPr lang="en"/>
              <a:t>To deploy, we need to employ cloud instances to host the service, unlike streamlit which has its own cloud deployment setup.</a:t>
            </a:r>
            <a:endParaRPr/>
          </a:p>
          <a:p>
            <a:pPr indent="-317500" lvl="0" marL="457200" rtl="0" algn="l">
              <a:spcBef>
                <a:spcPts val="0"/>
              </a:spcBef>
              <a:spcAft>
                <a:spcPts val="0"/>
              </a:spcAft>
              <a:buSzPts val="1400"/>
              <a:buChar char="-"/>
            </a:pPr>
            <a:r>
              <a:rPr lang="en"/>
              <a:t>FastAPI has async await features</a:t>
            </a:r>
            <a:endParaRPr/>
          </a:p>
          <a:p>
            <a:pPr indent="-317500" lvl="0" marL="457200" rtl="0" algn="l">
              <a:spcBef>
                <a:spcPts val="0"/>
              </a:spcBef>
              <a:spcAft>
                <a:spcPts val="0"/>
              </a:spcAft>
              <a:buSzPts val="1400"/>
              <a:buChar char="-"/>
            </a:pPr>
            <a:r>
              <a:rPr lang="en"/>
              <a:t>Easy documentation </a:t>
            </a:r>
            <a:r>
              <a:rPr lang="en"/>
              <a:t>generation using FastAPI</a:t>
            </a:r>
            <a:endParaRPr/>
          </a:p>
          <a:p>
            <a:pPr indent="0" lvl="0" marL="0" rtl="0" algn="l">
              <a:spcBef>
                <a:spcPts val="1200"/>
              </a:spcBef>
              <a:spcAft>
                <a:spcPts val="1200"/>
              </a:spcAft>
              <a:buNone/>
            </a:pPr>
            <a:r>
              <a:t/>
            </a:r>
            <a:endParaRPr/>
          </a:p>
        </p:txBody>
      </p:sp>
      <p:sp>
        <p:nvSpPr>
          <p:cNvPr id="144" name="Google Shape;144;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Streamlit</a:t>
            </a:r>
            <a:endParaRPr/>
          </a:p>
          <a:p>
            <a:pPr indent="-317500" lvl="0" marL="457200" rtl="0" algn="l">
              <a:spcBef>
                <a:spcPts val="1200"/>
              </a:spcBef>
              <a:spcAft>
                <a:spcPts val="0"/>
              </a:spcAft>
              <a:buSzPts val="1400"/>
              <a:buChar char="-"/>
            </a:pPr>
            <a:r>
              <a:rPr lang="en"/>
              <a:t>No need of </a:t>
            </a:r>
            <a:r>
              <a:rPr lang="en"/>
              <a:t>separate</a:t>
            </a:r>
            <a:r>
              <a:rPr lang="en"/>
              <a:t> UI dev, most of it can be done using simple python.</a:t>
            </a:r>
            <a:endParaRPr/>
          </a:p>
          <a:p>
            <a:pPr indent="-317500" lvl="0" marL="457200" rtl="0" algn="l">
              <a:spcBef>
                <a:spcPts val="0"/>
              </a:spcBef>
              <a:spcAft>
                <a:spcPts val="0"/>
              </a:spcAft>
              <a:buSzPts val="1400"/>
              <a:buChar char="-"/>
            </a:pPr>
            <a:r>
              <a:rPr lang="en"/>
              <a:t>Has a free cloud deployment service called streamlit share for one project with little to no setup.</a:t>
            </a:r>
            <a:endParaRPr/>
          </a:p>
          <a:p>
            <a:pPr indent="-317500" lvl="0" marL="457200" rtl="0" algn="l">
              <a:spcBef>
                <a:spcPts val="0"/>
              </a:spcBef>
              <a:spcAft>
                <a:spcPts val="0"/>
              </a:spcAft>
              <a:buSzPts val="1400"/>
              <a:buChar char="-"/>
            </a:pPr>
            <a:r>
              <a:t/>
            </a:r>
            <a:endParaRPr/>
          </a:p>
        </p:txBody>
      </p:sp>
      <p:sp>
        <p:nvSpPr>
          <p:cNvPr id="145" name="Google Shape;145;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 </a:t>
            </a:r>
            <a:endParaRPr/>
          </a:p>
        </p:txBody>
      </p:sp>
      <p:sp>
        <p:nvSpPr>
          <p:cNvPr id="146" name="Google Shape;146;p26"/>
          <p:cNvSpPr txBox="1"/>
          <p:nvPr/>
        </p:nvSpPr>
        <p:spPr>
          <a:xfrm>
            <a:off x="366425" y="4311325"/>
            <a:ext cx="82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Recommendation: Streamlit to demo a POC with no time, else FastAPI for production use cases.</a:t>
            </a:r>
            <a:endParaRPr b="1">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Model monitoring</a:t>
            </a:r>
            <a:endParaRPr/>
          </a:p>
        </p:txBody>
      </p:sp>
      <p:sp>
        <p:nvSpPr>
          <p:cNvPr id="152" name="Google Shape;152;p27"/>
          <p:cNvSpPr txBox="1"/>
          <p:nvPr>
            <p:ph idx="1" type="body"/>
          </p:nvPr>
        </p:nvSpPr>
        <p:spPr>
          <a:xfrm>
            <a:off x="311700" y="1152475"/>
            <a:ext cx="8664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50"/>
              <a:t>Problem: Machine learning models are different from other software applications as they are not resilient to changes in data distribution over time. It is necessary to continuously monitor the data and performance of models deployed in production to ensure their effectiveness over time.</a:t>
            </a:r>
            <a:endParaRPr sz="1750"/>
          </a:p>
          <a:p>
            <a:pPr indent="0" lvl="0" marL="0" rtl="0" algn="l">
              <a:spcBef>
                <a:spcPts val="1200"/>
              </a:spcBef>
              <a:spcAft>
                <a:spcPts val="0"/>
              </a:spcAft>
              <a:buNone/>
            </a:pPr>
            <a:r>
              <a:rPr lang="en" sz="1750"/>
              <a:t>Tools compared: Evidently, Alibit detect</a:t>
            </a:r>
            <a:endParaRPr sz="1750"/>
          </a:p>
          <a:p>
            <a:pPr indent="0" lvl="0" marL="0" rtl="0" algn="l">
              <a:spcBef>
                <a:spcPts val="1200"/>
              </a:spcBef>
              <a:spcAft>
                <a:spcPts val="0"/>
              </a:spcAft>
              <a:buNone/>
            </a:pPr>
            <a:r>
              <a:rPr b="1" lang="en"/>
              <a:t>Experiment</a:t>
            </a:r>
            <a:r>
              <a:rPr lang="en"/>
              <a:t>: Train a Fraud detection ML model with historic data. Using this performance and data as reference, check for drift on the new data</a:t>
            </a:r>
            <a:endParaRPr/>
          </a:p>
          <a:p>
            <a:pPr indent="0" lvl="0" marL="0" rtl="0" algn="l">
              <a:spcBef>
                <a:spcPts val="1200"/>
              </a:spcBef>
              <a:spcAft>
                <a:spcPts val="1200"/>
              </a:spcAft>
              <a:buClr>
                <a:schemeClr val="dk2"/>
              </a:buClr>
              <a:buSzPts val="1100"/>
              <a:buFont typeface="Arial"/>
              <a:buNone/>
            </a:pPr>
            <a:r>
              <a:t/>
            </a:r>
            <a:endParaRPr sz="17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Notes</a:t>
            </a:r>
            <a:endParaRPr b="0"/>
          </a:p>
        </p:txBody>
      </p:sp>
      <p:sp>
        <p:nvSpPr>
          <p:cNvPr id="158" name="Google Shape;158;p28"/>
          <p:cNvSpPr txBox="1"/>
          <p:nvPr>
            <p:ph idx="1" type="body"/>
          </p:nvPr>
        </p:nvSpPr>
        <p:spPr>
          <a:xfrm>
            <a:off x="311700" y="1152475"/>
            <a:ext cx="4260300" cy="26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Evidently AI</a:t>
            </a:r>
            <a:endParaRPr b="1"/>
          </a:p>
          <a:p>
            <a:pPr indent="0" lvl="0" marL="0" rtl="0" algn="l">
              <a:spcBef>
                <a:spcPts val="1200"/>
              </a:spcBef>
              <a:spcAft>
                <a:spcPts val="0"/>
              </a:spcAft>
              <a:buNone/>
            </a:pPr>
            <a:r>
              <a:rPr lang="en"/>
              <a:t>. Focus is more on monitoring performance and detecting drift over time</a:t>
            </a:r>
            <a:endParaRPr/>
          </a:p>
          <a:p>
            <a:pPr indent="0" lvl="0" marL="0" rtl="0" algn="l">
              <a:spcBef>
                <a:spcPts val="1200"/>
              </a:spcBef>
              <a:spcAft>
                <a:spcPts val="0"/>
              </a:spcAft>
              <a:buNone/>
            </a:pPr>
            <a:r>
              <a:rPr lang="en"/>
              <a:t>. Feature </a:t>
            </a:r>
            <a:r>
              <a:rPr lang="en"/>
              <a:t>rich</a:t>
            </a:r>
            <a:r>
              <a:rPr lang="en"/>
              <a:t> reports, </a:t>
            </a:r>
            <a:r>
              <a:rPr lang="en"/>
              <a:t>works</a:t>
            </a:r>
            <a:r>
              <a:rPr lang="en"/>
              <a:t> well with fewer lines of code for tabular data and traditional ML algorithms</a:t>
            </a:r>
            <a:endParaRPr/>
          </a:p>
          <a:p>
            <a:pPr indent="0" lvl="0" marL="0" rtl="0" algn="l">
              <a:spcBef>
                <a:spcPts val="1200"/>
              </a:spcBef>
              <a:spcAft>
                <a:spcPts val="0"/>
              </a:spcAft>
              <a:buNone/>
            </a:pPr>
            <a:r>
              <a:rPr lang="en"/>
              <a:t>. Better choice in terms of offline tracking as it it platform agnostic</a:t>
            </a:r>
            <a:endParaRPr/>
          </a:p>
          <a:p>
            <a:pPr indent="0" lvl="0" marL="0" rtl="0" algn="l">
              <a:spcBef>
                <a:spcPts val="1200"/>
              </a:spcBef>
              <a:spcAft>
                <a:spcPts val="0"/>
              </a:spcAft>
              <a:buNone/>
            </a:pPr>
            <a:r>
              <a:rPr lang="en"/>
              <a:t>. Integrations with MLFlow, airflow</a:t>
            </a:r>
            <a:endParaRPr/>
          </a:p>
          <a:p>
            <a:pPr indent="0" lvl="0" marL="0" rtl="0" algn="l">
              <a:spcBef>
                <a:spcPts val="1200"/>
              </a:spcBef>
              <a:spcAft>
                <a:spcPts val="1200"/>
              </a:spcAft>
              <a:buNone/>
            </a:pPr>
            <a:br>
              <a:rPr lang="en"/>
            </a:br>
            <a:endParaRPr/>
          </a:p>
        </p:txBody>
      </p:sp>
      <p:sp>
        <p:nvSpPr>
          <p:cNvPr id="159" name="Google Shape;159;p28"/>
          <p:cNvSpPr txBox="1"/>
          <p:nvPr>
            <p:ph idx="2" type="body"/>
          </p:nvPr>
        </p:nvSpPr>
        <p:spPr>
          <a:xfrm>
            <a:off x="4832400" y="1152475"/>
            <a:ext cx="3999900" cy="25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Alibi detect</a:t>
            </a:r>
            <a:endParaRPr b="1"/>
          </a:p>
          <a:p>
            <a:pPr indent="0" lvl="0" marL="0" rtl="0" algn="l">
              <a:spcBef>
                <a:spcPts val="1200"/>
              </a:spcBef>
              <a:spcAft>
                <a:spcPts val="0"/>
              </a:spcAft>
              <a:buNone/>
            </a:pPr>
            <a:r>
              <a:rPr lang="en"/>
              <a:t>. Focus is more on anomaly/outlier detection in real-time</a:t>
            </a:r>
            <a:endParaRPr/>
          </a:p>
          <a:p>
            <a:pPr indent="0" lvl="0" marL="0" rtl="0" algn="l">
              <a:spcBef>
                <a:spcPts val="1200"/>
              </a:spcBef>
              <a:spcAft>
                <a:spcPts val="0"/>
              </a:spcAft>
              <a:buClr>
                <a:schemeClr val="dk2"/>
              </a:buClr>
              <a:buSzPts val="1100"/>
              <a:buFont typeface="Arial"/>
              <a:buNone/>
            </a:pPr>
            <a:r>
              <a:rPr lang="en"/>
              <a:t>. Richer data types(time series, images, graphs) and statistical tests available</a:t>
            </a:r>
            <a:endParaRPr/>
          </a:p>
          <a:p>
            <a:pPr indent="0" lvl="0" marL="0" rtl="0" algn="l">
              <a:spcBef>
                <a:spcPts val="1200"/>
              </a:spcBef>
              <a:spcAft>
                <a:spcPts val="1200"/>
              </a:spcAft>
              <a:buClr>
                <a:schemeClr val="dk2"/>
              </a:buClr>
              <a:buSzPts val="1100"/>
              <a:buFont typeface="Arial"/>
              <a:buNone/>
            </a:pPr>
            <a:r>
              <a:rPr lang="en"/>
              <a:t>. </a:t>
            </a:r>
            <a:r>
              <a:rPr lang="en"/>
              <a:t>For real-time detection, the model needs to be served on Seldon Core framework</a:t>
            </a:r>
            <a:endParaRPr/>
          </a:p>
        </p:txBody>
      </p:sp>
      <p:sp>
        <p:nvSpPr>
          <p:cNvPr id="160" name="Google Shape;160;p28"/>
          <p:cNvSpPr txBox="1"/>
          <p:nvPr/>
        </p:nvSpPr>
        <p:spPr>
          <a:xfrm>
            <a:off x="408700" y="4168100"/>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Recommendation: Evidently is a great and </a:t>
            </a:r>
            <a:r>
              <a:rPr b="1" lang="en">
                <a:latin typeface="Source Sans Pro"/>
                <a:ea typeface="Source Sans Pro"/>
                <a:cs typeface="Source Sans Pro"/>
                <a:sym typeface="Source Sans Pro"/>
              </a:rPr>
              <a:t>more flexible </a:t>
            </a:r>
            <a:r>
              <a:rPr b="1" lang="en">
                <a:latin typeface="Source Sans Pro"/>
                <a:ea typeface="Source Sans Pro"/>
                <a:cs typeface="Source Sans Pro"/>
                <a:sym typeface="Source Sans Pro"/>
              </a:rPr>
              <a:t>all-round choice unless real-time detection is a must</a:t>
            </a:r>
            <a:endParaRPr b="1">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9"/>
          <p:cNvPicPr preferRelativeResize="0"/>
          <p:nvPr/>
        </p:nvPicPr>
        <p:blipFill>
          <a:blip r:embed="rId3">
            <a:alphaModFix/>
          </a:blip>
          <a:stretch>
            <a:fillRect/>
          </a:stretch>
        </p:blipFill>
        <p:spPr>
          <a:xfrm>
            <a:off x="103725" y="0"/>
            <a:ext cx="7630802" cy="2886274"/>
          </a:xfrm>
          <a:prstGeom prst="rect">
            <a:avLst/>
          </a:prstGeom>
          <a:noFill/>
          <a:ln>
            <a:noFill/>
          </a:ln>
        </p:spPr>
      </p:pic>
      <p:pic>
        <p:nvPicPr>
          <p:cNvPr id="166" name="Google Shape;166;p29"/>
          <p:cNvPicPr preferRelativeResize="0"/>
          <p:nvPr/>
        </p:nvPicPr>
        <p:blipFill>
          <a:blip r:embed="rId4">
            <a:alphaModFix/>
          </a:blip>
          <a:stretch>
            <a:fillRect/>
          </a:stretch>
        </p:blipFill>
        <p:spPr>
          <a:xfrm>
            <a:off x="0" y="2992976"/>
            <a:ext cx="8061976" cy="1925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CI/CD, </a:t>
            </a:r>
            <a:r>
              <a:rPr lang="en"/>
              <a:t>Linting and Coding Style</a:t>
            </a:r>
            <a:endParaRPr/>
          </a:p>
        </p:txBody>
      </p:sp>
      <p:sp>
        <p:nvSpPr>
          <p:cNvPr id="172" name="Google Shape;172;p30"/>
          <p:cNvSpPr txBox="1"/>
          <p:nvPr>
            <p:ph idx="1" type="body"/>
          </p:nvPr>
        </p:nvSpPr>
        <p:spPr>
          <a:xfrm>
            <a:off x="311700" y="1028450"/>
            <a:ext cx="3999900" cy="222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GitHub Actions</a:t>
            </a:r>
            <a:endParaRPr b="1" sz="1600"/>
          </a:p>
          <a:p>
            <a:pPr indent="0" lvl="0" marL="0" rtl="0" algn="l">
              <a:spcBef>
                <a:spcPts val="1200"/>
              </a:spcBef>
              <a:spcAft>
                <a:spcPts val="0"/>
              </a:spcAft>
              <a:buNone/>
            </a:pPr>
            <a:r>
              <a:rPr lang="en" sz="1600"/>
              <a:t>. Cloud based</a:t>
            </a:r>
            <a:endParaRPr sz="1600"/>
          </a:p>
          <a:p>
            <a:pPr indent="0" lvl="0" marL="0" rtl="0" algn="l">
              <a:spcBef>
                <a:spcPts val="1200"/>
              </a:spcBef>
              <a:spcAft>
                <a:spcPts val="0"/>
              </a:spcAft>
              <a:buNone/>
            </a:pPr>
            <a:r>
              <a:rPr lang="en" sz="1600"/>
              <a:t>. Tightly coupled with github thus easy to manage workflows from the repository</a:t>
            </a:r>
            <a:endParaRPr sz="1600"/>
          </a:p>
          <a:p>
            <a:pPr indent="0" lvl="0" marL="0" rtl="0" algn="l">
              <a:spcBef>
                <a:spcPts val="1200"/>
              </a:spcBef>
              <a:spcAft>
                <a:spcPts val="1200"/>
              </a:spcAft>
              <a:buNone/>
            </a:pPr>
            <a:r>
              <a:rPr lang="en" sz="1600"/>
              <a:t>. Easy to set-up but not as customizable</a:t>
            </a:r>
            <a:endParaRPr sz="1600"/>
          </a:p>
        </p:txBody>
      </p:sp>
      <p:sp>
        <p:nvSpPr>
          <p:cNvPr id="173" name="Google Shape;173;p30"/>
          <p:cNvSpPr txBox="1"/>
          <p:nvPr>
            <p:ph idx="2" type="body"/>
          </p:nvPr>
        </p:nvSpPr>
        <p:spPr>
          <a:xfrm>
            <a:off x="4832400" y="1028450"/>
            <a:ext cx="3999900" cy="196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Jenkins</a:t>
            </a:r>
            <a:endParaRPr b="1" sz="1600"/>
          </a:p>
          <a:p>
            <a:pPr indent="0" lvl="0" marL="0" rtl="0" algn="l">
              <a:spcBef>
                <a:spcPts val="1200"/>
              </a:spcBef>
              <a:spcAft>
                <a:spcPts val="0"/>
              </a:spcAft>
              <a:buNone/>
            </a:pPr>
            <a:r>
              <a:rPr lang="en" sz="1600"/>
              <a:t>. Open source automation serve</a:t>
            </a:r>
            <a:endParaRPr sz="1600"/>
          </a:p>
          <a:p>
            <a:pPr indent="0" lvl="0" marL="0" rtl="0" algn="l">
              <a:spcBef>
                <a:spcPts val="1200"/>
              </a:spcBef>
              <a:spcAft>
                <a:spcPts val="0"/>
              </a:spcAft>
              <a:buNone/>
            </a:pPr>
            <a:r>
              <a:rPr lang="en" sz="1600"/>
              <a:t>. Highly customizable</a:t>
            </a:r>
            <a:endParaRPr sz="1600"/>
          </a:p>
          <a:p>
            <a:pPr indent="0" lvl="0" marL="0" rtl="0" algn="l">
              <a:spcBef>
                <a:spcPts val="1200"/>
              </a:spcBef>
              <a:spcAft>
                <a:spcPts val="1200"/>
              </a:spcAft>
              <a:buNone/>
            </a:pPr>
            <a:r>
              <a:rPr lang="en" sz="1600"/>
              <a:t>. Needs more maintenance</a:t>
            </a:r>
            <a:endParaRPr sz="1600"/>
          </a:p>
        </p:txBody>
      </p:sp>
      <p:sp>
        <p:nvSpPr>
          <p:cNvPr id="174" name="Google Shape;174;p30"/>
          <p:cNvSpPr txBox="1"/>
          <p:nvPr/>
        </p:nvSpPr>
        <p:spPr>
          <a:xfrm>
            <a:off x="197750" y="3072875"/>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Recommendation: </a:t>
            </a:r>
            <a:r>
              <a:rPr lang="en">
                <a:latin typeface="Source Sans Pro"/>
                <a:ea typeface="Source Sans Pro"/>
                <a:cs typeface="Source Sans Pro"/>
                <a:sym typeface="Source Sans Pro"/>
              </a:rPr>
              <a:t>If it is a personal project, GitHub actions for the ease of set-up, but if it’s part of an organization then Jenkins since it supports various plugins</a:t>
            </a:r>
            <a:endParaRPr>
              <a:latin typeface="Source Sans Pro"/>
              <a:ea typeface="Source Sans Pro"/>
              <a:cs typeface="Source Sans Pro"/>
              <a:sym typeface="Source Sans Pro"/>
            </a:endParaRPr>
          </a:p>
        </p:txBody>
      </p:sp>
      <p:sp>
        <p:nvSpPr>
          <p:cNvPr id="175" name="Google Shape;175;p30"/>
          <p:cNvSpPr txBox="1"/>
          <p:nvPr/>
        </p:nvSpPr>
        <p:spPr>
          <a:xfrm>
            <a:off x="311700" y="3851700"/>
            <a:ext cx="8583300" cy="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2"/>
              </a:buClr>
              <a:buSzPts val="1100"/>
              <a:buFont typeface="Arial"/>
              <a:buNone/>
            </a:pPr>
            <a:r>
              <a:rPr lang="en">
                <a:solidFill>
                  <a:schemeClr val="lt2"/>
                </a:solidFill>
                <a:latin typeface="Source Sans Pro"/>
                <a:ea typeface="Source Sans Pro"/>
                <a:cs typeface="Source Sans Pro"/>
                <a:sym typeface="Source Sans Pro"/>
              </a:rPr>
              <a:t>. Flake8 for linting as it is a combination of several linters like PyFlakes, PycodeStyle and McCabe</a:t>
            </a:r>
            <a:endParaRPr>
              <a:solidFill>
                <a:schemeClr val="lt2"/>
              </a:solidFill>
              <a:latin typeface="Source Sans Pro"/>
              <a:ea typeface="Source Sans Pro"/>
              <a:cs typeface="Source Sans Pro"/>
              <a:sym typeface="Source Sans Pro"/>
            </a:endParaRPr>
          </a:p>
          <a:p>
            <a:pPr indent="0" lvl="0" marL="0" rtl="0" algn="l">
              <a:lnSpc>
                <a:spcPct val="115000"/>
              </a:lnSpc>
              <a:spcBef>
                <a:spcPts val="1200"/>
              </a:spcBef>
              <a:spcAft>
                <a:spcPts val="1200"/>
              </a:spcAft>
              <a:buClr>
                <a:schemeClr val="dk2"/>
              </a:buClr>
              <a:buSzPts val="1100"/>
              <a:buFont typeface="Arial"/>
              <a:buNone/>
            </a:pPr>
            <a:r>
              <a:rPr lang="en">
                <a:solidFill>
                  <a:schemeClr val="lt2"/>
                </a:solidFill>
                <a:latin typeface="Source Sans Pro"/>
                <a:ea typeface="Source Sans Pro"/>
                <a:cs typeface="Source Sans Pro"/>
                <a:sym typeface="Source Sans Pro"/>
              </a:rPr>
              <a:t>. PEP8 for coding style : Just because it is widely used and accepted standard</a:t>
            </a:r>
            <a:endParaRPr>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614825" y="144175"/>
            <a:ext cx="6795176" cy="4468424"/>
          </a:xfrm>
          <a:prstGeom prst="rect">
            <a:avLst/>
          </a:prstGeom>
          <a:noFill/>
          <a:ln>
            <a:noFill/>
          </a:ln>
        </p:spPr>
      </p:pic>
      <p:sp>
        <p:nvSpPr>
          <p:cNvPr id="65" name="Google Shape;65;p14"/>
          <p:cNvSpPr txBox="1"/>
          <p:nvPr/>
        </p:nvSpPr>
        <p:spPr>
          <a:xfrm>
            <a:off x="579050" y="4687325"/>
            <a:ext cx="8412900" cy="400200"/>
          </a:xfrm>
          <a:prstGeom prst="rect">
            <a:avLst/>
          </a:prstGeom>
          <a:noFill/>
          <a:ln>
            <a:noFill/>
          </a:ln>
        </p:spPr>
        <p:txBody>
          <a:bodyPr anchorCtr="0" anchor="t" bIns="91425" lIns="91425" spcFirstLastPara="1" rIns="91425" wrap="square" tIns="91425">
            <a:spAutoFit/>
          </a:bodyPr>
          <a:lstStyle/>
          <a:p>
            <a:pPr indent="457200" lvl="0" marL="6400800" rtl="0" algn="l">
              <a:spcBef>
                <a:spcPts val="0"/>
              </a:spcBef>
              <a:spcAft>
                <a:spcPts val="0"/>
              </a:spcAft>
              <a:buNone/>
            </a:pPr>
            <a:r>
              <a:rPr b="1" lang="en">
                <a:latin typeface="Source Sans Pro"/>
                <a:ea typeface="Source Sans Pro"/>
                <a:cs typeface="Source Sans Pro"/>
                <a:sym typeface="Source Sans Pro"/>
              </a:rPr>
              <a:t>Source: Google</a:t>
            </a:r>
            <a:endParaRPr b="1">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152400" y="152400"/>
            <a:ext cx="8839197" cy="4479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Experiment and Artifact tracking</a:t>
            </a:r>
            <a:endParaRPr/>
          </a:p>
        </p:txBody>
      </p:sp>
      <p:sp>
        <p:nvSpPr>
          <p:cNvPr id="76" name="Google Shape;76;p16"/>
          <p:cNvSpPr txBox="1"/>
          <p:nvPr>
            <p:ph idx="1" type="body"/>
          </p:nvPr>
        </p:nvSpPr>
        <p:spPr>
          <a:xfrm>
            <a:off x="311700" y="1152475"/>
            <a:ext cx="8193600" cy="3770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2"/>
              </a:buClr>
              <a:buSzPct val="43983"/>
              <a:buFont typeface="Arial"/>
              <a:buNone/>
            </a:pPr>
            <a:r>
              <a:rPr lang="en" sz="2500"/>
              <a:t>Problem: Keeping track of all ML models that we develop over the course of ML model development so that we can reference what changes we made at any point later on</a:t>
            </a:r>
            <a:endParaRPr sz="2500"/>
          </a:p>
          <a:p>
            <a:pPr indent="0" lvl="0" marL="0" rtl="0" algn="l">
              <a:spcBef>
                <a:spcPts val="1200"/>
              </a:spcBef>
              <a:spcAft>
                <a:spcPts val="0"/>
              </a:spcAft>
              <a:buClr>
                <a:schemeClr val="dk2"/>
              </a:buClr>
              <a:buSzPct val="43502"/>
              <a:buFont typeface="Arial"/>
              <a:buNone/>
            </a:pPr>
            <a:r>
              <a:rPr lang="en" sz="2528"/>
              <a:t>Tools compared: MLFlow, Weights and biases</a:t>
            </a:r>
            <a:endParaRPr sz="2528"/>
          </a:p>
          <a:p>
            <a:pPr indent="0" lvl="0" marL="0" rtl="0" algn="l">
              <a:spcBef>
                <a:spcPts val="1200"/>
              </a:spcBef>
              <a:spcAft>
                <a:spcPts val="0"/>
              </a:spcAft>
              <a:buClr>
                <a:schemeClr val="dk2"/>
              </a:buClr>
              <a:buSzPct val="55000"/>
              <a:buFont typeface="Arial"/>
              <a:buNone/>
            </a:pPr>
            <a:r>
              <a:rPr lang="en" sz="2000"/>
              <a:t>Experiment: Train a Fraud detection ML model with a random forest model by varying hyperparameters</a:t>
            </a:r>
            <a:endParaRPr sz="2000"/>
          </a:p>
          <a:p>
            <a:pPr indent="-317500" lvl="0" marL="457200" rtl="0" algn="l">
              <a:spcBef>
                <a:spcPts val="1200"/>
              </a:spcBef>
              <a:spcAft>
                <a:spcPts val="0"/>
              </a:spcAft>
              <a:buSzPct val="100000"/>
              <a:buAutoNum type="alphaLcParenBoth"/>
            </a:pPr>
            <a:r>
              <a:rPr lang="en" sz="2000"/>
              <a:t>Train Model</a:t>
            </a:r>
            <a:endParaRPr sz="2000"/>
          </a:p>
          <a:p>
            <a:pPr indent="-317500" lvl="0" marL="457200" rtl="0" algn="l">
              <a:spcBef>
                <a:spcPts val="0"/>
              </a:spcBef>
              <a:spcAft>
                <a:spcPts val="0"/>
              </a:spcAft>
              <a:buSzPct val="100000"/>
              <a:buAutoNum type="alphaLcParenBoth"/>
            </a:pPr>
            <a:r>
              <a:rPr lang="en" sz="2000"/>
              <a:t>Tweak hyperparameters</a:t>
            </a:r>
            <a:endParaRPr sz="2000"/>
          </a:p>
          <a:p>
            <a:pPr indent="-317500" lvl="0" marL="457200" rtl="0" algn="l">
              <a:spcBef>
                <a:spcPts val="0"/>
              </a:spcBef>
              <a:spcAft>
                <a:spcPts val="0"/>
              </a:spcAft>
              <a:buSzPct val="100000"/>
              <a:buAutoNum type="alphaLcParenBoth"/>
            </a:pPr>
            <a:r>
              <a:rPr lang="en" sz="2000"/>
              <a:t>Retrain Model</a:t>
            </a:r>
            <a:endParaRPr sz="2000"/>
          </a:p>
          <a:p>
            <a:pPr indent="-317500" lvl="0" marL="457200" rtl="0" algn="l">
              <a:spcBef>
                <a:spcPts val="0"/>
              </a:spcBef>
              <a:spcAft>
                <a:spcPts val="0"/>
              </a:spcAft>
              <a:buSzPct val="100000"/>
              <a:buAutoNum type="alphaLcParenBoth"/>
            </a:pPr>
            <a:r>
              <a:rPr lang="en" sz="2000"/>
              <a:t>Run inference on all trained models</a:t>
            </a:r>
            <a:endParaRPr sz="2000"/>
          </a:p>
          <a:p>
            <a:pPr indent="0" lvl="0" marL="0" rtl="0" algn="l">
              <a:spcBef>
                <a:spcPts val="1200"/>
              </a:spcBef>
              <a:spcAft>
                <a:spcPts val="0"/>
              </a:spcAft>
              <a:buClr>
                <a:schemeClr val="dk2"/>
              </a:buClr>
              <a:buSzPct val="61111"/>
              <a:buFont typeface="Arial"/>
              <a:buNone/>
            </a:pPr>
            <a:r>
              <a:t/>
            </a:r>
            <a:endParaRPr sz="1800"/>
          </a:p>
          <a:p>
            <a:pPr indent="0" lvl="0" marL="0" rtl="0" algn="l">
              <a:spcBef>
                <a:spcPts val="1200"/>
              </a:spcBef>
              <a:spcAft>
                <a:spcPts val="0"/>
              </a:spcAft>
              <a:buClr>
                <a:schemeClr val="dk2"/>
              </a:buClr>
              <a:buSzPct val="52739"/>
              <a:buFont typeface="Arial"/>
              <a:buNone/>
            </a:pPr>
            <a:r>
              <a:rPr lang="en" sz="2085"/>
              <a:t>Github: </a:t>
            </a:r>
            <a:r>
              <a:rPr lang="en" sz="2085" u="sng">
                <a:solidFill>
                  <a:schemeClr val="hlink"/>
                </a:solidFill>
                <a:hlinkClick r:id="rId3"/>
              </a:rPr>
              <a:t>https://github.com/ajay-usfca/credit_fraud</a:t>
            </a:r>
            <a:endParaRPr sz="2085"/>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a:t>
            </a:r>
            <a:endParaRPr/>
          </a:p>
        </p:txBody>
      </p:sp>
      <p:sp>
        <p:nvSpPr>
          <p:cNvPr id="82" name="Google Shape;82;p17"/>
          <p:cNvSpPr txBox="1"/>
          <p:nvPr>
            <p:ph idx="1" type="body"/>
          </p:nvPr>
        </p:nvSpPr>
        <p:spPr>
          <a:xfrm>
            <a:off x="311700" y="1152475"/>
            <a:ext cx="3999900" cy="31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MLFlow</a:t>
            </a:r>
            <a:endParaRPr b="1"/>
          </a:p>
          <a:p>
            <a:pPr indent="0" lvl="0" marL="0" rtl="0" algn="l">
              <a:spcBef>
                <a:spcPts val="1200"/>
              </a:spcBef>
              <a:spcAft>
                <a:spcPts val="1200"/>
              </a:spcAft>
              <a:buNone/>
            </a:pPr>
            <a:r>
              <a:rPr lang="en"/>
              <a:t>.  Very easy to setup locally (just need to install a single library)</a:t>
            </a:r>
            <a:br>
              <a:rPr lang="en"/>
            </a:br>
            <a:r>
              <a:rPr lang="en"/>
              <a:t>. Can log a model directly using sklearn.log_model, and also as an artifact</a:t>
            </a:r>
            <a:br>
              <a:rPr lang="en"/>
            </a:br>
            <a:r>
              <a:rPr lang="en"/>
              <a:t>. Allows for extensive logging</a:t>
            </a:r>
            <a:br>
              <a:rPr lang="en"/>
            </a:br>
            <a:r>
              <a:rPr lang="en"/>
              <a:t>. Emphasizes </a:t>
            </a:r>
            <a:r>
              <a:rPr lang="en"/>
              <a:t>reproducibility</a:t>
            </a:r>
            <a:r>
              <a:rPr lang="en"/>
              <a:t> of experiments by tracking the </a:t>
            </a:r>
            <a:r>
              <a:rPr lang="en"/>
              <a:t>entire</a:t>
            </a:r>
            <a:r>
              <a:rPr lang="en"/>
              <a:t> history of development process, </a:t>
            </a:r>
            <a:r>
              <a:rPr lang="en"/>
              <a:t>development</a:t>
            </a:r>
            <a:r>
              <a:rPr lang="en"/>
              <a:t> environment etc</a:t>
            </a:r>
            <a:br>
              <a:rPr lang="en"/>
            </a:br>
            <a:r>
              <a:rPr lang="en"/>
              <a:t>. Well integrated with Sklearn, PyTorch, TF, Databricks and lot more</a:t>
            </a:r>
            <a:endParaRPr/>
          </a:p>
        </p:txBody>
      </p:sp>
      <p:sp>
        <p:nvSpPr>
          <p:cNvPr id="83" name="Google Shape;83;p17"/>
          <p:cNvSpPr txBox="1"/>
          <p:nvPr>
            <p:ph idx="2" type="body"/>
          </p:nvPr>
        </p:nvSpPr>
        <p:spPr>
          <a:xfrm>
            <a:off x="4832400" y="1152475"/>
            <a:ext cx="3999900" cy="31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Wandb</a:t>
            </a:r>
            <a:endParaRPr b="1"/>
          </a:p>
          <a:p>
            <a:pPr indent="0" lvl="0" marL="0" rtl="0" algn="l">
              <a:spcBef>
                <a:spcPts val="1200"/>
              </a:spcBef>
              <a:spcAft>
                <a:spcPts val="1200"/>
              </a:spcAft>
              <a:buNone/>
            </a:pPr>
            <a:r>
              <a:rPr lang="en"/>
              <a:t>. </a:t>
            </a:r>
            <a:r>
              <a:rPr lang="en"/>
              <a:t>Setup</a:t>
            </a:r>
            <a:r>
              <a:rPr lang="en"/>
              <a:t> is little more tedious. You need to be careful about wandb/settings and .netrc where you store your api wandb key</a:t>
            </a:r>
            <a:br>
              <a:rPr lang="en"/>
            </a:br>
            <a:r>
              <a:rPr lang="en"/>
              <a:t>. logging a model directly is still on beta mode, need to dump into a pkl file and save as an artifact</a:t>
            </a:r>
            <a:br>
              <a:rPr lang="en"/>
            </a:br>
            <a:r>
              <a:rPr lang="en"/>
              <a:t>. Allows for logging but the focus is more on visualizations and dashboards</a:t>
            </a:r>
            <a:br>
              <a:rPr lang="en"/>
            </a:br>
            <a:r>
              <a:rPr lang="en"/>
              <a:t>. Integrated with Sklearn, PyTorch, TF, Databricks</a:t>
            </a:r>
            <a:endParaRPr/>
          </a:p>
        </p:txBody>
      </p:sp>
      <p:sp>
        <p:nvSpPr>
          <p:cNvPr id="84" name="Google Shape;84;p17"/>
          <p:cNvSpPr txBox="1"/>
          <p:nvPr/>
        </p:nvSpPr>
        <p:spPr>
          <a:xfrm>
            <a:off x="619625" y="4302350"/>
            <a:ext cx="87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Recommendation: MLFLow for ease of usage and more online support.</a:t>
            </a:r>
            <a:endParaRPr b="1">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575775" y="0"/>
            <a:ext cx="7990651" cy="2683450"/>
          </a:xfrm>
          <a:prstGeom prst="rect">
            <a:avLst/>
          </a:prstGeom>
          <a:noFill/>
          <a:ln>
            <a:noFill/>
          </a:ln>
        </p:spPr>
      </p:pic>
      <p:pic>
        <p:nvPicPr>
          <p:cNvPr id="90" name="Google Shape;90;p18"/>
          <p:cNvPicPr preferRelativeResize="0"/>
          <p:nvPr/>
        </p:nvPicPr>
        <p:blipFill>
          <a:blip r:embed="rId4">
            <a:alphaModFix/>
          </a:blip>
          <a:stretch>
            <a:fillRect/>
          </a:stretch>
        </p:blipFill>
        <p:spPr>
          <a:xfrm>
            <a:off x="576675" y="2756475"/>
            <a:ext cx="7990651" cy="238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Versioning</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Problem: Keeping track of data used and the corresponding models built over the course of ML model development</a:t>
            </a:r>
            <a:endParaRPr/>
          </a:p>
          <a:p>
            <a:pPr indent="0" lvl="0" marL="0" rtl="0" algn="l">
              <a:spcBef>
                <a:spcPts val="1200"/>
              </a:spcBef>
              <a:spcAft>
                <a:spcPts val="0"/>
              </a:spcAft>
              <a:buNone/>
            </a:pPr>
            <a:r>
              <a:rPr lang="en"/>
              <a:t>Tools compared: DVC and Neptune.ai</a:t>
            </a:r>
            <a:endParaRPr/>
          </a:p>
          <a:p>
            <a:pPr indent="0" lvl="0" marL="0" rtl="0" algn="l">
              <a:spcBef>
                <a:spcPts val="1200"/>
              </a:spcBef>
              <a:spcAft>
                <a:spcPts val="0"/>
              </a:spcAft>
              <a:buNone/>
            </a:pPr>
            <a:r>
              <a:rPr lang="en"/>
              <a:t>Experiment: Train a Fraud detection ML model with incremental datasets: </a:t>
            </a:r>
            <a:endParaRPr/>
          </a:p>
          <a:p>
            <a:pPr indent="-342900" lvl="0" marL="457200" rtl="0" algn="l">
              <a:spcBef>
                <a:spcPts val="1200"/>
              </a:spcBef>
              <a:spcAft>
                <a:spcPts val="0"/>
              </a:spcAft>
              <a:buSzPts val="1800"/>
              <a:buAutoNum type="alphaLcParenBoth"/>
            </a:pPr>
            <a:r>
              <a:rPr lang="en"/>
              <a:t>Train Model</a:t>
            </a:r>
            <a:endParaRPr/>
          </a:p>
          <a:p>
            <a:pPr indent="-342900" lvl="0" marL="457200" rtl="0" algn="l">
              <a:spcBef>
                <a:spcPts val="0"/>
              </a:spcBef>
              <a:spcAft>
                <a:spcPts val="0"/>
              </a:spcAft>
              <a:buSzPts val="1800"/>
              <a:buAutoNum type="alphaLcParenBoth"/>
            </a:pPr>
            <a:r>
              <a:rPr lang="en"/>
              <a:t>Update Datasets</a:t>
            </a:r>
            <a:endParaRPr/>
          </a:p>
          <a:p>
            <a:pPr indent="-342900" lvl="0" marL="457200" rtl="0" algn="l">
              <a:spcBef>
                <a:spcPts val="0"/>
              </a:spcBef>
              <a:spcAft>
                <a:spcPts val="0"/>
              </a:spcAft>
              <a:buSzPts val="1800"/>
              <a:buAutoNum type="alphaLcParenBoth"/>
            </a:pPr>
            <a:r>
              <a:rPr lang="en"/>
              <a:t>Retrain Model</a:t>
            </a:r>
            <a:endParaRPr/>
          </a:p>
          <a:p>
            <a:pPr indent="-342900" lvl="0" marL="457200" rtl="0" algn="l">
              <a:spcBef>
                <a:spcPts val="0"/>
              </a:spcBef>
              <a:spcAft>
                <a:spcPts val="0"/>
              </a:spcAft>
              <a:buSzPts val="1800"/>
              <a:buAutoNum type="alphaLcParenBoth"/>
            </a:pPr>
            <a:r>
              <a:rPr lang="en"/>
              <a:t>Run inference on all trained models</a:t>
            </a:r>
            <a:endParaRPr/>
          </a:p>
          <a:p>
            <a:pPr indent="0" lvl="0" marL="0" rtl="0" algn="l">
              <a:spcBef>
                <a:spcPts val="1200"/>
              </a:spcBef>
              <a:spcAft>
                <a:spcPts val="1200"/>
              </a:spcAft>
              <a:buNone/>
            </a:pPr>
            <a:r>
              <a:rPr lang="en"/>
              <a:t>Github: </a:t>
            </a:r>
            <a:r>
              <a:rPr lang="en" u="sng">
                <a:solidFill>
                  <a:schemeClr val="hlink"/>
                </a:solidFill>
                <a:hlinkClick r:id="rId3"/>
              </a:rPr>
              <a:t>https://github.com/prith189/MLOps/tree/main/DataVersioning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a:t>
            </a:r>
            <a:endParaRPr/>
          </a:p>
        </p:txBody>
      </p:sp>
      <p:sp>
        <p:nvSpPr>
          <p:cNvPr id="102" name="Google Shape;102;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DVC</a:t>
            </a:r>
            <a:r>
              <a:rPr lang="en"/>
              <a:t>:</a:t>
            </a:r>
            <a:endParaRPr/>
          </a:p>
          <a:p>
            <a:pPr indent="-317500" lvl="0" marL="457200" rtl="0" algn="l">
              <a:spcBef>
                <a:spcPts val="1200"/>
              </a:spcBef>
              <a:spcAft>
                <a:spcPts val="0"/>
              </a:spcAft>
              <a:buSzPts val="1400"/>
              <a:buChar char="-"/>
            </a:pPr>
            <a:r>
              <a:rPr lang="en"/>
              <a:t>Quick to learn and setup</a:t>
            </a:r>
            <a:endParaRPr/>
          </a:p>
          <a:p>
            <a:pPr indent="-317500" lvl="0" marL="457200" rtl="0" algn="l">
              <a:spcBef>
                <a:spcPts val="0"/>
              </a:spcBef>
              <a:spcAft>
                <a:spcPts val="0"/>
              </a:spcAft>
              <a:buSzPts val="1400"/>
              <a:buChar char="-"/>
            </a:pPr>
            <a:r>
              <a:rPr lang="en"/>
              <a:t>Intuitive as syntax is tightly coupled with git</a:t>
            </a:r>
            <a:endParaRPr/>
          </a:p>
          <a:p>
            <a:pPr indent="-317500" lvl="0" marL="457200" rtl="0" algn="l">
              <a:spcBef>
                <a:spcPts val="0"/>
              </a:spcBef>
              <a:spcAft>
                <a:spcPts val="0"/>
              </a:spcAft>
              <a:buSzPts val="1400"/>
              <a:buChar char="-"/>
            </a:pPr>
            <a:r>
              <a:rPr lang="en"/>
              <a:t>Integrates with multiple data storage options</a:t>
            </a:r>
            <a:endParaRPr/>
          </a:p>
          <a:p>
            <a:pPr indent="-317500" lvl="0" marL="457200" rtl="0" algn="l">
              <a:spcBef>
                <a:spcPts val="0"/>
              </a:spcBef>
              <a:spcAft>
                <a:spcPts val="0"/>
              </a:spcAft>
              <a:buSzPts val="1400"/>
              <a:buChar char="-"/>
            </a:pPr>
            <a:r>
              <a:rPr lang="en"/>
              <a:t>Easily track datasets and switch between them</a:t>
            </a:r>
            <a:endParaRPr/>
          </a:p>
        </p:txBody>
      </p:sp>
      <p:sp>
        <p:nvSpPr>
          <p:cNvPr id="103" name="Google Shape;103;p20"/>
          <p:cNvSpPr txBox="1"/>
          <p:nvPr>
            <p:ph idx="2" type="body"/>
          </p:nvPr>
        </p:nvSpPr>
        <p:spPr>
          <a:xfrm>
            <a:off x="4832400" y="1152475"/>
            <a:ext cx="3999900" cy="30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Neptune</a:t>
            </a:r>
            <a:endParaRPr/>
          </a:p>
          <a:p>
            <a:pPr indent="-317500" lvl="0" marL="457200" rtl="0" algn="l">
              <a:spcBef>
                <a:spcPts val="1200"/>
              </a:spcBef>
              <a:spcAft>
                <a:spcPts val="0"/>
              </a:spcAft>
              <a:buSzPts val="1400"/>
              <a:buChar char="-"/>
            </a:pPr>
            <a:r>
              <a:rPr lang="en"/>
              <a:t>Quick to learn and setup</a:t>
            </a:r>
            <a:endParaRPr/>
          </a:p>
          <a:p>
            <a:pPr indent="-317500" lvl="0" marL="457200" rtl="0" algn="l">
              <a:spcBef>
                <a:spcPts val="0"/>
              </a:spcBef>
              <a:spcAft>
                <a:spcPts val="0"/>
              </a:spcAft>
              <a:buSzPts val="1400"/>
              <a:buChar char="-"/>
            </a:pPr>
            <a:r>
              <a:rPr lang="en"/>
              <a:t>Simple Python library</a:t>
            </a:r>
            <a:endParaRPr/>
          </a:p>
          <a:p>
            <a:pPr indent="-317500" lvl="0" marL="457200" rtl="0" algn="l">
              <a:spcBef>
                <a:spcPts val="0"/>
              </a:spcBef>
              <a:spcAft>
                <a:spcPts val="0"/>
              </a:spcAft>
              <a:buSzPts val="1400"/>
              <a:buChar char="-"/>
            </a:pPr>
            <a:r>
              <a:rPr lang="en"/>
              <a:t>Has a UI, which makes it easier to visually examine the various versions</a:t>
            </a:r>
            <a:endParaRPr/>
          </a:p>
          <a:p>
            <a:pPr indent="-317500" lvl="0" marL="457200" rtl="0" algn="l">
              <a:spcBef>
                <a:spcPts val="0"/>
              </a:spcBef>
              <a:spcAft>
                <a:spcPts val="0"/>
              </a:spcAft>
              <a:buSzPts val="1400"/>
              <a:buChar char="-"/>
            </a:pPr>
            <a:r>
              <a:rPr lang="en"/>
              <a:t>Easier to tag data with their corresponding models</a:t>
            </a:r>
            <a:endParaRPr/>
          </a:p>
        </p:txBody>
      </p:sp>
      <p:sp>
        <p:nvSpPr>
          <p:cNvPr id="104" name="Google Shape;104;p20"/>
          <p:cNvSpPr txBox="1"/>
          <p:nvPr/>
        </p:nvSpPr>
        <p:spPr>
          <a:xfrm>
            <a:off x="486325" y="4326225"/>
            <a:ext cx="82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Recommendation: DVC as it is easy to keep a version history of the actual data used, and easy to switch </a:t>
            </a:r>
            <a:endParaRPr b="1">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1152475"/>
            <a:ext cx="8015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Task </a:t>
            </a:r>
            <a:r>
              <a:rPr lang="en" sz="1800"/>
              <a:t>: To explore data quality tools</a:t>
            </a:r>
            <a:endParaRPr sz="1800"/>
          </a:p>
          <a:p>
            <a:pPr indent="0" lvl="0" marL="0" rtl="0" algn="l">
              <a:spcBef>
                <a:spcPts val="1200"/>
              </a:spcBef>
              <a:spcAft>
                <a:spcPts val="0"/>
              </a:spcAft>
              <a:buNone/>
            </a:pPr>
            <a:r>
              <a:rPr lang="en" sz="1800"/>
              <a:t>Tools compared : Great Expectations and Deepchecks</a:t>
            </a:r>
            <a:endParaRPr sz="1800"/>
          </a:p>
          <a:p>
            <a:pPr indent="0" lvl="0" marL="0" rtl="0" algn="l">
              <a:spcBef>
                <a:spcPts val="1200"/>
              </a:spcBef>
              <a:spcAft>
                <a:spcPts val="1200"/>
              </a:spcAft>
              <a:buNone/>
            </a:pPr>
            <a:r>
              <a:rPr lang="en" sz="1800"/>
              <a:t>We have used fraud detection dataset. Added checks on data quality using both the above mentioned tools. </a:t>
            </a:r>
            <a:endParaRPr sz="1800"/>
          </a:p>
        </p:txBody>
      </p:sp>
      <p:sp>
        <p:nvSpPr>
          <p:cNvPr id="110" name="Google Shape;110;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Data Quality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