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82" r:id="rId5"/>
    <p:sldId id="283" r:id="rId6"/>
    <p:sldId id="284" r:id="rId7"/>
    <p:sldId id="285" r:id="rId8"/>
    <p:sldId id="286" r:id="rId9"/>
    <p:sldId id="281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FD6"/>
    <a:srgbClr val="C5EBC7"/>
    <a:srgbClr val="4E6070"/>
    <a:srgbClr val="606060"/>
    <a:srgbClr val="F6B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63B0-D9F4-477C-8B64-C390AA840467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15A1A-EA05-4C8F-818A-01FED4CF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15A1A-EA05-4C8F-818A-01FED4CF44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0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3EA7-1761-4A9B-A448-5CD33E48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5F284-7C98-0464-4859-A5DEF7D0E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C8B4D-30B0-39F2-3BEA-3CD63D647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B7A3-3579-1AFE-D432-7E5CE75F4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15A1A-EA05-4C8F-818A-01FED4CF44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79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D953-34CD-718F-5530-11168B537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120AA-3D66-9960-5E89-906C405DE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D3BA7-F629-A642-B74B-E5F8FF216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9280-35A4-83E2-6C4C-01EF15A11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15A1A-EA05-4C8F-818A-01FED4CF44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54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15A1A-EA05-4C8F-818A-01FED4CF446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1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40DCB-DD47-27F5-D7A6-646A97F8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43C1C-BC61-FF08-4A9B-CDF174987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FD85C-F3F3-4A0D-95B7-B59A7CDAD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6CF4-84BB-632E-4690-5724E9D16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15A1A-EA05-4C8F-818A-01FED4CF446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7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490C11-5A2F-9CF6-021F-72DA37D4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11601-43C3-2EC9-E4A8-1AEC2B90519E}"/>
              </a:ext>
            </a:extLst>
          </p:cNvPr>
          <p:cNvSpPr txBox="1"/>
          <p:nvPr/>
        </p:nvSpPr>
        <p:spPr>
          <a:xfrm>
            <a:off x="501444" y="1289401"/>
            <a:ext cx="5466737" cy="3231654"/>
          </a:xfrm>
          <a:prstGeom prst="rect">
            <a:avLst/>
          </a:prstGeom>
          <a:solidFill>
            <a:srgbClr val="F6BE1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  <a:latin typeface="Aptos Narrow" panose="020B0004020202020204" pitchFamily="34" charset="0"/>
              </a:rPr>
              <a:t>Power BI Dashboard – Sales Analysis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An Interactive Dashboard for Business Insights</a:t>
            </a:r>
          </a:p>
          <a:p>
            <a:pPr algn="just"/>
            <a:endParaRPr lang="en-US" sz="2400" b="1" dirty="0">
              <a:solidFill>
                <a:schemeClr val="bg1"/>
              </a:solidFill>
            </a:endParaRPr>
          </a:p>
          <a:p>
            <a:pPr algn="just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95EF8-B708-77F5-40C9-5EF1BEB3544C}"/>
              </a:ext>
            </a:extLst>
          </p:cNvPr>
          <p:cNvSpPr/>
          <p:nvPr/>
        </p:nvSpPr>
        <p:spPr>
          <a:xfrm>
            <a:off x="688258" y="550606"/>
            <a:ext cx="1927123" cy="678426"/>
          </a:xfrm>
          <a:prstGeom prst="rect">
            <a:avLst/>
          </a:prstGeom>
          <a:solidFill>
            <a:srgbClr val="F6BE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BBF42-9C5B-D0F6-B389-034C782B1A5F}"/>
              </a:ext>
            </a:extLst>
          </p:cNvPr>
          <p:cNvSpPr txBox="1"/>
          <p:nvPr/>
        </p:nvSpPr>
        <p:spPr>
          <a:xfrm>
            <a:off x="516193" y="4576543"/>
            <a:ext cx="419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By: Ajay Sudhakar Gande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Date: April 2025</a:t>
            </a:r>
          </a:p>
        </p:txBody>
      </p:sp>
    </p:spTree>
    <p:extLst>
      <p:ext uri="{BB962C8B-B14F-4D97-AF65-F5344CB8AC3E}">
        <p14:creationId xmlns:p14="http://schemas.microsoft.com/office/powerpoint/2010/main" val="239071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E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ED70F6-30F5-6B17-F04E-75E5062BD390}"/>
              </a:ext>
            </a:extLst>
          </p:cNvPr>
          <p:cNvSpPr/>
          <p:nvPr/>
        </p:nvSpPr>
        <p:spPr>
          <a:xfrm>
            <a:off x="0" y="0"/>
            <a:ext cx="12192000" cy="186690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DF6A-3DE5-FED8-FB9C-84083C6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99585"/>
            <a:ext cx="10353762" cy="12573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/>
                </a:solidFill>
              </a:rPr>
              <a:t>Objective &amp;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9D1ED-6B6C-5B9B-BD8B-2EFB5FFC95BC}"/>
              </a:ext>
            </a:extLst>
          </p:cNvPr>
          <p:cNvSpPr txBox="1"/>
          <p:nvPr/>
        </p:nvSpPr>
        <p:spPr>
          <a:xfrm>
            <a:off x="913794" y="2313445"/>
            <a:ext cx="10353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bg1"/>
                </a:solidFill>
              </a:rPr>
              <a:t>Objective: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analyze business performance through an interactive dashboard that provides insights into sales, profit, discounting patterns, and regional/customer trends.</a:t>
            </a:r>
          </a:p>
          <a:p>
            <a:pPr algn="just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bg1"/>
                </a:solidFill>
              </a:rPr>
              <a:t>Tools &amp;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Tool:</a:t>
            </a:r>
            <a:r>
              <a:rPr lang="en-IN" sz="2400" dirty="0">
                <a:solidFill>
                  <a:schemeClr val="bg1"/>
                </a:solidFill>
              </a:rPr>
              <a:t>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Dataset:</a:t>
            </a:r>
            <a:r>
              <a:rPr lang="en-IN" sz="2400" dirty="0">
                <a:solidFill>
                  <a:schemeClr val="bg1"/>
                </a:solidFill>
              </a:rPr>
              <a:t> Superstore Sales (Kaggle)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Fields:</a:t>
            </a:r>
            <a:r>
              <a:rPr lang="en-IN" sz="2400" dirty="0">
                <a:solidFill>
                  <a:schemeClr val="bg1"/>
                </a:solidFill>
              </a:rPr>
              <a:t> Order Date, Sales, Profit, Region, Segment, Category, Discount</a:t>
            </a:r>
          </a:p>
        </p:txBody>
      </p:sp>
    </p:spTree>
    <p:extLst>
      <p:ext uri="{BB962C8B-B14F-4D97-AF65-F5344CB8AC3E}">
        <p14:creationId xmlns:p14="http://schemas.microsoft.com/office/powerpoint/2010/main" val="26368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E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4804B-73C6-F736-0D55-6107A6604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6E3A5C-02E7-96B1-956C-32D01E63FFC0}"/>
              </a:ext>
            </a:extLst>
          </p:cNvPr>
          <p:cNvSpPr/>
          <p:nvPr/>
        </p:nvSpPr>
        <p:spPr>
          <a:xfrm>
            <a:off x="7462683" y="0"/>
            <a:ext cx="4723991" cy="6858000"/>
          </a:xfrm>
          <a:prstGeom prst="rect">
            <a:avLst/>
          </a:prstGeom>
          <a:solidFill>
            <a:srgbClr val="4E607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220D6-C6FE-925F-7C80-8B906AA6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3" y="1052052"/>
            <a:ext cx="4723990" cy="1257300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solidFill>
                  <a:schemeClr val="tx2">
                    <a:lumMod val="25000"/>
                  </a:schemeClr>
                </a:solidFill>
              </a:rPr>
              <a:t>Key Metrics</a:t>
            </a:r>
            <a:endParaRPr lang="en-IN" sz="115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5427B6-6D13-C8EC-6347-6D9F18CD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3" y="2644136"/>
            <a:ext cx="3595664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Sales: ₹1.81M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Profit: ₹236.85K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Orders: 8K+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Profit Margin: 13%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Discount: 16%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A1FCC7-0424-1F2F-E10D-140B9BA3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5" t="19355" r="78458" b="14122"/>
          <a:stretch/>
        </p:blipFill>
        <p:spPr>
          <a:xfrm>
            <a:off x="8561233" y="277179"/>
            <a:ext cx="2526890" cy="63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E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9E029-185C-8C45-B794-67E0B0E03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FDAFFE-A747-67F9-88E1-E3FBE6D1AB33}"/>
              </a:ext>
            </a:extLst>
          </p:cNvPr>
          <p:cNvSpPr/>
          <p:nvPr/>
        </p:nvSpPr>
        <p:spPr>
          <a:xfrm>
            <a:off x="0" y="0"/>
            <a:ext cx="6017342" cy="6858000"/>
          </a:xfrm>
          <a:prstGeom prst="rect">
            <a:avLst/>
          </a:prstGeom>
          <a:solidFill>
            <a:srgbClr val="4E607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2E851-E097-49EE-87CE-E7E403B5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80104"/>
            <a:ext cx="5372565" cy="1257300"/>
          </a:xfrm>
        </p:spPr>
        <p:txBody>
          <a:bodyPr>
            <a:normAutofit/>
          </a:bodyPr>
          <a:lstStyle/>
          <a:p>
            <a:pPr algn="r"/>
            <a:r>
              <a:rPr lang="en-IN" sz="4400" b="1" dirty="0">
                <a:solidFill>
                  <a:schemeClr val="bg1"/>
                </a:solidFill>
              </a:rPr>
              <a:t>Insights from Visuals</a:t>
            </a:r>
            <a:endParaRPr lang="en-IN" sz="34400" b="1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B5F668-48DC-AED0-51E7-9970DFCD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37" y="2566866"/>
            <a:ext cx="6135328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by Segment Over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Consumer segment shows steady growth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West has the highest sales and profit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Discount vs Profit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discounts often lead to lower profits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47BDC6-708E-04FD-B70D-B51CE8C9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645" t="37429" r="25242" b="30036"/>
          <a:stretch/>
        </p:blipFill>
        <p:spPr>
          <a:xfrm>
            <a:off x="2147585" y="2548430"/>
            <a:ext cx="2939845" cy="2231276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7B792-BA9B-F6D1-59F1-CE4FE89F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94" t="19248" r="49677" b="54229"/>
          <a:stretch/>
        </p:blipFill>
        <p:spPr>
          <a:xfrm>
            <a:off x="723434" y="507008"/>
            <a:ext cx="3490451" cy="1818967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AB2CC-1ABB-1AFB-2E54-C54A28DA98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451" t="45878" r="49920" b="30036"/>
          <a:stretch/>
        </p:blipFill>
        <p:spPr>
          <a:xfrm>
            <a:off x="723435" y="5002161"/>
            <a:ext cx="3490451" cy="16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0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E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C44E4B-BD1B-A223-E68F-C85C7F2F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2C08E4-1A80-C172-7CDE-EA136A66779C}"/>
              </a:ext>
            </a:extLst>
          </p:cNvPr>
          <p:cNvSpPr/>
          <p:nvPr/>
        </p:nvSpPr>
        <p:spPr>
          <a:xfrm>
            <a:off x="0" y="5039032"/>
            <a:ext cx="12192000" cy="1818967"/>
          </a:xfrm>
          <a:prstGeom prst="rect">
            <a:avLst/>
          </a:prstGeom>
          <a:solidFill>
            <a:srgbClr val="4E607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F9CCA-6666-33AB-FE03-78F29ADA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38" y="452403"/>
            <a:ext cx="5372565" cy="1257300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chemeClr val="bg1"/>
                </a:solidFill>
              </a:rPr>
              <a:t>Interactivity &amp; Filters</a:t>
            </a:r>
            <a:endParaRPr lang="en-IN" sz="148100" b="1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2B6D12-B414-16FF-D9B6-8800A86A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38" y="1818968"/>
            <a:ext cx="604684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Slicers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 Date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Enables real-time filtering and comparison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22867B-B3EF-8246-8DC2-4EEE7A15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886" t="19498" r="25565" b="63011"/>
          <a:stretch/>
        </p:blipFill>
        <p:spPr>
          <a:xfrm>
            <a:off x="6292324" y="1494503"/>
            <a:ext cx="5624372" cy="2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4694"/>
            <a:ext cx="10353762" cy="12573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effectLst/>
              </a:rPr>
              <a:t>Sales Dashboard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42B2FD-50A1-0BB2-0BE5-35C5CA7DD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6855" t="19046" r="25040" b="13060"/>
          <a:stretch/>
        </p:blipFill>
        <p:spPr>
          <a:xfrm>
            <a:off x="1458386" y="1234136"/>
            <a:ext cx="9264580" cy="5195209"/>
          </a:xfrm>
        </p:spPr>
      </p:pic>
    </p:spTree>
    <p:extLst>
      <p:ext uri="{BB962C8B-B14F-4D97-AF65-F5344CB8AC3E}">
        <p14:creationId xmlns:p14="http://schemas.microsoft.com/office/powerpoint/2010/main" val="22432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E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F8420-FA41-43E0-D94A-E6500DF9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4072F-E012-5410-D68E-79C883739ED7}"/>
              </a:ext>
            </a:extLst>
          </p:cNvPr>
          <p:cNvSpPr/>
          <p:nvPr/>
        </p:nvSpPr>
        <p:spPr>
          <a:xfrm>
            <a:off x="0" y="1818968"/>
            <a:ext cx="12192000" cy="5039032"/>
          </a:xfrm>
          <a:prstGeom prst="rect">
            <a:avLst/>
          </a:prstGeom>
          <a:solidFill>
            <a:srgbClr val="4E607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B03E2-394B-8C1C-84D5-3B9C334D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38" y="452403"/>
            <a:ext cx="5372565" cy="1257300"/>
          </a:xfrm>
        </p:spPr>
        <p:txBody>
          <a:bodyPr>
            <a:normAutofit/>
          </a:bodyPr>
          <a:lstStyle/>
          <a:p>
            <a:pPr algn="l"/>
            <a:r>
              <a:rPr lang="en-IN" sz="7200" b="1" dirty="0">
                <a:solidFill>
                  <a:schemeClr val="bg1"/>
                </a:solidFill>
                <a:effectLst/>
              </a:rPr>
              <a:t>Conclusion</a:t>
            </a:r>
            <a:endParaRPr lang="en-IN" sz="400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550B62-8D09-A71D-B54A-DFD6F1C3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38" y="2397948"/>
            <a:ext cx="1002765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 dashboard enables stakeholders to make data-driven decisions by identifying top-performing segments, regions, and the impact of discounts on profitability.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175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{5BABC97F-D626-4259-A314-CA039DB23B1B}tf11665031_win32</Template>
  <TotalTime>61</TotalTime>
  <Words>190</Words>
  <Application>Microsoft Office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Narrow</vt:lpstr>
      <vt:lpstr>Arial</vt:lpstr>
      <vt:lpstr>Arial Nova</vt:lpstr>
      <vt:lpstr>Arial Nova Light</vt:lpstr>
      <vt:lpstr>Arial Rounded MT Bold</vt:lpstr>
      <vt:lpstr>Wingdings 2</vt:lpstr>
      <vt:lpstr>SlateVTI</vt:lpstr>
      <vt:lpstr>PowerPoint Presentation</vt:lpstr>
      <vt:lpstr>Objective &amp; Tools</vt:lpstr>
      <vt:lpstr>Key Metrics</vt:lpstr>
      <vt:lpstr>Insights from Visuals</vt:lpstr>
      <vt:lpstr>Interactivity &amp; Filters</vt:lpstr>
      <vt:lpstr>Sales 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Gande</dc:creator>
  <cp:lastModifiedBy>Ajay Gande</cp:lastModifiedBy>
  <cp:revision>1</cp:revision>
  <dcterms:created xsi:type="dcterms:W3CDTF">2025-04-14T13:11:34Z</dcterms:created>
  <dcterms:modified xsi:type="dcterms:W3CDTF">2025-04-14T14:13:05Z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