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notesMasterIdLst>
    <p:notesMasterId r:id="rId28"/>
  </p:notesMasterIdLst>
  <p:sldIdLst>
    <p:sldId id="256" r:id="rId2"/>
    <p:sldId id="302" r:id="rId3"/>
    <p:sldId id="258" r:id="rId4"/>
    <p:sldId id="270" r:id="rId5"/>
    <p:sldId id="273" r:id="rId6"/>
    <p:sldId id="299" r:id="rId7"/>
    <p:sldId id="260" r:id="rId8"/>
    <p:sldId id="274" r:id="rId9"/>
    <p:sldId id="268" r:id="rId10"/>
    <p:sldId id="303" r:id="rId11"/>
    <p:sldId id="263" r:id="rId12"/>
    <p:sldId id="300" r:id="rId13"/>
    <p:sldId id="277" r:id="rId14"/>
    <p:sldId id="279" r:id="rId15"/>
    <p:sldId id="288" r:id="rId16"/>
    <p:sldId id="304" r:id="rId17"/>
    <p:sldId id="305" r:id="rId18"/>
    <p:sldId id="306" r:id="rId19"/>
    <p:sldId id="307" r:id="rId20"/>
    <p:sldId id="308" r:id="rId21"/>
    <p:sldId id="309" r:id="rId22"/>
    <p:sldId id="292" r:id="rId23"/>
    <p:sldId id="301" r:id="rId24"/>
    <p:sldId id="271" r:id="rId25"/>
    <p:sldId id="276" r:id="rId26"/>
    <p:sldId id="265"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p:cViewPr varScale="1">
        <p:scale>
          <a:sx n="102" d="100"/>
          <a:sy n="102" d="100"/>
        </p:scale>
        <p:origin x="192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EDC8AA-9BB4-46F6-A42B-B798873F097F}" type="datetimeFigureOut">
              <a:rPr lang="en-US" smtClean="0"/>
              <a:pPr/>
              <a:t>5/2/22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30381D-E277-4ED3-8656-947D546B944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85e7255a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85e7255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85e7255ac_1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85e7255a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85e7255ac_1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85e7255a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85e7255ac_1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85e7255ac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B6D2A9-0EC4-487D-85D7-5BD08EE9D559}" type="datetimeFigureOut">
              <a:rPr lang="en-US" smtClean="0"/>
              <a:pPr/>
              <a:t>5/2/22</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4892F1BA-5B0E-492B-B436-37E413B66F27}"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033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6D2A9-0EC4-487D-85D7-5BD08EE9D559}" type="datetimeFigureOut">
              <a:rPr lang="en-US" smtClean="0"/>
              <a:pPr/>
              <a:t>5/2/22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2F1BA-5B0E-492B-B436-37E413B66F27}" type="slidenum">
              <a:rPr lang="en-US" smtClean="0"/>
              <a:pPr/>
              <a:t>‹#›</a:t>
            </a:fld>
            <a:endParaRPr lang="en-US"/>
          </a:p>
        </p:txBody>
      </p:sp>
    </p:spTree>
    <p:extLst>
      <p:ext uri="{BB962C8B-B14F-4D97-AF65-F5344CB8AC3E}">
        <p14:creationId xmlns:p14="http://schemas.microsoft.com/office/powerpoint/2010/main" val="115229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6D2A9-0EC4-487D-85D7-5BD08EE9D559}" type="datetimeFigureOut">
              <a:rPr lang="en-US" smtClean="0"/>
              <a:pPr/>
              <a:t>5/2/22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2F1BA-5B0E-492B-B436-37E413B66F27}"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8861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extLst>
      <p:ext uri="{BB962C8B-B14F-4D97-AF65-F5344CB8AC3E}">
        <p14:creationId xmlns:p14="http://schemas.microsoft.com/office/powerpoint/2010/main" val="128319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6D2A9-0EC4-487D-85D7-5BD08EE9D559}" type="datetimeFigureOut">
              <a:rPr lang="en-US" smtClean="0"/>
              <a:pPr/>
              <a:t>5/2/22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2F1BA-5B0E-492B-B436-37E413B66F27}"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4588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6D2A9-0EC4-487D-85D7-5BD08EE9D559}" type="datetimeFigureOut">
              <a:rPr lang="en-US" smtClean="0"/>
              <a:pPr/>
              <a:t>5/2/22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2F1BA-5B0E-492B-B436-37E413B66F27}"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028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B6D2A9-0EC4-487D-85D7-5BD08EE9D559}" type="datetimeFigureOut">
              <a:rPr lang="en-US" smtClean="0"/>
              <a:pPr/>
              <a:t>5/2/22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2F1BA-5B0E-492B-B436-37E413B66F27}"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4419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B6D2A9-0EC4-487D-85D7-5BD08EE9D559}" type="datetimeFigureOut">
              <a:rPr lang="en-US" smtClean="0"/>
              <a:pPr/>
              <a:t>5/2/22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92F1BA-5B0E-492B-B436-37E413B66F27}" type="slidenum">
              <a:rPr lang="en-US" smtClean="0"/>
              <a:pPr/>
              <a:t>‹#›</a:t>
            </a:fld>
            <a:endParaRPr lang="en-US"/>
          </a:p>
        </p:txBody>
      </p:sp>
    </p:spTree>
    <p:extLst>
      <p:ext uri="{BB962C8B-B14F-4D97-AF65-F5344CB8AC3E}">
        <p14:creationId xmlns:p14="http://schemas.microsoft.com/office/powerpoint/2010/main" val="4048500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B6D2A9-0EC4-487D-85D7-5BD08EE9D559}" type="datetimeFigureOut">
              <a:rPr lang="en-US" smtClean="0"/>
              <a:pPr/>
              <a:t>5/2/22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92F1BA-5B0E-492B-B436-37E413B66F27}" type="slidenum">
              <a:rPr lang="en-US" smtClean="0"/>
              <a:pPr/>
              <a:t>‹#›</a:t>
            </a:fld>
            <a:endParaRPr lang="en-US"/>
          </a:p>
        </p:txBody>
      </p:sp>
    </p:spTree>
    <p:extLst>
      <p:ext uri="{BB962C8B-B14F-4D97-AF65-F5344CB8AC3E}">
        <p14:creationId xmlns:p14="http://schemas.microsoft.com/office/powerpoint/2010/main" val="3919883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6D2A9-0EC4-487D-85D7-5BD08EE9D559}" type="datetimeFigureOut">
              <a:rPr lang="en-US" smtClean="0"/>
              <a:pPr/>
              <a:t>5/2/22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92F1BA-5B0E-492B-B436-37E413B66F27}" type="slidenum">
              <a:rPr lang="en-US" smtClean="0"/>
              <a:pPr/>
              <a:t>‹#›</a:t>
            </a:fld>
            <a:endParaRPr lang="en-US"/>
          </a:p>
        </p:txBody>
      </p:sp>
    </p:spTree>
    <p:extLst>
      <p:ext uri="{BB962C8B-B14F-4D97-AF65-F5344CB8AC3E}">
        <p14:creationId xmlns:p14="http://schemas.microsoft.com/office/powerpoint/2010/main" val="263075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5B6D2A9-0EC4-487D-85D7-5BD08EE9D559}" type="datetimeFigureOut">
              <a:rPr lang="en-US" smtClean="0"/>
              <a:pPr/>
              <a:t>5/2/22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2F1BA-5B0E-492B-B436-37E413B66F27}"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5878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35B6D2A9-0EC4-487D-85D7-5BD08EE9D559}" type="datetimeFigureOut">
              <a:rPr lang="en-US" smtClean="0"/>
              <a:pPr/>
              <a:t>5/2/22</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4892F1BA-5B0E-492B-B436-37E413B66F27}"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8975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5B6D2A9-0EC4-487D-85D7-5BD08EE9D559}" type="datetimeFigureOut">
              <a:rPr lang="en-US" smtClean="0"/>
              <a:pPr/>
              <a:t>5/2/22</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4892F1BA-5B0E-492B-B436-37E413B66F27}" type="slidenum">
              <a:rPr lang="en-US" smtClean="0"/>
              <a:pPr/>
              <a:t>‹#›</a:t>
            </a:fld>
            <a:endParaRPr lang="en-US"/>
          </a:p>
        </p:txBody>
      </p:sp>
    </p:spTree>
    <p:extLst>
      <p:ext uri="{BB962C8B-B14F-4D97-AF65-F5344CB8AC3E}">
        <p14:creationId xmlns:p14="http://schemas.microsoft.com/office/powerpoint/2010/main" val="2457387995"/>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dirty="0"/>
            </a:br>
            <a:endParaRPr lang="en-US" dirty="0"/>
          </a:p>
        </p:txBody>
      </p:sp>
      <p:sp>
        <p:nvSpPr>
          <p:cNvPr id="3" name="Subtitle 2"/>
          <p:cNvSpPr>
            <a:spLocks noGrp="1"/>
          </p:cNvSpPr>
          <p:nvPr>
            <p:ph type="subTitle" idx="1"/>
          </p:nvPr>
        </p:nvSpPr>
        <p:spPr>
          <a:xfrm>
            <a:off x="179512" y="3789040"/>
            <a:ext cx="5618515" cy="2346067"/>
          </a:xfrm>
        </p:spPr>
        <p:txBody>
          <a:bodyPr>
            <a:normAutofit/>
          </a:bodyPr>
          <a:lstStyle/>
          <a:p>
            <a:r>
              <a:rPr lang="en-US" u="sng" dirty="0"/>
              <a:t>TEAM MEMBERS:</a:t>
            </a:r>
          </a:p>
          <a:p>
            <a:r>
              <a:rPr lang="en-US" dirty="0"/>
              <a:t>JAGADEESH REDDY PANDHIKUNTA – 16326041</a:t>
            </a:r>
          </a:p>
          <a:p>
            <a:r>
              <a:rPr lang="en-US" dirty="0"/>
              <a:t>VENKATA SAIDEEP JAKKA- 16329410</a:t>
            </a:r>
          </a:p>
          <a:p>
            <a:r>
              <a:rPr lang="en-US" dirty="0"/>
              <a:t>AJAY PAVAN KUMAR REDDY GOPU – 16332139</a:t>
            </a:r>
          </a:p>
          <a:p>
            <a:r>
              <a:rPr lang="en-US" dirty="0"/>
              <a:t>YASWANTH GANDHAMUNENI -16327304 </a:t>
            </a:r>
          </a:p>
        </p:txBody>
      </p:sp>
      <p:sp>
        <p:nvSpPr>
          <p:cNvPr id="4" name="Rectangle 3"/>
          <p:cNvSpPr/>
          <p:nvPr/>
        </p:nvSpPr>
        <p:spPr>
          <a:xfrm>
            <a:off x="1357290" y="1643051"/>
            <a:ext cx="6429420" cy="1077218"/>
          </a:xfrm>
          <a:prstGeom prst="rect">
            <a:avLst/>
          </a:prstGeom>
        </p:spPr>
        <p:txBody>
          <a:bodyPr wrap="square">
            <a:spAutoFit/>
          </a:bodyPr>
          <a:lstStyle/>
          <a:p>
            <a:r>
              <a:rPr lang="en-US" sz="3200" dirty="0"/>
              <a:t>Monthly Rainfall Prediction Using Wavelet Neural Network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3528542"/>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C3DD4A1-32A1-7FE0-D41E-8FF7C303AAA7}"/>
              </a:ext>
            </a:extLst>
          </p:cNvPr>
          <p:cNvSpPr>
            <a:spLocks noGrp="1"/>
          </p:cNvSpPr>
          <p:nvPr>
            <p:ph type="title"/>
          </p:nvPr>
        </p:nvSpPr>
        <p:spPr>
          <a:xfrm>
            <a:off x="1089462" y="962902"/>
            <a:ext cx="3132288" cy="2380828"/>
          </a:xfrm>
        </p:spPr>
        <p:txBody>
          <a:bodyPr vert="horz" lIns="91440" tIns="45720" rIns="91440" bIns="0" rtlCol="0" anchor="b">
            <a:normAutofit/>
          </a:bodyPr>
          <a:lstStyle/>
          <a:p>
            <a:pPr defTabSz="914400">
              <a:spcBef>
                <a:spcPct val="0"/>
              </a:spcBef>
            </a:pPr>
            <a:r>
              <a:rPr lang="en-US" sz="4200"/>
              <a:t>Data flow diagram</a:t>
            </a:r>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462" y="3528543"/>
            <a:ext cx="31286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Diagram&#10;&#10;Description automatically generated">
            <a:extLst>
              <a:ext uri="{FF2B5EF4-FFF2-40B4-BE49-F238E27FC236}">
                <a16:creationId xmlns:a16="http://schemas.microsoft.com/office/drawing/2014/main" id="{251FAF38-F016-D4CD-BEB1-F43508845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0808" y="1396709"/>
            <a:ext cx="4177656" cy="4105941"/>
          </a:xfrm>
          <a:prstGeom prst="rect">
            <a:avLst/>
          </a:prstGeom>
        </p:spPr>
      </p:pic>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7149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411475" y="593367"/>
            <a:ext cx="8420700" cy="76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Times New Roman"/>
                <a:ea typeface="Times New Roman"/>
                <a:cs typeface="Times New Roman"/>
                <a:sym typeface="Times New Roman"/>
              </a:rPr>
              <a:t>System Architecture</a:t>
            </a:r>
            <a:endParaRPr>
              <a:latin typeface="Times New Roman"/>
              <a:ea typeface="Times New Roman"/>
              <a:cs typeface="Times New Roman"/>
              <a:sym typeface="Times New Roman"/>
            </a:endParaRPr>
          </a:p>
        </p:txBody>
      </p:sp>
      <p:sp>
        <p:nvSpPr>
          <p:cNvPr id="97" name="Google Shape;97;p20"/>
          <p:cNvSpPr txBox="1">
            <a:spLocks noGrp="1"/>
          </p:cNvSpPr>
          <p:nvPr>
            <p:ph type="body" idx="1"/>
          </p:nvPr>
        </p:nvSpPr>
        <p:spPr>
          <a:xfrm>
            <a:off x="595575" y="1536633"/>
            <a:ext cx="8236800" cy="5321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 </a:t>
            </a:r>
            <a:endParaRPr/>
          </a:p>
        </p:txBody>
      </p:sp>
      <p:cxnSp>
        <p:nvCxnSpPr>
          <p:cNvPr id="108" name="Google Shape;108;p20"/>
          <p:cNvCxnSpPr/>
          <p:nvPr/>
        </p:nvCxnSpPr>
        <p:spPr>
          <a:xfrm>
            <a:off x="5690650" y="3383667"/>
            <a:ext cx="0" cy="0"/>
          </a:xfrm>
          <a:prstGeom prst="straightConnector1">
            <a:avLst/>
          </a:prstGeom>
          <a:noFill/>
          <a:ln w="9525" cap="flat" cmpd="sng">
            <a:solidFill>
              <a:schemeClr val="dk2"/>
            </a:solidFill>
            <a:prstDash val="solid"/>
            <a:round/>
            <a:headEnd type="none" w="med" len="med"/>
            <a:tailEnd type="none" w="med" len="med"/>
          </a:ln>
        </p:spPr>
      </p:cxnSp>
      <p:cxnSp>
        <p:nvCxnSpPr>
          <p:cNvPr id="109" name="Google Shape;109;p20"/>
          <p:cNvCxnSpPr>
            <a:endCxn id="101" idx="3"/>
          </p:cNvCxnSpPr>
          <p:nvPr/>
        </p:nvCxnSpPr>
        <p:spPr>
          <a:xfrm>
            <a:off x="5690650" y="3383667"/>
            <a:ext cx="0" cy="0"/>
          </a:xfrm>
          <a:prstGeom prst="straightConnector1">
            <a:avLst/>
          </a:prstGeom>
          <a:noFill/>
          <a:ln w="9525" cap="flat" cmpd="sng">
            <a:solidFill>
              <a:schemeClr val="dk2"/>
            </a:solidFill>
            <a:prstDash val="solid"/>
            <a:round/>
            <a:headEnd type="none" w="med" len="med"/>
            <a:tailEnd type="none" w="med" len="med"/>
          </a:ln>
        </p:spPr>
      </p:cxnSp>
      <p:cxnSp>
        <p:nvCxnSpPr>
          <p:cNvPr id="110" name="Google Shape;110;p20"/>
          <p:cNvCxnSpPr>
            <a:endCxn id="101" idx="3"/>
          </p:cNvCxnSpPr>
          <p:nvPr/>
        </p:nvCxnSpPr>
        <p:spPr>
          <a:xfrm>
            <a:off x="5690650" y="3383667"/>
            <a:ext cx="0" cy="0"/>
          </a:xfrm>
          <a:prstGeom prst="straightConnector1">
            <a:avLst/>
          </a:prstGeom>
          <a:noFill/>
          <a:ln w="9525" cap="flat" cmpd="sng">
            <a:solidFill>
              <a:schemeClr val="dk2"/>
            </a:solidFill>
            <a:prstDash val="solid"/>
            <a:round/>
            <a:headEnd type="none" w="med" len="med"/>
            <a:tailEnd type="none" w="med" len="med"/>
          </a:ln>
        </p:spPr>
      </p:cxnSp>
      <p:pic>
        <p:nvPicPr>
          <p:cNvPr id="7" name="Picture 6" descr="C:\Users\GENIUS\Desktop\dxx.jpg"/>
          <p:cNvPicPr/>
          <p:nvPr/>
        </p:nvPicPr>
        <p:blipFill>
          <a:blip r:embed="rId3"/>
          <a:srcRect/>
          <a:stretch>
            <a:fillRect/>
          </a:stretch>
        </p:blipFill>
        <p:spPr bwMode="auto">
          <a:xfrm>
            <a:off x="1403648" y="2204864"/>
            <a:ext cx="6178624" cy="338437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Modules</a:t>
            </a:r>
          </a:p>
        </p:txBody>
      </p:sp>
      <p:sp>
        <p:nvSpPr>
          <p:cNvPr id="3" name="Text Placeholder 2"/>
          <p:cNvSpPr>
            <a:spLocks noGrp="1"/>
          </p:cNvSpPr>
          <p:nvPr>
            <p:ph type="body" idx="1"/>
          </p:nvPr>
        </p:nvSpPr>
        <p:spPr/>
        <p:txBody>
          <a:bodyPr/>
          <a:lstStyle/>
          <a:p>
            <a:pPr lvl="0"/>
            <a:r>
              <a:rPr lang="en-US" b="1" dirty="0"/>
              <a:t>Upload Wavelet Dataset</a:t>
            </a:r>
            <a:endParaRPr lang="en-US" dirty="0"/>
          </a:p>
          <a:p>
            <a:pPr lvl="0"/>
            <a:r>
              <a:rPr lang="en-US" b="1" dirty="0"/>
              <a:t>Preprocess Dataset</a:t>
            </a:r>
            <a:endParaRPr lang="en-US" dirty="0"/>
          </a:p>
          <a:p>
            <a:pPr lvl="0"/>
            <a:r>
              <a:rPr lang="en-US" b="1" dirty="0"/>
              <a:t>Build MLP Neural Network Model</a:t>
            </a:r>
            <a:endParaRPr lang="en-US" dirty="0"/>
          </a:p>
          <a:p>
            <a:pPr lvl="0"/>
            <a:r>
              <a:rPr lang="en-US" b="1" dirty="0"/>
              <a:t>Rainfall Prediction for 30 Days</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functionality Description</a:t>
            </a:r>
            <a:endParaRPr lang="en-US" dirty="0"/>
          </a:p>
        </p:txBody>
      </p:sp>
      <p:sp>
        <p:nvSpPr>
          <p:cNvPr id="3" name="Text Placeholder 2"/>
          <p:cNvSpPr>
            <a:spLocks noGrp="1"/>
          </p:cNvSpPr>
          <p:nvPr>
            <p:ph type="body" idx="1"/>
          </p:nvPr>
        </p:nvSpPr>
        <p:spPr/>
        <p:txBody>
          <a:bodyPr>
            <a:normAutofit fontScale="62500" lnSpcReduction="20000"/>
          </a:bodyPr>
          <a:lstStyle/>
          <a:p>
            <a:pPr>
              <a:buNone/>
            </a:pPr>
            <a:r>
              <a:rPr lang="en-US" b="1" dirty="0"/>
              <a:t> </a:t>
            </a:r>
            <a:endParaRPr lang="en-US" dirty="0"/>
          </a:p>
          <a:p>
            <a:pPr>
              <a:buNone/>
            </a:pPr>
            <a:r>
              <a:rPr lang="en-US" b="1" dirty="0"/>
              <a:t>1.Data Collection</a:t>
            </a:r>
            <a:endParaRPr lang="en-US" dirty="0"/>
          </a:p>
          <a:p>
            <a:pPr>
              <a:buNone/>
            </a:pPr>
            <a:r>
              <a:rPr lang="en-US" dirty="0"/>
              <a:t>The dataset used in human speech emotion. And the composition of the </a:t>
            </a:r>
            <a:r>
              <a:rPr lang="en-US" dirty="0" err="1"/>
              <a:t>dataset</a:t>
            </a:r>
            <a:r>
              <a:rPr lang="en-US" b="1" dirty="0" err="1"/>
              <a:t>.</a:t>
            </a:r>
            <a:r>
              <a:rPr lang="en-US" dirty="0" err="1"/>
              <a:t>understand</a:t>
            </a:r>
            <a:r>
              <a:rPr lang="en-US" dirty="0"/>
              <a:t> the relationship among different features. A plot of the core features and the entire </a:t>
            </a:r>
            <a:r>
              <a:rPr lang="en-US" dirty="0" err="1"/>
              <a:t>dataset.The</a:t>
            </a:r>
            <a:r>
              <a:rPr lang="en-US" dirty="0"/>
              <a:t> dataset is further split into 2/3 for training and 1/3 for testing the algorithms. Furthermore, in order to obtain a representative sample, each class in the full dataset is represented in about the right proportion in both the training and testing datasets. The various proportions of the training and testing datasets used in the paper.</a:t>
            </a:r>
          </a:p>
          <a:p>
            <a:pPr>
              <a:buNone/>
            </a:pPr>
            <a:r>
              <a:rPr lang="en-US" b="1" dirty="0"/>
              <a:t> 2.Data Preprocessing</a:t>
            </a:r>
            <a:endParaRPr lang="en-US" dirty="0"/>
          </a:p>
          <a:p>
            <a:pPr>
              <a:buNone/>
            </a:pPr>
            <a:r>
              <a:rPr lang="en-US" dirty="0"/>
              <a:t>The data which was collected might contain missing values that may lead to inconsistency. To gain better results data need to be preprocessed so as to improve the efficiency o the algorithm. The outliers have to be removed and also variable conversion need to be done. In order to overcoming these issues we use map function.</a:t>
            </a:r>
          </a:p>
          <a:p>
            <a:pPr>
              <a:buNone/>
            </a:pPr>
            <a:r>
              <a:rPr lang="en-US" b="1" dirty="0"/>
              <a:t>3.Model Selection</a:t>
            </a:r>
            <a:endParaRPr lang="en-US" dirty="0"/>
          </a:p>
          <a:p>
            <a:pPr>
              <a:buNone/>
            </a:pPr>
            <a:r>
              <a:rPr lang="en-US" dirty="0"/>
              <a:t>Machine learning is about predicting and recognizing patterns and generate suitable results after understanding them. ML algorithms study patterns in data and learn from them. An ML model will learn and improve on each attempt. To gauge the effectiveness of a model, it’s vital to split the data into training and test sets first. So before training our models, we split the data into Training set which was 70% of the whole dataset and Test set which was the remaining 30%. Then it was important to implement a selection of performance metrics to the predictions made by our model. </a:t>
            </a:r>
          </a:p>
          <a:p>
            <a:pPr>
              <a:buNone/>
            </a:pPr>
            <a:r>
              <a:rPr lang="en-US" b="1" dirty="0"/>
              <a:t>4.Predict the results</a:t>
            </a:r>
            <a:endParaRPr lang="en-US" dirty="0"/>
          </a:p>
          <a:p>
            <a:pPr>
              <a:buNone/>
            </a:pPr>
            <a:r>
              <a:rPr lang="en-US" dirty="0"/>
              <a:t> The designed system is tested with test set and the performance is assured. Evolution analysis refers to the description and model regularities or trends for objects whose behavior changes over time. Common metrics calculated from the confusion matrix are Precision; Accuracy. The mot important features since these features are to develop a predictive model using MLP model.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Libraries</a:t>
            </a:r>
          </a:p>
        </p:txBody>
      </p:sp>
      <p:sp>
        <p:nvSpPr>
          <p:cNvPr id="3" name="Content Placeholder 2"/>
          <p:cNvSpPr>
            <a:spLocks noGrp="1"/>
          </p:cNvSpPr>
          <p:nvPr>
            <p:ph idx="1"/>
          </p:nvPr>
        </p:nvSpPr>
        <p:spPr/>
        <p:txBody>
          <a:bodyPr>
            <a:normAutofit fontScale="92500" lnSpcReduction="10000"/>
          </a:bodyPr>
          <a:lstStyle/>
          <a:p>
            <a:pPr lvl="0" fontAlgn="base"/>
            <a:r>
              <a:rPr lang="en-US" b="1" dirty="0" err="1">
                <a:latin typeface="Times New Roman" pitchFamily="18" charset="0"/>
                <a:cs typeface="Times New Roman" pitchFamily="18" charset="0"/>
              </a:rPr>
              <a:t>NumPy</a:t>
            </a:r>
            <a:r>
              <a:rPr lang="en-US" dirty="0">
                <a:latin typeface="Times New Roman" pitchFamily="18" charset="0"/>
                <a:cs typeface="Times New Roman" pitchFamily="18" charset="0"/>
              </a:rPr>
              <a:t>: Base n-dimensional array package</a:t>
            </a:r>
          </a:p>
          <a:p>
            <a:pPr lvl="0" fontAlgn="base"/>
            <a:r>
              <a:rPr lang="en-US" b="1" dirty="0" err="1">
                <a:latin typeface="Times New Roman" pitchFamily="18" charset="0"/>
                <a:cs typeface="Times New Roman" pitchFamily="18" charset="0"/>
              </a:rPr>
              <a:t>SciPy</a:t>
            </a:r>
            <a:r>
              <a:rPr lang="en-US" dirty="0">
                <a:latin typeface="Times New Roman" pitchFamily="18" charset="0"/>
                <a:cs typeface="Times New Roman" pitchFamily="18" charset="0"/>
              </a:rPr>
              <a:t>: Fundamental library for scientific computing</a:t>
            </a:r>
          </a:p>
          <a:p>
            <a:pPr lvl="0" fontAlgn="base"/>
            <a:r>
              <a:rPr lang="en-US" b="1" dirty="0" err="1">
                <a:latin typeface="Times New Roman" pitchFamily="18" charset="0"/>
                <a:cs typeface="Times New Roman" pitchFamily="18" charset="0"/>
              </a:rPr>
              <a:t>Matplotlib</a:t>
            </a:r>
            <a:r>
              <a:rPr lang="en-US" dirty="0">
                <a:latin typeface="Times New Roman" pitchFamily="18" charset="0"/>
                <a:cs typeface="Times New Roman" pitchFamily="18" charset="0"/>
              </a:rPr>
              <a:t>: Comprehensive 2D/3D plotting</a:t>
            </a:r>
          </a:p>
          <a:p>
            <a:pPr lvl="0" fontAlgn="base"/>
            <a:r>
              <a:rPr lang="en-US" b="1" dirty="0" err="1">
                <a:latin typeface="Times New Roman" pitchFamily="18" charset="0"/>
                <a:cs typeface="Times New Roman" pitchFamily="18" charset="0"/>
              </a:rPr>
              <a:t>IPython</a:t>
            </a:r>
            <a:r>
              <a:rPr lang="en-US" dirty="0">
                <a:latin typeface="Times New Roman" pitchFamily="18" charset="0"/>
                <a:cs typeface="Times New Roman" pitchFamily="18" charset="0"/>
              </a:rPr>
              <a:t>: Enhanced interactive console</a:t>
            </a:r>
          </a:p>
          <a:p>
            <a:pPr lvl="0" fontAlgn="base"/>
            <a:r>
              <a:rPr lang="en-US" b="1" dirty="0" err="1">
                <a:latin typeface="Times New Roman" pitchFamily="18" charset="0"/>
                <a:cs typeface="Times New Roman" pitchFamily="18" charset="0"/>
              </a:rPr>
              <a:t>Sympy</a:t>
            </a:r>
            <a:r>
              <a:rPr lang="en-US" dirty="0">
                <a:latin typeface="Times New Roman" pitchFamily="18" charset="0"/>
                <a:cs typeface="Times New Roman" pitchFamily="18" charset="0"/>
              </a:rPr>
              <a:t>: Symbolic mathematics</a:t>
            </a:r>
          </a:p>
          <a:p>
            <a:pPr lvl="0" fontAlgn="base"/>
            <a:r>
              <a:rPr lang="en-US" b="1" dirty="0">
                <a:latin typeface="Times New Roman" pitchFamily="18" charset="0"/>
                <a:cs typeface="Times New Roman" pitchFamily="18" charset="0"/>
              </a:rPr>
              <a:t>Pandas</a:t>
            </a:r>
            <a:r>
              <a:rPr lang="en-US" dirty="0">
                <a:latin typeface="Times New Roman" pitchFamily="18" charset="0"/>
                <a:cs typeface="Times New Roman" pitchFamily="18" charset="0"/>
              </a:rPr>
              <a:t>: Data structures and analysis</a:t>
            </a:r>
          </a:p>
          <a:p>
            <a:r>
              <a:rPr lang="en-US" dirty="0">
                <a:latin typeface="Times New Roman" pitchFamily="18" charset="0"/>
                <a:cs typeface="Times New Roman" pitchFamily="18" charset="0"/>
              </a:rPr>
              <a:t>Extensions or modules for </a:t>
            </a:r>
            <a:r>
              <a:rPr lang="en-US" dirty="0" err="1">
                <a:latin typeface="Times New Roman" pitchFamily="18" charset="0"/>
                <a:cs typeface="Times New Roman" pitchFamily="18" charset="0"/>
              </a:rPr>
              <a:t>SciPy</a:t>
            </a:r>
            <a:r>
              <a:rPr lang="en-US" dirty="0">
                <a:latin typeface="Times New Roman" pitchFamily="18" charset="0"/>
                <a:cs typeface="Times New Roman" pitchFamily="18" charset="0"/>
              </a:rPr>
              <a:t> care conventionally named SciKits</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CC5E9EF-9995-46C3-A752-B3A2D9286500}" type="slidenum">
              <a:rPr lang="en-IN" smtClean="0"/>
              <a:pPr/>
              <a:t>14</a:t>
            </a:fld>
            <a:endParaRPr lang="en-IN"/>
          </a:p>
        </p:txBody>
      </p:sp>
    </p:spTree>
    <p:extLst>
      <p:ext uri="{BB962C8B-B14F-4D97-AF65-F5344CB8AC3E}">
        <p14:creationId xmlns:p14="http://schemas.microsoft.com/office/powerpoint/2010/main" val="1726648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520600" cy="763931"/>
          </a:xfrm>
        </p:spPr>
        <p:txBody>
          <a:bodyPr>
            <a:normAutofit/>
          </a:bodyPr>
          <a:lstStyle/>
          <a:p>
            <a:r>
              <a:rPr lang="en-US" dirty="0"/>
              <a:t>Output flow</a:t>
            </a:r>
          </a:p>
        </p:txBody>
      </p:sp>
      <p:sp>
        <p:nvSpPr>
          <p:cNvPr id="4" name="Title 1"/>
          <p:cNvSpPr txBox="1">
            <a:spLocks/>
          </p:cNvSpPr>
          <p:nvPr/>
        </p:nvSpPr>
        <p:spPr>
          <a:xfrm>
            <a:off x="971600" y="5156032"/>
            <a:ext cx="8520600" cy="763931"/>
          </a:xfrm>
          <a:prstGeom prst="rect">
            <a:avLst/>
          </a:prstGeom>
        </p:spPr>
        <p:txBody>
          <a:bodyPr spcFirstLastPara="1" vert="horz" wrap="square" lIns="91425" tIns="91425" rIns="91425" bIns="91425" rtlCol="0" anchor="t" anchorCtr="0">
            <a:normAutofit fontScale="97500"/>
          </a:bodyPr>
          <a:lstStyle/>
          <a:p>
            <a:r>
              <a:rPr lang="en-US" dirty="0"/>
              <a:t>In above screen click on ‘Upload Wavelet Dataset’ button to load dataset</a:t>
            </a:r>
          </a:p>
        </p:txBody>
      </p:sp>
      <p:pic>
        <p:nvPicPr>
          <p:cNvPr id="5" name="Picture 4"/>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6E153-21D9-0BD5-FBA7-280AFA7E6098}"/>
              </a:ext>
            </a:extLst>
          </p:cNvPr>
          <p:cNvSpPr>
            <a:spLocks noGrp="1"/>
          </p:cNvSpPr>
          <p:nvPr>
            <p:ph type="title"/>
          </p:nvPr>
        </p:nvSpPr>
        <p:spPr>
          <a:xfrm>
            <a:off x="617237" y="5229200"/>
            <a:ext cx="8520600" cy="763600"/>
          </a:xfrm>
        </p:spPr>
        <p:txBody>
          <a:bodyPr>
            <a:normAutofit/>
          </a:bodyPr>
          <a:lstStyle/>
          <a:p>
            <a:r>
              <a:rPr lang="en-US" sz="1400" dirty="0"/>
              <a:t>In above screen selecting and uploading ‘</a:t>
            </a:r>
            <a:r>
              <a:rPr lang="en-US" sz="1400" dirty="0" err="1"/>
              <a:t>wavelet.csv</a:t>
            </a:r>
            <a:r>
              <a:rPr lang="en-US" sz="1400" dirty="0"/>
              <a:t>’ file and then click on ‘Open’ button to load dataset and to get below screen </a:t>
            </a:r>
            <a:br>
              <a:rPr lang="en-US" sz="1400" dirty="0"/>
            </a:br>
            <a:endParaRPr lang="en-US" sz="1400" dirty="0"/>
          </a:p>
        </p:txBody>
      </p:sp>
      <p:pic>
        <p:nvPicPr>
          <p:cNvPr id="4" name="Picture 3">
            <a:extLst>
              <a:ext uri="{FF2B5EF4-FFF2-40B4-BE49-F238E27FC236}">
                <a16:creationId xmlns:a16="http://schemas.microsoft.com/office/drawing/2014/main" id="{692361FD-C061-57BE-988B-F77EBD565615}"/>
              </a:ext>
            </a:extLst>
          </p:cNvPr>
          <p:cNvPicPr>
            <a:picLocks noChangeAspect="1"/>
          </p:cNvPicPr>
          <p:nvPr/>
        </p:nvPicPr>
        <p:blipFill>
          <a:blip r:embed="rId2"/>
          <a:stretch>
            <a:fillRect/>
          </a:stretch>
        </p:blipFill>
        <p:spPr>
          <a:xfrm>
            <a:off x="1706245" y="1817687"/>
            <a:ext cx="5731510" cy="3222625"/>
          </a:xfrm>
          <a:prstGeom prst="rect">
            <a:avLst/>
          </a:prstGeom>
        </p:spPr>
      </p:pic>
    </p:spTree>
    <p:extLst>
      <p:ext uri="{BB962C8B-B14F-4D97-AF65-F5344CB8AC3E}">
        <p14:creationId xmlns:p14="http://schemas.microsoft.com/office/powerpoint/2010/main" val="1632405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6E153-21D9-0BD5-FBA7-280AFA7E6098}"/>
              </a:ext>
            </a:extLst>
          </p:cNvPr>
          <p:cNvSpPr>
            <a:spLocks noGrp="1"/>
          </p:cNvSpPr>
          <p:nvPr>
            <p:ph type="title"/>
          </p:nvPr>
        </p:nvSpPr>
        <p:spPr>
          <a:xfrm>
            <a:off x="588837" y="4653136"/>
            <a:ext cx="8520600" cy="763600"/>
          </a:xfrm>
        </p:spPr>
        <p:txBody>
          <a:bodyPr>
            <a:noAutofit/>
          </a:bodyPr>
          <a:lstStyle/>
          <a:p>
            <a:r>
              <a:rPr lang="en-US" sz="1400" dirty="0"/>
              <a:t>In above screen text area we can see year and rainfall from dataset and same thing we are plotting in graph where x-axis represents year and y-axis represents rainfall occurred in that year and now close above graph and then click on ‘Preprocess  Dataset’ button to removing missing values and then split dataset into train and test part and then display wavelet rainfall graph from dataset like below screen </a:t>
            </a:r>
          </a:p>
        </p:txBody>
      </p:sp>
      <p:pic>
        <p:nvPicPr>
          <p:cNvPr id="5" name="Picture 4">
            <a:extLst>
              <a:ext uri="{FF2B5EF4-FFF2-40B4-BE49-F238E27FC236}">
                <a16:creationId xmlns:a16="http://schemas.microsoft.com/office/drawing/2014/main" id="{02B9540B-A811-3C47-6035-F2D91760272C}"/>
              </a:ext>
            </a:extLst>
          </p:cNvPr>
          <p:cNvPicPr>
            <a:picLocks noChangeAspect="1"/>
          </p:cNvPicPr>
          <p:nvPr/>
        </p:nvPicPr>
        <p:blipFill>
          <a:blip r:embed="rId2"/>
          <a:stretch>
            <a:fillRect/>
          </a:stretch>
        </p:blipFill>
        <p:spPr>
          <a:xfrm>
            <a:off x="1547664" y="1052736"/>
            <a:ext cx="5731510" cy="3222625"/>
          </a:xfrm>
          <a:prstGeom prst="rect">
            <a:avLst/>
          </a:prstGeom>
        </p:spPr>
      </p:pic>
    </p:spTree>
    <p:extLst>
      <p:ext uri="{BB962C8B-B14F-4D97-AF65-F5344CB8AC3E}">
        <p14:creationId xmlns:p14="http://schemas.microsoft.com/office/powerpoint/2010/main" val="957995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03CE-99FE-5938-D917-2C99B9988B25}"/>
              </a:ext>
            </a:extLst>
          </p:cNvPr>
          <p:cNvSpPr>
            <a:spLocks noGrp="1"/>
          </p:cNvSpPr>
          <p:nvPr>
            <p:ph type="title"/>
          </p:nvPr>
        </p:nvSpPr>
        <p:spPr>
          <a:xfrm>
            <a:off x="311700" y="4581128"/>
            <a:ext cx="8520600" cy="763600"/>
          </a:xfrm>
        </p:spPr>
        <p:txBody>
          <a:bodyPr>
            <a:noAutofit/>
          </a:bodyPr>
          <a:lstStyle/>
          <a:p>
            <a:r>
              <a:rPr lang="en-US" sz="1400" dirty="0"/>
              <a:t>In above screen we can see dataset contains total 3226 records and application using 2903 (80%) records for training MLP and 323 records (20%) to test MLP prediction performance and then calculate RMSE (root mean square error). RMSE represents difference between actual and predicted values. If algorithm predict exact value then different will low and if predict wrong value then difference will be high</a:t>
            </a:r>
            <a:br>
              <a:rPr lang="en-US" sz="1400" dirty="0"/>
            </a:br>
            <a:endParaRPr lang="en-US" sz="1400" dirty="0"/>
          </a:p>
        </p:txBody>
      </p:sp>
      <p:pic>
        <p:nvPicPr>
          <p:cNvPr id="4" name="Picture 3">
            <a:extLst>
              <a:ext uri="{FF2B5EF4-FFF2-40B4-BE49-F238E27FC236}">
                <a16:creationId xmlns:a16="http://schemas.microsoft.com/office/drawing/2014/main" id="{72D3CF56-761B-4141-71BD-CA03D33DC859}"/>
              </a:ext>
            </a:extLst>
          </p:cNvPr>
          <p:cNvPicPr>
            <a:picLocks noChangeAspect="1"/>
          </p:cNvPicPr>
          <p:nvPr/>
        </p:nvPicPr>
        <p:blipFill>
          <a:blip r:embed="rId2"/>
          <a:stretch>
            <a:fillRect/>
          </a:stretch>
        </p:blipFill>
        <p:spPr>
          <a:xfrm>
            <a:off x="1475656" y="980728"/>
            <a:ext cx="5731510" cy="3222625"/>
          </a:xfrm>
          <a:prstGeom prst="rect">
            <a:avLst/>
          </a:prstGeom>
        </p:spPr>
      </p:pic>
    </p:spTree>
    <p:extLst>
      <p:ext uri="{BB962C8B-B14F-4D97-AF65-F5344CB8AC3E}">
        <p14:creationId xmlns:p14="http://schemas.microsoft.com/office/powerpoint/2010/main" val="3453804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F18B-85BF-3CDC-9481-C31C5D785F76}"/>
              </a:ext>
            </a:extLst>
          </p:cNvPr>
          <p:cNvSpPr>
            <a:spLocks noGrp="1"/>
          </p:cNvSpPr>
          <p:nvPr>
            <p:ph type="title"/>
          </p:nvPr>
        </p:nvSpPr>
        <p:spPr/>
        <p:txBody>
          <a:bodyPr>
            <a:noAutofit/>
          </a:bodyPr>
          <a:lstStyle/>
          <a:p>
            <a:r>
              <a:rPr lang="en-US" sz="1600" dirty="0"/>
              <a:t>After preprocessing we got Wavelet rainfall graph where green dots represents rainfall and in above graph x-axis represents year and y-axis represents rate of receive rainfall.</a:t>
            </a:r>
            <a:br>
              <a:rPr lang="en-US" sz="1600" dirty="0"/>
            </a:br>
            <a:endParaRPr lang="en-US" sz="1600" dirty="0"/>
          </a:p>
        </p:txBody>
      </p:sp>
      <p:pic>
        <p:nvPicPr>
          <p:cNvPr id="4" name="Picture 3">
            <a:extLst>
              <a:ext uri="{FF2B5EF4-FFF2-40B4-BE49-F238E27FC236}">
                <a16:creationId xmlns:a16="http://schemas.microsoft.com/office/drawing/2014/main" id="{178BAD82-8688-E14B-85E1-0754099B15B2}"/>
              </a:ext>
            </a:extLst>
          </p:cNvPr>
          <p:cNvPicPr>
            <a:picLocks noChangeAspect="1"/>
          </p:cNvPicPr>
          <p:nvPr/>
        </p:nvPicPr>
        <p:blipFill>
          <a:blip r:embed="rId2"/>
          <a:stretch>
            <a:fillRect/>
          </a:stretch>
        </p:blipFill>
        <p:spPr>
          <a:xfrm>
            <a:off x="1706245" y="1817687"/>
            <a:ext cx="5731510" cy="3222625"/>
          </a:xfrm>
          <a:prstGeom prst="rect">
            <a:avLst/>
          </a:prstGeom>
        </p:spPr>
      </p:pic>
    </p:spTree>
    <p:extLst>
      <p:ext uri="{BB962C8B-B14F-4D97-AF65-F5344CB8AC3E}">
        <p14:creationId xmlns:p14="http://schemas.microsoft.com/office/powerpoint/2010/main" val="235746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5F5C1-79A7-9ECD-EBE5-73CB143A3627}"/>
              </a:ext>
            </a:extLst>
          </p:cNvPr>
          <p:cNvSpPr>
            <a:spLocks noGrp="1"/>
          </p:cNvSpPr>
          <p:nvPr>
            <p:ph type="title"/>
          </p:nvPr>
        </p:nvSpPr>
        <p:spPr>
          <a:xfrm>
            <a:off x="1443491" y="804521"/>
            <a:ext cx="6571343" cy="752272"/>
          </a:xfrm>
        </p:spPr>
        <p:txBody>
          <a:bodyPr/>
          <a:lstStyle/>
          <a:p>
            <a:r>
              <a:rPr lang="en-US" dirty="0"/>
              <a:t>Table of contents</a:t>
            </a:r>
          </a:p>
        </p:txBody>
      </p:sp>
      <p:sp>
        <p:nvSpPr>
          <p:cNvPr id="3" name="Content Placeholder 2">
            <a:extLst>
              <a:ext uri="{FF2B5EF4-FFF2-40B4-BE49-F238E27FC236}">
                <a16:creationId xmlns:a16="http://schemas.microsoft.com/office/drawing/2014/main" id="{83A0C725-41FE-46C8-D096-1E9E20CCBE0C}"/>
              </a:ext>
            </a:extLst>
          </p:cNvPr>
          <p:cNvSpPr>
            <a:spLocks noGrp="1"/>
          </p:cNvSpPr>
          <p:nvPr>
            <p:ph idx="1"/>
          </p:nvPr>
        </p:nvSpPr>
        <p:spPr/>
        <p:txBody>
          <a:bodyPr>
            <a:normAutofit fontScale="47500" lnSpcReduction="20000"/>
          </a:bodyPr>
          <a:lstStyle/>
          <a:p>
            <a:r>
              <a:rPr lang="en-US" dirty="0"/>
              <a:t>Abstract</a:t>
            </a:r>
          </a:p>
          <a:p>
            <a:r>
              <a:rPr lang="en-US" dirty="0"/>
              <a:t>Introduction</a:t>
            </a:r>
          </a:p>
          <a:p>
            <a:r>
              <a:rPr lang="en-US" dirty="0"/>
              <a:t>Objective</a:t>
            </a:r>
          </a:p>
          <a:p>
            <a:r>
              <a:rPr lang="en-US" dirty="0"/>
              <a:t>Problem Statement</a:t>
            </a:r>
          </a:p>
          <a:p>
            <a:r>
              <a:rPr lang="en-US" dirty="0"/>
              <a:t>Existing System</a:t>
            </a:r>
          </a:p>
          <a:p>
            <a:r>
              <a:rPr lang="en-US" dirty="0"/>
              <a:t>Proposed System and Advantages</a:t>
            </a:r>
          </a:p>
          <a:p>
            <a:r>
              <a:rPr lang="en-US" dirty="0"/>
              <a:t>Data Flow Diagram</a:t>
            </a:r>
          </a:p>
          <a:p>
            <a:r>
              <a:rPr lang="en-US" dirty="0"/>
              <a:t>Modules Description</a:t>
            </a:r>
          </a:p>
          <a:p>
            <a:r>
              <a:rPr lang="en-US" dirty="0"/>
              <a:t>System Architecture</a:t>
            </a:r>
          </a:p>
          <a:p>
            <a:r>
              <a:rPr lang="en-US" dirty="0"/>
              <a:t>Output </a:t>
            </a:r>
          </a:p>
          <a:p>
            <a:r>
              <a:rPr lang="en-US" dirty="0"/>
              <a:t>Conclusion</a:t>
            </a:r>
          </a:p>
          <a:p>
            <a:r>
              <a:rPr lang="en-US" dirty="0"/>
              <a:t>References</a:t>
            </a:r>
          </a:p>
          <a:p>
            <a:endParaRPr lang="en-US" dirty="0"/>
          </a:p>
          <a:p>
            <a:endParaRPr lang="en-US" dirty="0"/>
          </a:p>
          <a:p>
            <a:endParaRPr lang="en-US" dirty="0"/>
          </a:p>
        </p:txBody>
      </p:sp>
    </p:spTree>
    <p:extLst>
      <p:ext uri="{BB962C8B-B14F-4D97-AF65-F5344CB8AC3E}">
        <p14:creationId xmlns:p14="http://schemas.microsoft.com/office/powerpoint/2010/main" val="776419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9AFB54B-00DF-920D-2052-5A380408EC0F}"/>
              </a:ext>
            </a:extLst>
          </p:cNvPr>
          <p:cNvSpPr>
            <a:spLocks noGrp="1"/>
          </p:cNvSpPr>
          <p:nvPr>
            <p:ph type="body" idx="1"/>
          </p:nvPr>
        </p:nvSpPr>
        <p:spPr>
          <a:xfrm>
            <a:off x="296092" y="4663063"/>
            <a:ext cx="8520600" cy="1604335"/>
          </a:xfrm>
        </p:spPr>
        <p:txBody>
          <a:bodyPr>
            <a:normAutofit lnSpcReduction="10000"/>
          </a:bodyPr>
          <a:lstStyle/>
          <a:p>
            <a:r>
              <a:rPr lang="en-US" dirty="0"/>
              <a:t>In above screen WNN model generated and we got RMSE error as 28% which is less than RMSE given in paper so model is accurate and now click on ‘Rainfall Prediction for 30 Days’ button to predict rainfall using WNN model</a:t>
            </a:r>
          </a:p>
          <a:p>
            <a:endParaRPr lang="en-US" dirty="0"/>
          </a:p>
        </p:txBody>
      </p:sp>
      <p:pic>
        <p:nvPicPr>
          <p:cNvPr id="4" name="Picture 3">
            <a:extLst>
              <a:ext uri="{FF2B5EF4-FFF2-40B4-BE49-F238E27FC236}">
                <a16:creationId xmlns:a16="http://schemas.microsoft.com/office/drawing/2014/main" id="{911D1FC1-FD17-22CD-4C3E-E550B702DCA5}"/>
              </a:ext>
            </a:extLst>
          </p:cNvPr>
          <p:cNvPicPr>
            <a:picLocks noChangeAspect="1"/>
          </p:cNvPicPr>
          <p:nvPr/>
        </p:nvPicPr>
        <p:blipFill>
          <a:blip r:embed="rId2"/>
          <a:stretch>
            <a:fillRect/>
          </a:stretch>
        </p:blipFill>
        <p:spPr>
          <a:xfrm>
            <a:off x="1403648" y="1341376"/>
            <a:ext cx="5731510" cy="3222625"/>
          </a:xfrm>
          <a:prstGeom prst="rect">
            <a:avLst/>
          </a:prstGeom>
        </p:spPr>
      </p:pic>
    </p:spTree>
    <p:extLst>
      <p:ext uri="{BB962C8B-B14F-4D97-AF65-F5344CB8AC3E}">
        <p14:creationId xmlns:p14="http://schemas.microsoft.com/office/powerpoint/2010/main" val="2196161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FC2A-AC3C-DB6C-C3C1-90815693BF9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BE25FBE-54BF-36C6-707D-8394D549E275}"/>
              </a:ext>
            </a:extLst>
          </p:cNvPr>
          <p:cNvSpPr>
            <a:spLocks noGrp="1"/>
          </p:cNvSpPr>
          <p:nvPr>
            <p:ph type="body" idx="1"/>
          </p:nvPr>
        </p:nvSpPr>
        <p:spPr>
          <a:xfrm>
            <a:off x="311700" y="4948330"/>
            <a:ext cx="8520600" cy="1316303"/>
          </a:xfrm>
        </p:spPr>
        <p:txBody>
          <a:bodyPr/>
          <a:lstStyle/>
          <a:p>
            <a:r>
              <a:rPr lang="en-US" dirty="0"/>
              <a:t>In above screen for each day we are printing actual rainfall from test data and predicted rainfall from WNN model and we can see difference between them is closed and you scroll down above text area to view all records</a:t>
            </a:r>
          </a:p>
          <a:p>
            <a:endParaRPr lang="en-US" dirty="0"/>
          </a:p>
        </p:txBody>
      </p:sp>
      <p:pic>
        <p:nvPicPr>
          <p:cNvPr id="4" name="Picture 3">
            <a:extLst>
              <a:ext uri="{FF2B5EF4-FFF2-40B4-BE49-F238E27FC236}">
                <a16:creationId xmlns:a16="http://schemas.microsoft.com/office/drawing/2014/main" id="{04EA47E5-8835-382E-FF5B-09D02B214400}"/>
              </a:ext>
            </a:extLst>
          </p:cNvPr>
          <p:cNvPicPr>
            <a:picLocks noChangeAspect="1"/>
          </p:cNvPicPr>
          <p:nvPr/>
        </p:nvPicPr>
        <p:blipFill>
          <a:blip r:embed="rId2"/>
          <a:stretch>
            <a:fillRect/>
          </a:stretch>
        </p:blipFill>
        <p:spPr>
          <a:xfrm>
            <a:off x="1706245" y="1510404"/>
            <a:ext cx="5731510" cy="3222625"/>
          </a:xfrm>
          <a:prstGeom prst="rect">
            <a:avLst/>
          </a:prstGeom>
        </p:spPr>
      </p:pic>
    </p:spTree>
    <p:extLst>
      <p:ext uri="{BB962C8B-B14F-4D97-AF65-F5344CB8AC3E}">
        <p14:creationId xmlns:p14="http://schemas.microsoft.com/office/powerpoint/2010/main" val="3207862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520600" cy="763931"/>
          </a:xfrm>
        </p:spPr>
        <p:txBody>
          <a:bodyPr>
            <a:normAutofit/>
          </a:bodyPr>
          <a:lstStyle/>
          <a:p>
            <a:r>
              <a:rPr lang="en-US" dirty="0"/>
              <a:t>Screen</a:t>
            </a:r>
          </a:p>
        </p:txBody>
      </p:sp>
      <p:sp>
        <p:nvSpPr>
          <p:cNvPr id="3" name="Text Placeholder 2"/>
          <p:cNvSpPr>
            <a:spLocks noGrp="1"/>
          </p:cNvSpPr>
          <p:nvPr>
            <p:ph type="body" idx="1"/>
          </p:nvPr>
        </p:nvSpPr>
        <p:spPr>
          <a:xfrm>
            <a:off x="467544" y="858183"/>
            <a:ext cx="8520600" cy="4555200"/>
          </a:xfrm>
        </p:spPr>
        <p:txBody>
          <a:bodyPr/>
          <a:lstStyle/>
          <a:p>
            <a:endParaRPr lang="en-US" dirty="0"/>
          </a:p>
        </p:txBody>
      </p:sp>
      <p:sp>
        <p:nvSpPr>
          <p:cNvPr id="4" name="Title 1"/>
          <p:cNvSpPr txBox="1">
            <a:spLocks/>
          </p:cNvSpPr>
          <p:nvPr/>
        </p:nvSpPr>
        <p:spPr>
          <a:xfrm>
            <a:off x="311700" y="5422244"/>
            <a:ext cx="8520600" cy="763931"/>
          </a:xfrm>
          <a:prstGeom prst="rect">
            <a:avLst/>
          </a:prstGeom>
        </p:spPr>
        <p:txBody>
          <a:bodyPr spcFirstLastPara="1" vert="horz" wrap="square" lIns="91425" tIns="91425" rIns="91425" bIns="91425" rtlCol="0" anchor="t" anchorCtr="0">
            <a:normAutofit fontScale="97500"/>
          </a:bodyPr>
          <a:lstStyle/>
          <a:p>
            <a:r>
              <a:rPr lang="en-US" sz="1600" dirty="0"/>
              <a:t>In above screen you can see for day 26, 27 and 28 prediction is closed to actual value and then will get below graph between actual and predicted rainfall</a:t>
            </a:r>
          </a:p>
        </p:txBody>
      </p:sp>
      <p:pic>
        <p:nvPicPr>
          <p:cNvPr id="5" name="Picture 4"/>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520600" cy="763931"/>
          </a:xfrm>
        </p:spPr>
        <p:txBody>
          <a:bodyPr>
            <a:normAutofit/>
          </a:bodyPr>
          <a:lstStyle/>
          <a:p>
            <a:r>
              <a:rPr lang="en-US" dirty="0"/>
              <a:t>Screen</a:t>
            </a:r>
          </a:p>
        </p:txBody>
      </p:sp>
      <p:sp>
        <p:nvSpPr>
          <p:cNvPr id="4" name="Title 1"/>
          <p:cNvSpPr txBox="1">
            <a:spLocks/>
          </p:cNvSpPr>
          <p:nvPr/>
        </p:nvSpPr>
        <p:spPr>
          <a:xfrm>
            <a:off x="350862" y="5244780"/>
            <a:ext cx="8520600" cy="763931"/>
          </a:xfrm>
          <a:prstGeom prst="rect">
            <a:avLst/>
          </a:prstGeom>
        </p:spPr>
        <p:txBody>
          <a:bodyPr spcFirstLastPara="1" vert="horz" wrap="square" lIns="91425" tIns="91425" rIns="91425" bIns="91425" rtlCol="0" anchor="t" anchorCtr="0">
            <a:normAutofit fontScale="90000" lnSpcReduction="10000"/>
          </a:bodyPr>
          <a:lstStyle/>
          <a:p>
            <a:r>
              <a:rPr lang="en-US" sz="1600" dirty="0"/>
              <a:t>In above graph x-axis represents day and y-axis represents rainfall and in above graph blue line represents actual rainfall from test data and green line represents predicted rainfall and in above graph we can see difference between two lines are closed so we can conclude that prediction is accurate.</a:t>
            </a:r>
          </a:p>
        </p:txBody>
      </p:sp>
      <p:pic>
        <p:nvPicPr>
          <p:cNvPr id="5" name="Picture 4"/>
          <p:cNvPicPr/>
          <p:nvPr/>
        </p:nvPicPr>
        <p:blipFill>
          <a:blip r:embed="rId2"/>
          <a:stretch>
            <a:fillRect/>
          </a:stretch>
        </p:blipFill>
        <p:spPr>
          <a:xfrm>
            <a:off x="1706245" y="1817687"/>
            <a:ext cx="5731510" cy="32226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3" name="Text Placeholder 2"/>
          <p:cNvSpPr>
            <a:spLocks noGrp="1"/>
          </p:cNvSpPr>
          <p:nvPr>
            <p:ph type="body" idx="1"/>
          </p:nvPr>
        </p:nvSpPr>
        <p:spPr/>
        <p:txBody>
          <a:bodyPr>
            <a:normAutofit fontScale="70000" lnSpcReduction="20000"/>
          </a:bodyPr>
          <a:lstStyle/>
          <a:p>
            <a:pPr>
              <a:buNone/>
            </a:pPr>
            <a:r>
              <a:rPr lang="en-US" dirty="0"/>
              <a:t>This paper reports a hybrid model called wavelet neural network model (WNN) for time series modeling of monthly rainfall. The proposed model is a combination of wavelet analysis and artificial neural network. Wavelet decomposes the time series into multilevel of details and it can adopt </a:t>
            </a:r>
            <a:r>
              <a:rPr lang="en-US" dirty="0" err="1"/>
              <a:t>multiresolution</a:t>
            </a:r>
            <a:r>
              <a:rPr lang="en-US" dirty="0"/>
              <a:t> analysis and effectively diagnose the main frequency component of the signal and abstract local information of the time series. The proposed WNN model has been applied to monthly rainfall of Darjeeling rain gauge station. The time series data of rainfall was decomposed into sub series by DWT. Appropriate sub-series of the variable used as inputs to the ANN model and original time series of the variable as output. Model parameters are calibrated using 44 years of data and rest of the data is used for model validation. From this analysis, it was found that efficiency index is more than 94 % for WNN models whereas it is 64 % for ANN models respectively. Overall analysis indicates that the performance of ANN are relatively lower compared to that of WNN models; this may be plausibly due to the variation in nonlinear dynamics of temperature which plays a predominant role in hilly areas included in rainfall process that mapped effectively by Wavelet based models. It may be noted that hydrological data used in the WNN model has been decomposed in details and approximation, which may lead to better capturing the rainfall processes. The study only used data from one rain gauge station and further studies using more rain gauges data from various areas may be required to strengthen these conclusions.</a:t>
            </a:r>
          </a:p>
          <a:p>
            <a:pPr>
              <a:buNone/>
            </a:pPr>
            <a:r>
              <a:rPr lang="en-US" dirty="0"/>
              <a:t> </a:t>
            </a:r>
          </a:p>
          <a:p>
            <a:pPr>
              <a:buNone/>
            </a:pPr>
            <a:endParaRPr lang="en-US" dirty="0"/>
          </a:p>
          <a:p>
            <a:pPr>
              <a:buNone/>
            </a:pPr>
            <a:endParaRPr lang="en-US" dirty="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a:t>
            </a:r>
          </a:p>
        </p:txBody>
      </p:sp>
      <p:sp>
        <p:nvSpPr>
          <p:cNvPr id="3" name="Text Placeholder 2"/>
          <p:cNvSpPr>
            <a:spLocks noGrp="1"/>
          </p:cNvSpPr>
          <p:nvPr>
            <p:ph type="body" idx="1"/>
          </p:nvPr>
        </p:nvSpPr>
        <p:spPr/>
        <p:txBody>
          <a:bodyPr>
            <a:normAutofit fontScale="55000" lnSpcReduction="20000"/>
          </a:bodyPr>
          <a:lstStyle/>
          <a:p>
            <a:pPr>
              <a:buNone/>
            </a:pPr>
            <a:r>
              <a:rPr lang="en-US" b="1" dirty="0"/>
              <a:t>Textbooks:</a:t>
            </a:r>
            <a:r>
              <a:rPr lang="en-US" dirty="0"/>
              <a:t> </a:t>
            </a:r>
          </a:p>
          <a:p>
            <a:pPr lvl="0">
              <a:buNone/>
            </a:pPr>
            <a:r>
              <a:rPr lang="en-US" b="1" dirty="0"/>
              <a:t>Programming Python,</a:t>
            </a:r>
            <a:r>
              <a:rPr lang="en-US" dirty="0"/>
              <a:t> </a:t>
            </a:r>
            <a:r>
              <a:rPr lang="en-US" b="1" dirty="0"/>
              <a:t>Mark Lutz</a:t>
            </a:r>
            <a:endParaRPr lang="en-US" dirty="0"/>
          </a:p>
          <a:p>
            <a:pPr lvl="0">
              <a:buNone/>
            </a:pPr>
            <a:r>
              <a:rPr lang="en-US" b="1" dirty="0"/>
              <a:t> Head First Python,</a:t>
            </a:r>
            <a:r>
              <a:rPr lang="en-US" dirty="0"/>
              <a:t> </a:t>
            </a:r>
            <a:r>
              <a:rPr lang="en-US" b="1" dirty="0"/>
              <a:t>Paul Barry</a:t>
            </a:r>
            <a:endParaRPr lang="en-US" dirty="0"/>
          </a:p>
          <a:p>
            <a:pPr lvl="0">
              <a:buNone/>
            </a:pPr>
            <a:r>
              <a:rPr lang="en-US" b="1" dirty="0"/>
              <a:t>Core Python </a:t>
            </a:r>
            <a:r>
              <a:rPr lang="en-US" b="1" dirty="0" err="1"/>
              <a:t>Programming,R</a:t>
            </a:r>
            <a:r>
              <a:rPr lang="en-US" b="1" dirty="0"/>
              <a:t>. </a:t>
            </a:r>
            <a:r>
              <a:rPr lang="en-US" b="1" dirty="0" err="1"/>
              <a:t>Nageswara</a:t>
            </a:r>
            <a:r>
              <a:rPr lang="en-US" b="1" dirty="0"/>
              <a:t> </a:t>
            </a:r>
            <a:r>
              <a:rPr lang="en-US" b="1" dirty="0" err="1"/>
              <a:t>Rao</a:t>
            </a:r>
            <a:endParaRPr lang="en-US" dirty="0"/>
          </a:p>
          <a:p>
            <a:pPr lvl="0">
              <a:buNone/>
            </a:pPr>
            <a:r>
              <a:rPr lang="en-US" b="1" dirty="0"/>
              <a:t>Learning with Python, Allen B. Downey</a:t>
            </a:r>
            <a:endParaRPr lang="en-US" dirty="0"/>
          </a:p>
          <a:p>
            <a:pPr>
              <a:buNone/>
            </a:pPr>
            <a:r>
              <a:rPr lang="en-US" b="1" dirty="0"/>
              <a:t> </a:t>
            </a:r>
            <a:endParaRPr lang="en-US" dirty="0"/>
          </a:p>
          <a:p>
            <a:pPr>
              <a:buNone/>
            </a:pPr>
            <a:r>
              <a:rPr lang="en-US" b="1" dirty="0"/>
              <a:t>Journals:</a:t>
            </a:r>
            <a:endParaRPr lang="en-US" dirty="0"/>
          </a:p>
          <a:p>
            <a:pPr lvl="0"/>
            <a:r>
              <a:rPr lang="en-US" dirty="0" err="1"/>
              <a:t>Adamowski</a:t>
            </a:r>
            <a:r>
              <a:rPr lang="en-US" dirty="0"/>
              <a:t> J, Sun K (2010) Development of a coupled wavelet transform and neural network method for flow forecasting of non-perennial rivers in semi-arid watersheds. J </a:t>
            </a:r>
            <a:r>
              <a:rPr lang="en-US" dirty="0" err="1"/>
              <a:t>Hydrol</a:t>
            </a:r>
            <a:r>
              <a:rPr lang="en-US" dirty="0"/>
              <a:t> 390(1–2):85–91</a:t>
            </a:r>
          </a:p>
          <a:p>
            <a:pPr lvl="0"/>
            <a:r>
              <a:rPr lang="en-US" dirty="0" err="1"/>
              <a:t>Anctil</a:t>
            </a:r>
            <a:r>
              <a:rPr lang="en-US" dirty="0"/>
              <a:t> F, Tape DG (2004) An exploration of artificial neural network rainfall-runoff forecasting combined with wavelet decomposition. J Environ Eng </a:t>
            </a:r>
            <a:r>
              <a:rPr lang="en-US" dirty="0" err="1"/>
              <a:t>Sci</a:t>
            </a:r>
            <a:r>
              <a:rPr lang="en-US" dirty="0"/>
              <a:t> 3:121–128</a:t>
            </a:r>
          </a:p>
          <a:p>
            <a:pPr lvl="0"/>
            <a:r>
              <a:rPr lang="en-US" dirty="0" err="1"/>
              <a:t>Antonios</a:t>
            </a:r>
            <a:r>
              <a:rPr lang="en-US" dirty="0"/>
              <a:t> A, Constantine EV (2003) Wavelet Exploratory Analysis of the FTSE ALL SHARE Index. In proceedings of the 2nd WSEAS international conference on non-linear analysis. Non-linear systems and Chaos, Athens</a:t>
            </a:r>
          </a:p>
          <a:p>
            <a:pPr lvl="0"/>
            <a:r>
              <a:rPr lang="en-US" dirty="0"/>
              <a:t>ASCE Task Committee (2000a) Artificial neural networks in hydrology-I: preliminary concepts. J </a:t>
            </a:r>
            <a:r>
              <a:rPr lang="en-US" dirty="0" err="1"/>
              <a:t>Hydrol</a:t>
            </a:r>
            <a:r>
              <a:rPr lang="en-US" dirty="0"/>
              <a:t> Eng 5(2):115–123 ASCE Task Committee (2000b) Artificial neural networks in hydrology-II: hydrologic applications. J </a:t>
            </a:r>
            <a:r>
              <a:rPr lang="en-US" dirty="0" err="1"/>
              <a:t>Hydrol</a:t>
            </a:r>
            <a:r>
              <a:rPr lang="en-US" dirty="0"/>
              <a:t> Eng 5(2):124–137 </a:t>
            </a:r>
          </a:p>
          <a:p>
            <a:pPr lvl="0"/>
            <a:r>
              <a:rPr lang="en-US" dirty="0" err="1"/>
              <a:t>Aussem</a:t>
            </a:r>
            <a:r>
              <a:rPr lang="en-US" dirty="0"/>
              <a:t> A, </a:t>
            </a:r>
            <a:r>
              <a:rPr lang="en-US" dirty="0" err="1"/>
              <a:t>Murtagh</a:t>
            </a:r>
            <a:r>
              <a:rPr lang="en-US" dirty="0"/>
              <a:t> F (1997) Combining neural network forecasts on wavelet transformed series. Connect </a:t>
            </a:r>
            <a:r>
              <a:rPr lang="en-US" dirty="0" err="1"/>
              <a:t>Sci</a:t>
            </a:r>
            <a:r>
              <a:rPr lang="en-US" dirty="0"/>
              <a:t> 9(1):113–121 </a:t>
            </a:r>
          </a:p>
          <a:p>
            <a:pPr>
              <a:buNone/>
            </a:pPr>
            <a:endParaRPr lang="en-US" b="1" dirty="0"/>
          </a:p>
          <a:p>
            <a:pPr>
              <a:buNone/>
            </a:pPr>
            <a:r>
              <a:rPr lang="en-US" b="1" dirty="0"/>
              <a:t>Websites:</a:t>
            </a:r>
            <a:endParaRPr lang="en-US" dirty="0"/>
          </a:p>
          <a:p>
            <a:pPr lvl="0">
              <a:buNone/>
            </a:pPr>
            <a:r>
              <a:rPr lang="en-US" b="1" dirty="0">
                <a:latin typeface="Times New Roman" pitchFamily="18" charset="0"/>
                <a:cs typeface="Times New Roman" pitchFamily="18" charset="0"/>
              </a:rPr>
              <a:t>https://www.w3schools.com/python/</a:t>
            </a:r>
            <a:endParaRPr lang="en-US" dirty="0">
              <a:latin typeface="Times New Roman" pitchFamily="18" charset="0"/>
              <a:cs typeface="Times New Roman" pitchFamily="18" charset="0"/>
            </a:endParaRPr>
          </a:p>
          <a:p>
            <a:pPr lvl="0">
              <a:buNone/>
            </a:pPr>
            <a:r>
              <a:rPr lang="en-US" b="1" dirty="0">
                <a:latin typeface="Times New Roman" pitchFamily="18" charset="0"/>
                <a:cs typeface="Times New Roman" pitchFamily="18" charset="0"/>
              </a:rPr>
              <a:t>https://www.tutorialspoint.com/python/index.htm</a:t>
            </a:r>
            <a:endParaRPr lang="en-US" dirty="0">
              <a:latin typeface="Times New Roman" pitchFamily="18" charset="0"/>
              <a:cs typeface="Times New Roman" pitchFamily="18" charset="0"/>
            </a:endParaRPr>
          </a:p>
          <a:p>
            <a:pPr lvl="0">
              <a:buNone/>
            </a:pPr>
            <a:r>
              <a:rPr lang="en-US" b="1" dirty="0">
                <a:latin typeface="Times New Roman" pitchFamily="18" charset="0"/>
                <a:cs typeface="Times New Roman" pitchFamily="18" charset="0"/>
              </a:rPr>
              <a:t>https://www.javatpoint.com/python-tutorial</a:t>
            </a:r>
            <a:endParaRPr lang="en-US" dirty="0">
              <a:latin typeface="Times New Roman" pitchFamily="18" charset="0"/>
              <a:cs typeface="Times New Roman" pitchFamily="18" charset="0"/>
            </a:endParaRPr>
          </a:p>
          <a:p>
            <a:pPr lvl="0">
              <a:buNone/>
            </a:pPr>
            <a:r>
              <a:rPr lang="en-US" b="1" dirty="0">
                <a:latin typeface="Times New Roman" pitchFamily="18" charset="0"/>
                <a:cs typeface="Times New Roman" pitchFamily="18" charset="0"/>
              </a:rPr>
              <a:t>https://www.learnpython.org/</a:t>
            </a:r>
            <a:endParaRPr lang="en-US" dirty="0">
              <a:latin typeface="Times New Roman" pitchFamily="18" charset="0"/>
              <a:cs typeface="Times New Roman" pitchFamily="18" charset="0"/>
            </a:endParaRPr>
          </a:p>
          <a:p>
            <a:pPr lvl="0">
              <a:buNone/>
            </a:pPr>
            <a:r>
              <a:rPr lang="en-US" b="1" dirty="0">
                <a:latin typeface="Times New Roman" pitchFamily="18" charset="0"/>
                <a:cs typeface="Times New Roman" pitchFamily="18" charset="0"/>
              </a:rPr>
              <a:t>https://www.pythontutorial.net/</a:t>
            </a:r>
            <a:endParaRPr lang="en-US" dirty="0">
              <a:latin typeface="Times New Roman" pitchFamily="18" charset="0"/>
              <a:cs typeface="Times New Roman" pitchFamily="18" charset="0"/>
            </a:endParaRP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a:t>
            </a:r>
            <a:endParaRPr/>
          </a:p>
        </p:txBody>
      </p:sp>
      <p:sp>
        <p:nvSpPr>
          <p:cNvPr id="168" name="Google Shape;168;p26"/>
          <p:cNvSpPr txBox="1">
            <a:spLocks noGrp="1"/>
          </p:cNvSpPr>
          <p:nvPr>
            <p:ph type="body" idx="1"/>
          </p:nvPr>
        </p:nvSpPr>
        <p:spPr>
          <a:xfrm>
            <a:off x="311700" y="1151400"/>
            <a:ext cx="8520600" cy="45552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GB" sz="3000" b="1"/>
              <a:t>THANK YOU</a:t>
            </a:r>
            <a:endParaRPr sz="3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62700"/>
            <a:ext cx="8520600" cy="66204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US" dirty="0"/>
              <a:t>Abstract</a:t>
            </a:r>
            <a:endParaRPr dirty="0"/>
          </a:p>
        </p:txBody>
      </p:sp>
      <p:sp>
        <p:nvSpPr>
          <p:cNvPr id="61" name="Google Shape;61;p14"/>
          <p:cNvSpPr txBox="1">
            <a:spLocks noGrp="1"/>
          </p:cNvSpPr>
          <p:nvPr>
            <p:ph type="body" idx="1"/>
          </p:nvPr>
        </p:nvSpPr>
        <p:spPr>
          <a:xfrm>
            <a:off x="311700" y="1357100"/>
            <a:ext cx="8520600" cy="5236400"/>
          </a:xfrm>
          <a:prstGeom prst="rect">
            <a:avLst/>
          </a:prstGeom>
        </p:spPr>
        <p:txBody>
          <a:bodyPr spcFirstLastPara="1" wrap="square" lIns="91425" tIns="91425" rIns="91425" bIns="91425" anchor="t" anchorCtr="0">
            <a:normAutofit/>
          </a:bodyPr>
          <a:lstStyle/>
          <a:p>
            <a:r>
              <a:rPr lang="en-US" dirty="0"/>
              <a:t>One of the most important elements in a hydrological model is rainfall. To study and predict the rainfall forecast, several models have been developed. Wavelet approaches have been frequently used in water resources research in recent years due to their temporal frequency representation. By merging the wavelet methodology with Artificial Neural Networks, this research attempts to establish an alternate way for rainfall prediction (ANN). </a:t>
            </a:r>
          </a:p>
          <a:p>
            <a:r>
              <a:rPr lang="en-US" dirty="0"/>
              <a:t>Monthly rainfall data from the Darjeeling rain gauge station was used to test the wavelet and ANN models. The performance of the models in terms of calibration and validation is assessed using appropriate statistical approaches. The findings of monthly rainfall series modeling show that wavelet neural network models outperform ANN models in terms of effectiveness.</a:t>
            </a:r>
          </a:p>
          <a:p>
            <a:pPr marL="114300" indent="0">
              <a:buNone/>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Text Placeholder 2"/>
          <p:cNvSpPr>
            <a:spLocks noGrp="1"/>
          </p:cNvSpPr>
          <p:nvPr>
            <p:ph type="body" idx="1"/>
          </p:nvPr>
        </p:nvSpPr>
        <p:spPr>
          <a:xfrm>
            <a:off x="311700" y="1357298"/>
            <a:ext cx="8520600" cy="4734535"/>
          </a:xfrm>
        </p:spPr>
        <p:txBody>
          <a:bodyPr>
            <a:noAutofit/>
          </a:bodyPr>
          <a:lstStyle/>
          <a:p>
            <a:r>
              <a:rPr lang="en-US" dirty="0"/>
              <a:t>In today's society, global warming is hurting people all over the world, having a tremendous impact on humanity and hastening climate change. As a result of this, the air and oceans are warming, sea levels are rising, and flooding and drought are becoming more common. </a:t>
            </a:r>
          </a:p>
          <a:p>
            <a:r>
              <a:rPr lang="en-US" dirty="0"/>
              <a:t>Rainfall is one of the most devastating repercussions of climate change. Rainfall forecast is a difficult task these days, and most of the major world authorities are taking it into consideration. </a:t>
            </a:r>
          </a:p>
          <a:p>
            <a:r>
              <a:rPr lang="en-US" dirty="0"/>
              <a:t>Rainfall is a climatic component that has an impact on a variety of human activities, including agricultural production, construction, power generation, and tourism. As a result, rainfall is a major concern, necessitating better rainfall forecasting.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Objective:</a:t>
            </a:r>
            <a:endParaRPr lang="en-US" dirty="0"/>
          </a:p>
        </p:txBody>
      </p:sp>
      <p:sp>
        <p:nvSpPr>
          <p:cNvPr id="3" name="Text Placeholder 2"/>
          <p:cNvSpPr>
            <a:spLocks noGrp="1"/>
          </p:cNvSpPr>
          <p:nvPr>
            <p:ph type="body" idx="1"/>
          </p:nvPr>
        </p:nvSpPr>
        <p:spPr/>
        <p:txBody>
          <a:bodyPr>
            <a:normAutofit/>
          </a:bodyPr>
          <a:lstStyle/>
          <a:p>
            <a:r>
              <a:rPr lang="en-IN" dirty="0"/>
              <a:t>All existing algorithms were using plain satellite dataset to predict rainfall as this dataset may not contains present condition information so prediction may not be accurate. </a:t>
            </a:r>
          </a:p>
          <a:p>
            <a:r>
              <a:rPr lang="en-IN" dirty="0"/>
              <a:t>To overcome this problem we are using wavelet digital signature dataset which contains present condition information so neural network can predict accurate rainfall. </a:t>
            </a:r>
          </a:p>
          <a:p>
            <a:r>
              <a:rPr lang="en-IN" dirty="0"/>
              <a:t>Wavelet based prediction has gain lots of popularity due to signals contains present information.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Problem statement</a:t>
            </a:r>
            <a:br>
              <a:rPr lang="en-US" dirty="0"/>
            </a:br>
            <a:endParaRPr lang="en-US" dirty="0"/>
          </a:p>
        </p:txBody>
      </p:sp>
      <p:sp>
        <p:nvSpPr>
          <p:cNvPr id="3" name="Text Placeholder 2"/>
          <p:cNvSpPr>
            <a:spLocks noGrp="1"/>
          </p:cNvSpPr>
          <p:nvPr>
            <p:ph type="body" idx="1"/>
          </p:nvPr>
        </p:nvSpPr>
        <p:spPr/>
        <p:txBody>
          <a:bodyPr>
            <a:normAutofit/>
          </a:bodyPr>
          <a:lstStyle/>
          <a:p>
            <a:pPr lvl="1"/>
            <a:r>
              <a:rPr lang="en-US" dirty="0"/>
              <a:t>Climate change is now the most pressing issue on the planet. People are trying to figure out how climate change affects the economy, from production to infrastructure. Predicting rainfall, like anything else, is a difficult undertaking that requires a high level of accuracy.</a:t>
            </a:r>
          </a:p>
          <a:p>
            <a:pPr lvl="1"/>
            <a:r>
              <a:rPr lang="en-US" dirty="0"/>
              <a:t>A poor rainfall forecast can have an impact on agriculture, particularly for framers, whose entire crop is dependent on rainfall, and agriculture is always an important element of any economy. As a result, developing a somewhat accurate rainfall prediction is possible. Machine learning techniques are utilized in a variety of ways, but accuracy is always a challenge when making rainfall predictions. Rainfall has a variety of effects on the earth, including drought, flooding, and extreme summer heat, to name a few.</a:t>
            </a:r>
          </a:p>
          <a:p>
            <a:pPr lvl="1"/>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just" rtl="0">
              <a:lnSpc>
                <a:spcPct val="150000"/>
              </a:lnSpc>
              <a:spcBef>
                <a:spcPts val="0"/>
              </a:spcBef>
              <a:spcAft>
                <a:spcPts val="1000"/>
              </a:spcAft>
              <a:buClr>
                <a:schemeClr val="dk1"/>
              </a:buClr>
              <a:buSzPct val="45833"/>
              <a:buFont typeface="Arial"/>
              <a:buNone/>
            </a:pPr>
            <a:r>
              <a:rPr lang="en-GB" sz="2400" b="1" dirty="0">
                <a:latin typeface="Times New Roman"/>
                <a:ea typeface="Times New Roman"/>
                <a:cs typeface="Times New Roman"/>
                <a:sym typeface="Times New Roman"/>
              </a:rPr>
              <a:t>Existing System:</a:t>
            </a:r>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rmAutofit/>
          </a:bodyPr>
          <a:lstStyle/>
          <a:p>
            <a:r>
              <a:rPr lang="en-US" dirty="0"/>
              <a:t>Rainfall is a complex atmospheric process, which is space and time dependent and it is not easy to predict. Due to the apparent random characteristics of rainfall series, they are often described by a stochastic process.</a:t>
            </a:r>
          </a:p>
          <a:p>
            <a:r>
              <a:rPr lang="en-US" dirty="0"/>
              <a:t>Wavelet approaches have been frequently used in water resources research in recent years due to their time frequency representation.</a:t>
            </a:r>
          </a:p>
          <a:p>
            <a:pPr marL="114300" indent="0">
              <a:buNone/>
            </a:pPr>
            <a:endParaRPr lang="en-US" dirty="0"/>
          </a:p>
          <a:p>
            <a:pPr marL="0" lvl="0" indent="0" algn="l" rtl="0">
              <a:spcBef>
                <a:spcPts val="10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Proposed System:</a:t>
            </a:r>
          </a:p>
        </p:txBody>
      </p:sp>
      <p:sp>
        <p:nvSpPr>
          <p:cNvPr id="3" name="Text Placeholder 2"/>
          <p:cNvSpPr>
            <a:spLocks noGrp="1"/>
          </p:cNvSpPr>
          <p:nvPr>
            <p:ph type="body" idx="1"/>
          </p:nvPr>
        </p:nvSpPr>
        <p:spPr/>
        <p:txBody>
          <a:bodyPr>
            <a:normAutofit/>
          </a:bodyPr>
          <a:lstStyle/>
          <a:p>
            <a:r>
              <a:rPr lang="en-US" dirty="0"/>
              <a:t>In this paper, the author uses a wavelet signal dataset to train a Multilayer Perceptron Neural Network that, when compared to existing techniques, can reliably predict rainfall. All existing algorithms used a simple satellite dataset to estimate rainfall, which may or may not incorporate current weather information, resulting in inaccurate predictions. To solve this challenge, the author is employing a wavelet digital signature dataset that contains current situation data such that a neural network can accurately predict rainfall. Because signals contain current information, wavelet-based prediction has gained a lot of traction.</a:t>
            </a:r>
          </a:p>
          <a:p>
            <a:r>
              <a:rPr lang="en-US" dirty="0"/>
              <a:t>Author is combing Wavelet data with neural network to predict rainfall so author has given algorithm name as WNN.</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a:t>
            </a:r>
          </a:p>
        </p:txBody>
      </p:sp>
      <p:sp>
        <p:nvSpPr>
          <p:cNvPr id="3" name="Text Placeholder 2"/>
          <p:cNvSpPr>
            <a:spLocks noGrp="1"/>
          </p:cNvSpPr>
          <p:nvPr>
            <p:ph type="body" idx="1"/>
          </p:nvPr>
        </p:nvSpPr>
        <p:spPr/>
        <p:txBody>
          <a:bodyPr>
            <a:normAutofit/>
          </a:bodyPr>
          <a:lstStyle/>
          <a:p>
            <a:r>
              <a:rPr lang="en-US" dirty="0"/>
              <a:t>Neural network can predict accurate rainfall. </a:t>
            </a:r>
          </a:p>
          <a:p>
            <a:r>
              <a:rPr lang="en-US" dirty="0"/>
              <a:t>Wavelet based prediction has gain lots of popularity due to signals contains present information. </a:t>
            </a:r>
          </a:p>
          <a:p>
            <a:pPr>
              <a:buNone/>
            </a:pPr>
            <a:endParaRPr lang="en-US"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{A5288959-1C86-6648-8A88-D940FF632EE3}tf10001119</Template>
  <TotalTime>286</TotalTime>
  <Words>2066</Words>
  <Application>Microsoft Macintosh PowerPoint</Application>
  <PresentationFormat>On-screen Show (4:3)</PresentationFormat>
  <Paragraphs>109</Paragraphs>
  <Slides>26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Gill Sans MT</vt:lpstr>
      <vt:lpstr>Times New Roman</vt:lpstr>
      <vt:lpstr>Gallery</vt:lpstr>
      <vt:lpstr> </vt:lpstr>
      <vt:lpstr>Table of contents</vt:lpstr>
      <vt:lpstr>Abstract</vt:lpstr>
      <vt:lpstr>INTRODUCTION</vt:lpstr>
      <vt:lpstr>Objective:</vt:lpstr>
      <vt:lpstr>Problem statement </vt:lpstr>
      <vt:lpstr>Existing System:</vt:lpstr>
      <vt:lpstr>Proposed System:</vt:lpstr>
      <vt:lpstr>Advantages</vt:lpstr>
      <vt:lpstr>Data flow diagram</vt:lpstr>
      <vt:lpstr>System Architecture</vt:lpstr>
      <vt:lpstr>Modules</vt:lpstr>
      <vt:lpstr>functionality Description</vt:lpstr>
      <vt:lpstr>Python Libraries</vt:lpstr>
      <vt:lpstr>Output flow</vt:lpstr>
      <vt:lpstr>In above screen selecting and uploading ‘wavelet.csv’ file and then click on ‘Open’ button to load dataset and to get below screen  </vt:lpstr>
      <vt:lpstr>In above screen text area we can see year and rainfall from dataset and same thing we are plotting in graph where x-axis represents year and y-axis represents rainfall occurred in that year and now close above graph and then click on ‘Preprocess  Dataset’ button to removing missing values and then split dataset into train and test part and then display wavelet rainfall graph from dataset like below screen </vt:lpstr>
      <vt:lpstr>In above screen we can see dataset contains total 3226 records and application using 2903 (80%) records for training MLP and 323 records (20%) to test MLP prediction performance and then calculate RMSE (root mean square error). RMSE represents difference between actual and predicted values. If algorithm predict exact value then different will low and if predict wrong value then difference will be high </vt:lpstr>
      <vt:lpstr>After preprocessing we got Wavelet rainfall graph where green dots represents rainfall and in above graph x-axis represents year and y-axis represents rate of receive rainfall. </vt:lpstr>
      <vt:lpstr>PowerPoint Presentation</vt:lpstr>
      <vt:lpstr>PowerPoint Presentation</vt:lpstr>
      <vt:lpstr>Screen</vt:lpstr>
      <vt:lpstr>Screen</vt:lpstr>
      <vt:lpstr>Conclusion</vt:lpstr>
      <vt:lpstr>REFERENCE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Future Forecasting Using Supervised Machine Learning Models</dc:title>
  <dc:creator>GENIUS</dc:creator>
  <cp:lastModifiedBy>Pandhikunta, Jagadeesh Reddy</cp:lastModifiedBy>
  <cp:revision>29</cp:revision>
  <dcterms:created xsi:type="dcterms:W3CDTF">2021-10-05T14:36:20Z</dcterms:created>
  <dcterms:modified xsi:type="dcterms:W3CDTF">2022-05-02T17:37:29Z</dcterms:modified>
</cp:coreProperties>
</file>